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bhaya Libre Regular" charset="1" panose="02000503000000000000"/>
      <p:regular r:id="rId10"/>
    </p:embeddedFont>
    <p:embeddedFont>
      <p:font typeface="Abhaya Libre Regular Bold" charset="1" panose="02000603000000000000"/>
      <p:regular r:id="rId11"/>
    </p:embeddedFont>
    <p:embeddedFont>
      <p:font typeface="Abhaya Libre Regular Italics" charset="1" panose="02000503000000000000"/>
      <p:regular r:id="rId12"/>
    </p:embeddedFont>
    <p:embeddedFont>
      <p:font typeface="Abhaya Libre Regular Bold Italics" charset="1" panose="02000603000000000000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  <p:embeddedFont>
      <p:font typeface="Open Sans Extra Bold" charset="1" panose="020B0906030804020204"/>
      <p:regular r:id="rId18"/>
    </p:embeddedFont>
    <p:embeddedFont>
      <p:font typeface="Open Sans Extra Bold Italics" charset="1" panose="020B0906030804020204"/>
      <p:regular r:id="rId19"/>
    </p:embeddedFont>
    <p:embeddedFont>
      <p:font typeface="Cormorant Garamond Bold" charset="1" panose="00000800000000000000"/>
      <p:regular r:id="rId20"/>
    </p:embeddedFont>
    <p:embeddedFont>
      <p:font typeface="Cormorant Garamond Bold Italics" charset="1" panose="00000800000000000000"/>
      <p:regular r:id="rId21"/>
    </p:embeddedFont>
    <p:embeddedFont>
      <p:font typeface="Overpass Light" charset="1" panose="00000400000000000000"/>
      <p:regular r:id="rId22"/>
    </p:embeddedFont>
    <p:embeddedFont>
      <p:font typeface="Overpass Light Bold" charset="1" panose="00000500000000000000"/>
      <p:regular r:id="rId23"/>
    </p:embeddedFont>
    <p:embeddedFont>
      <p:font typeface="Overpass Light Italics" charset="1" panose="00000400000000000000"/>
      <p:regular r:id="rId24"/>
    </p:embeddedFont>
    <p:embeddedFont>
      <p:font typeface="Overpass Light Bold Italics" charset="1" panose="000005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jpeg" Type="http://schemas.openxmlformats.org/officeDocument/2006/relationships/image"/><Relationship Id="rId4" Target="../media/image11.jpeg" Type="http://schemas.openxmlformats.org/officeDocument/2006/relationships/image"/><Relationship Id="rId5" Target="../media/image12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>
  <p:cSld>
    <p:bg>
      <p:bgPr>
        <a:solidFill>
          <a:srgbClr val="EB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8833539"/>
            <a:ext cx="16230600" cy="703233"/>
            <a:chOff x="0" y="0"/>
            <a:chExt cx="21640800" cy="937643"/>
          </a:xfrm>
        </p:grpSpPr>
        <p:sp>
          <p:nvSpPr>
            <p:cNvPr name="AutoShape 3" id="3"/>
            <p:cNvSpPr/>
            <p:nvPr/>
          </p:nvSpPr>
          <p:spPr>
            <a:xfrm rot="0">
              <a:off x="0" y="0"/>
              <a:ext cx="21640800" cy="4140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56263"/>
              <a:ext cx="13063310" cy="8813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1A1B18"/>
                  </a:solidFill>
                  <a:latin typeface="Overpass Light"/>
                </a:rPr>
                <a:t>Teknologi Hasil Pertanian A 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15852433" y="63886"/>
              <a:ext cx="5788367" cy="7742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4480"/>
                </a:lnSpc>
                <a:spcBef>
                  <a:spcPct val="0"/>
                </a:spcBef>
              </a:pPr>
              <a:r>
                <a:rPr lang="en-US" spc="96" sz="3200">
                  <a:solidFill>
                    <a:srgbClr val="1A1B18"/>
                  </a:solidFill>
                  <a:latin typeface="Overpass Light"/>
                </a:rPr>
                <a:t>KELOMPOK 4</a:t>
              </a: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4175125"/>
            <a:ext cx="11716860" cy="20796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1A1B18"/>
                </a:solidFill>
                <a:latin typeface="Cormorant Garamond Bold Bold"/>
              </a:rPr>
              <a:t>KARBOHIDRAT (MONOSAKARIDA)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1028700"/>
            <a:ext cx="907930" cy="90793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5400000">
            <a:off x="1215694" y="1215694"/>
            <a:ext cx="533942" cy="533942"/>
            <a:chOff x="0" y="0"/>
            <a:chExt cx="1708150" cy="1708150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4800046" y="1066800"/>
            <a:ext cx="3292782" cy="6289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821"/>
              </a:lnSpc>
            </a:pPr>
            <a:r>
              <a:rPr lang="en-US" sz="4383">
                <a:solidFill>
                  <a:srgbClr val="1A1B18"/>
                </a:solidFill>
                <a:latin typeface="Cormorant Garamond Bold Bold"/>
              </a:rPr>
              <a:t>BIOKIMIA</a:t>
            </a:r>
          </a:p>
        </p:txBody>
      </p:sp>
      <p:grpSp>
        <p:nvGrpSpPr>
          <p:cNvPr name="Group 12" id="12"/>
          <p:cNvGrpSpPr/>
          <p:nvPr/>
        </p:nvGrpSpPr>
        <p:grpSpPr>
          <a:xfrm rot="5400000">
            <a:off x="16862963" y="5224906"/>
            <a:ext cx="955485" cy="218188"/>
            <a:chOff x="0" y="0"/>
            <a:chExt cx="1273980" cy="290918"/>
          </a:xfrm>
        </p:grpSpPr>
        <p:grpSp>
          <p:nvGrpSpPr>
            <p:cNvPr name="Group 13" id="13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14" id="1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5" id="15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16" id="1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7" id="17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8" id="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2137300" y="1028700"/>
            <a:ext cx="28575" cy="8229600"/>
          </a:xfrm>
          <a:prstGeom prst="rect">
            <a:avLst/>
          </a:prstGeom>
          <a:solidFill>
            <a:srgbClr val="CDA63C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3036139" y="1866919"/>
            <a:ext cx="8280442" cy="1009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65"/>
              </a:lnSpc>
            </a:pPr>
            <a:r>
              <a:rPr lang="en-US" sz="7150">
                <a:solidFill>
                  <a:srgbClr val="1A1B18"/>
                </a:solidFill>
                <a:latin typeface="Cormorant Garamond Bold Bold"/>
              </a:rPr>
              <a:t>Anggota Kelompok :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-1057219" y="6945793"/>
            <a:ext cx="4341275" cy="283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099"/>
              </a:lnSpc>
              <a:spcBef>
                <a:spcPct val="0"/>
              </a:spcBef>
            </a:pPr>
            <a:r>
              <a:rPr lang="en-US" spc="45" sz="1499">
                <a:solidFill>
                  <a:srgbClr val="1A1B18"/>
                </a:solidFill>
                <a:latin typeface="Overpass Light"/>
              </a:rPr>
              <a:t>KARBOHIDRAT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6303815" y="1113728"/>
            <a:ext cx="955485" cy="218188"/>
            <a:chOff x="0" y="0"/>
            <a:chExt cx="1273980" cy="290918"/>
          </a:xfrm>
        </p:grpSpPr>
        <p:grpSp>
          <p:nvGrpSpPr>
            <p:cNvPr name="Group 6" id="6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7" id="7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0" y="0"/>
              <a:ext cx="290918" cy="290918"/>
              <a:chOff x="0" y="0"/>
              <a:chExt cx="1708150" cy="170815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0" id="10"/>
            <p:cNvGrpSpPr/>
            <p:nvPr/>
          </p:nvGrpSpPr>
          <p:grpSpPr>
            <a:xfrm rot="0">
              <a:off x="493118" y="1587"/>
              <a:ext cx="287744" cy="287744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sp>
        <p:nvSpPr>
          <p:cNvPr name="TextBox 12" id="12"/>
          <p:cNvSpPr txBox="true"/>
          <p:nvPr/>
        </p:nvSpPr>
        <p:spPr>
          <a:xfrm rot="0">
            <a:off x="784198" y="1039146"/>
            <a:ext cx="717430" cy="395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Cormorant Garamond Bold Bold"/>
              </a:rPr>
              <a:t>-----</a:t>
            </a:r>
          </a:p>
        </p:txBody>
      </p:sp>
      <p:pic>
        <p:nvPicPr>
          <p:cNvPr name="Picture 13" id="1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825818" y="3940218"/>
            <a:ext cx="420642" cy="382784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955359" y="3912016"/>
            <a:ext cx="420642" cy="382784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955359" y="5738320"/>
            <a:ext cx="420642" cy="382784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825818" y="7530122"/>
            <a:ext cx="420642" cy="382784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825818" y="5750828"/>
            <a:ext cx="420642" cy="382784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3473516" y="3841985"/>
            <a:ext cx="3702843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50"/>
              </a:lnSpc>
            </a:pPr>
            <a:r>
              <a:rPr lang="en-US" spc="-37" sz="2500">
                <a:solidFill>
                  <a:srgbClr val="1A1B18"/>
                </a:solidFill>
                <a:latin typeface="Overpass Light Bold"/>
              </a:rPr>
              <a:t>ANNISA FARAS NABILAH</a:t>
            </a:r>
          </a:p>
          <a:p>
            <a:pPr>
              <a:lnSpc>
                <a:spcPts val="3250"/>
              </a:lnSpc>
            </a:pPr>
            <a:r>
              <a:rPr lang="en-US" spc="-37" sz="2500">
                <a:solidFill>
                  <a:srgbClr val="1A1B18"/>
                </a:solidFill>
                <a:latin typeface="Overpass Light Bold"/>
              </a:rPr>
              <a:t>2114051021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807202" y="3854493"/>
            <a:ext cx="3298954" cy="876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pc="-37" sz="2499">
                <a:solidFill>
                  <a:srgbClr val="1A1B18"/>
                </a:solidFill>
                <a:latin typeface="Overpass Light Bold"/>
              </a:rPr>
              <a:t>ARRIJAL FIRDAUS</a:t>
            </a:r>
          </a:p>
          <a:p>
            <a:pPr>
              <a:lnSpc>
                <a:spcPts val="3250"/>
              </a:lnSpc>
            </a:pPr>
            <a:r>
              <a:rPr lang="en-US" spc="-37" sz="2500">
                <a:solidFill>
                  <a:srgbClr val="1A1B18"/>
                </a:solidFill>
                <a:latin typeface="Overpass Light Bold"/>
              </a:rPr>
              <a:t>2114051023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453202" y="5652595"/>
            <a:ext cx="4777355" cy="876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pc="-37" sz="2499">
                <a:solidFill>
                  <a:srgbClr val="1A1B18"/>
                </a:solidFill>
                <a:latin typeface="Overpass Light Bold"/>
              </a:rPr>
              <a:t>DIASWARA SATRIA DIRGANTARA</a:t>
            </a:r>
          </a:p>
          <a:p>
            <a:pPr>
              <a:lnSpc>
                <a:spcPts val="3250"/>
              </a:lnSpc>
            </a:pPr>
            <a:r>
              <a:rPr lang="en-US" spc="-37" sz="2500">
                <a:solidFill>
                  <a:srgbClr val="1A1B18"/>
                </a:solidFill>
                <a:latin typeface="Overpass Light Bold"/>
              </a:rPr>
              <a:t>2114051025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807202" y="5665103"/>
            <a:ext cx="3298954" cy="876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pc="-37" sz="2499">
                <a:solidFill>
                  <a:srgbClr val="1A1B18"/>
                </a:solidFill>
                <a:latin typeface="Overpass Light Bold"/>
              </a:rPr>
              <a:t>DEVI PARAMITA</a:t>
            </a:r>
          </a:p>
          <a:p>
            <a:pPr>
              <a:lnSpc>
                <a:spcPts val="3250"/>
              </a:lnSpc>
            </a:pPr>
            <a:r>
              <a:rPr lang="en-US" spc="-37" sz="2500">
                <a:solidFill>
                  <a:srgbClr val="1A1B18"/>
                </a:solidFill>
                <a:latin typeface="Overpass Light Bold"/>
              </a:rPr>
              <a:t>2114051027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453202" y="7240496"/>
            <a:ext cx="3298954" cy="876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249"/>
              </a:lnSpc>
            </a:pPr>
            <a:r>
              <a:rPr lang="en-US" spc="-37" sz="2499">
                <a:solidFill>
                  <a:srgbClr val="1A1B18"/>
                </a:solidFill>
                <a:latin typeface="Overpass Light Bold"/>
              </a:rPr>
              <a:t>MUTIA RAHMAH</a:t>
            </a:r>
          </a:p>
          <a:p>
            <a:pPr>
              <a:lnSpc>
                <a:spcPts val="3250"/>
              </a:lnSpc>
            </a:pPr>
            <a:r>
              <a:rPr lang="en-US" spc="-37" sz="2500">
                <a:solidFill>
                  <a:srgbClr val="1A1B18"/>
                </a:solidFill>
                <a:latin typeface="Overpass Light Bold"/>
              </a:rPr>
              <a:t>2114051029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EB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351370" y="1028700"/>
            <a:ext cx="907930" cy="907930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sp>
        <p:nvSpPr>
          <p:cNvPr name="AutoShape 4" id="4"/>
          <p:cNvSpPr/>
          <p:nvPr/>
        </p:nvSpPr>
        <p:spPr>
          <a:xfrm rot="0">
            <a:off x="1239021" y="2886650"/>
            <a:ext cx="16230600" cy="29294"/>
          </a:xfrm>
          <a:prstGeom prst="rect">
            <a:avLst/>
          </a:prstGeom>
          <a:solidFill>
            <a:srgbClr val="CDA63C"/>
          </a:solidFill>
        </p:spPr>
      </p:sp>
      <p:sp>
        <p:nvSpPr>
          <p:cNvPr name="TextBox 5" id="5"/>
          <p:cNvSpPr txBox="true"/>
          <p:nvPr/>
        </p:nvSpPr>
        <p:spPr>
          <a:xfrm rot="0">
            <a:off x="1028700" y="1114425"/>
            <a:ext cx="10704587" cy="13565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50"/>
              </a:lnSpc>
            </a:pPr>
            <a:r>
              <a:rPr lang="en-US" sz="9500">
                <a:solidFill>
                  <a:srgbClr val="1A1B18"/>
                </a:solidFill>
                <a:latin typeface="Cormorant Garamond Bold Bold"/>
              </a:rPr>
              <a:t>Monosakarida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39021" y="3159321"/>
            <a:ext cx="15833285" cy="5885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1A1B18"/>
                </a:solidFill>
                <a:latin typeface="Abhaya Libre Regular"/>
              </a:rPr>
              <a:t>Unit karbohidrat terkecil.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1A1B18"/>
                </a:solidFill>
                <a:latin typeface="Abhaya Libre Regular"/>
              </a:rPr>
              <a:t>Struktur monosakarida terdiri dari gugus aldehid atau keton dengan dua atau lebih gugus hidroksil.</a:t>
            </a:r>
          </a:p>
          <a:p>
            <a:pPr marL="1036320" indent="-518160" lvl="1">
              <a:lnSpc>
                <a:spcPts val="6719"/>
              </a:lnSpc>
              <a:buFont typeface="Arial"/>
              <a:buChar char="•"/>
            </a:pPr>
            <a:r>
              <a:rPr lang="en-US" sz="4799">
                <a:solidFill>
                  <a:srgbClr val="1A1B18"/>
                </a:solidFill>
                <a:latin typeface="Abhaya Libre Regular"/>
              </a:rPr>
              <a:t>Monosakarida yang memiliki gugus fungsional aldehid disebut dengan aldosa, sedangkan yang memiliki gugus keton disebut ketosa.</a:t>
            </a:r>
          </a:p>
          <a:p>
            <a:pPr>
              <a:lnSpc>
                <a:spcPts val="671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5400000">
            <a:off x="16672463" y="8671463"/>
            <a:ext cx="955485" cy="218188"/>
            <a:chOff x="0" y="0"/>
            <a:chExt cx="1273980" cy="290918"/>
          </a:xfrm>
        </p:grpSpPr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5400000">
            <a:off x="16538364" y="1215694"/>
            <a:ext cx="533942" cy="533942"/>
            <a:chOff x="0" y="0"/>
            <a:chExt cx="1708150" cy="1708150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1A1B18"/>
            </a:solid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55485" cy="218188"/>
            <a:chOff x="0" y="0"/>
            <a:chExt cx="1273980" cy="290918"/>
          </a:xfrm>
        </p:grpSpPr>
        <p:grpSp>
          <p:nvGrpSpPr>
            <p:cNvPr name="Group 3" id="3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7" id="7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grpSp>
        <p:nvGrpSpPr>
          <p:cNvPr name="Group 9" id="9"/>
          <p:cNvGrpSpPr/>
          <p:nvPr/>
        </p:nvGrpSpPr>
        <p:grpSpPr>
          <a:xfrm rot="0">
            <a:off x="16351370" y="1028700"/>
            <a:ext cx="907930" cy="991811"/>
            <a:chOff x="0" y="0"/>
            <a:chExt cx="1210574" cy="1322415"/>
          </a:xfrm>
        </p:grpSpPr>
        <p:grpSp>
          <p:nvGrpSpPr>
            <p:cNvPr name="Group 10" id="10"/>
            <p:cNvGrpSpPr/>
            <p:nvPr/>
          </p:nvGrpSpPr>
          <p:grpSpPr>
            <a:xfrm rot="0">
              <a:off x="0" y="0"/>
              <a:ext cx="1210574" cy="1322415"/>
              <a:chOff x="0" y="0"/>
              <a:chExt cx="6350000" cy="635000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  <p:sp>
          <p:nvSpPr>
            <p:cNvPr name="TextBox 12" id="12"/>
            <p:cNvSpPr txBox="true"/>
            <p:nvPr/>
          </p:nvSpPr>
          <p:spPr>
            <a:xfrm rot="0">
              <a:off x="241518" y="340171"/>
              <a:ext cx="727537" cy="6832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AFAFA"/>
                  </a:solidFill>
                  <a:latin typeface="Cormorant Garamond Bold Bold"/>
                </a:rPr>
                <a:t>*</a:t>
              </a:r>
            </a:p>
          </p:txBody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86400" y="5070348"/>
            <a:ext cx="7315200" cy="146304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06443" y="6440516"/>
            <a:ext cx="3316727" cy="621886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1028700" y="1642649"/>
            <a:ext cx="5820182" cy="6260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43"/>
              </a:lnSpc>
            </a:pPr>
            <a:r>
              <a:rPr lang="en-US" sz="4403">
                <a:solidFill>
                  <a:srgbClr val="1A1B18"/>
                </a:solidFill>
                <a:latin typeface="Cormorant Garamond Bold"/>
              </a:rPr>
              <a:t>Struktur Molekul Kimia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82665" y="2697229"/>
            <a:ext cx="15322670" cy="24263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50409" indent="-375205" lvl="1">
              <a:lnSpc>
                <a:spcPts val="4866"/>
              </a:lnSpc>
              <a:buFont typeface="Arial"/>
              <a:buChar char="•"/>
            </a:pPr>
            <a:r>
              <a:rPr lang="en-US" sz="3475">
                <a:solidFill>
                  <a:srgbClr val="000000"/>
                </a:solidFill>
                <a:latin typeface="Abhaya Libre Regular"/>
              </a:rPr>
              <a:t>Tersusun atas 1 gugus aldehid / gugus keton, yang pada rantainya terikat dua atau lebih gugus hidroksil</a:t>
            </a:r>
          </a:p>
          <a:p>
            <a:pPr marL="750409" indent="-375205" lvl="1">
              <a:lnSpc>
                <a:spcPts val="4866"/>
              </a:lnSpc>
              <a:buFont typeface="Arial"/>
              <a:buChar char="•"/>
            </a:pPr>
            <a:r>
              <a:rPr lang="en-US" sz="3475">
                <a:solidFill>
                  <a:srgbClr val="000000"/>
                </a:solidFill>
                <a:latin typeface="Abhaya Libre Regular"/>
              </a:rPr>
              <a:t>Memiliki 6 atom karbon</a:t>
            </a:r>
          </a:p>
          <a:p>
            <a:pPr marL="750409" indent="-375205" lvl="1">
              <a:lnSpc>
                <a:spcPts val="4866"/>
              </a:lnSpc>
              <a:buFont typeface="Arial"/>
              <a:buChar char="•"/>
            </a:pPr>
            <a:r>
              <a:rPr lang="en-US" sz="3475">
                <a:solidFill>
                  <a:srgbClr val="000000"/>
                </a:solidFill>
                <a:latin typeface="Abhaya Libre Regular"/>
              </a:rPr>
              <a:t>Memiliki 5 gugus hidroksil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5689311"/>
            <a:ext cx="5478542" cy="751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000000"/>
                </a:solidFill>
                <a:latin typeface="Cormorant Garamond Bold"/>
              </a:rPr>
              <a:t>Tatanama Monosakarida</a:t>
            </a:r>
          </a:p>
        </p:txBody>
      </p:sp>
      <p:pic>
        <p:nvPicPr>
          <p:cNvPr name="Picture 18" id="1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425305" y="6440516"/>
            <a:ext cx="3316727" cy="621886"/>
          </a:xfrm>
          <a:prstGeom prst="rect">
            <a:avLst/>
          </a:prstGeom>
        </p:spPr>
      </p:pic>
      <p:sp>
        <p:nvSpPr>
          <p:cNvPr name="TextBox 19" id="19"/>
          <p:cNvSpPr txBox="true"/>
          <p:nvPr/>
        </p:nvSpPr>
        <p:spPr>
          <a:xfrm rot="0">
            <a:off x="2394075" y="6417243"/>
            <a:ext cx="1541463" cy="64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Cormorant Garamond Bold"/>
              </a:rPr>
              <a:t>Aldehid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723038" y="7943270"/>
            <a:ext cx="1545749" cy="589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haya Libre Regular"/>
              </a:rPr>
              <a:t>aldo      +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3753949" y="7343830"/>
            <a:ext cx="2138442" cy="178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haya Libre Regular"/>
              </a:rPr>
              <a:t>3c = triosa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haya Libre Regular"/>
              </a:rPr>
              <a:t>4c = tetrosa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haya Libre Regular"/>
              </a:rPr>
              <a:t>5c = pentosa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445954" y="6417243"/>
            <a:ext cx="1169829" cy="645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Cormorant Garamond Bold"/>
              </a:rPr>
              <a:t>Keton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076345" y="7943270"/>
            <a:ext cx="1533128" cy="589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haya Libre Regular"/>
              </a:rPr>
              <a:t>keto      + 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226993" y="7343830"/>
            <a:ext cx="2138442" cy="1788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haya Libre Regular"/>
              </a:rPr>
              <a:t>3c = triosa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haya Libre Regular"/>
              </a:rPr>
              <a:t>4c = tetrosa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Abhaya Libre Regular"/>
              </a:rPr>
              <a:t>5c = pentosa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3601700" y="8007722"/>
            <a:ext cx="1647198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3" id="3"/>
          <p:cNvSpPr/>
          <p:nvPr/>
        </p:nvSpPr>
        <p:spPr>
          <a:xfrm rot="-10749338">
            <a:off x="12351081" y="8178897"/>
            <a:ext cx="1615915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4" id="4"/>
          <p:cNvSpPr/>
          <p:nvPr/>
        </p:nvSpPr>
        <p:spPr>
          <a:xfrm rot="5400000">
            <a:off x="3212660" y="7613152"/>
            <a:ext cx="835512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5" id="5"/>
          <p:cNvSpPr/>
          <p:nvPr/>
        </p:nvSpPr>
        <p:spPr>
          <a:xfrm rot="5400000">
            <a:off x="13374899" y="7737187"/>
            <a:ext cx="954852" cy="0"/>
          </a:xfrm>
          <a:prstGeom prst="line">
            <a:avLst/>
          </a:prstGeom>
          <a:ln cap="rnd" w="47625">
            <a:solidFill>
              <a:srgbClr val="000000"/>
            </a:solidFill>
            <a:prstDash val="solid"/>
            <a:headEnd type="none" len="sm" w="sm"/>
            <a:tailEnd type="arrow" len="sm" w="med"/>
          </a:ln>
        </p:spPr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8700" y="2110407"/>
            <a:ext cx="16230600" cy="6066187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3582744" y="376163"/>
            <a:ext cx="10809272" cy="1181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64"/>
              </a:lnSpc>
            </a:pPr>
            <a:r>
              <a:rPr lang="en-US" sz="6974">
                <a:solidFill>
                  <a:srgbClr val="000000"/>
                </a:solidFill>
                <a:latin typeface="Cormorant Garamond Bold"/>
              </a:rPr>
              <a:t>Pusat Asimetrik Monosakarida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05805" y="2604493"/>
            <a:ext cx="553879" cy="962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000000"/>
                </a:solidFill>
                <a:latin typeface="Open Sans"/>
              </a:rPr>
              <a:t>O</a:t>
            </a:r>
          </a:p>
        </p:txBody>
      </p:sp>
      <p:sp>
        <p:nvSpPr>
          <p:cNvPr name="TextBox 9" id="9"/>
          <p:cNvSpPr txBox="true"/>
          <p:nvPr/>
        </p:nvSpPr>
        <p:spPr>
          <a:xfrm rot="5400000">
            <a:off x="3441536" y="3312439"/>
            <a:ext cx="37766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=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374444" y="3849569"/>
            <a:ext cx="41660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C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174524" y="3849569"/>
            <a:ext cx="48720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74444" y="5048250"/>
            <a:ext cx="41660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C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216646" y="5048250"/>
            <a:ext cx="48720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418126" y="5048250"/>
            <a:ext cx="100155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OH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2460248" y="6163563"/>
            <a:ext cx="228290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CH2OH</a:t>
            </a:r>
          </a:p>
        </p:txBody>
      </p:sp>
      <p:sp>
        <p:nvSpPr>
          <p:cNvPr name="TextBox 16" id="16"/>
          <p:cNvSpPr txBox="true"/>
          <p:nvPr/>
        </p:nvSpPr>
        <p:spPr>
          <a:xfrm rot="5400000">
            <a:off x="3643089" y="4593689"/>
            <a:ext cx="21252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-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885123" y="3849569"/>
            <a:ext cx="21252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-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974295" y="5048250"/>
            <a:ext cx="21252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-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068261" y="5048250"/>
            <a:ext cx="21252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-</a:t>
            </a:r>
          </a:p>
        </p:txBody>
      </p:sp>
      <p:sp>
        <p:nvSpPr>
          <p:cNvPr name="TextBox 20" id="20"/>
          <p:cNvSpPr txBox="true"/>
          <p:nvPr/>
        </p:nvSpPr>
        <p:spPr>
          <a:xfrm rot="5400000">
            <a:off x="3613700" y="5709002"/>
            <a:ext cx="21252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-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3571337" y="2623543"/>
            <a:ext cx="51435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O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617342" y="3860482"/>
            <a:ext cx="422341" cy="898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0"/>
              </a:lnSpc>
            </a:pPr>
            <a:r>
              <a:rPr lang="en-US" sz="5271">
                <a:solidFill>
                  <a:srgbClr val="000000"/>
                </a:solidFill>
                <a:latin typeface="Open Sans"/>
              </a:rPr>
              <a:t>C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4628730" y="3860482"/>
            <a:ext cx="48720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H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3620212" y="4941987"/>
            <a:ext cx="41660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C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1961334" y="4941987"/>
            <a:ext cx="100155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HO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628730" y="4941987"/>
            <a:ext cx="48720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H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687060" y="6057300"/>
            <a:ext cx="2282904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CH2OH</a:t>
            </a:r>
          </a:p>
        </p:txBody>
      </p:sp>
      <p:sp>
        <p:nvSpPr>
          <p:cNvPr name="TextBox 28" id="28"/>
          <p:cNvSpPr txBox="true"/>
          <p:nvPr/>
        </p:nvSpPr>
        <p:spPr>
          <a:xfrm rot="5400000">
            <a:off x="13687304" y="3312439"/>
            <a:ext cx="377666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=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3220063" y="4941987"/>
            <a:ext cx="21252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-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14224435" y="3860482"/>
            <a:ext cx="21252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-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14224435" y="4941987"/>
            <a:ext cx="21252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-</a:t>
            </a:r>
          </a:p>
        </p:txBody>
      </p:sp>
      <p:sp>
        <p:nvSpPr>
          <p:cNvPr name="TextBox 32" id="32"/>
          <p:cNvSpPr txBox="true"/>
          <p:nvPr/>
        </p:nvSpPr>
        <p:spPr>
          <a:xfrm rot="5400000">
            <a:off x="13908622" y="5598061"/>
            <a:ext cx="212527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-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6756241" y="6955408"/>
            <a:ext cx="4775518" cy="88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ormorant Garamond Bold"/>
              </a:rPr>
              <a:t>Atom C asimetris 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7397750" y="7747253"/>
            <a:ext cx="3492500" cy="88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ormorant Garamond Bold"/>
              </a:rPr>
              <a:t>Atom C kiral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6061472" y="8701405"/>
            <a:ext cx="6165057" cy="5537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Abhaya Libre Regular"/>
              </a:rPr>
              <a:t>Keduanya kita sebut isomer geometri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1028700"/>
            <a:ext cx="907930" cy="991811"/>
            <a:chOff x="0" y="0"/>
            <a:chExt cx="1210574" cy="1322415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210574" cy="1322415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241518" y="340171"/>
              <a:ext cx="727537" cy="6832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60"/>
                </a:lnSpc>
              </a:pPr>
              <a:r>
                <a:rPr lang="en-US" sz="3600">
                  <a:solidFill>
                    <a:srgbClr val="FAFAFA"/>
                  </a:solidFill>
                  <a:latin typeface="Cormorant Garamond Bold Bold"/>
                </a:rPr>
                <a:t>*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-5400000">
            <a:off x="1004923" y="8671463"/>
            <a:ext cx="955485" cy="218188"/>
            <a:chOff x="0" y="0"/>
            <a:chExt cx="1273980" cy="290918"/>
          </a:xfrm>
        </p:grpSpPr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9" id="9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1" id="11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2" id="1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grpSp>
        <p:nvGrpSpPr>
          <p:cNvPr name="Group 13" id="13"/>
          <p:cNvGrpSpPr/>
          <p:nvPr/>
        </p:nvGrpSpPr>
        <p:grpSpPr>
          <a:xfrm rot="0">
            <a:off x="1871213" y="2500106"/>
            <a:ext cx="14545574" cy="1257768"/>
            <a:chOff x="0" y="0"/>
            <a:chExt cx="19394098" cy="1677024"/>
          </a:xfrm>
        </p:grpSpPr>
        <p:sp>
          <p:nvSpPr>
            <p:cNvPr name="AutoShape 14" id="14"/>
            <p:cNvSpPr/>
            <p:nvPr/>
          </p:nvSpPr>
          <p:spPr>
            <a:xfrm rot="0">
              <a:off x="0" y="0"/>
              <a:ext cx="19394098" cy="44420"/>
            </a:xfrm>
            <a:prstGeom prst="rect">
              <a:avLst/>
            </a:prstGeom>
            <a:solidFill>
              <a:srgbClr val="CDA63C"/>
            </a:solidFill>
          </p:spPr>
        </p:sp>
        <p:sp>
          <p:nvSpPr>
            <p:cNvPr name="AutoShape 15" id="15"/>
            <p:cNvSpPr/>
            <p:nvPr/>
          </p:nvSpPr>
          <p:spPr>
            <a:xfrm rot="0">
              <a:off x="0" y="1632604"/>
              <a:ext cx="19394098" cy="44420"/>
            </a:xfrm>
            <a:prstGeom prst="rect">
              <a:avLst/>
            </a:prstGeom>
            <a:solidFill>
              <a:srgbClr val="CDA63C"/>
            </a:solidFill>
          </p:spPr>
        </p:sp>
      </p:grpSp>
      <p:pic>
        <p:nvPicPr>
          <p:cNvPr name="Picture 16" id="16"/>
          <p:cNvPicPr>
            <a:picLocks noChangeAspect="true"/>
          </p:cNvPicPr>
          <p:nvPr/>
        </p:nvPicPr>
        <p:blipFill>
          <a:blip r:embed="rId2"/>
          <a:srcRect l="11819" t="40627" r="49999" b="0"/>
          <a:stretch>
            <a:fillRect/>
          </a:stretch>
        </p:blipFill>
        <p:spPr>
          <a:xfrm flipH="false" flipV="false" rot="0">
            <a:off x="2231617" y="5385160"/>
            <a:ext cx="4514842" cy="3159315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2"/>
          <a:srcRect l="49257" t="40627" r="10499" b="0"/>
          <a:stretch>
            <a:fillRect/>
          </a:stretch>
        </p:blipFill>
        <p:spPr>
          <a:xfrm flipH="false" flipV="false" rot="0">
            <a:off x="11028548" y="5385160"/>
            <a:ext cx="4758704" cy="3159315"/>
          </a:xfrm>
          <a:prstGeom prst="rect">
            <a:avLst/>
          </a:prstGeom>
        </p:spPr>
      </p:pic>
      <p:sp>
        <p:nvSpPr>
          <p:cNvPr name="AutoShape 18" id="18"/>
          <p:cNvSpPr/>
          <p:nvPr/>
        </p:nvSpPr>
        <p:spPr>
          <a:xfrm rot="-5415899">
            <a:off x="6299126" y="6941005"/>
            <a:ext cx="5148580" cy="0"/>
          </a:xfrm>
          <a:prstGeom prst="line">
            <a:avLst/>
          </a:prstGeom>
          <a:ln cap="rnd" w="47625">
            <a:solidFill>
              <a:srgbClr val="CDA63C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9" id="19"/>
          <p:cNvSpPr txBox="true"/>
          <p:nvPr/>
        </p:nvSpPr>
        <p:spPr>
          <a:xfrm rot="0">
            <a:off x="2890413" y="1114425"/>
            <a:ext cx="6856569" cy="1260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756"/>
              </a:lnSpc>
            </a:pPr>
            <a:r>
              <a:rPr lang="en-US" sz="8869">
                <a:solidFill>
                  <a:srgbClr val="1A1B18"/>
                </a:solidFill>
                <a:latin typeface="Cormorant Garamond Bold Bold"/>
              </a:rPr>
              <a:t>Prinsip Siklis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936630" y="2522055"/>
            <a:ext cx="13802134" cy="12358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5"/>
              </a:lnSpc>
            </a:pPr>
            <a:r>
              <a:rPr lang="en-US" sz="3503">
                <a:solidFill>
                  <a:srgbClr val="000000"/>
                </a:solidFill>
                <a:latin typeface="Abhaya Libre Regular"/>
              </a:rPr>
              <a:t>Disebabkan karena interaksi gugus karbonil dan oksigen hidroksil yang membentuk ikatan kovalen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659377" y="4043100"/>
            <a:ext cx="3659320" cy="628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Cormorant Garamond Bold"/>
              </a:rPr>
              <a:t>Glukosa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1578240" y="4043100"/>
            <a:ext cx="3659320" cy="628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000000"/>
                </a:solidFill>
                <a:latin typeface="Cormorant Garamond Bold"/>
              </a:rPr>
              <a:t>Fruktosa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BE7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541870" y="1028700"/>
            <a:ext cx="907930" cy="905615"/>
            <a:chOff x="0" y="0"/>
            <a:chExt cx="1210574" cy="1207487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1210574" cy="1207487"/>
              <a:chOff x="0" y="0"/>
              <a:chExt cx="6350000" cy="6350000"/>
            </a:xfrm>
          </p:grpSpPr>
          <p:sp>
            <p:nvSpPr>
              <p:cNvPr name="Freeform 4" id="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  <p:sp>
          <p:nvSpPr>
            <p:cNvPr name="TextBox 5" id="5"/>
            <p:cNvSpPr txBox="true"/>
            <p:nvPr/>
          </p:nvSpPr>
          <p:spPr>
            <a:xfrm rot="0">
              <a:off x="152509" y="321121"/>
              <a:ext cx="905555" cy="5873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>
                  <a:solidFill>
                    <a:srgbClr val="FAFAFA"/>
                  </a:solidFill>
                  <a:latin typeface="Cormorant Garamond Bold Bold"/>
                </a:rPr>
                <a:t>*</a:t>
              </a:r>
              <a:r>
                <a:rPr lang="en-US" sz="3000">
                  <a:solidFill>
                    <a:srgbClr val="FAFAFA"/>
                  </a:solidFill>
                  <a:latin typeface="Cormorant Garamond Bold Bold"/>
                </a:rPr>
                <a:t>**</a:t>
              </a:r>
            </a:p>
          </p:txBody>
        </p:sp>
      </p:grpSp>
      <p:sp>
        <p:nvSpPr>
          <p:cNvPr name="AutoShape 6" id="6"/>
          <p:cNvSpPr/>
          <p:nvPr/>
        </p:nvSpPr>
        <p:spPr>
          <a:xfrm rot="-10800000">
            <a:off x="16180786" y="1936630"/>
            <a:ext cx="28575" cy="8229600"/>
          </a:xfrm>
          <a:prstGeom prst="rect">
            <a:avLst/>
          </a:prstGeom>
          <a:solidFill>
            <a:srgbClr val="CDA63C"/>
          </a:solidFill>
        </p:spPr>
      </p:sp>
      <p:grpSp>
        <p:nvGrpSpPr>
          <p:cNvPr name="Group 7" id="7"/>
          <p:cNvGrpSpPr/>
          <p:nvPr/>
        </p:nvGrpSpPr>
        <p:grpSpPr>
          <a:xfrm rot="5400000">
            <a:off x="16518092" y="8671463"/>
            <a:ext cx="955485" cy="218188"/>
            <a:chOff x="0" y="0"/>
            <a:chExt cx="1273980" cy="290918"/>
          </a:xfrm>
        </p:grpSpPr>
        <p:grpSp>
          <p:nvGrpSpPr>
            <p:cNvPr name="Group 8" id="8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9" id="9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0" id="10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11" id="11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12" id="12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3" id="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2"/>
          <a:srcRect l="13553" t="23530" r="14188" b="25412"/>
          <a:stretch>
            <a:fillRect/>
          </a:stretch>
        </p:blipFill>
        <p:spPr>
          <a:xfrm flipH="false" flipV="false" rot="0">
            <a:off x="1613359" y="3428928"/>
            <a:ext cx="5988545" cy="1904157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/>
          <a:srcRect l="11985" t="8907" r="10588" b="15530"/>
          <a:stretch>
            <a:fillRect/>
          </a:stretch>
        </p:blipFill>
        <p:spPr>
          <a:xfrm flipH="false" flipV="false" rot="0">
            <a:off x="1826106" y="6244012"/>
            <a:ext cx="5775798" cy="2536545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4"/>
          <a:srcRect l="15329" t="27637" r="16518" b="21177"/>
          <a:stretch>
            <a:fillRect/>
          </a:stretch>
        </p:blipFill>
        <p:spPr>
          <a:xfrm flipH="false" flipV="false" rot="0">
            <a:off x="9731685" y="3239343"/>
            <a:ext cx="5634136" cy="1904157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5"/>
          <a:srcRect l="10588" t="20879" r="10588" b="12706"/>
          <a:stretch>
            <a:fillRect/>
          </a:stretch>
        </p:blipFill>
        <p:spPr>
          <a:xfrm flipH="false" flipV="false" rot="0">
            <a:off x="9144000" y="6244012"/>
            <a:ext cx="6689944" cy="2536545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3537220" y="1841380"/>
            <a:ext cx="2140823" cy="88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ormorant Garamond Bold"/>
              </a:rPr>
              <a:t>Glukosa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399760" y="1841380"/>
            <a:ext cx="2297986" cy="882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Cormorant Garamond Bold"/>
              </a:rPr>
              <a:t>Fruktosa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42950" y="1028700"/>
            <a:ext cx="1007226" cy="1007226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DA63C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768820" y="8671463"/>
            <a:ext cx="955485" cy="218188"/>
            <a:chOff x="0" y="0"/>
            <a:chExt cx="1273980" cy="290918"/>
          </a:xfrm>
        </p:grpSpPr>
        <p:grpSp>
          <p:nvGrpSpPr>
            <p:cNvPr name="Group 5" id="5"/>
            <p:cNvGrpSpPr>
              <a:grpSpLocks noChangeAspect="true"/>
            </p:cNvGrpSpPr>
            <p:nvPr/>
          </p:nvGrpSpPr>
          <p:grpSpPr>
            <a:xfrm rot="0">
              <a:off x="983062" y="0"/>
              <a:ext cx="290918" cy="290918"/>
              <a:chOff x="0" y="0"/>
              <a:chExt cx="1708150" cy="1708150"/>
            </a:xfrm>
          </p:grpSpPr>
          <p:sp>
            <p:nvSpPr>
              <p:cNvPr name="Freeform 6" id="6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7" id="7"/>
            <p:cNvGrpSpPr>
              <a:grpSpLocks noChangeAspect="true"/>
            </p:cNvGrpSpPr>
            <p:nvPr/>
          </p:nvGrpSpPr>
          <p:grpSpPr>
            <a:xfrm rot="0">
              <a:off x="489944" y="0"/>
              <a:ext cx="290918" cy="290918"/>
              <a:chOff x="0" y="0"/>
              <a:chExt cx="1708150" cy="1708150"/>
            </a:xfrm>
          </p:grpSpPr>
          <p:sp>
            <p:nvSpPr>
              <p:cNvPr name="Freeform 8" id="8"/>
              <p:cNvSpPr/>
              <p:nvPr/>
            </p:nvSpPr>
            <p:spPr>
              <a:xfrm>
                <a:off x="0" y="0"/>
                <a:ext cx="1708150" cy="1708150"/>
              </a:xfrm>
              <a:custGeom>
                <a:avLst/>
                <a:gdLst/>
                <a:ahLst/>
                <a:cxnLst/>
                <a:rect r="r" b="b" t="t" l="l"/>
                <a:pathLst>
                  <a:path h="1708150" w="1708150">
                    <a:moveTo>
                      <a:pt x="853440" y="1708150"/>
                    </a:moveTo>
                    <a:cubicBezTo>
                      <a:pt x="383540" y="1708150"/>
                      <a:pt x="0" y="1324610"/>
                      <a:pt x="0" y="853440"/>
                    </a:cubicBezTo>
                    <a:cubicBezTo>
                      <a:pt x="0" y="383540"/>
                      <a:pt x="383540" y="0"/>
                      <a:pt x="853440" y="0"/>
                    </a:cubicBezTo>
                    <a:cubicBezTo>
                      <a:pt x="1324610" y="0"/>
                      <a:pt x="1706880" y="383540"/>
                      <a:pt x="1706880" y="853440"/>
                    </a:cubicBezTo>
                    <a:cubicBezTo>
                      <a:pt x="1708150" y="1324610"/>
                      <a:pt x="1324610" y="1708150"/>
                      <a:pt x="853440" y="1708150"/>
                    </a:cubicBezTo>
                    <a:close/>
                    <a:moveTo>
                      <a:pt x="853440" y="469900"/>
                    </a:moveTo>
                    <a:cubicBezTo>
                      <a:pt x="642620" y="469900"/>
                      <a:pt x="469900" y="642620"/>
                      <a:pt x="469900" y="853440"/>
                    </a:cubicBezTo>
                    <a:cubicBezTo>
                      <a:pt x="469900" y="1064260"/>
                      <a:pt x="642620" y="1236980"/>
                      <a:pt x="853440" y="1236980"/>
                    </a:cubicBezTo>
                    <a:cubicBezTo>
                      <a:pt x="1064260" y="1236980"/>
                      <a:pt x="1236980" y="1064260"/>
                      <a:pt x="1236980" y="853440"/>
                    </a:cubicBezTo>
                    <a:cubicBezTo>
                      <a:pt x="1236980" y="642620"/>
                      <a:pt x="1065530" y="469900"/>
                      <a:pt x="853440" y="469900"/>
                    </a:cubicBezTo>
                    <a:close/>
                  </a:path>
                </a:pathLst>
              </a:custGeom>
              <a:solidFill>
                <a:srgbClr val="1A1B18"/>
              </a:solidFill>
            </p:spPr>
          </p:sp>
        </p:grpSp>
        <p:grpSp>
          <p:nvGrpSpPr>
            <p:cNvPr name="Group 9" id="9"/>
            <p:cNvGrpSpPr/>
            <p:nvPr/>
          </p:nvGrpSpPr>
          <p:grpSpPr>
            <a:xfrm rot="0">
              <a:off x="0" y="1587"/>
              <a:ext cx="287744" cy="287744"/>
              <a:chOff x="0" y="0"/>
              <a:chExt cx="6350000" cy="6350000"/>
            </a:xfrm>
          </p:grpSpPr>
          <p:sp>
            <p:nvSpPr>
              <p:cNvPr name="Freeform 10" id="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r="r" b="b" t="t" l="l"/>
                <a:pathLst>
                  <a:path h="6350000" w="6321665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CDA63C"/>
              </a:solidFill>
            </p:spPr>
          </p:sp>
        </p:grpSp>
      </p:grpSp>
      <p:pic>
        <p:nvPicPr>
          <p:cNvPr name="Picture 11" id="11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551134" y="6311498"/>
            <a:ext cx="1997548" cy="4114800"/>
          </a:xfrm>
          <a:prstGeom prst="rect">
            <a:avLst/>
          </a:prstGeom>
        </p:spPr>
      </p:pic>
      <p:sp>
        <p:nvSpPr>
          <p:cNvPr name="TextBox 12" id="12"/>
          <p:cNvSpPr txBox="true"/>
          <p:nvPr/>
        </p:nvSpPr>
        <p:spPr>
          <a:xfrm rot="0">
            <a:off x="840223" y="4985694"/>
            <a:ext cx="812680" cy="3959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080"/>
              </a:lnSpc>
            </a:pPr>
            <a:r>
              <a:rPr lang="en-US" sz="2800">
                <a:solidFill>
                  <a:srgbClr val="1A1B18"/>
                </a:solidFill>
                <a:latin typeface="Cormorant Garamond Bold Bold"/>
              </a:rPr>
              <a:t>***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124004" y="4295775"/>
            <a:ext cx="8039993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1A1B18"/>
                </a:solidFill>
                <a:latin typeface="Cormorant Garamond Bold"/>
              </a:rPr>
              <a:t>TERIMA KASIH</a:t>
            </a:r>
          </a:p>
        </p:txBody>
      </p:sp>
      <p:sp>
        <p:nvSpPr>
          <p:cNvPr name="TextBox 14" id="14"/>
          <p:cNvSpPr txBox="true"/>
          <p:nvPr/>
        </p:nvSpPr>
        <p:spPr>
          <a:xfrm rot="5400000">
            <a:off x="-1509440" y="4376738"/>
            <a:ext cx="10565596" cy="1533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CDA63C"/>
                </a:solidFill>
                <a:latin typeface="Open Sans Extra Bold"/>
              </a:rPr>
              <a:t>__________________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626964" y="933450"/>
            <a:ext cx="726467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***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DAE6p3EnNZM</dc:identifier>
  <dcterms:modified xsi:type="dcterms:W3CDTF">2011-08-01T06:04:30Z</dcterms:modified>
  <cp:revision>1</cp:revision>
  <dc:title>Presentasi Rapat Perusahaan Elegan Minimalis Putih, Hitam, dan Beige Samar</dc:title>
</cp:coreProperties>
</file>