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Lato" charset="1" panose="020F0502020204030203"/>
      <p:regular r:id="rId18"/>
    </p:embeddedFont>
    <p:embeddedFont>
      <p:font typeface="Lato Bold" charset="1" panose="020F0502020204030203"/>
      <p:regular r:id="rId19"/>
    </p:embeddedFont>
    <p:embeddedFont>
      <p:font typeface="Lato Italics" charset="1" panose="020F0502020204030203"/>
      <p:regular r:id="rId20"/>
    </p:embeddedFont>
    <p:embeddedFont>
      <p:font typeface="Lato Bold Italics" charset="1" panose="020F0502020204030203"/>
      <p:regular r:id="rId21"/>
    </p:embeddedFont>
    <p:embeddedFont>
      <p:font typeface="Lazydog" charset="1" panose="00000000000000000000"/>
      <p:regular r:id="rId22"/>
    </p:embeddedFont>
    <p:embeddedFont>
      <p:font typeface="Now Bold" charset="1" panose="00000800000000000000"/>
      <p:regular r:id="rId23"/>
    </p:embeddedFont>
    <p:embeddedFont>
      <p:font typeface="Now Bold Bold" charset="1" panose="00000A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D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6324">
            <a:off x="529341" y="8461418"/>
            <a:ext cx="2867539" cy="95932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4539657" y="2033506"/>
            <a:ext cx="9629791" cy="6907573"/>
            <a:chOff x="0" y="0"/>
            <a:chExt cx="12839721" cy="921009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12839721" cy="3010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13"/>
                </a:lnSpc>
              </a:pPr>
              <a:r>
                <a:rPr lang="en-US" sz="8513">
                  <a:solidFill>
                    <a:srgbClr val="FFA800"/>
                  </a:solidFill>
                  <a:latin typeface="Lazydog"/>
                </a:rPr>
                <a:t>Karbohidrat monosakarida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115649"/>
              <a:ext cx="12839721" cy="6094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1"/>
                </a:lnSpc>
              </a:pPr>
            </a:p>
            <a:p>
              <a:pPr algn="ctr">
                <a:lnSpc>
                  <a:spcPts val="3565"/>
                </a:lnSpc>
              </a:pPr>
              <a:r>
                <a:rPr lang="en-US" sz="2546">
                  <a:solidFill>
                    <a:srgbClr val="292929"/>
                  </a:solidFill>
                  <a:latin typeface="Now Bold"/>
                </a:rPr>
                <a:t>Kelompok 8</a:t>
              </a:r>
            </a:p>
            <a:p>
              <a:pPr algn="ctr">
                <a:lnSpc>
                  <a:spcPts val="3565"/>
                </a:lnSpc>
              </a:pPr>
            </a:p>
            <a:p>
              <a:pPr algn="ctr">
                <a:lnSpc>
                  <a:spcPts val="3565"/>
                </a:lnSpc>
              </a:pPr>
              <a:r>
                <a:rPr lang="en-US" sz="2546">
                  <a:solidFill>
                    <a:srgbClr val="292929"/>
                  </a:solidFill>
                  <a:latin typeface="Now Bold"/>
                </a:rPr>
                <a:t>Rifqi Fawas Ulloh Yazied      2114051061</a:t>
              </a:r>
            </a:p>
            <a:p>
              <a:pPr algn="ctr">
                <a:lnSpc>
                  <a:spcPts val="3565"/>
                </a:lnSpc>
              </a:pPr>
              <a:r>
                <a:rPr lang="en-US" sz="2546">
                  <a:solidFill>
                    <a:srgbClr val="292929"/>
                  </a:solidFill>
                  <a:latin typeface="Arimo"/>
                </a:rPr>
                <a:t>Salsabila Khalisa Tsuraya    2114051063</a:t>
              </a:r>
            </a:p>
            <a:p>
              <a:pPr algn="ctr">
                <a:lnSpc>
                  <a:spcPts val="3565"/>
                </a:lnSpc>
              </a:pPr>
              <a:r>
                <a:rPr lang="en-US" sz="2546">
                  <a:solidFill>
                    <a:srgbClr val="292929"/>
                  </a:solidFill>
                  <a:latin typeface="Arimo"/>
                </a:rPr>
                <a:t>Puteri Syalaisya F                  2114051065</a:t>
              </a:r>
            </a:p>
            <a:p>
              <a:pPr algn="ctr">
                <a:lnSpc>
                  <a:spcPts val="3565"/>
                </a:lnSpc>
              </a:pPr>
              <a:r>
                <a:rPr lang="en-US" sz="2546">
                  <a:solidFill>
                    <a:srgbClr val="292929"/>
                  </a:solidFill>
                  <a:latin typeface="Arimo"/>
                </a:rPr>
                <a:t>Partiwi Eka Ningsih               2114051067</a:t>
              </a:r>
            </a:p>
            <a:p>
              <a:pPr algn="ctr">
                <a:lnSpc>
                  <a:spcPts val="3565"/>
                </a:lnSpc>
              </a:pPr>
              <a:r>
                <a:rPr lang="en-US" sz="2546">
                  <a:solidFill>
                    <a:srgbClr val="292929"/>
                  </a:solidFill>
                  <a:latin typeface="Arimo"/>
                </a:rPr>
                <a:t>Nurmalinda Nisrina Partiwi  2154051001</a:t>
              </a:r>
            </a:p>
            <a:p>
              <a:pPr algn="ctr">
                <a:lnSpc>
                  <a:spcPts val="3565"/>
                </a:lnSpc>
              </a:pPr>
              <a:r>
                <a:rPr lang="en-US" sz="2546">
                  <a:solidFill>
                    <a:srgbClr val="292929"/>
                  </a:solidFill>
                  <a:latin typeface="Arimo"/>
                </a:rPr>
                <a:t>Juliandro Ragil VP                  2154051003</a:t>
              </a:r>
            </a:p>
            <a:p>
              <a:pPr algn="ctr">
                <a:lnSpc>
                  <a:spcPts val="396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249755" y="962025"/>
            <a:ext cx="1020959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316855">
            <a:off x="14427234" y="976646"/>
            <a:ext cx="3201028" cy="1018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27448">
            <a:off x="-659277" y="-8087111"/>
            <a:ext cx="19606554" cy="1065883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34679">
            <a:off x="14265333" y="-2548659"/>
            <a:ext cx="3170920" cy="196020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89962" y="524508"/>
            <a:ext cx="15009298" cy="1065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0"/>
              </a:lnSpc>
            </a:pPr>
            <a:r>
              <a:rPr lang="en-US" sz="7400">
                <a:solidFill>
                  <a:srgbClr val="000000"/>
                </a:solidFill>
                <a:latin typeface="Lazydog"/>
              </a:rPr>
              <a:t>MonosakaridA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11899" y="5840178"/>
            <a:ext cx="7365424" cy="39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Aldehida</a:t>
            </a:r>
          </a:p>
        </p:txBody>
      </p:sp>
      <p:sp>
        <p:nvSpPr>
          <p:cNvPr name="AutoShape 6" id="6"/>
          <p:cNvSpPr/>
          <p:nvPr/>
        </p:nvSpPr>
        <p:spPr>
          <a:xfrm rot="9478219">
            <a:off x="5937772" y="4837738"/>
            <a:ext cx="3368395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7" id="7"/>
          <p:cNvSpPr txBox="true"/>
          <p:nvPr/>
        </p:nvSpPr>
        <p:spPr>
          <a:xfrm rot="0">
            <a:off x="3277572" y="2959993"/>
            <a:ext cx="12177790" cy="788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Unit struktur terkecil yang memiliki arti satu gula, jika dilihat dalam struktur kimianya, maka akan terbagi seperti dibawah ini:</a:t>
            </a:r>
          </a:p>
        </p:txBody>
      </p:sp>
      <p:sp>
        <p:nvSpPr>
          <p:cNvPr name="AutoShape 8" id="8"/>
          <p:cNvSpPr/>
          <p:nvPr/>
        </p:nvSpPr>
        <p:spPr>
          <a:xfrm rot="1359479">
            <a:off x="9077885" y="4849543"/>
            <a:ext cx="3333026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9" id="9"/>
          <p:cNvSpPr txBox="true"/>
          <p:nvPr/>
        </p:nvSpPr>
        <p:spPr>
          <a:xfrm rot="0">
            <a:off x="11772650" y="5887803"/>
            <a:ext cx="7365424" cy="39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Keton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6798385" y="6024901"/>
            <a:ext cx="823585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 rot="10689759">
            <a:off x="10871220" y="6084615"/>
            <a:ext cx="75411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2" id="12"/>
          <p:cNvSpPr txBox="true"/>
          <p:nvPr/>
        </p:nvSpPr>
        <p:spPr>
          <a:xfrm rot="0">
            <a:off x="7621970" y="5661987"/>
            <a:ext cx="3101193" cy="91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8"/>
              </a:lnSpc>
              <a:spcBef>
                <a:spcPct val="0"/>
              </a:spcBef>
            </a:pPr>
            <a:r>
              <a:rPr lang="en-US" sz="2180">
                <a:solidFill>
                  <a:srgbClr val="292929"/>
                </a:solidFill>
                <a:latin typeface="Lato"/>
              </a:rPr>
              <a:t>Pada rantai keduanya terikat dua atau lebih gugus hidroksil</a:t>
            </a:r>
          </a:p>
        </p:txBody>
      </p:sp>
      <p:sp>
        <p:nvSpPr>
          <p:cNvPr name="AutoShape 13" id="13"/>
          <p:cNvSpPr/>
          <p:nvPr/>
        </p:nvSpPr>
        <p:spPr>
          <a:xfrm rot="5400000">
            <a:off x="5333647" y="7292261"/>
            <a:ext cx="148393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4" id="14"/>
          <p:cNvSpPr/>
          <p:nvPr/>
        </p:nvSpPr>
        <p:spPr>
          <a:xfrm rot="5400000">
            <a:off x="11573308" y="7292261"/>
            <a:ext cx="148393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5" id="15"/>
          <p:cNvSpPr txBox="true"/>
          <p:nvPr/>
        </p:nvSpPr>
        <p:spPr>
          <a:xfrm rot="0">
            <a:off x="5311899" y="8286995"/>
            <a:ext cx="7365424" cy="39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Gluktosa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772650" y="8286995"/>
            <a:ext cx="7365424" cy="39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Fruktosa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75696" t="34322" r="3388" b="8812"/>
          <a:stretch>
            <a:fillRect/>
          </a:stretch>
        </p:blipFill>
        <p:spPr>
          <a:xfrm flipH="false" flipV="false" rot="0">
            <a:off x="10286126" y="4824915"/>
            <a:ext cx="2655934" cy="40597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35070" r="77352" b="10790"/>
          <a:stretch>
            <a:fillRect/>
          </a:stretch>
        </p:blipFill>
        <p:spPr>
          <a:xfrm flipH="false" flipV="false" rot="0">
            <a:off x="6000708" y="4951222"/>
            <a:ext cx="2832663" cy="380716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1031417"/>
            <a:ext cx="8979070" cy="120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7"/>
              </a:lnSpc>
            </a:pPr>
            <a:r>
              <a:rPr lang="en-US" sz="8325">
                <a:solidFill>
                  <a:srgbClr val="CD4343"/>
                </a:solidFill>
                <a:latin typeface="Lazydog"/>
              </a:rPr>
              <a:t>Monosakarida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4108" y="2261094"/>
            <a:ext cx="14840145" cy="153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28"/>
              </a:lnSpc>
              <a:spcBef>
                <a:spcPct val="0"/>
              </a:spcBef>
            </a:pPr>
            <a:r>
              <a:rPr lang="en-US" sz="3662">
                <a:solidFill>
                  <a:srgbClr val="292929"/>
                </a:solidFill>
                <a:latin typeface="Lato"/>
              </a:rPr>
              <a:t>struktur rantai kimia ini tersusun atas </a:t>
            </a:r>
            <a:r>
              <a:rPr lang="en-US" sz="3662">
                <a:solidFill>
                  <a:srgbClr val="292929"/>
                </a:solidFill>
                <a:latin typeface="Lato Bold"/>
              </a:rPr>
              <a:t>aldehid</a:t>
            </a:r>
            <a:r>
              <a:rPr lang="en-US" sz="3662">
                <a:solidFill>
                  <a:srgbClr val="292929"/>
                </a:solidFill>
                <a:latin typeface="Lato"/>
              </a:rPr>
              <a:t> dan </a:t>
            </a:r>
            <a:r>
              <a:rPr lang="en-US" sz="3662">
                <a:solidFill>
                  <a:srgbClr val="292929"/>
                </a:solidFill>
                <a:latin typeface="Lato Bold"/>
              </a:rPr>
              <a:t>keton </a:t>
            </a:r>
            <a:r>
              <a:rPr lang="en-US" sz="3662">
                <a:solidFill>
                  <a:srgbClr val="292929"/>
                </a:solidFill>
                <a:latin typeface="Lato"/>
              </a:rPr>
              <a:t>dimana masing masing rantai terikat dua atau lebih gugus hidroksil. Kedua molekul ini memiliki enam karbon dan terikat dengan lima gugus atom hidroksil 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36615">
            <a:off x="-45517" y="8476475"/>
            <a:ext cx="3258528" cy="109012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524099" y="4067514"/>
            <a:ext cx="1785882" cy="522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28"/>
              </a:lnSpc>
              <a:spcBef>
                <a:spcPct val="0"/>
              </a:spcBef>
            </a:pPr>
            <a:r>
              <a:rPr lang="en-US" sz="3662">
                <a:solidFill>
                  <a:srgbClr val="292929"/>
                </a:solidFill>
                <a:latin typeface="Lato"/>
              </a:rPr>
              <a:t>Glukosa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36032" y="4067514"/>
            <a:ext cx="1956122" cy="522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28"/>
              </a:lnSpc>
              <a:spcBef>
                <a:spcPct val="0"/>
              </a:spcBef>
            </a:pPr>
            <a:r>
              <a:rPr lang="en-US" sz="3662">
                <a:solidFill>
                  <a:srgbClr val="292929"/>
                </a:solidFill>
                <a:latin typeface="Lato"/>
              </a:rPr>
              <a:t>Fruktosa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C8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1863" y="499409"/>
            <a:ext cx="16804275" cy="928818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52848">
            <a:off x="-753659" y="9220476"/>
            <a:ext cx="3564719" cy="113422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2491" t="52391" r="53581" b="8812"/>
          <a:stretch>
            <a:fillRect/>
          </a:stretch>
        </p:blipFill>
        <p:spPr>
          <a:xfrm flipH="false" flipV="false" rot="0">
            <a:off x="4532330" y="3749621"/>
            <a:ext cx="4529439" cy="22491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54778" t="52391" r="0" b="9355"/>
          <a:stretch>
            <a:fillRect/>
          </a:stretch>
        </p:blipFill>
        <p:spPr>
          <a:xfrm flipH="false" flipV="false" rot="0">
            <a:off x="4532330" y="7025670"/>
            <a:ext cx="4611670" cy="21932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9939" t="8171" r="65732" b="26408"/>
          <a:stretch>
            <a:fillRect/>
          </a:stretch>
        </p:blipFill>
        <p:spPr>
          <a:xfrm flipH="false" flipV="false" rot="0">
            <a:off x="10469368" y="4337520"/>
            <a:ext cx="2752781" cy="416183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643544" y="1398910"/>
            <a:ext cx="13000912" cy="1076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05"/>
              </a:lnSpc>
            </a:pPr>
            <a:r>
              <a:rPr lang="en-US" sz="7550">
                <a:solidFill>
                  <a:srgbClr val="CD4343"/>
                </a:solidFill>
                <a:latin typeface="Lazydog"/>
              </a:rPr>
              <a:t>Penamaan monosakarida</a:t>
            </a:r>
          </a:p>
        </p:txBody>
      </p:sp>
      <p:sp>
        <p:nvSpPr>
          <p:cNvPr name="AutoShape 8" id="8"/>
          <p:cNvSpPr/>
          <p:nvPr/>
        </p:nvSpPr>
        <p:spPr>
          <a:xfrm rot="-5400000">
            <a:off x="6305031" y="5843274"/>
            <a:ext cx="678242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1335676" y="3047812"/>
            <a:ext cx="8336756" cy="71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8"/>
              </a:lnSpc>
              <a:spcBef>
                <a:spcPct val="0"/>
              </a:spcBef>
            </a:pPr>
            <a:r>
              <a:rPr lang="en-US" sz="2562">
                <a:solidFill>
                  <a:srgbClr val="292929"/>
                </a:solidFill>
                <a:latin typeface="Lato"/>
              </a:rPr>
              <a:t>Pada penamaan aldo diawali dengan aldo lalu disambung dengan ikatannya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5676" y="6307329"/>
            <a:ext cx="8336756" cy="71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8"/>
              </a:lnSpc>
              <a:spcBef>
                <a:spcPct val="0"/>
              </a:spcBef>
            </a:pPr>
            <a:r>
              <a:rPr lang="en-US" sz="2562">
                <a:solidFill>
                  <a:srgbClr val="292929"/>
                </a:solidFill>
                <a:latin typeface="Lato"/>
              </a:rPr>
              <a:t>Pada penamaan aldo diawali dengan aldo lalu disambung dengan ikatannya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43837" y="3031279"/>
            <a:ext cx="7315463" cy="71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8"/>
              </a:lnSpc>
              <a:spcBef>
                <a:spcPct val="0"/>
              </a:spcBef>
            </a:pPr>
            <a:r>
              <a:rPr lang="en-US" sz="2562">
                <a:solidFill>
                  <a:srgbClr val="292929"/>
                </a:solidFill>
                <a:latin typeface="Lato"/>
              </a:rPr>
              <a:t>Berikut merupakan salah satu contoh penemaan monosakarida berdasarkan rantainya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63660" t="6661" r="9075" b="26408"/>
          <a:stretch>
            <a:fillRect/>
          </a:stretch>
        </p:blipFill>
        <p:spPr>
          <a:xfrm flipH="false" flipV="false" rot="0">
            <a:off x="13848797" y="4207361"/>
            <a:ext cx="3015361" cy="4161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27448">
            <a:off x="-659277" y="-8087111"/>
            <a:ext cx="19606554" cy="1065883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34679">
            <a:off x="14265333" y="-2548659"/>
            <a:ext cx="3170920" cy="196020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55677" t="35916" r="5778" b="29007"/>
          <a:stretch>
            <a:fillRect/>
          </a:stretch>
        </p:blipFill>
        <p:spPr>
          <a:xfrm flipH="false" flipV="false" rot="0">
            <a:off x="1715165" y="3518249"/>
            <a:ext cx="6454678" cy="33023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52390" t="36979" r="4583" b="28476"/>
          <a:stretch>
            <a:fillRect/>
          </a:stretch>
        </p:blipFill>
        <p:spPr>
          <a:xfrm flipH="false" flipV="false" rot="0">
            <a:off x="10058186" y="3518249"/>
            <a:ext cx="7201114" cy="325050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686976" y="790101"/>
            <a:ext cx="15009298" cy="1065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0"/>
              </a:lnSpc>
            </a:pPr>
            <a:r>
              <a:rPr lang="en-US" sz="7400">
                <a:solidFill>
                  <a:srgbClr val="CD4343"/>
                </a:solidFill>
                <a:latin typeface="Lazydog"/>
              </a:rPr>
              <a:t>Pusat Asimetrik monosakarida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90979" y="7262154"/>
            <a:ext cx="6303050" cy="117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Atom C asimetris atau disebut dengan atom C kiral memiliki 4 gugus pengikat yang berbeda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58186" y="7262154"/>
            <a:ext cx="7365424" cy="1569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Karna atom C merupakan asimetrik maka secara fisika, monosakarida memiliki sifat sebagai senyawa  yang dapat memutar polarisasi cahaya</a:t>
            </a:r>
          </a:p>
        </p:txBody>
      </p:sp>
      <p:sp>
        <p:nvSpPr>
          <p:cNvPr name="AutoShape 9" id="9"/>
          <p:cNvSpPr/>
          <p:nvPr/>
        </p:nvSpPr>
        <p:spPr>
          <a:xfrm rot="-5400000">
            <a:off x="5776599" y="5919399"/>
            <a:ext cx="678242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2419" y="309682"/>
            <a:ext cx="17490788" cy="96676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52987" t="36448" r="3388" b="41231"/>
          <a:stretch>
            <a:fillRect/>
          </a:stretch>
        </p:blipFill>
        <p:spPr>
          <a:xfrm flipH="false" flipV="false" rot="0">
            <a:off x="1593560" y="3430878"/>
            <a:ext cx="6264038" cy="18019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52085" t="28996" r="1900" b="35396"/>
          <a:stretch>
            <a:fillRect/>
          </a:stretch>
        </p:blipFill>
        <p:spPr>
          <a:xfrm flipH="false" flipV="false" rot="0">
            <a:off x="1593560" y="5481167"/>
            <a:ext cx="6497097" cy="282665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53274" t="35363" r="3998" b="35938"/>
          <a:stretch>
            <a:fillRect/>
          </a:stretch>
        </p:blipFill>
        <p:spPr>
          <a:xfrm flipH="false" flipV="false" rot="0">
            <a:off x="10946894" y="3430878"/>
            <a:ext cx="5467243" cy="206455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50877" t="34289" r="717" b="31698"/>
          <a:stretch>
            <a:fillRect/>
          </a:stretch>
        </p:blipFill>
        <p:spPr>
          <a:xfrm flipH="false" flipV="false" rot="0">
            <a:off x="10292301" y="5630718"/>
            <a:ext cx="6776430" cy="2677108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97868" y="1076325"/>
            <a:ext cx="6892265" cy="929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95"/>
              </a:lnSpc>
            </a:pPr>
            <a:r>
              <a:rPr lang="en-US" sz="6450">
                <a:solidFill>
                  <a:srgbClr val="CD4343"/>
                </a:solidFill>
                <a:latin typeface="Lazydog"/>
              </a:rPr>
              <a:t>Struktur Siklik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9270" y="2329706"/>
            <a:ext cx="15849461" cy="39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4"/>
              </a:lnSpc>
              <a:spcBef>
                <a:spcPct val="0"/>
              </a:spcBef>
            </a:pPr>
            <a:r>
              <a:rPr lang="en-US" sz="2840">
                <a:solidFill>
                  <a:srgbClr val="292929"/>
                </a:solidFill>
                <a:latin typeface="Lato"/>
              </a:rPr>
              <a:t>Struktur siklik disebabkan oleh interaksi struktur gugus karbonil dan oksigen pada oksigen hidroksil </a:t>
            </a:r>
          </a:p>
        </p:txBody>
      </p:sp>
      <p:sp>
        <p:nvSpPr>
          <p:cNvPr name="AutoShape 9" id="9"/>
          <p:cNvSpPr/>
          <p:nvPr/>
        </p:nvSpPr>
        <p:spPr>
          <a:xfrm rot="-5400000">
            <a:off x="5776599" y="6431333"/>
            <a:ext cx="678242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647330" y="8666795"/>
            <a:ext cx="11277350" cy="4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90"/>
              </a:lnSpc>
              <a:spcBef>
                <a:spcPct val="0"/>
              </a:spcBef>
            </a:pPr>
            <a:r>
              <a:rPr lang="en-US" sz="2900">
                <a:solidFill>
                  <a:srgbClr val="292929"/>
                </a:solidFill>
                <a:latin typeface="Lato"/>
              </a:rPr>
              <a:t>Prinsip siklisasi glukosa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69600" y="8666795"/>
            <a:ext cx="3910161" cy="4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Lato"/>
              </a:rPr>
              <a:t>Prinsip siklisasi Fruktosa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5446">
            <a:off x="-922086" y="-6834706"/>
            <a:ext cx="19562316" cy="1063478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80400" y="476970"/>
            <a:ext cx="2483089" cy="283929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74658" y="1028700"/>
            <a:ext cx="2698191" cy="25510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53421" t="27413" r="1923" b="30216"/>
          <a:stretch>
            <a:fillRect/>
          </a:stretch>
        </p:blipFill>
        <p:spPr>
          <a:xfrm flipH="false" flipV="false" rot="0">
            <a:off x="3370218" y="3579717"/>
            <a:ext cx="11715294" cy="624960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2312933" y="875566"/>
            <a:ext cx="13662133" cy="2115125"/>
            <a:chOff x="0" y="0"/>
            <a:chExt cx="18216178" cy="282016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628271"/>
              <a:ext cx="18216178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>
                  <a:solidFill>
                    <a:srgbClr val="292929"/>
                  </a:solidFill>
                  <a:latin typeface="DM Sans"/>
                </a:rPr>
                <a:t>Berdasarkan materi yang telah kita pelajari dapat kita kelompokkan cicin piran berdasarkan posisi OH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7150"/>
              <a:ext cx="18216178" cy="1259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50"/>
                </a:lnSpc>
              </a:pPr>
              <a:r>
                <a:rPr lang="en-US" sz="6500">
                  <a:solidFill>
                    <a:srgbClr val="FFFFFF"/>
                  </a:solidFill>
                  <a:latin typeface="Lazydog"/>
                </a:rPr>
                <a:t>cincin Piran dan furan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D43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87235">
            <a:off x="14975965" y="625688"/>
            <a:ext cx="3018004" cy="88893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60561" y="7829755"/>
            <a:ext cx="1938529" cy="221661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799091" y="1560991"/>
            <a:ext cx="13134578" cy="543795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799091" y="7421626"/>
            <a:ext cx="13844186" cy="1516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91"/>
              </a:lnSpc>
            </a:pPr>
            <a:r>
              <a:rPr lang="en-US" sz="2922">
                <a:solidFill>
                  <a:srgbClr val="000000"/>
                </a:solidFill>
                <a:latin typeface="Open Sans Light Bold"/>
              </a:rPr>
              <a:t>Pada monosakarida, atom C biasanya berupa C kiral. Sehingga, monosakarida memiliki stereoisomer, yaitu molekul dengan rumus molekul yang sama tetapi posisi atom-atom penyusunnya berbeda.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027144" y="4701206"/>
            <a:ext cx="12233712" cy="2007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53"/>
              </a:lnSpc>
            </a:pPr>
            <a:r>
              <a:rPr lang="en-US" sz="14048">
                <a:solidFill>
                  <a:srgbClr val="CD4343"/>
                </a:solidFill>
                <a:latin typeface="Lazydog"/>
              </a:rPr>
              <a:t>Thank you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54961" y="6743846"/>
            <a:ext cx="3014778" cy="285033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680" y="1028700"/>
            <a:ext cx="2883682" cy="1782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DAE5_lv78K0</dc:identifier>
  <dcterms:modified xsi:type="dcterms:W3CDTF">2011-08-01T06:04:30Z</dcterms:modified>
  <cp:revision>1</cp:revision>
  <dc:title>Karbohidrat Monosakarida_Kelompok 8_THP A</dc:title>
</cp:coreProperties>
</file>