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More Sugar" charset="1" panose="00000000000000000000"/>
      <p:regular r:id="rId16"/>
    </p:embeddedFont>
    <p:embeddedFont>
      <p:font typeface="Byquinnie_thick" charset="1" panose="02000503000000000000"/>
      <p:regular r:id="rId17"/>
    </p:embeddedFont>
    <p:embeddedFont>
      <p:font typeface="Caveat Brush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0999"/>
          </a:blip>
          <a:srcRect l="0" t="3125" r="0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461712" y="2766072"/>
            <a:ext cx="13364577" cy="2377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577"/>
              </a:lnSpc>
            </a:pPr>
            <a:r>
              <a:rPr lang="en-US" spc="925" sz="18502">
                <a:solidFill>
                  <a:srgbClr val="273755"/>
                </a:solidFill>
                <a:latin typeface="Bebas Neue Italics"/>
              </a:rPr>
              <a:t>MONOSAKARIDA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439983" y="6893373"/>
            <a:ext cx="4937366" cy="505101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2700000">
            <a:off x="13736442" y="-3843098"/>
            <a:ext cx="7653528" cy="82296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760865" y="4977740"/>
            <a:ext cx="8766271" cy="2223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pc="108" sz="2474">
                <a:solidFill>
                  <a:srgbClr val="273755"/>
                </a:solidFill>
                <a:latin typeface="Montserrat Light Bold"/>
              </a:rPr>
              <a:t>KELOMPOK 9 THP A</a:t>
            </a:r>
          </a:p>
          <a:p>
            <a:pPr algn="ctr">
              <a:lnSpc>
                <a:spcPts val="3463"/>
              </a:lnSpc>
            </a:pPr>
            <a:r>
              <a:rPr lang="en-US" spc="108" sz="2474">
                <a:solidFill>
                  <a:srgbClr val="273755"/>
                </a:solidFill>
                <a:latin typeface="Montserrat Light Bold"/>
              </a:rPr>
              <a:t>MATA KULIAH BIOKIMIA</a:t>
            </a:r>
          </a:p>
          <a:p>
            <a:pPr algn="ctr">
              <a:lnSpc>
                <a:spcPts val="3463"/>
              </a:lnSpc>
            </a:pPr>
            <a:r>
              <a:rPr lang="en-US" spc="108" sz="2474">
                <a:solidFill>
                  <a:srgbClr val="273755"/>
                </a:solidFill>
                <a:latin typeface="Montserrat Light Bold"/>
              </a:rPr>
              <a:t>PROGRAM STUDI TEKNOLOGI HASIL PERTANIAN</a:t>
            </a:r>
          </a:p>
          <a:p>
            <a:pPr algn="ctr">
              <a:lnSpc>
                <a:spcPts val="3463"/>
              </a:lnSpc>
            </a:pPr>
            <a:r>
              <a:rPr lang="en-US" spc="108" sz="2474">
                <a:solidFill>
                  <a:srgbClr val="273755"/>
                </a:solidFill>
                <a:latin typeface="Montserrat Light Bold"/>
              </a:rPr>
              <a:t>UNIVERSITAS LAMPUNG</a:t>
            </a:r>
          </a:p>
          <a:p>
            <a:pPr algn="ctr">
              <a:lnSpc>
                <a:spcPts val="3463"/>
              </a:lnSpc>
            </a:pPr>
            <a:r>
              <a:rPr lang="en-US" spc="108" sz="2474">
                <a:solidFill>
                  <a:srgbClr val="273755"/>
                </a:solidFill>
                <a:latin typeface="Montserrat Light Bold"/>
              </a:rPr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81732" y="515761"/>
            <a:ext cx="9507268" cy="231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pc="464" sz="9285">
                <a:solidFill>
                  <a:srgbClr val="273755"/>
                </a:solidFill>
                <a:latin typeface="More Sugar Italics"/>
              </a:rPr>
              <a:t>ANGGOTA KELOMPOK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4223138" y="2829859"/>
            <a:ext cx="8846104" cy="7243466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4461549" y="3251192"/>
            <a:ext cx="8369283" cy="635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2"/>
              </a:lnSpc>
            </a:pPr>
            <a:r>
              <a:rPr lang="en-US" spc="344" sz="3443">
                <a:solidFill>
                  <a:srgbClr val="F3E0FC"/>
                </a:solidFill>
                <a:latin typeface="Byquinnie_thick Italics"/>
              </a:rPr>
              <a:t>PRIMASETYA RAMADHAN (2164051001)</a:t>
            </a:r>
          </a:p>
          <a:p>
            <a:pPr algn="ctr">
              <a:lnSpc>
                <a:spcPts val="4132"/>
              </a:lnSpc>
            </a:pPr>
            <a:r>
              <a:rPr lang="en-US" spc="344" sz="3443">
                <a:solidFill>
                  <a:srgbClr val="F3E0FC"/>
                </a:solidFill>
                <a:latin typeface="Byquinnie_thick Italics"/>
              </a:rPr>
              <a:t>M. AQILA ZHAFRAN R. </a:t>
            </a:r>
          </a:p>
          <a:p>
            <a:pPr algn="ctr">
              <a:lnSpc>
                <a:spcPts val="4132"/>
              </a:lnSpc>
            </a:pPr>
            <a:r>
              <a:rPr lang="en-US" spc="344" sz="3443">
                <a:solidFill>
                  <a:srgbClr val="F3E0FC"/>
                </a:solidFill>
                <a:latin typeface="Byquinnie_thick Italics"/>
              </a:rPr>
              <a:t>(2154051005)</a:t>
            </a:r>
          </a:p>
          <a:p>
            <a:pPr algn="ctr">
              <a:lnSpc>
                <a:spcPts val="4132"/>
              </a:lnSpc>
            </a:pPr>
            <a:r>
              <a:rPr lang="en-US" spc="344" sz="3443">
                <a:solidFill>
                  <a:srgbClr val="F3E0FC"/>
                </a:solidFill>
                <a:latin typeface="Byquinnie_thick Italics"/>
              </a:rPr>
              <a:t>NADIRA TSABITAH UMARI (2154051007)</a:t>
            </a:r>
          </a:p>
          <a:p>
            <a:pPr algn="ctr">
              <a:lnSpc>
                <a:spcPts val="4132"/>
              </a:lnSpc>
            </a:pPr>
            <a:r>
              <a:rPr lang="en-US" spc="344" sz="3443">
                <a:solidFill>
                  <a:srgbClr val="F3E0FC"/>
                </a:solidFill>
                <a:latin typeface="Byquinnie_thick Italics"/>
              </a:rPr>
              <a:t>MOH. CANDRA JAYA P. (2154051009)</a:t>
            </a:r>
          </a:p>
          <a:p>
            <a:pPr algn="ctr">
              <a:lnSpc>
                <a:spcPts val="4132"/>
              </a:lnSpc>
            </a:pPr>
            <a:r>
              <a:rPr lang="en-US" spc="344" sz="3443">
                <a:solidFill>
                  <a:srgbClr val="F3E0FC"/>
                </a:solidFill>
                <a:latin typeface="Byquinnie_thick Italics"/>
              </a:rPr>
              <a:t>LULU ARTAMEVIA </a:t>
            </a:r>
          </a:p>
          <a:p>
            <a:pPr algn="ctr">
              <a:lnSpc>
                <a:spcPts val="4132"/>
              </a:lnSpc>
            </a:pPr>
            <a:r>
              <a:rPr lang="en-US" spc="344" sz="3443">
                <a:solidFill>
                  <a:srgbClr val="F3E0FC"/>
                </a:solidFill>
                <a:latin typeface="Byquinnie_thick Italics"/>
              </a:rPr>
              <a:t>(2154051011)</a:t>
            </a:r>
          </a:p>
          <a:p>
            <a:pPr algn="ctr">
              <a:lnSpc>
                <a:spcPts val="4263"/>
              </a:lnSpc>
            </a:pPr>
            <a:r>
              <a:rPr lang="en-US" spc="344" sz="3553">
                <a:solidFill>
                  <a:srgbClr val="F3E0FC"/>
                </a:solidFill>
                <a:latin typeface="Byquinnie_thick Italics"/>
              </a:rPr>
              <a:t>EKI PANJI PERMANA </a:t>
            </a:r>
          </a:p>
          <a:p>
            <a:pPr algn="ctr">
              <a:lnSpc>
                <a:spcPts val="4263"/>
              </a:lnSpc>
            </a:pPr>
            <a:r>
              <a:rPr lang="en-US" spc="344" sz="3553">
                <a:solidFill>
                  <a:srgbClr val="F3E0FC"/>
                </a:solidFill>
                <a:latin typeface="Byquinnie_thick Italics"/>
              </a:rPr>
              <a:t>(2154051013)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60685" y="7913836"/>
            <a:ext cx="2724907" cy="215948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3236" y="5958525"/>
            <a:ext cx="409235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88973"/>
            <a:ext cx="10961182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59"/>
              </a:lnSpc>
            </a:pPr>
            <a:r>
              <a:rPr lang="en-US" spc="115" sz="5799">
                <a:solidFill>
                  <a:srgbClr val="273755"/>
                </a:solidFill>
                <a:latin typeface="Bebas Neue Italics"/>
              </a:rPr>
              <a:t>KOMPONEN PENYUSUN MONOSAKARIDA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489073"/>
            <a:ext cx="16230600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Monosakarida adalah unit karbohidrat terkecil atau 1 unit gula terkecil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Dalam monosakarida terdapat gugus aldehid atau gugus keton dengan masing-masing memiliki dua atau lebih gugus hidroksil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Gugus aldehid terdapat dalam monosakarida glukosa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Gugus keton terdapat dalam monosakarida fruktosa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pc="30" sz="3000">
                <a:solidFill>
                  <a:srgbClr val="273755"/>
                </a:solidFill>
                <a:latin typeface="Montserrat Light"/>
              </a:rPr>
              <a:t>Baik glukosa dan fruktosa memiliki 6 atom karbon (C) dan terikat 5 gugus hidroksil (OH)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789176"/>
            <a:ext cx="10961182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59"/>
              </a:lnSpc>
            </a:pPr>
            <a:r>
              <a:rPr lang="en-US" spc="115" sz="5799">
                <a:solidFill>
                  <a:srgbClr val="273755"/>
                </a:solidFill>
                <a:latin typeface="Bebas Neue Italics"/>
              </a:rPr>
              <a:t>PENAMAAN MONOSAKARIDA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56909" y="6310339"/>
            <a:ext cx="9354941" cy="3336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75098" indent="-237549" lvl="1">
              <a:lnSpc>
                <a:spcPts val="3300"/>
              </a:lnSpc>
              <a:buFont typeface="Arial"/>
              <a:buChar char="•"/>
            </a:pPr>
            <a:r>
              <a:rPr lang="en-US" spc="22" sz="2200">
                <a:solidFill>
                  <a:srgbClr val="273755"/>
                </a:solidFill>
                <a:latin typeface="Montserrat Light"/>
              </a:rPr>
              <a:t>Untuk glukosa karena ia termasuk senyawa aldehid dan memiliki 6 atom karbon maka glukosa bernama Aldoheksosa</a:t>
            </a:r>
          </a:p>
          <a:p>
            <a:pPr marL="475098" indent="-237549" lvl="1">
              <a:lnSpc>
                <a:spcPts val="3300"/>
              </a:lnSpc>
              <a:buFont typeface="Arial"/>
              <a:buChar char="•"/>
            </a:pPr>
            <a:r>
              <a:rPr lang="en-US" spc="22" sz="2200">
                <a:solidFill>
                  <a:srgbClr val="273755"/>
                </a:solidFill>
                <a:latin typeface="Montserrat Light"/>
              </a:rPr>
              <a:t>Untuk fruktosa karena ia termasuk senyawa keton dan memiliki 6 atom karbon maka fruktosa bernama Ketoheksosa</a:t>
            </a:r>
          </a:p>
          <a:p>
            <a:pPr marL="475098" indent="-237549" lvl="1">
              <a:lnSpc>
                <a:spcPts val="3300"/>
              </a:lnSpc>
              <a:buFont typeface="Arial"/>
              <a:buChar char="•"/>
            </a:pPr>
            <a:r>
              <a:rPr lang="en-US" spc="22" sz="2200">
                <a:solidFill>
                  <a:srgbClr val="273755"/>
                </a:solidFill>
                <a:latin typeface="Montserrat Light"/>
              </a:rPr>
              <a:t>Untuk liser aldehid karena ia termasuk senyawa aldehid dan memiliki 3 atom karbon maka ia bernama Aldotriosa</a:t>
            </a:r>
          </a:p>
          <a:p>
            <a:pPr marL="475098" indent="-237549" lvl="1">
              <a:lnSpc>
                <a:spcPts val="3300"/>
              </a:lnSpc>
              <a:buFont typeface="Arial"/>
              <a:buChar char="•"/>
            </a:pPr>
            <a:r>
              <a:rPr lang="en-US" spc="22" sz="2200">
                <a:solidFill>
                  <a:srgbClr val="273755"/>
                </a:solidFill>
                <a:latin typeface="Montserrat Light"/>
              </a:rPr>
              <a:t>Untuk dihidroksiaseton karena ia termasuk senyawa keton dan memiliki 3 atom karbon maka ia bernama Ketotriosa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46227" y="6831333"/>
            <a:ext cx="3749413" cy="2815468"/>
            <a:chOff x="0" y="0"/>
            <a:chExt cx="4999217" cy="3753958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622630" y="-622630"/>
              <a:ext cx="3753958" cy="4999217"/>
            </a:xfrm>
            <a:prstGeom prst="rect">
              <a:avLst/>
            </a:prstGeom>
          </p:spPr>
        </p:pic>
        <p:sp>
          <p:nvSpPr>
            <p:cNvPr name="TextBox 8" id="8"/>
            <p:cNvSpPr txBox="true"/>
            <p:nvPr/>
          </p:nvSpPr>
          <p:spPr>
            <a:xfrm rot="0">
              <a:off x="193133" y="1122378"/>
              <a:ext cx="1937340" cy="949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969"/>
                </a:lnSpc>
              </a:pPr>
              <a:r>
                <a:rPr lang="en-US" sz="4264">
                  <a:solidFill>
                    <a:srgbClr val="050A30"/>
                  </a:solidFill>
                  <a:latin typeface="Caveat Brush"/>
                </a:rPr>
                <a:t>Aldo +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2292264" y="423706"/>
              <a:ext cx="2513821" cy="28434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5"/>
                </a:lnSpc>
              </a:pPr>
              <a:r>
                <a:rPr lang="en-US" sz="3075">
                  <a:solidFill>
                    <a:srgbClr val="050A30"/>
                  </a:solidFill>
                  <a:latin typeface="Caveat Brush"/>
                </a:rPr>
                <a:t>3 C triosa </a:t>
              </a:r>
            </a:p>
            <a:p>
              <a:pPr algn="ctr">
                <a:lnSpc>
                  <a:spcPts val="4305"/>
                </a:lnSpc>
              </a:pPr>
              <a:r>
                <a:rPr lang="en-US" sz="3075">
                  <a:solidFill>
                    <a:srgbClr val="050A30"/>
                  </a:solidFill>
                  <a:latin typeface="Caveat Brush"/>
                </a:rPr>
                <a:t>4 C tetrosa </a:t>
              </a:r>
            </a:p>
            <a:p>
              <a:pPr algn="ctr">
                <a:lnSpc>
                  <a:spcPts val="4305"/>
                </a:lnSpc>
              </a:pPr>
              <a:r>
                <a:rPr lang="en-US" sz="3075">
                  <a:solidFill>
                    <a:srgbClr val="050A30"/>
                  </a:solidFill>
                  <a:latin typeface="Caveat Brush"/>
                </a:rPr>
                <a:t>5 C pentosa </a:t>
              </a:r>
            </a:p>
            <a:p>
              <a:pPr algn="ctr">
                <a:lnSpc>
                  <a:spcPts val="4305"/>
                </a:lnSpc>
              </a:pPr>
              <a:r>
                <a:rPr lang="en-US" sz="3075">
                  <a:solidFill>
                    <a:srgbClr val="050A30"/>
                  </a:solidFill>
                  <a:latin typeface="Caveat Brush"/>
                </a:rPr>
                <a:t>6 C heksosa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634584" y="6831333"/>
            <a:ext cx="3909646" cy="2935789"/>
            <a:chOff x="0" y="0"/>
            <a:chExt cx="5212861" cy="3914385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649238" y="-649238"/>
              <a:ext cx="3914385" cy="5212861"/>
            </a:xfrm>
            <a:prstGeom prst="rect">
              <a:avLst/>
            </a:prstGeom>
          </p:spPr>
        </p:pic>
        <p:sp>
          <p:nvSpPr>
            <p:cNvPr name="TextBox 12" id="12"/>
            <p:cNvSpPr txBox="true"/>
            <p:nvPr/>
          </p:nvSpPr>
          <p:spPr>
            <a:xfrm rot="0">
              <a:off x="2320667" y="589539"/>
              <a:ext cx="2365687" cy="2680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51"/>
                </a:lnSpc>
              </a:pPr>
              <a:r>
                <a:rPr lang="en-US" sz="2894">
                  <a:solidFill>
                    <a:srgbClr val="050A30"/>
                  </a:solidFill>
                  <a:latin typeface="Caveat Brush"/>
                </a:rPr>
                <a:t>3 C triosa </a:t>
              </a:r>
            </a:p>
            <a:p>
              <a:pPr algn="ctr">
                <a:lnSpc>
                  <a:spcPts val="4051"/>
                </a:lnSpc>
              </a:pPr>
              <a:r>
                <a:rPr lang="en-US" sz="2894">
                  <a:solidFill>
                    <a:srgbClr val="050A30"/>
                  </a:solidFill>
                  <a:latin typeface="Caveat Brush"/>
                </a:rPr>
                <a:t>4 C tetrosa </a:t>
              </a:r>
            </a:p>
            <a:p>
              <a:pPr algn="ctr">
                <a:lnSpc>
                  <a:spcPts val="4051"/>
                </a:lnSpc>
              </a:pPr>
              <a:r>
                <a:rPr lang="en-US" sz="2894">
                  <a:solidFill>
                    <a:srgbClr val="050A30"/>
                  </a:solidFill>
                  <a:latin typeface="Caveat Brush"/>
                </a:rPr>
                <a:t>5 C pentosa </a:t>
              </a:r>
            </a:p>
            <a:p>
              <a:pPr algn="ctr">
                <a:lnSpc>
                  <a:spcPts val="4051"/>
                </a:lnSpc>
              </a:pPr>
              <a:r>
                <a:rPr lang="en-US" sz="2894">
                  <a:solidFill>
                    <a:srgbClr val="050A30"/>
                  </a:solidFill>
                  <a:latin typeface="Caveat Brush"/>
                </a:rPr>
                <a:t>6 C heksosa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146417"/>
              <a:ext cx="2280519" cy="8794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88"/>
                </a:lnSpc>
              </a:pPr>
              <a:r>
                <a:rPr lang="en-US" sz="3991">
                  <a:solidFill>
                    <a:srgbClr val="050A30"/>
                  </a:solidFill>
                  <a:latin typeface="Caveat Brush"/>
                </a:rPr>
                <a:t>keto +</a:t>
              </a: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3034" r="0" b="3034"/>
          <a:stretch>
            <a:fillRect/>
          </a:stretch>
        </p:blipFill>
        <p:spPr>
          <a:xfrm flipH="false" flipV="false" rot="-2700000">
            <a:off x="15933145" y="-910685"/>
            <a:ext cx="5672012" cy="5728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7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43057" y="327735"/>
            <a:ext cx="12460580" cy="2194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18"/>
              </a:lnSpc>
            </a:pPr>
            <a:r>
              <a:rPr lang="en-US" spc="336" sz="8418">
                <a:solidFill>
                  <a:srgbClr val="F9FCFF"/>
                </a:solidFill>
                <a:latin typeface="Caveat Brush Italics"/>
              </a:rPr>
              <a:t>PUSAT ASIMETRIK MONOSAKARIDA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46889" y="2619591"/>
            <a:ext cx="15863704" cy="6638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Atom C Asimetris atau Atom C Kiral adalah 4 atom karbon di monosakarida yang mengikat empat gugus yang berbeda pada keempat tangannya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glukosa terdapat 4 Atom C Kiral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fruktosa terdapat 3 Atom C Kiral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Karena monosakarida memiliki atom asimetrik berarti secara fisika ia memiliki sifat sebagai senyawa yang dapat memutar polarisasi cahaya atau bersifat optik aktif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molekul gliseraldehid, jika molekul c mengikat gugus hidroksil di sebelah kanan maka ia akan bernama D-gliseraldehid di mana D: Dextro/kanan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molekul gliseraldehid, jika molekul c mengikat gugus hidroksil di sebelah kiri maka ia akan bernama L-gliseraldehid di mana L: Levo/kiri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Pada monosakarida atau aldotriosa yang memiliki lebih dari 5 atom karbon maka akan memiliki struktur siklik atau haworth</a:t>
            </a:r>
          </a:p>
          <a:p>
            <a:pPr marL="540972" indent="-270486" lvl="1">
              <a:lnSpc>
                <a:spcPts val="3758"/>
              </a:lnSpc>
              <a:buFont typeface="Arial"/>
              <a:buChar char="•"/>
            </a:pPr>
            <a:r>
              <a:rPr lang="en-US" spc="25" sz="2505">
                <a:solidFill>
                  <a:srgbClr val="F9FCFF"/>
                </a:solidFill>
                <a:latin typeface="Montserrat Light"/>
              </a:rPr>
              <a:t>Hal tersebut disebabkan oleh interaksi gugus karbonil dan oksigen hidroksil yang membentuk ikatan kovalen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3034" r="0" b="3034"/>
          <a:stretch>
            <a:fillRect/>
          </a:stretch>
        </p:blipFill>
        <p:spPr>
          <a:xfrm flipH="false" flipV="false" rot="-2700000">
            <a:off x="15933145" y="-910685"/>
            <a:ext cx="5672012" cy="5728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2927863" cy="2412893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33129" y="617484"/>
            <a:ext cx="14266814" cy="134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00"/>
              </a:lnSpc>
              <a:spcBef>
                <a:spcPct val="0"/>
              </a:spcBef>
            </a:pPr>
            <a:r>
              <a:rPr lang="en-US" spc="399" sz="10000">
                <a:solidFill>
                  <a:srgbClr val="F9FCFF"/>
                </a:solidFill>
                <a:latin typeface="Bebas Neue Italics"/>
              </a:rPr>
              <a:t>PRINSIP SIKLISASI GLUKOSA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7012599"/>
            <a:ext cx="5351503" cy="295208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800245" y="6977859"/>
            <a:ext cx="5417044" cy="302156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30915" y="2852776"/>
            <a:ext cx="16365957" cy="3868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2897" indent="-266448" lvl="1">
              <a:lnSpc>
                <a:spcPts val="3702"/>
              </a:lnSpc>
              <a:buFont typeface="Arial"/>
              <a:buChar char="•"/>
            </a:pPr>
            <a:r>
              <a:rPr lang="en-US" spc="24" sz="2468">
                <a:solidFill>
                  <a:srgbClr val="273755"/>
                </a:solidFill>
                <a:latin typeface="Montserrat Light Bold"/>
              </a:rPr>
              <a:t>Pada glukosa, terdapat gugus aldehid di rantai samping R1 dan terdapat pula alkohol di rantai samping R2 mereka berikatan untuk mencapai keseimbangan membentuk hemiasetal</a:t>
            </a:r>
          </a:p>
          <a:p>
            <a:pPr marL="532897" indent="-266448" lvl="1">
              <a:lnSpc>
                <a:spcPts val="3702"/>
              </a:lnSpc>
              <a:buFont typeface="Arial"/>
              <a:buChar char="•"/>
            </a:pPr>
            <a:r>
              <a:rPr lang="en-US" spc="24" sz="2468">
                <a:solidFill>
                  <a:srgbClr val="273755"/>
                </a:solidFill>
                <a:latin typeface="Montserrat Light Bold"/>
              </a:rPr>
              <a:t>Molekul oksigen pada alkohol akan berikatan dengan atom c gugus aldehida dan molekul hidrogen di alkohol akan berikatan dengan oksigen gugus aldehid yang akan membentuk gugus hidroksil baru.</a:t>
            </a:r>
          </a:p>
          <a:p>
            <a:pPr marL="532897" indent="-266448" lvl="1">
              <a:lnSpc>
                <a:spcPts val="3702"/>
              </a:lnSpc>
              <a:buFont typeface="Arial"/>
              <a:buChar char="•"/>
            </a:pPr>
            <a:r>
              <a:rPr lang="en-US" spc="24" sz="2468">
                <a:solidFill>
                  <a:srgbClr val="273755"/>
                </a:solidFill>
                <a:latin typeface="Montserrat Light Bold"/>
              </a:rPr>
              <a:t>Karena pada struktur siklik glukosa molekul OHnya terdapat di bawah, maka akan dinamai Alfa-D-glukosa dan jika pada struktur siklik molekul OHnya terdapat di atas maka dinamai Beta-D-glukosa.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64713" y="5963136"/>
            <a:ext cx="4937366" cy="50510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304962"/>
            <a:chOff x="0" y="0"/>
            <a:chExt cx="24384000" cy="4406616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4384000" cy="4406616"/>
            </a:xfrm>
            <a:prstGeom prst="rect">
              <a:avLst/>
            </a:prstGeom>
            <a:solidFill>
              <a:srgbClr val="273755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371600" y="1360875"/>
              <a:ext cx="19022418" cy="1856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000"/>
                </a:lnSpc>
                <a:spcBef>
                  <a:spcPct val="0"/>
                </a:spcBef>
              </a:pPr>
              <a:r>
                <a:rPr lang="en-US" spc="399" sz="10000">
                  <a:solidFill>
                    <a:srgbClr val="F9FCFF"/>
                  </a:solidFill>
                  <a:latin typeface="Bebas Neue Italics"/>
                </a:rPr>
                <a:t>PRINSIP SIKLISASI FRUKTOSA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1018" t="0" r="1018" b="0"/>
          <a:stretch>
            <a:fillRect/>
          </a:stretch>
        </p:blipFill>
        <p:spPr>
          <a:xfrm flipH="false" flipV="false" rot="0">
            <a:off x="9144000" y="7012599"/>
            <a:ext cx="5351503" cy="295208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1528" r="0" b="1528"/>
          <a:stretch>
            <a:fillRect/>
          </a:stretch>
        </p:blipFill>
        <p:spPr>
          <a:xfrm flipH="false" flipV="false" rot="0">
            <a:off x="2800245" y="6977859"/>
            <a:ext cx="5417044" cy="302156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79993" y="3761377"/>
            <a:ext cx="16230600" cy="2697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4206" indent="-257103" lvl="1">
              <a:lnSpc>
                <a:spcPts val="3572"/>
              </a:lnSpc>
              <a:buFont typeface="Arial"/>
              <a:buChar char="•"/>
            </a:pPr>
            <a:r>
              <a:rPr lang="en-US" spc="23" sz="2381">
                <a:solidFill>
                  <a:srgbClr val="273755"/>
                </a:solidFill>
                <a:latin typeface="Montserrat Light"/>
              </a:rPr>
              <a:t>Pada fruktosa, terdapat gugus keton yang berikatan dengan R1 dan R2 dan terdapat pula alkohol di rantai samping R3 mereka berikatan untuk mencapai keseimbangan membentuk hemiaketal</a:t>
            </a:r>
          </a:p>
          <a:p>
            <a:pPr marL="514206" indent="-257103" lvl="1">
              <a:lnSpc>
                <a:spcPts val="3572"/>
              </a:lnSpc>
              <a:buFont typeface="Arial"/>
              <a:buChar char="•"/>
            </a:pPr>
            <a:r>
              <a:rPr lang="en-US" spc="23" sz="2381">
                <a:solidFill>
                  <a:srgbClr val="273755"/>
                </a:solidFill>
                <a:latin typeface="Montserrat Light"/>
              </a:rPr>
              <a:t>Molekul oksigen pada alkohol akan berikatan dengan atom c gugus aldehida dan molekul hidrogen di alkohol akan berikatan dengan oksigen gugus aldehid yang akan membentuk gugus hidroksil baru.</a:t>
            </a:r>
          </a:p>
          <a:p>
            <a:pPr marL="514206" indent="-257103" lvl="1">
              <a:lnSpc>
                <a:spcPts val="3572"/>
              </a:lnSpc>
              <a:buFont typeface="Arial"/>
              <a:buChar char="•"/>
            </a:pPr>
            <a:r>
              <a:rPr lang="en-US" spc="23" sz="2381">
                <a:solidFill>
                  <a:srgbClr val="273755"/>
                </a:solidFill>
                <a:latin typeface="Montserrat Light"/>
              </a:rPr>
              <a:t>Karena pada struktur siklik fruktosa molekul OHnya terdapat di bawah, maka akan dinamai Alfa-D-fruktosa dan jika pada struktur siklik molekul OHnya terdapat di atas maka dinamai Beta-D-fruktosa.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600988" y="0"/>
            <a:ext cx="11687012" cy="10287000"/>
          </a:xfrm>
          <a:prstGeom prst="rect">
            <a:avLst/>
          </a:prstGeom>
          <a:solidFill>
            <a:srgbClr val="FCFCFC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017892" y="1374306"/>
            <a:ext cx="4836140" cy="246223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227735" y="570651"/>
            <a:ext cx="5250355" cy="24622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27735" y="3941272"/>
            <a:ext cx="6608970" cy="240445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400033" y="7254113"/>
            <a:ext cx="7235717" cy="266249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3147187"/>
            <a:ext cx="5572288" cy="410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07"/>
              </a:lnSpc>
              <a:spcBef>
                <a:spcPct val="0"/>
              </a:spcBef>
            </a:pPr>
            <a:r>
              <a:rPr lang="en-US" spc="256" sz="6407">
                <a:solidFill>
                  <a:srgbClr val="273755"/>
                </a:solidFill>
                <a:latin typeface="Bebas Neue Italics"/>
              </a:rPr>
              <a:t>KELOMPOK CINCIN GULA PIRAN DAN FURAN DALAM STRUKTUR SIKLIK MONOSAKARIDA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25626" y="-2525507"/>
            <a:ext cx="4937366" cy="505101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2517339">
            <a:off x="-1287484" y="7457914"/>
            <a:ext cx="5661082" cy="6087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DAE56M-XpKo</dc:identifier>
  <dcterms:modified xsi:type="dcterms:W3CDTF">2011-08-01T06:04:30Z</dcterms:modified>
  <cp:revision>1</cp:revision>
  <dc:title>Kel.9 THP A</dc:title>
</cp:coreProperties>
</file>