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Hero" charset="1" panose="00000500000000000000"/>
      <p:regular r:id="rId16"/>
    </p:embeddedFont>
    <p:embeddedFont>
      <p:font typeface="Hero Bold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24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357553"/>
            <a:ext cx="2904711" cy="331493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152525"/>
            <a:ext cx="8843777" cy="770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02"/>
              </a:lnSpc>
            </a:pPr>
            <a:r>
              <a:rPr lang="en-US" spc="293" sz="5878">
                <a:solidFill>
                  <a:srgbClr val="F5F5EF"/>
                </a:solidFill>
                <a:latin typeface="Montserrat Classic Bold"/>
              </a:rPr>
              <a:t>SUMMARY BIOKIMIA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98741" y="3144545"/>
            <a:ext cx="14847795" cy="713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20"/>
              </a:lnSpc>
            </a:pPr>
            <a:r>
              <a:rPr lang="en-US" spc="248" sz="4973">
                <a:solidFill>
                  <a:srgbClr val="F5E753"/>
                </a:solidFill>
                <a:latin typeface="Montserrat Classic Bold"/>
              </a:rPr>
              <a:t>MONOSAKARIDA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98741" y="3903295"/>
            <a:ext cx="6982675" cy="535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05"/>
              </a:lnSpc>
              <a:spcBef>
                <a:spcPct val="0"/>
              </a:spcBef>
            </a:pPr>
            <a:r>
              <a:rPr lang="en-US" spc="66" sz="3315">
                <a:solidFill>
                  <a:srgbClr val="F5F5EF"/>
                </a:solidFill>
                <a:latin typeface="Hero"/>
              </a:rPr>
              <a:t>Monosakarida merupakan unit karbohidrat terkecil (mono:satu) (sakarida:gula), </a:t>
            </a:r>
            <a:r>
              <a:rPr lang="en-US" spc="66" sz="3315">
                <a:solidFill>
                  <a:srgbClr val="F5F5EF"/>
                </a:solidFill>
                <a:latin typeface="Hero"/>
              </a:rPr>
              <a:t>Struktur molekul kimianya tersusun atas satu gugus aldehida atau satu gugus  keton yang pada rantainya terikat dua atau lebih gugus hidroksil.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725992"/>
            <a:ext cx="8608664" cy="2360700"/>
            <a:chOff x="0" y="0"/>
            <a:chExt cx="11478218" cy="314760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652145" cy="3195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M.ALFAN SURYA WIJAYA 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INTAN ALVINA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NOVENDA ABELIA</a:t>
              </a: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 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LIANA KHUSNUL SAPUTRI</a:t>
              </a:r>
            </a:p>
            <a:p>
              <a:pPr>
                <a:lnSpc>
                  <a:spcPts val="3919"/>
                </a:lnSpc>
              </a:pPr>
              <a:r>
                <a:rPr lang="en-US" spc="336" sz="2799">
                  <a:solidFill>
                    <a:srgbClr val="F5F5EF"/>
                  </a:solidFill>
                  <a:latin typeface="Montserrat Light"/>
                </a:rPr>
                <a:t>GALUH SEPTA NUGRAHA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652145" y="-47625"/>
              <a:ext cx="3826073" cy="3195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E753"/>
                  </a:solidFill>
                  <a:latin typeface="Montserrat Light"/>
                </a:rPr>
                <a:t>2114051031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E753"/>
                  </a:solidFill>
                  <a:latin typeface="Montserrat Light"/>
                </a:rPr>
                <a:t>2114051033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E753"/>
                  </a:solidFill>
                  <a:latin typeface="Montserrat Light"/>
                </a:rPr>
                <a:t>2114051035</a:t>
              </a:r>
            </a:p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E753"/>
                  </a:solidFill>
                  <a:latin typeface="Montserrat Light"/>
                </a:rPr>
                <a:t>2114051037</a:t>
              </a:r>
            </a:p>
            <a:p>
              <a:pPr>
                <a:lnSpc>
                  <a:spcPts val="3919"/>
                </a:lnSpc>
              </a:pPr>
              <a:r>
                <a:rPr lang="en-US" spc="336" sz="2799">
                  <a:solidFill>
                    <a:srgbClr val="F5E753"/>
                  </a:solidFill>
                  <a:latin typeface="Montserrat Light"/>
                </a:rPr>
                <a:t>2114051039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961273"/>
            <a:ext cx="14847795" cy="713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20"/>
              </a:lnSpc>
            </a:pPr>
            <a:r>
              <a:rPr lang="en-US" spc="248" sz="4973">
                <a:solidFill>
                  <a:srgbClr val="F5E753"/>
                </a:solidFill>
                <a:latin typeface="Montserrat Classic Bold"/>
              </a:rPr>
              <a:t>MONOSAKARIDA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125495"/>
            <a:ext cx="14847795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30"/>
              </a:lnSpc>
            </a:pPr>
            <a:r>
              <a:rPr lang="en-US" spc="150" sz="3000">
                <a:solidFill>
                  <a:srgbClr val="397DC9"/>
                </a:solidFill>
                <a:latin typeface="Montserrat Classic Bold"/>
              </a:rPr>
              <a:t>KELOMPOK 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5A4594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55133" y="2050716"/>
            <a:ext cx="6805806" cy="3572836"/>
            <a:chOff x="0" y="0"/>
            <a:chExt cx="9074408" cy="476378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971531" cy="4763781"/>
              <a:chOff x="0" y="0"/>
              <a:chExt cx="2278420" cy="1209815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2278420" cy="1209815"/>
              </a:xfrm>
              <a:custGeom>
                <a:avLst/>
                <a:gdLst/>
                <a:ahLst/>
                <a:cxnLst/>
                <a:rect r="r" b="b" t="t" l="l"/>
                <a:pathLst>
                  <a:path h="1209815" w="2278420">
                    <a:moveTo>
                      <a:pt x="2153960" y="59690"/>
                    </a:moveTo>
                    <a:cubicBezTo>
                      <a:pt x="2189520" y="59690"/>
                      <a:pt x="2218730" y="88900"/>
                      <a:pt x="2218730" y="124460"/>
                    </a:cubicBezTo>
                    <a:lnTo>
                      <a:pt x="2218730" y="1085355"/>
                    </a:lnTo>
                    <a:cubicBezTo>
                      <a:pt x="2218730" y="1120915"/>
                      <a:pt x="2189520" y="1150125"/>
                      <a:pt x="2153960" y="1150125"/>
                    </a:cubicBezTo>
                    <a:lnTo>
                      <a:pt x="124460" y="1150125"/>
                    </a:lnTo>
                    <a:cubicBezTo>
                      <a:pt x="88900" y="1150125"/>
                      <a:pt x="59690" y="1120915"/>
                      <a:pt x="59690" y="108535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153960" y="59690"/>
                    </a:lnTo>
                    <a:moveTo>
                      <a:pt x="215396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85355"/>
                    </a:lnTo>
                    <a:cubicBezTo>
                      <a:pt x="0" y="1153935"/>
                      <a:pt x="55880" y="1209815"/>
                      <a:pt x="124460" y="1209815"/>
                    </a:cubicBezTo>
                    <a:lnTo>
                      <a:pt x="2153960" y="1209815"/>
                    </a:lnTo>
                    <a:cubicBezTo>
                      <a:pt x="2222540" y="1209815"/>
                      <a:pt x="2278420" y="1153935"/>
                      <a:pt x="2278420" y="1085355"/>
                    </a:cubicBezTo>
                    <a:lnTo>
                      <a:pt x="2278420" y="124460"/>
                    </a:lnTo>
                    <a:cubicBezTo>
                      <a:pt x="2278420" y="55880"/>
                      <a:pt x="2222540" y="0"/>
                      <a:pt x="2153960" y="0"/>
                    </a:cubicBez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494045" y="1990426"/>
              <a:ext cx="2224522" cy="5944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1D242C"/>
                  </a:solidFill>
                  <a:latin typeface="Montserrat Light Bold"/>
                </a:rPr>
                <a:t>ALDO +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18567" y="1008442"/>
              <a:ext cx="6355841" cy="2558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3C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 = 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TRIOSA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4C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TETROSA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5C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PENTOSA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6C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HEKSOSA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5133" y="6417405"/>
            <a:ext cx="6805806" cy="3572836"/>
            <a:chOff x="0" y="0"/>
            <a:chExt cx="9074408" cy="476378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8971531" cy="4763781"/>
              <a:chOff x="0" y="0"/>
              <a:chExt cx="2278420" cy="1209815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2278420" cy="1209815"/>
              </a:xfrm>
              <a:custGeom>
                <a:avLst/>
                <a:gdLst/>
                <a:ahLst/>
                <a:cxnLst/>
                <a:rect r="r" b="b" t="t" l="l"/>
                <a:pathLst>
                  <a:path h="1209815" w="2278420">
                    <a:moveTo>
                      <a:pt x="2153960" y="59690"/>
                    </a:moveTo>
                    <a:cubicBezTo>
                      <a:pt x="2189520" y="59690"/>
                      <a:pt x="2218730" y="88900"/>
                      <a:pt x="2218730" y="124460"/>
                    </a:cubicBezTo>
                    <a:lnTo>
                      <a:pt x="2218730" y="1085355"/>
                    </a:lnTo>
                    <a:cubicBezTo>
                      <a:pt x="2218730" y="1120915"/>
                      <a:pt x="2189520" y="1150125"/>
                      <a:pt x="2153960" y="1150125"/>
                    </a:cubicBezTo>
                    <a:lnTo>
                      <a:pt x="124460" y="1150125"/>
                    </a:lnTo>
                    <a:cubicBezTo>
                      <a:pt x="88900" y="1150125"/>
                      <a:pt x="59690" y="1120915"/>
                      <a:pt x="59690" y="108535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153960" y="59690"/>
                    </a:lnTo>
                    <a:moveTo>
                      <a:pt x="215396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85355"/>
                    </a:lnTo>
                    <a:cubicBezTo>
                      <a:pt x="0" y="1153935"/>
                      <a:pt x="55880" y="1209815"/>
                      <a:pt x="124460" y="1209815"/>
                    </a:cubicBezTo>
                    <a:lnTo>
                      <a:pt x="2153960" y="1209815"/>
                    </a:lnTo>
                    <a:cubicBezTo>
                      <a:pt x="2222540" y="1209815"/>
                      <a:pt x="2278420" y="1153935"/>
                      <a:pt x="2278420" y="1085355"/>
                    </a:cubicBezTo>
                    <a:lnTo>
                      <a:pt x="2278420" y="124460"/>
                    </a:lnTo>
                    <a:cubicBezTo>
                      <a:pt x="2278420" y="55880"/>
                      <a:pt x="2222540" y="0"/>
                      <a:pt x="2153960" y="0"/>
                    </a:cubicBez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494045" y="1990426"/>
              <a:ext cx="2224522" cy="5944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1D242C"/>
                  </a:solidFill>
                  <a:latin typeface="Montserrat Light Bold"/>
                </a:rPr>
                <a:t>KETO +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718567" y="1032513"/>
              <a:ext cx="6355841" cy="2510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3C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 = 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TRIOSA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4C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TETROSA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5C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PENTOSA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6C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HEKSOSA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803228" y="3091272"/>
            <a:ext cx="3408804" cy="557208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438"/>
          <a:stretch>
            <a:fillRect/>
          </a:stretch>
        </p:blipFill>
        <p:spPr>
          <a:xfrm flipH="false" flipV="false" rot="0">
            <a:off x="13523457" y="3091272"/>
            <a:ext cx="3164974" cy="557208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92968" y="354497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16905603" y="8840746"/>
            <a:ext cx="1721059" cy="77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"/>
              </a:lnSpc>
            </a:pPr>
            <a:r>
              <a:rPr lang="en-US" spc="196" sz="534">
                <a:solidFill>
                  <a:srgbClr val="5A4594"/>
                </a:solidFill>
                <a:latin typeface="Montserrat Light Bold"/>
              </a:rPr>
              <a:t>GALUH SEPTA NUGRAHA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5838171" y="2397774"/>
            <a:ext cx="3778459" cy="14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40"/>
              </a:lnSpc>
            </a:pPr>
            <a:r>
              <a:rPr lang="en-US" spc="367" sz="1000">
                <a:solidFill>
                  <a:srgbClr val="5A4594"/>
                </a:solidFill>
                <a:latin typeface="Montserrat Light"/>
              </a:rPr>
              <a:t>THP 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2968" y="1312358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Kelompok Aldehida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2968" y="576970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Kelompok Keton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006669" y="8790892"/>
            <a:ext cx="3001923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ALDO</a:t>
            </a:r>
            <a:r>
              <a:rPr lang="en-US" spc="299" sz="2497">
                <a:solidFill>
                  <a:srgbClr val="E94759"/>
                </a:solidFill>
                <a:latin typeface="Montserrat Light Bold"/>
              </a:rPr>
              <a:t>HEKSOSA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631474" y="8799685"/>
            <a:ext cx="2948940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KETO</a:t>
            </a:r>
            <a:r>
              <a:rPr lang="en-US" spc="299" sz="2497">
                <a:solidFill>
                  <a:srgbClr val="E94759"/>
                </a:solidFill>
                <a:latin typeface="Montserrat Light Bold"/>
              </a:rPr>
              <a:t>HEKSOSA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57571" y="2388107"/>
            <a:ext cx="1900118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GLUKOSA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039025" y="2401433"/>
            <a:ext cx="2133838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FRUKTOSA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03228" y="1312358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Contoh Penamaan:</a:t>
            </a:r>
          </a:p>
        </p:txBody>
      </p:sp>
      <p:grpSp>
        <p:nvGrpSpPr>
          <p:cNvPr name="Group 25" id="25"/>
          <p:cNvGrpSpPr/>
          <p:nvPr/>
        </p:nvGrpSpPr>
        <p:grpSpPr>
          <a:xfrm rot="-5400000">
            <a:off x="6240027" y="3870963"/>
            <a:ext cx="3958231" cy="349899"/>
            <a:chOff x="0" y="0"/>
            <a:chExt cx="9194800" cy="812800"/>
          </a:xfrm>
        </p:grpSpPr>
        <p:sp>
          <p:nvSpPr>
            <p:cNvPr name="Freeform 26" id="26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5400000">
            <a:off x="6216607" y="6741987"/>
            <a:ext cx="4009613" cy="354441"/>
            <a:chOff x="0" y="0"/>
            <a:chExt cx="9194800" cy="812800"/>
          </a:xfrm>
        </p:grpSpPr>
        <p:sp>
          <p:nvSpPr>
            <p:cNvPr name="Freeform 28" id="28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956174" y="2734796"/>
            <a:ext cx="445585" cy="445585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7977002" y="1822119"/>
            <a:ext cx="424758" cy="424758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8044193" y="8843067"/>
            <a:ext cx="424758" cy="424758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56174" y="8478429"/>
            <a:ext cx="445585" cy="445585"/>
            <a:chOff x="0" y="0"/>
            <a:chExt cx="6350000" cy="6350000"/>
          </a:xfrm>
        </p:grpSpPr>
        <p:sp>
          <p:nvSpPr>
            <p:cNvPr name="Freeform 36" id="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92968" y="1485900"/>
            <a:ext cx="3954393" cy="377327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1371" b="0"/>
          <a:stretch>
            <a:fillRect/>
          </a:stretch>
        </p:blipFill>
        <p:spPr>
          <a:xfrm flipH="false" flipV="false" rot="0">
            <a:off x="5318535" y="1485900"/>
            <a:ext cx="4240102" cy="37732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637673" y="995625"/>
            <a:ext cx="4581122" cy="5720529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5386533">
            <a:off x="6962647" y="4272826"/>
            <a:ext cx="607872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6" id="6"/>
          <p:cNvGrpSpPr/>
          <p:nvPr/>
        </p:nvGrpSpPr>
        <p:grpSpPr>
          <a:xfrm rot="0">
            <a:off x="0" y="6811788"/>
            <a:ext cx="9558637" cy="3475212"/>
            <a:chOff x="0" y="0"/>
            <a:chExt cx="4265114" cy="155065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265114" cy="1550658"/>
            </a:xfrm>
            <a:custGeom>
              <a:avLst/>
              <a:gdLst/>
              <a:ahLst/>
              <a:cxnLst/>
              <a:rect r="r" b="b" t="t" l="l"/>
              <a:pathLst>
                <a:path h="1550658" w="4265114">
                  <a:moveTo>
                    <a:pt x="0" y="0"/>
                  </a:moveTo>
                  <a:lnTo>
                    <a:pt x="4265114" y="0"/>
                  </a:lnTo>
                  <a:lnTo>
                    <a:pt x="4265114" y="1550658"/>
                  </a:lnTo>
                  <a:lnTo>
                    <a:pt x="0" y="1550658"/>
                  </a:lnTo>
                  <a:close/>
                </a:path>
              </a:pathLst>
            </a:custGeom>
            <a:solidFill>
              <a:srgbClr val="F0F0F1">
                <a:alpha val="68627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968" y="354497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7226" y="5422186"/>
            <a:ext cx="3305877" cy="3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D</a:t>
            </a:r>
            <a:r>
              <a:rPr lang="en-US" spc="250" sz="2086">
                <a:solidFill>
                  <a:srgbClr val="000000"/>
                </a:solidFill>
                <a:latin typeface="Montserrat Light Bold"/>
              </a:rPr>
              <a:t>-GLISERALDEHIDA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15047" y="5422186"/>
            <a:ext cx="3247078" cy="3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L</a:t>
            </a:r>
            <a:r>
              <a:rPr lang="en-US" spc="250" sz="2086">
                <a:solidFill>
                  <a:srgbClr val="000000"/>
                </a:solidFill>
                <a:latin typeface="Montserrat Light Bold"/>
              </a:rPr>
              <a:t>-GLISERALDEHIDA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3871" y="5745412"/>
            <a:ext cx="2952585" cy="3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DEXTRO = KANAN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94507" y="5745412"/>
            <a:ext cx="1982651" cy="3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LEVO = KIRI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2968" y="96202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Berdasarkan Posisi Gugus OH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53611" y="923925"/>
            <a:ext cx="2133071" cy="401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6"/>
              </a:lnSpc>
              <a:spcBef>
                <a:spcPct val="0"/>
              </a:spcBef>
            </a:pPr>
            <a:r>
              <a:rPr lang="en-US" spc="50" sz="2522">
                <a:solidFill>
                  <a:srgbClr val="000000"/>
                </a:solidFill>
                <a:latin typeface="Hero"/>
              </a:rPr>
              <a:t>*Dalam kondisi tersebut, gugs OH yang dilihat adalah gugus OH terjauh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46776" y="6873161"/>
            <a:ext cx="2362914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pc="300" sz="2500">
                <a:solidFill>
                  <a:srgbClr val="E94759"/>
                </a:solidFill>
                <a:latin typeface="Montserrat Light Bold"/>
              </a:rPr>
              <a:t>D</a:t>
            </a:r>
            <a:r>
              <a:rPr lang="en-US" spc="300" sz="2500">
                <a:solidFill>
                  <a:srgbClr val="000000"/>
                </a:solidFill>
                <a:latin typeface="Montserrat Light Bold"/>
              </a:rPr>
              <a:t>-GLUKOSA</a:t>
            </a:r>
          </a:p>
        </p:txBody>
      </p:sp>
      <p:sp>
        <p:nvSpPr>
          <p:cNvPr name="AutoShape 16" id="16"/>
          <p:cNvSpPr/>
          <p:nvPr/>
        </p:nvSpPr>
        <p:spPr>
          <a:xfrm rot="9214040">
            <a:off x="9389302" y="6087674"/>
            <a:ext cx="323958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7" id="17"/>
          <p:cNvSpPr txBox="true"/>
          <p:nvPr/>
        </p:nvSpPr>
        <p:spPr>
          <a:xfrm rot="0">
            <a:off x="275679" y="6739811"/>
            <a:ext cx="717289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pc="100" sz="5000">
                <a:solidFill>
                  <a:srgbClr val="000000"/>
                </a:solidFill>
                <a:latin typeface="Hero Bold"/>
              </a:rPr>
              <a:t>C*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5679" y="7587369"/>
            <a:ext cx="8969163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000000"/>
                </a:solidFill>
                <a:latin typeface="Hero"/>
              </a:rPr>
              <a:t>Atom karbon asimetrik atau atom karbon kiral adalah atom karbon yang mengikat 4 gugus berbeda pada keempat tangannya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7127" y="7033498"/>
            <a:ext cx="8969163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Yaitu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978" y="9511419"/>
            <a:ext cx="8315781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GLUKOSA MEMILIKI 4 ATOM ASIMETRIK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735092" y="7993516"/>
            <a:ext cx="7233646" cy="1462767"/>
            <a:chOff x="0" y="0"/>
            <a:chExt cx="7668282" cy="1550658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7668282" cy="1550658"/>
            </a:xfrm>
            <a:custGeom>
              <a:avLst/>
              <a:gdLst/>
              <a:ahLst/>
              <a:cxnLst/>
              <a:rect r="r" b="b" t="t" l="l"/>
              <a:pathLst>
                <a:path h="1550658" w="7668282">
                  <a:moveTo>
                    <a:pt x="0" y="0"/>
                  </a:moveTo>
                  <a:lnTo>
                    <a:pt x="7668282" y="0"/>
                  </a:lnTo>
                  <a:lnTo>
                    <a:pt x="7668282" y="1550658"/>
                  </a:lnTo>
                  <a:lnTo>
                    <a:pt x="0" y="1550658"/>
                  </a:lnTo>
                  <a:close/>
                </a:path>
              </a:pathLst>
            </a:custGeom>
            <a:solidFill>
              <a:srgbClr val="5A4594">
                <a:alpha val="68627"/>
              </a:srgbClr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966290" y="8067675"/>
            <a:ext cx="7961573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FFFFFF"/>
                </a:solidFill>
                <a:latin typeface="Hero"/>
              </a:rPr>
              <a:t>Karena memiliki atom asimetrik, monosakarida bersifat</a:t>
            </a:r>
            <a:r>
              <a:rPr lang="en-US" spc="60" sz="3000">
                <a:solidFill>
                  <a:srgbClr val="000000"/>
                </a:solidFill>
                <a:latin typeface="Hero"/>
              </a:rPr>
              <a:t> </a:t>
            </a:r>
            <a:r>
              <a:rPr lang="en-US" spc="60" sz="3000">
                <a:solidFill>
                  <a:srgbClr val="F5E753"/>
                </a:solidFill>
                <a:latin typeface="Hero Bold"/>
              </a:rPr>
              <a:t>OPTIK AKTIF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4837" y="2815198"/>
            <a:ext cx="17403160" cy="578792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4186" y="904875"/>
            <a:ext cx="17084463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000000"/>
                </a:solidFill>
                <a:latin typeface="Hero"/>
              </a:rPr>
              <a:t>Aldotriosa dan monosakarida dengan lebih dari 5 atom C memiliki struktur siklik atau struktur haworth, Struktur ini disebabkan interaksi gugus karbonil dan oksigen pada hidroksil yang membentuk ikatan kovalen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7916" y="1373091"/>
            <a:ext cx="10420739" cy="2852588"/>
            <a:chOff x="0" y="0"/>
            <a:chExt cx="13894319" cy="380345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894319" cy="3287703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0" y="3221028"/>
              <a:ext cx="2771934" cy="582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ALDEHIDA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671151" y="3221028"/>
              <a:ext cx="2558415" cy="582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ALKOHOL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9459661" y="3221028"/>
              <a:ext cx="3393599" cy="582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HEMIASETAL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82184" y="5030691"/>
            <a:ext cx="11549558" cy="500509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82184" y="4479458"/>
            <a:ext cx="17295032" cy="58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59"/>
              </a:lnSpc>
              <a:spcBef>
                <a:spcPct val="0"/>
              </a:spcBef>
            </a:pPr>
            <a:r>
              <a:rPr lang="en-US" spc="60" sz="3036">
                <a:solidFill>
                  <a:srgbClr val="000000"/>
                </a:solidFill>
                <a:latin typeface="Hero"/>
              </a:rPr>
              <a:t>Jika prinsip ini dibawa ke siklisasi glukosa</a:t>
            </a:r>
          </a:p>
        </p:txBody>
      </p:sp>
      <p:sp>
        <p:nvSpPr>
          <p:cNvPr name="AutoShape 9" id="9"/>
          <p:cNvSpPr/>
          <p:nvPr/>
        </p:nvSpPr>
        <p:spPr>
          <a:xfrm rot="5399999">
            <a:off x="7993359" y="5802337"/>
            <a:ext cx="853464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4898"/>
          <a:stretch>
            <a:fillRect/>
          </a:stretch>
        </p:blipFill>
        <p:spPr>
          <a:xfrm flipH="false" flipV="false" rot="0">
            <a:off x="12578059" y="2455515"/>
            <a:ext cx="3848281" cy="68774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578059" y="4225680"/>
            <a:ext cx="3696776" cy="91782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82184" y="241688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PRINSIP SIKLISASI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2184" y="849216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Prinsip Siklisasi Glukosa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78059" y="1392141"/>
            <a:ext cx="936248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74"/>
              </a:lnSpc>
            </a:pPr>
            <a:r>
              <a:rPr lang="en-US" spc="124" sz="2499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78059" y="1885603"/>
            <a:ext cx="10784141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Jika gugus OH berada di bawah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78059" y="3419914"/>
            <a:ext cx="10784141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Jika gugus OH berada di atas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82184" y="1257300"/>
            <a:ext cx="10270051" cy="279171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82184" y="5143500"/>
            <a:ext cx="11440031" cy="454893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82184" y="241688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PRINSIP SIKLISASI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2184" y="73342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Prinsip Siklisasi Fruktosa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98398" y="3982343"/>
            <a:ext cx="1918811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ALKOHOL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741" y="3982343"/>
            <a:ext cx="1357789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KETON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53410" y="3982343"/>
            <a:ext cx="2296597" cy="453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HEMIKETAL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2184" y="4479458"/>
            <a:ext cx="17295032" cy="58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59"/>
              </a:lnSpc>
              <a:spcBef>
                <a:spcPct val="0"/>
              </a:spcBef>
            </a:pPr>
            <a:r>
              <a:rPr lang="en-US" spc="60" sz="3036">
                <a:solidFill>
                  <a:srgbClr val="000000"/>
                </a:solidFill>
                <a:latin typeface="Hero"/>
              </a:rPr>
              <a:t>Jika prinsip ini dibawa ke siklisasi fruktosa</a:t>
            </a:r>
          </a:p>
        </p:txBody>
      </p:sp>
      <p:sp>
        <p:nvSpPr>
          <p:cNvPr name="AutoShape 10" id="10"/>
          <p:cNvSpPr/>
          <p:nvPr/>
        </p:nvSpPr>
        <p:spPr>
          <a:xfrm rot="5399999">
            <a:off x="7993359" y="5802337"/>
            <a:ext cx="853464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TextBox 11" id="11"/>
          <p:cNvSpPr txBox="true"/>
          <p:nvPr/>
        </p:nvSpPr>
        <p:spPr>
          <a:xfrm rot="0">
            <a:off x="12578059" y="1392141"/>
            <a:ext cx="936248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74"/>
              </a:lnSpc>
            </a:pPr>
            <a:r>
              <a:rPr lang="en-US" spc="124" sz="2499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78059" y="1855837"/>
            <a:ext cx="5663507" cy="198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Pada struktur siklik, kita dapat mengelompokkan gula dalam </a:t>
            </a:r>
          </a:p>
          <a:p>
            <a:pPr>
              <a:lnSpc>
                <a:spcPts val="3999"/>
              </a:lnSpc>
            </a:pPr>
            <a:r>
              <a:rPr lang="en-US" spc="24" sz="2499">
                <a:solidFill>
                  <a:srgbClr val="000000"/>
                </a:solidFill>
                <a:latin typeface="Arimo"/>
              </a:rPr>
              <a:t>cincin PIRAN (6 C)</a:t>
            </a:r>
          </a:p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24" sz="2499">
                <a:solidFill>
                  <a:srgbClr val="000000"/>
                </a:solidFill>
                <a:latin typeface="Arimo"/>
              </a:rPr>
              <a:t>cincin FURAN (5 C)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35846" y="2996860"/>
            <a:ext cx="8343391" cy="4987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550836" y="2524258"/>
            <a:ext cx="8070215" cy="36403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6808" r="0" b="6808"/>
          <a:stretch>
            <a:fillRect/>
          </a:stretch>
        </p:blipFill>
        <p:spPr>
          <a:xfrm flipH="false" flipV="false" rot="0">
            <a:off x="9550836" y="6164627"/>
            <a:ext cx="8070215" cy="371945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35846" y="766216"/>
            <a:ext cx="14941947" cy="126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PENGELOMPOKAN CINCIN PIRAN DAN FURAN</a:t>
            </a:r>
          </a:p>
          <a:p>
            <a:pPr>
              <a:lnSpc>
                <a:spcPts val="491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35846" y="1730035"/>
            <a:ext cx="16923454" cy="240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pc="60" sz="3000">
                <a:solidFill>
                  <a:srgbClr val="000000"/>
                </a:solidFill>
                <a:latin typeface="Hero"/>
              </a:rPr>
              <a:t>Monosakarida dalam bentuk hemiasetal cincin segi lima disebut furanosa, dan cincin segi enam disebut piranosa.</a:t>
            </a:r>
          </a:p>
          <a:p>
            <a:pPr>
              <a:lnSpc>
                <a:spcPts val="4800"/>
              </a:lnSpc>
            </a:pPr>
          </a:p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</a:p>
        </p:txBody>
      </p:sp>
      <p:sp>
        <p:nvSpPr>
          <p:cNvPr name="AutoShape 7" id="7"/>
          <p:cNvSpPr/>
          <p:nvPr/>
        </p:nvSpPr>
        <p:spPr>
          <a:xfrm rot="5400000">
            <a:off x="5487898" y="6180360"/>
            <a:ext cx="735982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DAE5-Abv5pI</dc:identifier>
  <dcterms:modified xsi:type="dcterms:W3CDTF">2011-08-01T06:04:30Z</dcterms:modified>
  <cp:revision>1</cp:revision>
  <dc:title>SUMMARY BIOKIMIA</dc:title>
</cp:coreProperties>
</file>