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8076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153156"/>
            <a:ext cx="762000" cy="606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437619" y="3153156"/>
            <a:ext cx="754379" cy="606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1930" y="2021204"/>
            <a:ext cx="416813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717" y="1538985"/>
            <a:ext cx="10824565" cy="1595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533144"/>
            <a:ext cx="12192000" cy="3851275"/>
            <a:chOff x="0" y="1533144"/>
            <a:chExt cx="12192000" cy="3851275"/>
          </a:xfrm>
        </p:grpSpPr>
        <p:sp>
          <p:nvSpPr>
            <p:cNvPr id="4" name="object 4"/>
            <p:cNvSpPr/>
            <p:nvPr/>
          </p:nvSpPr>
          <p:spPr>
            <a:xfrm>
              <a:off x="2328672" y="1540764"/>
              <a:ext cx="7543800" cy="3836035"/>
            </a:xfrm>
            <a:custGeom>
              <a:avLst/>
              <a:gdLst/>
              <a:ahLst/>
              <a:cxnLst/>
              <a:rect l="l" t="t" r="r" b="b"/>
              <a:pathLst>
                <a:path w="7543800" h="3836035">
                  <a:moveTo>
                    <a:pt x="0" y="3835908"/>
                  </a:moveTo>
                  <a:lnTo>
                    <a:pt x="7543800" y="3835908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5908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47060"/>
              <a:ext cx="2461260" cy="6126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36835" y="3147060"/>
              <a:ext cx="2455163" cy="6126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92907" y="3521964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9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indent="78930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KARBOHIDRAT  </a:t>
            </a:r>
            <a:r>
              <a:rPr spc="60" dirty="0"/>
              <a:t>POKOK </a:t>
            </a:r>
            <a:r>
              <a:rPr spc="-90" dirty="0"/>
              <a:t>BAHASAN</a:t>
            </a:r>
            <a:r>
              <a:rPr spc="-70" dirty="0"/>
              <a:t> </a:t>
            </a:r>
            <a:r>
              <a:rPr spc="-105" dirty="0"/>
              <a:t>YAITU</a:t>
            </a:r>
          </a:p>
          <a:p>
            <a:pPr marL="606425">
              <a:lnSpc>
                <a:spcPct val="100000"/>
              </a:lnSpc>
              <a:spcBef>
                <a:spcPts val="5"/>
              </a:spcBef>
            </a:pPr>
            <a:r>
              <a:rPr b="1" spc="-55" dirty="0">
                <a:latin typeface="Times New Roman"/>
                <a:cs typeface="Times New Roman"/>
              </a:rPr>
              <a:t>MONOSAKARIDA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67200" y="3530429"/>
            <a:ext cx="4267200" cy="2333972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100" spc="-10" dirty="0">
                <a:latin typeface="Times New Roman"/>
                <a:cs typeface="Times New Roman"/>
              </a:rPr>
              <a:t>Oleh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125" dirty="0">
                <a:latin typeface="Times New Roman"/>
                <a:cs typeface="Times New Roman"/>
              </a:rPr>
              <a:t>:</a:t>
            </a:r>
            <a:endParaRPr sz="21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105"/>
              </a:spcBef>
              <a:tabLst>
                <a:tab pos="2743200" algn="l"/>
              </a:tabLst>
            </a:pPr>
            <a:r>
              <a:rPr sz="2100" spc="20" dirty="0">
                <a:latin typeface="Times New Roman"/>
                <a:cs typeface="Times New Roman"/>
              </a:rPr>
              <a:t>DESI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Times New Roman"/>
                <a:cs typeface="Times New Roman"/>
              </a:rPr>
              <a:t>ANGGI</a:t>
            </a:r>
            <a:r>
              <a:rPr sz="2100" spc="3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</a:t>
            </a:r>
            <a:r>
              <a:rPr sz="2100" spc="-25" dirty="0">
                <a:latin typeface="Times New Roman"/>
                <a:cs typeface="Times New Roman"/>
              </a:rPr>
              <a:t>UTR</a:t>
            </a:r>
            <a:r>
              <a:rPr sz="2100" spc="-10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70" dirty="0" smtClean="0">
                <a:latin typeface="Times New Roman"/>
                <a:cs typeface="Times New Roman"/>
              </a:rPr>
              <a:t>1814161039</a:t>
            </a:r>
            <a:endParaRPr lang="en-US" sz="2100" spc="-70" dirty="0" smtClean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105"/>
              </a:spcBef>
              <a:tabLst>
                <a:tab pos="2743200" algn="l"/>
              </a:tabLst>
            </a:pPr>
            <a:r>
              <a:rPr lang="en-US" sz="2100" spc="-70" dirty="0" smtClean="0">
                <a:latin typeface="Times New Roman"/>
                <a:cs typeface="Times New Roman"/>
              </a:rPr>
              <a:t>DONA PRATIWI 1814161040</a:t>
            </a:r>
          </a:p>
          <a:p>
            <a:pPr algn="just">
              <a:lnSpc>
                <a:spcPct val="100000"/>
              </a:lnSpc>
              <a:spcBef>
                <a:spcPts val="1105"/>
              </a:spcBef>
              <a:tabLst>
                <a:tab pos="2743200" algn="l"/>
              </a:tabLst>
            </a:pPr>
            <a:r>
              <a:rPr lang="en-US" sz="2100" spc="-70" dirty="0" smtClean="0">
                <a:latin typeface="Times New Roman"/>
                <a:cs typeface="Times New Roman"/>
              </a:rPr>
              <a:t>KADEK WIJAYA K 1814161041</a:t>
            </a:r>
          </a:p>
          <a:p>
            <a:pPr algn="ctr">
              <a:lnSpc>
                <a:spcPct val="100000"/>
              </a:lnSpc>
              <a:spcBef>
                <a:spcPts val="1105"/>
              </a:spcBef>
              <a:tabLst>
                <a:tab pos="2743200" algn="l"/>
              </a:tabLst>
            </a:pP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0697" y="1559178"/>
            <a:ext cx="1540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Times New Roman"/>
                <a:cs typeface="Times New Roman"/>
              </a:rPr>
              <a:t>BIOKIMIA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UMUM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01980"/>
            <a:ext cx="12192000" cy="5654040"/>
            <a:chOff x="0" y="601980"/>
            <a:chExt cx="12192000" cy="5654040"/>
          </a:xfrm>
        </p:grpSpPr>
        <p:sp>
          <p:nvSpPr>
            <p:cNvPr id="4" name="object 4"/>
            <p:cNvSpPr/>
            <p:nvPr/>
          </p:nvSpPr>
          <p:spPr>
            <a:xfrm>
              <a:off x="608076" y="609600"/>
              <a:ext cx="10972800" cy="5638800"/>
            </a:xfrm>
            <a:custGeom>
              <a:avLst/>
              <a:gdLst/>
              <a:ahLst/>
              <a:cxnLst/>
              <a:rect l="l" t="t" r="r" b="b"/>
              <a:pathLst>
                <a:path w="10972800" h="5638800">
                  <a:moveTo>
                    <a:pt x="0" y="5638800"/>
                  </a:moveTo>
                  <a:lnTo>
                    <a:pt x="10972800" y="56388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53156"/>
              <a:ext cx="762000" cy="606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37619" y="3153156"/>
              <a:ext cx="754379" cy="606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7892" y="622249"/>
            <a:ext cx="4562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25" dirty="0">
                <a:uFill>
                  <a:solidFill>
                    <a:srgbClr val="252525"/>
                  </a:solidFill>
                </a:uFill>
              </a:rPr>
              <a:t>MONOSAK</a:t>
            </a:r>
            <a:r>
              <a:rPr sz="4400" u="heavy" spc="-40" dirty="0">
                <a:uFill>
                  <a:solidFill>
                    <a:srgbClr val="252525"/>
                  </a:solidFill>
                </a:uFill>
              </a:rPr>
              <a:t>A</a:t>
            </a:r>
            <a:r>
              <a:rPr sz="4400" u="heavy" spc="-45" dirty="0">
                <a:uFill>
                  <a:solidFill>
                    <a:srgbClr val="252525"/>
                  </a:solidFill>
                </a:uFill>
              </a:rPr>
              <a:t>RI</a:t>
            </a:r>
            <a:r>
              <a:rPr sz="4400" u="heavy" spc="-20" dirty="0">
                <a:uFill>
                  <a:solidFill>
                    <a:srgbClr val="252525"/>
                  </a:solidFill>
                </a:uFill>
              </a:rPr>
              <a:t>D</a:t>
            </a:r>
            <a:r>
              <a:rPr sz="4400" u="heavy" spc="-195" dirty="0">
                <a:uFill>
                  <a:solidFill>
                    <a:srgbClr val="252525"/>
                  </a:solidFill>
                </a:uFill>
              </a:rPr>
              <a:t>A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1156512" y="1538985"/>
            <a:ext cx="10351770" cy="1595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72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b="1" spc="-5" dirty="0">
                <a:latin typeface="Carlito"/>
                <a:cs typeface="Carlito"/>
              </a:rPr>
              <a:t>monosakarida </a:t>
            </a:r>
            <a:r>
              <a:rPr sz="1800" spc="-5" dirty="0">
                <a:latin typeface="Carlito"/>
                <a:cs typeface="Carlito"/>
              </a:rPr>
              <a:t>merupakan unit </a:t>
            </a:r>
            <a:r>
              <a:rPr sz="1800" spc="-10" dirty="0">
                <a:latin typeface="Carlito"/>
                <a:cs typeface="Carlito"/>
              </a:rPr>
              <a:t>karbohidrat </a:t>
            </a:r>
            <a:r>
              <a:rPr sz="1800" spc="-15" dirty="0">
                <a:latin typeface="Carlito"/>
                <a:cs typeface="Carlito"/>
              </a:rPr>
              <a:t>terkecil </a:t>
            </a:r>
            <a:r>
              <a:rPr sz="1800" dirty="0">
                <a:latin typeface="Carlito"/>
                <a:cs typeface="Carlito"/>
              </a:rPr>
              <a:t>mono </a:t>
            </a:r>
            <a:r>
              <a:rPr sz="1800" spc="-15" dirty="0">
                <a:latin typeface="Carlito"/>
                <a:cs typeface="Carlito"/>
              </a:rPr>
              <a:t>artinya </a:t>
            </a:r>
            <a:r>
              <a:rPr sz="1800" spc="-5" dirty="0">
                <a:latin typeface="Carlito"/>
                <a:cs typeface="Carlito"/>
              </a:rPr>
              <a:t>satu dan </a:t>
            </a:r>
            <a:r>
              <a:rPr sz="1800" spc="-10" dirty="0">
                <a:latin typeface="Carlito"/>
                <a:cs typeface="Carlito"/>
              </a:rPr>
              <a:t>sakarida </a:t>
            </a:r>
            <a:r>
              <a:rPr sz="1800" spc="-15" dirty="0">
                <a:latin typeface="Carlito"/>
                <a:cs typeface="Carlito"/>
              </a:rPr>
              <a:t>artinya </a:t>
            </a:r>
            <a:r>
              <a:rPr sz="1800" spc="-5" dirty="0">
                <a:latin typeface="Carlito"/>
                <a:cs typeface="Carlito"/>
              </a:rPr>
              <a:t>bulan, </a:t>
            </a:r>
            <a:r>
              <a:rPr sz="1800" dirty="0">
                <a:latin typeface="Carlito"/>
                <a:cs typeface="Carlito"/>
              </a:rPr>
              <a:t>1 </a:t>
            </a:r>
            <a:r>
              <a:rPr sz="1800" spc="-5" dirty="0">
                <a:latin typeface="Carlito"/>
                <a:cs typeface="Carlito"/>
              </a:rPr>
              <a:t>bulan </a:t>
            </a:r>
            <a:r>
              <a:rPr sz="1800" spc="-25" dirty="0">
                <a:latin typeface="Carlito"/>
                <a:cs typeface="Carlito"/>
              </a:rPr>
              <a:t>ya  </a:t>
            </a:r>
            <a:r>
              <a:rPr sz="1800" spc="-15" dirty="0">
                <a:latin typeface="Carlito"/>
                <a:cs typeface="Carlito"/>
              </a:rPr>
              <a:t>hanya </a:t>
            </a:r>
            <a:r>
              <a:rPr sz="1800" spc="-5" dirty="0">
                <a:latin typeface="Carlito"/>
                <a:cs typeface="Carlito"/>
              </a:rPr>
              <a:t>satu unit </a:t>
            </a:r>
            <a:r>
              <a:rPr sz="1800" dirty="0">
                <a:latin typeface="Carlito"/>
                <a:cs typeface="Carlito"/>
              </a:rPr>
              <a:t>gula. gula </a:t>
            </a:r>
            <a:r>
              <a:rPr sz="1800" spc="-5" dirty="0">
                <a:latin typeface="Carlito"/>
                <a:cs typeface="Carlito"/>
              </a:rPr>
              <a:t>ini </a:t>
            </a:r>
            <a:r>
              <a:rPr sz="1800" spc="-15" dirty="0">
                <a:latin typeface="Carlito"/>
                <a:cs typeface="Carlito"/>
              </a:rPr>
              <a:t>jika </a:t>
            </a:r>
            <a:r>
              <a:rPr sz="1800" spc="-10" dirty="0">
                <a:latin typeface="Carlito"/>
                <a:cs typeface="Carlito"/>
              </a:rPr>
              <a:t>kita </a:t>
            </a:r>
            <a:r>
              <a:rPr sz="1800" spc="-5" dirty="0">
                <a:latin typeface="Carlito"/>
                <a:cs typeface="Carlito"/>
              </a:rPr>
              <a:t>lihat </a:t>
            </a:r>
            <a:r>
              <a:rPr sz="1800" spc="-10" dirty="0">
                <a:latin typeface="Carlito"/>
                <a:cs typeface="Carlito"/>
              </a:rPr>
              <a:t>struktur </a:t>
            </a:r>
            <a:r>
              <a:rPr sz="1800" spc="-5" dirty="0">
                <a:latin typeface="Carlito"/>
                <a:cs typeface="Carlito"/>
              </a:rPr>
              <a:t>molekul </a:t>
            </a:r>
            <a:r>
              <a:rPr sz="1800" spc="-10" dirty="0">
                <a:latin typeface="Carlito"/>
                <a:cs typeface="Carlito"/>
              </a:rPr>
              <a:t>kimianya tersusun </a:t>
            </a:r>
            <a:r>
              <a:rPr sz="1800" spc="-15" dirty="0">
                <a:latin typeface="Carlito"/>
                <a:cs typeface="Carlito"/>
              </a:rPr>
              <a:t>atas </a:t>
            </a:r>
            <a:r>
              <a:rPr sz="1800" spc="-5" dirty="0">
                <a:latin typeface="Carlito"/>
                <a:cs typeface="Carlito"/>
              </a:rPr>
              <a:t>satu </a:t>
            </a:r>
            <a:r>
              <a:rPr sz="1800" dirty="0">
                <a:latin typeface="Carlito"/>
                <a:cs typeface="Carlito"/>
              </a:rPr>
              <a:t>gugus aldehida </a:t>
            </a:r>
            <a:r>
              <a:rPr sz="1800" spc="-15" dirty="0">
                <a:latin typeface="Carlito"/>
                <a:cs typeface="Carlito"/>
              </a:rPr>
              <a:t>atau  </a:t>
            </a:r>
            <a:r>
              <a:rPr sz="1800" spc="-5" dirty="0">
                <a:latin typeface="Carlito"/>
                <a:cs typeface="Carlito"/>
              </a:rPr>
              <a:t>satu </a:t>
            </a:r>
            <a:r>
              <a:rPr sz="1800" spc="-10" dirty="0">
                <a:latin typeface="Carlito"/>
                <a:cs typeface="Carlito"/>
              </a:rPr>
              <a:t>bungkus </a:t>
            </a:r>
            <a:r>
              <a:rPr sz="1800" spc="-20" dirty="0">
                <a:latin typeface="Carlito"/>
                <a:cs typeface="Carlito"/>
              </a:rPr>
              <a:t>keton </a:t>
            </a:r>
            <a:r>
              <a:rPr sz="1800" spc="-10" dirty="0">
                <a:latin typeface="Carlito"/>
                <a:cs typeface="Carlito"/>
              </a:rPr>
              <a:t>yang </a:t>
            </a:r>
            <a:r>
              <a:rPr sz="1800" spc="-5" dirty="0">
                <a:latin typeface="Carlito"/>
                <a:cs typeface="Carlito"/>
              </a:rPr>
              <a:t>pada </a:t>
            </a:r>
            <a:r>
              <a:rPr sz="1800" spc="-20" dirty="0">
                <a:latin typeface="Carlito"/>
                <a:cs typeface="Carlito"/>
              </a:rPr>
              <a:t>rantainya </a:t>
            </a:r>
            <a:r>
              <a:rPr sz="1800" spc="-15" dirty="0">
                <a:latin typeface="Carlito"/>
                <a:cs typeface="Carlito"/>
              </a:rPr>
              <a:t>terikat </a:t>
            </a:r>
            <a:r>
              <a:rPr sz="1800" dirty="0">
                <a:latin typeface="Carlito"/>
                <a:cs typeface="Carlito"/>
              </a:rPr>
              <a:t>dua </a:t>
            </a:r>
            <a:r>
              <a:rPr sz="1800" spc="-15" dirty="0">
                <a:latin typeface="Carlito"/>
                <a:cs typeface="Carlito"/>
              </a:rPr>
              <a:t>atau </a:t>
            </a:r>
            <a:r>
              <a:rPr sz="1800" spc="-5" dirty="0">
                <a:latin typeface="Carlito"/>
                <a:cs typeface="Carlito"/>
              </a:rPr>
              <a:t>lebih </a:t>
            </a:r>
            <a:r>
              <a:rPr sz="1800" dirty="0">
                <a:latin typeface="Carlito"/>
                <a:cs typeface="Carlito"/>
              </a:rPr>
              <a:t>gugus</a:t>
            </a:r>
            <a:r>
              <a:rPr sz="1800" spc="1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hidroksil.</a:t>
            </a:r>
            <a:endParaRPr sz="1800">
              <a:latin typeface="Carlito"/>
              <a:cs typeface="Carlito"/>
            </a:endParaRPr>
          </a:p>
          <a:p>
            <a:pPr marL="299085" marR="421640" indent="-287020" algn="just">
              <a:lnSpc>
                <a:spcPct val="106700"/>
              </a:lnSpc>
              <a:spcBef>
                <a:spcPts val="805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15" dirty="0">
                <a:latin typeface="Carlito"/>
                <a:cs typeface="Carlito"/>
              </a:rPr>
              <a:t>glukosa </a:t>
            </a:r>
            <a:r>
              <a:rPr sz="1800" spc="-5" dirty="0">
                <a:latin typeface="Carlito"/>
                <a:cs typeface="Carlito"/>
              </a:rPr>
              <a:t>dan </a:t>
            </a:r>
            <a:r>
              <a:rPr sz="1800" spc="-10" dirty="0">
                <a:latin typeface="Carlito"/>
                <a:cs typeface="Carlito"/>
              </a:rPr>
              <a:t>fruktosa </a:t>
            </a:r>
            <a:r>
              <a:rPr sz="1800" spc="-5" dirty="0">
                <a:latin typeface="Carlito"/>
                <a:cs typeface="Carlito"/>
              </a:rPr>
              <a:t>ini </a:t>
            </a:r>
            <a:r>
              <a:rPr sz="1800" dirty="0">
                <a:latin typeface="Carlito"/>
                <a:cs typeface="Carlito"/>
              </a:rPr>
              <a:t>ada </a:t>
            </a:r>
            <a:r>
              <a:rPr sz="1800" spc="-15" dirty="0">
                <a:latin typeface="Carlito"/>
                <a:cs typeface="Carlito"/>
              </a:rPr>
              <a:t>glukosa </a:t>
            </a:r>
            <a:r>
              <a:rPr sz="1800" dirty="0">
                <a:latin typeface="Carlito"/>
                <a:cs typeface="Carlito"/>
              </a:rPr>
              <a:t>ada gugus aldehid </a:t>
            </a:r>
            <a:r>
              <a:rPr sz="1800" spc="-5" dirty="0">
                <a:latin typeface="Carlito"/>
                <a:cs typeface="Carlito"/>
              </a:rPr>
              <a:t>sedangkan pada </a:t>
            </a:r>
            <a:r>
              <a:rPr sz="1800" spc="-10" dirty="0">
                <a:latin typeface="Carlito"/>
                <a:cs typeface="Carlito"/>
              </a:rPr>
              <a:t>fruktosa </a:t>
            </a:r>
            <a:r>
              <a:rPr sz="1800" dirty="0">
                <a:latin typeface="Carlito"/>
                <a:cs typeface="Carlito"/>
              </a:rPr>
              <a:t>ada gugus </a:t>
            </a:r>
            <a:r>
              <a:rPr sz="1800" spc="-20" dirty="0">
                <a:latin typeface="Carlito"/>
                <a:cs typeface="Carlito"/>
              </a:rPr>
              <a:t>keton </a:t>
            </a:r>
            <a:r>
              <a:rPr sz="1800" spc="-15" dirty="0">
                <a:latin typeface="Carlito"/>
                <a:cs typeface="Carlito"/>
              </a:rPr>
              <a:t>kedua  </a:t>
            </a:r>
            <a:r>
              <a:rPr sz="1800" spc="-5" dirty="0">
                <a:latin typeface="Carlito"/>
                <a:cs typeface="Carlito"/>
              </a:rPr>
              <a:t>molekul ini memiliki </a:t>
            </a:r>
            <a:r>
              <a:rPr sz="1800" dirty="0">
                <a:latin typeface="Carlito"/>
                <a:cs typeface="Carlito"/>
              </a:rPr>
              <a:t>6 </a:t>
            </a:r>
            <a:r>
              <a:rPr sz="1800" spc="-10" dirty="0">
                <a:latin typeface="Carlito"/>
                <a:cs typeface="Carlito"/>
              </a:rPr>
              <a:t>atom karbon </a:t>
            </a:r>
            <a:r>
              <a:rPr sz="1800" spc="-5" dirty="0">
                <a:latin typeface="Carlito"/>
                <a:cs typeface="Carlito"/>
              </a:rPr>
              <a:t>dan </a:t>
            </a:r>
            <a:r>
              <a:rPr sz="1800" spc="-15" dirty="0">
                <a:latin typeface="Carlito"/>
                <a:cs typeface="Carlito"/>
              </a:rPr>
              <a:t>trikat </a:t>
            </a:r>
            <a:r>
              <a:rPr sz="1800" dirty="0">
                <a:latin typeface="Carlito"/>
                <a:cs typeface="Carlito"/>
              </a:rPr>
              <a:t>5</a:t>
            </a:r>
            <a:r>
              <a:rPr sz="1800" spc="1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hidroksil.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7591" y="3361944"/>
            <a:ext cx="5286756" cy="2665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10273" y="3876802"/>
            <a:ext cx="4994275" cy="2082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71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Pemberian </a:t>
            </a:r>
            <a:r>
              <a:rPr sz="1800" dirty="0">
                <a:latin typeface="Carlito"/>
                <a:cs typeface="Carlito"/>
              </a:rPr>
              <a:t>mama </a:t>
            </a:r>
            <a:r>
              <a:rPr sz="1800" spc="-5" dirty="0">
                <a:latin typeface="Carlito"/>
                <a:cs typeface="Carlito"/>
              </a:rPr>
              <a:t>untuk </a:t>
            </a:r>
            <a:r>
              <a:rPr sz="1800" spc="-10" dirty="0">
                <a:latin typeface="Carlito"/>
                <a:cs typeface="Carlito"/>
              </a:rPr>
              <a:t>kelompok </a:t>
            </a:r>
            <a:r>
              <a:rPr sz="1800" dirty="0">
                <a:latin typeface="Carlito"/>
                <a:cs typeface="Carlito"/>
              </a:rPr>
              <a:t>aldehida </a:t>
            </a:r>
            <a:r>
              <a:rPr sz="1800" spc="-5" dirty="0">
                <a:latin typeface="Carlito"/>
                <a:cs typeface="Carlito"/>
              </a:rPr>
              <a:t>diberi  </a:t>
            </a:r>
            <a:r>
              <a:rPr sz="1800" spc="-10" dirty="0">
                <a:latin typeface="Carlito"/>
                <a:cs typeface="Carlito"/>
              </a:rPr>
              <a:t>awal namanya </a:t>
            </a:r>
            <a:r>
              <a:rPr sz="1800" spc="-50" dirty="0">
                <a:latin typeface="Carlito"/>
                <a:cs typeface="Carlito"/>
              </a:rPr>
              <a:t>‘ALDO”. </a:t>
            </a:r>
            <a:r>
              <a:rPr sz="1800" spc="-15" dirty="0">
                <a:latin typeface="Carlito"/>
                <a:cs typeface="Carlito"/>
              </a:rPr>
              <a:t>Jika </a:t>
            </a:r>
            <a:r>
              <a:rPr sz="1800" spc="-5" dirty="0">
                <a:latin typeface="Carlito"/>
                <a:cs typeface="Carlito"/>
              </a:rPr>
              <a:t>pada </a:t>
            </a:r>
            <a:r>
              <a:rPr sz="1800" dirty="0">
                <a:latin typeface="Carlito"/>
                <a:cs typeface="Carlito"/>
              </a:rPr>
              <a:t>aldehida </a:t>
            </a:r>
            <a:r>
              <a:rPr sz="1800" spc="-5" dirty="0">
                <a:latin typeface="Carlito"/>
                <a:cs typeface="Carlito"/>
              </a:rPr>
              <a:t>ini  </a:t>
            </a:r>
            <a:r>
              <a:rPr sz="1800" spc="-10" dirty="0">
                <a:latin typeface="Carlito"/>
                <a:cs typeface="Carlito"/>
              </a:rPr>
              <a:t>terdapat </a:t>
            </a:r>
            <a:r>
              <a:rPr sz="1800" dirty="0">
                <a:latin typeface="Carlito"/>
                <a:cs typeface="Carlito"/>
              </a:rPr>
              <a:t>3 </a:t>
            </a:r>
            <a:r>
              <a:rPr sz="1800" spc="-10" dirty="0">
                <a:latin typeface="Carlito"/>
                <a:cs typeface="Carlito"/>
              </a:rPr>
              <a:t>atom karbo maka </a:t>
            </a:r>
            <a:r>
              <a:rPr sz="1800" spc="-15" dirty="0">
                <a:latin typeface="Carlito"/>
                <a:cs typeface="Carlito"/>
              </a:rPr>
              <a:t>namanya </a:t>
            </a:r>
            <a:r>
              <a:rPr sz="1800" spc="-5" dirty="0">
                <a:latin typeface="Carlito"/>
                <a:cs typeface="Carlito"/>
              </a:rPr>
              <a:t>aldo triosa,  </a:t>
            </a:r>
            <a:r>
              <a:rPr sz="1800" dirty="0">
                <a:latin typeface="Carlito"/>
                <a:cs typeface="Carlito"/>
              </a:rPr>
              <a:t>4 </a:t>
            </a:r>
            <a:r>
              <a:rPr sz="1800" spc="-10" dirty="0">
                <a:latin typeface="Carlito"/>
                <a:cs typeface="Carlito"/>
              </a:rPr>
              <a:t>atom karbon </a:t>
            </a:r>
            <a:r>
              <a:rPr sz="1800" dirty="0">
                <a:latin typeface="Carlito"/>
                <a:cs typeface="Carlito"/>
              </a:rPr>
              <a:t>: </a:t>
            </a:r>
            <a:r>
              <a:rPr sz="1800" spc="-10" dirty="0">
                <a:latin typeface="Carlito"/>
                <a:cs typeface="Carlito"/>
              </a:rPr>
              <a:t>tetrosa, </a:t>
            </a:r>
            <a:r>
              <a:rPr sz="1800" dirty="0">
                <a:latin typeface="Carlito"/>
                <a:cs typeface="Carlito"/>
              </a:rPr>
              <a:t>5 </a:t>
            </a:r>
            <a:r>
              <a:rPr sz="1800" spc="-10" dirty="0">
                <a:latin typeface="Carlito"/>
                <a:cs typeface="Carlito"/>
              </a:rPr>
              <a:t>atom karbon </a:t>
            </a:r>
            <a:r>
              <a:rPr sz="1800" spc="-5" dirty="0">
                <a:latin typeface="Carlito"/>
                <a:cs typeface="Carlito"/>
              </a:rPr>
              <a:t>pentose, </a:t>
            </a:r>
            <a:r>
              <a:rPr sz="1800" dirty="0">
                <a:latin typeface="Carlito"/>
                <a:cs typeface="Carlito"/>
              </a:rPr>
              <a:t>6  </a:t>
            </a:r>
            <a:r>
              <a:rPr sz="1800" spc="-10" dirty="0">
                <a:latin typeface="Carlito"/>
                <a:cs typeface="Carlito"/>
              </a:rPr>
              <a:t>atom </a:t>
            </a:r>
            <a:r>
              <a:rPr sz="1800" spc="-5" dirty="0">
                <a:latin typeface="Carlito"/>
                <a:cs typeface="Carlito"/>
              </a:rPr>
              <a:t>carbon heksosa. untuk </a:t>
            </a:r>
            <a:r>
              <a:rPr sz="1800" spc="-10" dirty="0">
                <a:latin typeface="Carlito"/>
                <a:cs typeface="Carlito"/>
              </a:rPr>
              <a:t>kelompok </a:t>
            </a:r>
            <a:r>
              <a:rPr sz="1800" spc="-20" dirty="0">
                <a:latin typeface="Carlito"/>
                <a:cs typeface="Carlito"/>
              </a:rPr>
              <a:t>keton </a:t>
            </a:r>
            <a:r>
              <a:rPr sz="1800" spc="-5" dirty="0">
                <a:latin typeface="Carlito"/>
                <a:cs typeface="Carlito"/>
              </a:rPr>
              <a:t>tidak  jauh berbeda </a:t>
            </a:r>
            <a:r>
              <a:rPr sz="1800" spc="-10" dirty="0">
                <a:latin typeface="Carlito"/>
                <a:cs typeface="Carlito"/>
              </a:rPr>
              <a:t>penamaanya dengan </a:t>
            </a:r>
            <a:r>
              <a:rPr sz="1800" dirty="0">
                <a:latin typeface="Carlito"/>
                <a:cs typeface="Carlito"/>
              </a:rPr>
              <a:t>aldo </a:t>
            </a:r>
            <a:r>
              <a:rPr sz="1800" spc="-5" dirty="0">
                <a:latin typeface="Carlito"/>
                <a:cs typeface="Carlito"/>
              </a:rPr>
              <a:t>namun  </a:t>
            </a:r>
            <a:r>
              <a:rPr sz="1800" spc="-10" dirty="0">
                <a:latin typeface="Carlito"/>
                <a:cs typeface="Carlito"/>
              </a:rPr>
              <a:t>awalam </a:t>
            </a:r>
            <a:r>
              <a:rPr sz="1800" spc="-5" dirty="0">
                <a:latin typeface="Carlito"/>
                <a:cs typeface="Carlito"/>
              </a:rPr>
              <a:t>dirubah menjadi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‘KETON”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980"/>
            <a:ext cx="12192000" cy="5654040"/>
            <a:chOff x="0" y="601980"/>
            <a:chExt cx="12192000" cy="5654040"/>
          </a:xfrm>
        </p:grpSpPr>
        <p:sp>
          <p:nvSpPr>
            <p:cNvPr id="3" name="object 3"/>
            <p:cNvSpPr/>
            <p:nvPr/>
          </p:nvSpPr>
          <p:spPr>
            <a:xfrm>
              <a:off x="600455" y="629412"/>
              <a:ext cx="4808220" cy="2953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2764" y="1089660"/>
              <a:ext cx="4279900" cy="1754505"/>
            </a:xfrm>
            <a:custGeom>
              <a:avLst/>
              <a:gdLst/>
              <a:ahLst/>
              <a:cxnLst/>
              <a:rect l="l" t="t" r="r" b="b"/>
              <a:pathLst>
                <a:path w="4279900" h="1754505">
                  <a:moveTo>
                    <a:pt x="4279392" y="0"/>
                  </a:moveTo>
                  <a:lnTo>
                    <a:pt x="0" y="0"/>
                  </a:lnTo>
                  <a:lnTo>
                    <a:pt x="0" y="1754124"/>
                  </a:lnTo>
                  <a:lnTo>
                    <a:pt x="4279392" y="1754124"/>
                  </a:lnTo>
                  <a:lnTo>
                    <a:pt x="4279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2764" y="1089660"/>
              <a:ext cx="4279900" cy="1754505"/>
            </a:xfrm>
            <a:custGeom>
              <a:avLst/>
              <a:gdLst/>
              <a:ahLst/>
              <a:cxnLst/>
              <a:rect l="l" t="t" r="r" b="b"/>
              <a:pathLst>
                <a:path w="4279900" h="1754505">
                  <a:moveTo>
                    <a:pt x="0" y="1754124"/>
                  </a:moveTo>
                  <a:lnTo>
                    <a:pt x="4279392" y="1754124"/>
                  </a:lnTo>
                  <a:lnTo>
                    <a:pt x="4279392" y="0"/>
                  </a:lnTo>
                  <a:lnTo>
                    <a:pt x="0" y="0"/>
                  </a:lnTo>
                  <a:lnTo>
                    <a:pt x="0" y="1754124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12764" y="1089660"/>
            <a:ext cx="4279900" cy="17545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90805" marR="316230">
              <a:lnSpc>
                <a:spcPct val="99900"/>
              </a:lnSpc>
              <a:spcBef>
                <a:spcPts val="250"/>
              </a:spcBef>
            </a:pPr>
            <a:r>
              <a:rPr sz="1800" spc="-10" dirty="0">
                <a:latin typeface="Carlito"/>
                <a:cs typeface="Carlito"/>
              </a:rPr>
              <a:t>Glukosan </a:t>
            </a:r>
            <a:r>
              <a:rPr sz="1800" spc="-5" dirty="0">
                <a:latin typeface="Carlito"/>
                <a:cs typeface="Carlito"/>
              </a:rPr>
              <a:t>memiliki satu </a:t>
            </a:r>
            <a:r>
              <a:rPr sz="1800" dirty="0">
                <a:latin typeface="Carlito"/>
                <a:cs typeface="Carlito"/>
              </a:rPr>
              <a:t>gugus aldehid  </a:t>
            </a:r>
            <a:r>
              <a:rPr sz="1800" spc="-10" dirty="0">
                <a:latin typeface="Carlito"/>
                <a:cs typeface="Carlito"/>
              </a:rPr>
              <a:t>dengan atom karbon jumlahnya </a:t>
            </a:r>
            <a:r>
              <a:rPr sz="1800" dirty="0">
                <a:latin typeface="Carlito"/>
                <a:cs typeface="Carlito"/>
              </a:rPr>
              <a:t>enam,  </a:t>
            </a:r>
            <a:r>
              <a:rPr sz="1800" spc="-10" dirty="0">
                <a:latin typeface="Carlito"/>
                <a:cs typeface="Carlito"/>
              </a:rPr>
              <a:t>maka namanya </a:t>
            </a:r>
            <a:r>
              <a:rPr sz="1800" spc="-5" dirty="0">
                <a:latin typeface="Carlito"/>
                <a:cs typeface="Carlito"/>
              </a:rPr>
              <a:t>Aldoheksosa. </a:t>
            </a:r>
            <a:r>
              <a:rPr sz="1800" spc="-10" dirty="0">
                <a:latin typeface="Carlito"/>
                <a:cs typeface="Carlito"/>
              </a:rPr>
              <a:t>Kemudian  </a:t>
            </a:r>
            <a:r>
              <a:rPr sz="1800" spc="-5" dirty="0">
                <a:latin typeface="Carlito"/>
                <a:cs typeface="Carlito"/>
              </a:rPr>
              <a:t>pada </a:t>
            </a:r>
            <a:r>
              <a:rPr sz="1800" spc="-10" dirty="0">
                <a:latin typeface="Carlito"/>
                <a:cs typeface="Carlito"/>
              </a:rPr>
              <a:t>fruktosa </a:t>
            </a:r>
            <a:r>
              <a:rPr sz="1800" spc="-5" dirty="0">
                <a:latin typeface="Carlito"/>
                <a:cs typeface="Carlito"/>
              </a:rPr>
              <a:t>memiliki satu </a:t>
            </a:r>
            <a:r>
              <a:rPr sz="1800" dirty="0">
                <a:latin typeface="Carlito"/>
                <a:cs typeface="Carlito"/>
              </a:rPr>
              <a:t>gugus </a:t>
            </a:r>
            <a:r>
              <a:rPr sz="1800" spc="-5" dirty="0">
                <a:latin typeface="Carlito"/>
                <a:cs typeface="Carlito"/>
              </a:rPr>
              <a:t>aldehit  </a:t>
            </a:r>
            <a:r>
              <a:rPr sz="1800" spc="-10" dirty="0">
                <a:latin typeface="Carlito"/>
                <a:cs typeface="Carlito"/>
              </a:rPr>
              <a:t>dengan </a:t>
            </a:r>
            <a:r>
              <a:rPr sz="1800" dirty="0">
                <a:latin typeface="Carlito"/>
                <a:cs typeface="Carlito"/>
              </a:rPr>
              <a:t>6 </a:t>
            </a:r>
            <a:r>
              <a:rPr sz="1800" spc="-10" dirty="0">
                <a:latin typeface="Carlito"/>
                <a:cs typeface="Carlito"/>
              </a:rPr>
              <a:t>atom karbon, makan namanya  ketoheksosa.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42416" y="1743455"/>
            <a:ext cx="10697210" cy="4940935"/>
            <a:chOff x="1042416" y="1743455"/>
            <a:chExt cx="10697210" cy="4940935"/>
          </a:xfrm>
        </p:grpSpPr>
        <p:sp>
          <p:nvSpPr>
            <p:cNvPr id="8" name="object 8"/>
            <p:cNvSpPr/>
            <p:nvPr/>
          </p:nvSpPr>
          <p:spPr>
            <a:xfrm>
              <a:off x="7059168" y="3695700"/>
              <a:ext cx="4680204" cy="2189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54751" y="1751075"/>
              <a:ext cx="683260" cy="708660"/>
            </a:xfrm>
            <a:custGeom>
              <a:avLst/>
              <a:gdLst/>
              <a:ahLst/>
              <a:cxnLst/>
              <a:rect l="l" t="t" r="r" b="b"/>
              <a:pathLst>
                <a:path w="683260" h="708660">
                  <a:moveTo>
                    <a:pt x="341375" y="0"/>
                  </a:moveTo>
                  <a:lnTo>
                    <a:pt x="341375" y="177164"/>
                  </a:lnTo>
                  <a:lnTo>
                    <a:pt x="0" y="177164"/>
                  </a:lnTo>
                  <a:lnTo>
                    <a:pt x="0" y="531495"/>
                  </a:lnTo>
                  <a:lnTo>
                    <a:pt x="341375" y="531495"/>
                  </a:lnTo>
                  <a:lnTo>
                    <a:pt x="341375" y="708660"/>
                  </a:lnTo>
                  <a:lnTo>
                    <a:pt x="682751" y="354329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54751" y="1751075"/>
              <a:ext cx="683260" cy="708660"/>
            </a:xfrm>
            <a:custGeom>
              <a:avLst/>
              <a:gdLst/>
              <a:ahLst/>
              <a:cxnLst/>
              <a:rect l="l" t="t" r="r" b="b"/>
              <a:pathLst>
                <a:path w="683260" h="708660">
                  <a:moveTo>
                    <a:pt x="0" y="177164"/>
                  </a:moveTo>
                  <a:lnTo>
                    <a:pt x="341375" y="177164"/>
                  </a:lnTo>
                  <a:lnTo>
                    <a:pt x="341375" y="0"/>
                  </a:lnTo>
                  <a:lnTo>
                    <a:pt x="682751" y="354329"/>
                  </a:lnTo>
                  <a:lnTo>
                    <a:pt x="341375" y="708660"/>
                  </a:lnTo>
                  <a:lnTo>
                    <a:pt x="341375" y="531495"/>
                  </a:lnTo>
                  <a:lnTo>
                    <a:pt x="0" y="531495"/>
                  </a:lnTo>
                  <a:lnTo>
                    <a:pt x="0" y="177164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17792" y="4436363"/>
              <a:ext cx="683260" cy="708660"/>
            </a:xfrm>
            <a:custGeom>
              <a:avLst/>
              <a:gdLst/>
              <a:ahLst/>
              <a:cxnLst/>
              <a:rect l="l" t="t" r="r" b="b"/>
              <a:pathLst>
                <a:path w="683259" h="708660">
                  <a:moveTo>
                    <a:pt x="341375" y="0"/>
                  </a:moveTo>
                  <a:lnTo>
                    <a:pt x="0" y="354330"/>
                  </a:lnTo>
                  <a:lnTo>
                    <a:pt x="341375" y="708660"/>
                  </a:lnTo>
                  <a:lnTo>
                    <a:pt x="341375" y="531494"/>
                  </a:lnTo>
                  <a:lnTo>
                    <a:pt x="682751" y="531494"/>
                  </a:lnTo>
                  <a:lnTo>
                    <a:pt x="682751" y="177165"/>
                  </a:lnTo>
                  <a:lnTo>
                    <a:pt x="341375" y="177165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17792" y="4436363"/>
              <a:ext cx="683260" cy="708660"/>
            </a:xfrm>
            <a:custGeom>
              <a:avLst/>
              <a:gdLst/>
              <a:ahLst/>
              <a:cxnLst/>
              <a:rect l="l" t="t" r="r" b="b"/>
              <a:pathLst>
                <a:path w="683259" h="708660">
                  <a:moveTo>
                    <a:pt x="682751" y="531494"/>
                  </a:moveTo>
                  <a:lnTo>
                    <a:pt x="341375" y="531494"/>
                  </a:lnTo>
                  <a:lnTo>
                    <a:pt x="341375" y="708660"/>
                  </a:lnTo>
                  <a:lnTo>
                    <a:pt x="0" y="354330"/>
                  </a:lnTo>
                  <a:lnTo>
                    <a:pt x="341375" y="0"/>
                  </a:lnTo>
                  <a:lnTo>
                    <a:pt x="341375" y="177165"/>
                  </a:lnTo>
                  <a:lnTo>
                    <a:pt x="682751" y="177165"/>
                  </a:lnTo>
                  <a:lnTo>
                    <a:pt x="682751" y="531494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0036" y="3814572"/>
              <a:ext cx="5668010" cy="2862580"/>
            </a:xfrm>
            <a:custGeom>
              <a:avLst/>
              <a:gdLst/>
              <a:ahLst/>
              <a:cxnLst/>
              <a:rect l="l" t="t" r="r" b="b"/>
              <a:pathLst>
                <a:path w="5668009" h="2862579">
                  <a:moveTo>
                    <a:pt x="5667756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5667756" y="2862072"/>
                  </a:lnTo>
                  <a:lnTo>
                    <a:pt x="5667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0036" y="3814572"/>
              <a:ext cx="5668010" cy="2862580"/>
            </a:xfrm>
            <a:custGeom>
              <a:avLst/>
              <a:gdLst/>
              <a:ahLst/>
              <a:cxnLst/>
              <a:rect l="l" t="t" r="r" b="b"/>
              <a:pathLst>
                <a:path w="5668009" h="2862579">
                  <a:moveTo>
                    <a:pt x="0" y="2862072"/>
                  </a:moveTo>
                  <a:lnTo>
                    <a:pt x="5667756" y="2862072"/>
                  </a:lnTo>
                  <a:lnTo>
                    <a:pt x="5667756" y="0"/>
                  </a:lnTo>
                  <a:lnTo>
                    <a:pt x="0" y="0"/>
                  </a:lnTo>
                  <a:lnTo>
                    <a:pt x="0" y="2862072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29690" y="3833317"/>
            <a:ext cx="549402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monosakarida memiliki </a:t>
            </a:r>
            <a:r>
              <a:rPr sz="1800" spc="-10" dirty="0">
                <a:latin typeface="Carlito"/>
                <a:cs typeface="Carlito"/>
              </a:rPr>
              <a:t>atom karbon yang mengikat </a:t>
            </a:r>
            <a:r>
              <a:rPr sz="1800" spc="-5" dirty="0">
                <a:latin typeface="Carlito"/>
                <a:cs typeface="Carlito"/>
              </a:rPr>
              <a:t>empat  </a:t>
            </a:r>
            <a:r>
              <a:rPr sz="1800" dirty="0">
                <a:latin typeface="Carlito"/>
                <a:cs typeface="Carlito"/>
              </a:rPr>
              <a:t>gugus </a:t>
            </a:r>
            <a:r>
              <a:rPr sz="1800" spc="-10" dirty="0">
                <a:latin typeface="Carlito"/>
                <a:cs typeface="Carlito"/>
              </a:rPr>
              <a:t>yang </a:t>
            </a:r>
            <a:r>
              <a:rPr sz="1800" spc="-5" dirty="0">
                <a:latin typeface="Carlito"/>
                <a:cs typeface="Carlito"/>
              </a:rPr>
              <a:t>berbeda pada </a:t>
            </a:r>
            <a:r>
              <a:rPr sz="1800" spc="-10" dirty="0">
                <a:latin typeface="Carlito"/>
                <a:cs typeface="Carlito"/>
              </a:rPr>
              <a:t>keempat </a:t>
            </a:r>
            <a:r>
              <a:rPr sz="1800" spc="-15" dirty="0">
                <a:latin typeface="Carlito"/>
                <a:cs typeface="Carlito"/>
              </a:rPr>
              <a:t>tangannya. </a:t>
            </a:r>
            <a:r>
              <a:rPr sz="1800" spc="-10" dirty="0">
                <a:latin typeface="Carlito"/>
                <a:cs typeface="Carlito"/>
              </a:rPr>
              <a:t>atom  karbon </a:t>
            </a:r>
            <a:r>
              <a:rPr sz="1800" spc="-5" dirty="0">
                <a:latin typeface="Carlito"/>
                <a:cs typeface="Carlito"/>
              </a:rPr>
              <a:t>seperti ini </a:t>
            </a:r>
            <a:r>
              <a:rPr sz="1800" spc="-10" dirty="0">
                <a:latin typeface="Carlito"/>
                <a:cs typeface="Carlito"/>
              </a:rPr>
              <a:t>kita namakan atom karbon </a:t>
            </a:r>
            <a:r>
              <a:rPr sz="1800" spc="-5" dirty="0">
                <a:latin typeface="Carlito"/>
                <a:cs typeface="Carlito"/>
              </a:rPr>
              <a:t>asimetrik  </a:t>
            </a:r>
            <a:r>
              <a:rPr sz="1800" spc="-15" dirty="0">
                <a:latin typeface="Carlito"/>
                <a:cs typeface="Carlito"/>
              </a:rPr>
              <a:t>atau </a:t>
            </a:r>
            <a:r>
              <a:rPr sz="1800" spc="-10" dirty="0">
                <a:latin typeface="Carlito"/>
                <a:cs typeface="Carlito"/>
              </a:rPr>
              <a:t>atom karbon kira. </a:t>
            </a:r>
            <a:r>
              <a:rPr sz="1800" spc="-20" dirty="0">
                <a:latin typeface="Carlito"/>
                <a:cs typeface="Carlito"/>
              </a:rPr>
              <a:t>Atom </a:t>
            </a:r>
            <a:r>
              <a:rPr sz="1800" spc="-10" dirty="0">
                <a:latin typeface="Carlito"/>
                <a:cs typeface="Carlito"/>
              </a:rPr>
              <a:t>karbon yang </a:t>
            </a:r>
            <a:r>
              <a:rPr sz="1800" spc="-5" dirty="0">
                <a:latin typeface="Carlito"/>
                <a:cs typeface="Carlito"/>
              </a:rPr>
              <a:t>ditandai </a:t>
            </a:r>
            <a:r>
              <a:rPr sz="1800" spc="-10" dirty="0">
                <a:latin typeface="Carlito"/>
                <a:cs typeface="Carlito"/>
              </a:rPr>
              <a:t>bintang  </a:t>
            </a:r>
            <a:r>
              <a:rPr sz="1800" spc="-5" dirty="0">
                <a:latin typeface="Carlito"/>
                <a:cs typeface="Carlito"/>
              </a:rPr>
              <a:t>pada </a:t>
            </a:r>
            <a:r>
              <a:rPr sz="1800" spc="-15" dirty="0">
                <a:latin typeface="Carlito"/>
                <a:cs typeface="Carlito"/>
              </a:rPr>
              <a:t>kedua konfirmasinya </a:t>
            </a:r>
            <a:r>
              <a:rPr sz="1800" spc="-10" dirty="0">
                <a:latin typeface="Carlito"/>
                <a:cs typeface="Carlito"/>
              </a:rPr>
              <a:t>mengikat </a:t>
            </a:r>
            <a:r>
              <a:rPr sz="1800" spc="-5" dirty="0">
                <a:latin typeface="Carlito"/>
                <a:cs typeface="Carlito"/>
              </a:rPr>
              <a:t>empat </a:t>
            </a:r>
            <a:r>
              <a:rPr sz="1800" dirty="0">
                <a:latin typeface="Carlito"/>
                <a:cs typeface="Carlito"/>
              </a:rPr>
              <a:t>gugus </a:t>
            </a:r>
            <a:r>
              <a:rPr sz="1800" spc="-10" dirty="0">
                <a:latin typeface="Carlito"/>
                <a:cs typeface="Carlito"/>
              </a:rPr>
              <a:t>yang  </a:t>
            </a:r>
            <a:r>
              <a:rPr sz="1800" spc="-5" dirty="0">
                <a:latin typeface="Carlito"/>
                <a:cs typeface="Carlito"/>
              </a:rPr>
              <a:t>berbeda </a:t>
            </a:r>
            <a:r>
              <a:rPr sz="1800" spc="-10" dirty="0">
                <a:latin typeface="Carlito"/>
                <a:cs typeface="Carlito"/>
              </a:rPr>
              <a:t>yaitu </a:t>
            </a:r>
            <a:r>
              <a:rPr sz="1800" dirty="0">
                <a:latin typeface="Carlito"/>
                <a:cs typeface="Carlito"/>
              </a:rPr>
              <a:t>aldehida </a:t>
            </a:r>
            <a:r>
              <a:rPr sz="1800" spc="-10" dirty="0">
                <a:latin typeface="Carlito"/>
                <a:cs typeface="Carlito"/>
              </a:rPr>
              <a:t>metanol hidrogen </a:t>
            </a:r>
            <a:r>
              <a:rPr sz="1800" spc="-5" dirty="0">
                <a:latin typeface="Carlito"/>
                <a:cs typeface="Carlito"/>
              </a:rPr>
              <a:t>dan </a:t>
            </a:r>
            <a:r>
              <a:rPr sz="1800" spc="-10" dirty="0">
                <a:latin typeface="Carlito"/>
                <a:cs typeface="Carlito"/>
              </a:rPr>
              <a:t>hidroksil.  atom </a:t>
            </a:r>
            <a:r>
              <a:rPr sz="1800" dirty="0">
                <a:latin typeface="Carlito"/>
                <a:cs typeface="Carlito"/>
              </a:rPr>
              <a:t>c </a:t>
            </a:r>
            <a:r>
              <a:rPr sz="1800" spc="-5" dirty="0">
                <a:latin typeface="Carlito"/>
                <a:cs typeface="Carlito"/>
              </a:rPr>
              <a:t>ini disebut </a:t>
            </a:r>
            <a:r>
              <a:rPr sz="1800" spc="-10" dirty="0">
                <a:latin typeface="Carlito"/>
                <a:cs typeface="Carlito"/>
              </a:rPr>
              <a:t>sebagai atom </a:t>
            </a:r>
            <a:r>
              <a:rPr sz="1800" dirty="0">
                <a:latin typeface="Carlito"/>
                <a:cs typeface="Carlito"/>
              </a:rPr>
              <a:t>c </a:t>
            </a:r>
            <a:r>
              <a:rPr sz="1800" spc="-5" dirty="0">
                <a:latin typeface="Carlito"/>
                <a:cs typeface="Carlito"/>
              </a:rPr>
              <a:t>asimetris </a:t>
            </a:r>
            <a:r>
              <a:rPr sz="1800" spc="-15" dirty="0">
                <a:latin typeface="Carlito"/>
                <a:cs typeface="Carlito"/>
              </a:rPr>
              <a:t>atau </a:t>
            </a:r>
            <a:r>
              <a:rPr sz="1800" spc="-10" dirty="0">
                <a:latin typeface="Carlito"/>
                <a:cs typeface="Carlito"/>
              </a:rPr>
              <a:t>atom </a:t>
            </a:r>
            <a:r>
              <a:rPr sz="1800" dirty="0">
                <a:latin typeface="Carlito"/>
                <a:cs typeface="Carlito"/>
              </a:rPr>
              <a:t>c  </a:t>
            </a:r>
            <a:r>
              <a:rPr sz="1800" spc="-10" dirty="0">
                <a:latin typeface="Carlito"/>
                <a:cs typeface="Carlito"/>
              </a:rPr>
              <a:t>kira. </a:t>
            </a:r>
            <a:r>
              <a:rPr sz="1800" dirty="0">
                <a:latin typeface="Carlito"/>
                <a:cs typeface="Carlito"/>
              </a:rPr>
              <a:t>beda </a:t>
            </a:r>
            <a:r>
              <a:rPr sz="1800" spc="-15" dirty="0">
                <a:latin typeface="Carlito"/>
                <a:cs typeface="Carlito"/>
              </a:rPr>
              <a:t>kedua </a:t>
            </a:r>
            <a:r>
              <a:rPr sz="1800" spc="-5" dirty="0">
                <a:latin typeface="Carlito"/>
                <a:cs typeface="Carlito"/>
              </a:rPr>
              <a:t>molekul ini </a:t>
            </a:r>
            <a:r>
              <a:rPr sz="1800" spc="-15" dirty="0">
                <a:latin typeface="Carlito"/>
                <a:cs typeface="Carlito"/>
              </a:rPr>
              <a:t>hanya </a:t>
            </a:r>
            <a:r>
              <a:rPr sz="1800" spc="-10" dirty="0">
                <a:latin typeface="Carlito"/>
                <a:cs typeface="Carlito"/>
              </a:rPr>
              <a:t>terletak </a:t>
            </a:r>
            <a:r>
              <a:rPr sz="1800" spc="-5" dirty="0">
                <a:latin typeface="Carlito"/>
                <a:cs typeface="Carlito"/>
              </a:rPr>
              <a:t>pada posisi OH  </a:t>
            </a:r>
            <a:r>
              <a:rPr sz="1800" spc="-10" dirty="0">
                <a:latin typeface="Carlito"/>
                <a:cs typeface="Carlito"/>
              </a:rPr>
              <a:t>yang </a:t>
            </a:r>
            <a:r>
              <a:rPr sz="1800" spc="-5" dirty="0">
                <a:latin typeface="Carlito"/>
                <a:cs typeface="Carlito"/>
              </a:rPr>
              <a:t>di sebelah </a:t>
            </a:r>
            <a:r>
              <a:rPr sz="1800" spc="-10" dirty="0">
                <a:latin typeface="Carlito"/>
                <a:cs typeface="Carlito"/>
              </a:rPr>
              <a:t>kanan </a:t>
            </a:r>
            <a:r>
              <a:rPr sz="1800" spc="-5" dirty="0">
                <a:latin typeface="Carlito"/>
                <a:cs typeface="Carlito"/>
              </a:rPr>
              <a:t>dan yakni di sebelah kiri </a:t>
            </a:r>
            <a:r>
              <a:rPr sz="1800" spc="-20" dirty="0">
                <a:latin typeface="Carlito"/>
                <a:cs typeface="Carlito"/>
              </a:rPr>
              <a:t>keduanya  </a:t>
            </a:r>
            <a:r>
              <a:rPr sz="1800" spc="-15" dirty="0">
                <a:latin typeface="Carlito"/>
                <a:cs typeface="Carlito"/>
              </a:rPr>
              <a:t>kita </a:t>
            </a:r>
            <a:r>
              <a:rPr sz="1800" spc="-5" dirty="0">
                <a:latin typeface="Carlito"/>
                <a:cs typeface="Carlito"/>
              </a:rPr>
              <a:t>sebut </a:t>
            </a:r>
            <a:r>
              <a:rPr sz="1800" spc="-10" dirty="0">
                <a:latin typeface="Carlito"/>
                <a:cs typeface="Carlito"/>
              </a:rPr>
              <a:t>sebagai </a:t>
            </a:r>
            <a:r>
              <a:rPr sz="1800" spc="-5" dirty="0">
                <a:latin typeface="Carlito"/>
                <a:cs typeface="Carlito"/>
              </a:rPr>
              <a:t>isomer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geometri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6100" y="882396"/>
            <a:ext cx="5943600" cy="3342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4876" y="4747259"/>
            <a:ext cx="9002395" cy="1066800"/>
          </a:xfrm>
          <a:prstGeom prst="rect">
            <a:avLst/>
          </a:prstGeom>
          <a:solidFill>
            <a:srgbClr val="FFFFFF"/>
          </a:solidFill>
          <a:ln w="15240">
            <a:solidFill>
              <a:srgbClr val="83992A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356235" marR="351155" algn="ctr">
              <a:lnSpc>
                <a:spcPct val="107100"/>
              </a:lnSpc>
              <a:spcBef>
                <a:spcPts val="130"/>
              </a:spcBef>
            </a:pPr>
            <a:r>
              <a:rPr sz="2000" spc="-5" dirty="0">
                <a:solidFill>
                  <a:srgbClr val="000000"/>
                </a:solidFill>
                <a:latin typeface="Carlito"/>
                <a:cs typeface="Carlito"/>
              </a:rPr>
              <a:t>Molekul </a:t>
            </a:r>
            <a:r>
              <a:rPr sz="2000" spc="-10" dirty="0">
                <a:solidFill>
                  <a:srgbClr val="000000"/>
                </a:solidFill>
                <a:latin typeface="Carlito"/>
                <a:cs typeface="Carlito"/>
              </a:rPr>
              <a:t>glukosa yang </a:t>
            </a:r>
            <a:r>
              <a:rPr sz="2000" spc="-5" dirty="0">
                <a:solidFill>
                  <a:srgbClr val="000000"/>
                </a:solidFill>
                <a:latin typeface="Carlito"/>
                <a:cs typeface="Carlito"/>
              </a:rPr>
              <a:t>ditandai </a:t>
            </a:r>
            <a:r>
              <a:rPr sz="2000" spc="-15" dirty="0">
                <a:solidFill>
                  <a:srgbClr val="000000"/>
                </a:solidFill>
                <a:latin typeface="Carlito"/>
                <a:cs typeface="Carlito"/>
              </a:rPr>
              <a:t>atom </a:t>
            </a:r>
            <a:r>
              <a:rPr sz="2000" dirty="0">
                <a:solidFill>
                  <a:srgbClr val="000000"/>
                </a:solidFill>
                <a:latin typeface="Carlito"/>
                <a:cs typeface="Carlito"/>
              </a:rPr>
              <a:t>c </a:t>
            </a:r>
            <a:r>
              <a:rPr sz="2000" spc="-5" dirty="0">
                <a:solidFill>
                  <a:srgbClr val="000000"/>
                </a:solidFill>
                <a:latin typeface="Carlito"/>
                <a:cs typeface="Carlito"/>
              </a:rPr>
              <a:t>asimetris, </a:t>
            </a:r>
            <a:r>
              <a:rPr sz="2000" spc="-15" dirty="0">
                <a:solidFill>
                  <a:srgbClr val="000000"/>
                </a:solidFill>
                <a:latin typeface="Carlito"/>
                <a:cs typeface="Carlito"/>
              </a:rPr>
              <a:t>atom </a:t>
            </a:r>
            <a:r>
              <a:rPr sz="2000" spc="-10" dirty="0">
                <a:solidFill>
                  <a:srgbClr val="000000"/>
                </a:solidFill>
                <a:latin typeface="Carlito"/>
                <a:cs typeface="Carlito"/>
              </a:rPr>
              <a:t>tersebut </a:t>
            </a:r>
            <a:r>
              <a:rPr sz="2000" spc="-15" dirty="0">
                <a:solidFill>
                  <a:srgbClr val="000000"/>
                </a:solidFill>
                <a:latin typeface="Carlito"/>
                <a:cs typeface="Carlito"/>
              </a:rPr>
              <a:t>dikatakan atom </a:t>
            </a:r>
            <a:r>
              <a:rPr sz="2000" dirty="0">
                <a:solidFill>
                  <a:srgbClr val="000000"/>
                </a:solidFill>
                <a:latin typeface="Carlito"/>
                <a:cs typeface="Carlito"/>
              </a:rPr>
              <a:t>c  </a:t>
            </a:r>
            <a:r>
              <a:rPr sz="2000" spc="-5" dirty="0">
                <a:solidFill>
                  <a:srgbClr val="000000"/>
                </a:solidFill>
                <a:latin typeface="Carlito"/>
                <a:cs typeface="Carlito"/>
              </a:rPr>
              <a:t>asimetri </a:t>
            </a:r>
            <a:r>
              <a:rPr sz="2000" spc="-15" dirty="0">
                <a:solidFill>
                  <a:srgbClr val="000000"/>
                </a:solidFill>
                <a:latin typeface="Carlito"/>
                <a:cs typeface="Carlito"/>
              </a:rPr>
              <a:t>atau </a:t>
            </a:r>
            <a:r>
              <a:rPr sz="2000" dirty="0">
                <a:solidFill>
                  <a:srgbClr val="000000"/>
                </a:solidFill>
                <a:latin typeface="Carlito"/>
                <a:cs typeface="Carlito"/>
              </a:rPr>
              <a:t>cek </a:t>
            </a:r>
            <a:r>
              <a:rPr sz="2000" spc="-10" dirty="0">
                <a:solidFill>
                  <a:srgbClr val="000000"/>
                </a:solidFill>
                <a:latin typeface="Carlito"/>
                <a:cs typeface="Carlito"/>
              </a:rPr>
              <a:t>iral karena </a:t>
            </a:r>
            <a:r>
              <a:rPr sz="2000" dirty="0">
                <a:solidFill>
                  <a:srgbClr val="000000"/>
                </a:solidFill>
                <a:latin typeface="Carlito"/>
                <a:cs typeface="Carlito"/>
              </a:rPr>
              <a:t>pada </a:t>
            </a:r>
            <a:r>
              <a:rPr sz="2000" spc="-15" dirty="0">
                <a:solidFill>
                  <a:srgbClr val="000000"/>
                </a:solidFill>
                <a:latin typeface="Carlito"/>
                <a:cs typeface="Carlito"/>
              </a:rPr>
              <a:t>keempat tangannya terikat </a:t>
            </a:r>
            <a:r>
              <a:rPr sz="2000" spc="-10" dirty="0">
                <a:solidFill>
                  <a:srgbClr val="000000"/>
                </a:solidFill>
                <a:latin typeface="Carlito"/>
                <a:cs typeface="Carlito"/>
              </a:rPr>
              <a:t>empat </a:t>
            </a:r>
            <a:r>
              <a:rPr sz="2000" dirty="0">
                <a:solidFill>
                  <a:srgbClr val="000000"/>
                </a:solidFill>
                <a:latin typeface="Carlito"/>
                <a:cs typeface="Carlito"/>
              </a:rPr>
              <a:t>gugus </a:t>
            </a:r>
            <a:r>
              <a:rPr sz="2000" spc="-10" dirty="0">
                <a:solidFill>
                  <a:srgbClr val="000000"/>
                </a:solidFill>
                <a:latin typeface="Carlito"/>
                <a:cs typeface="Carlito"/>
              </a:rPr>
              <a:t>yang  </a:t>
            </a:r>
            <a:r>
              <a:rPr sz="2000" spc="-5" dirty="0">
                <a:solidFill>
                  <a:srgbClr val="000000"/>
                </a:solidFill>
                <a:latin typeface="Carlito"/>
                <a:cs typeface="Carlito"/>
              </a:rPr>
              <a:t>berbeda. jadi </a:t>
            </a:r>
            <a:r>
              <a:rPr sz="2000" spc="-10" dirty="0">
                <a:solidFill>
                  <a:srgbClr val="000000"/>
                </a:solidFill>
                <a:latin typeface="Carlito"/>
                <a:cs typeface="Carlito"/>
              </a:rPr>
              <a:t>glukosa </a:t>
            </a:r>
            <a:r>
              <a:rPr sz="2000" spc="-5" dirty="0">
                <a:solidFill>
                  <a:srgbClr val="000000"/>
                </a:solidFill>
                <a:latin typeface="Carlito"/>
                <a:cs typeface="Carlito"/>
              </a:rPr>
              <a:t>memiliki </a:t>
            </a:r>
            <a:r>
              <a:rPr sz="2000" spc="-10" dirty="0">
                <a:solidFill>
                  <a:srgbClr val="000000"/>
                </a:solidFill>
                <a:latin typeface="Carlito"/>
                <a:cs typeface="Carlito"/>
              </a:rPr>
              <a:t>empat </a:t>
            </a:r>
            <a:r>
              <a:rPr sz="2000" spc="-20" dirty="0">
                <a:solidFill>
                  <a:srgbClr val="000000"/>
                </a:solidFill>
                <a:latin typeface="Carlito"/>
                <a:cs typeface="Carlito"/>
              </a:rPr>
              <a:t>Atom </a:t>
            </a:r>
            <a:r>
              <a:rPr sz="2000" dirty="0">
                <a:solidFill>
                  <a:srgbClr val="000000"/>
                </a:solidFill>
                <a:latin typeface="Carlito"/>
                <a:cs typeface="Carlito"/>
              </a:rPr>
              <a:t>C</a:t>
            </a:r>
            <a:r>
              <a:rPr sz="2000" spc="6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Carlito"/>
                <a:cs typeface="Carlito"/>
              </a:rPr>
              <a:t>asimetrik.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8292" y="702564"/>
            <a:ext cx="5943600" cy="3340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9008" y="4294632"/>
            <a:ext cx="10745470" cy="1788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5"/>
              </a:spcBef>
            </a:pPr>
            <a:r>
              <a:rPr sz="1800" spc="-10" dirty="0">
                <a:latin typeface="Carlito"/>
                <a:cs typeface="Carlito"/>
              </a:rPr>
              <a:t>Monosakarida </a:t>
            </a:r>
            <a:r>
              <a:rPr sz="1800" spc="-5" dirty="0">
                <a:latin typeface="Carlito"/>
                <a:cs typeface="Carlito"/>
              </a:rPr>
              <a:t>memiliki </a:t>
            </a:r>
            <a:r>
              <a:rPr sz="1800" spc="-10" dirty="0">
                <a:latin typeface="Carlito"/>
                <a:cs typeface="Carlito"/>
              </a:rPr>
              <a:t>atom </a:t>
            </a:r>
            <a:r>
              <a:rPr sz="1800" dirty="0">
                <a:latin typeface="Carlito"/>
                <a:cs typeface="Carlito"/>
              </a:rPr>
              <a:t>c </a:t>
            </a:r>
            <a:r>
              <a:rPr sz="1800" spc="-5" dirty="0">
                <a:latin typeface="Carlito"/>
                <a:cs typeface="Carlito"/>
              </a:rPr>
              <a:t>asimetri </a:t>
            </a:r>
            <a:r>
              <a:rPr sz="1800" spc="-10" dirty="0">
                <a:latin typeface="Carlito"/>
                <a:cs typeface="Carlito"/>
              </a:rPr>
              <a:t>maka secara </a:t>
            </a:r>
            <a:r>
              <a:rPr sz="1800" spc="-15" dirty="0">
                <a:latin typeface="Carlito"/>
                <a:cs typeface="Carlito"/>
              </a:rPr>
              <a:t>fisika </a:t>
            </a:r>
            <a:r>
              <a:rPr sz="1800" spc="-5" dirty="0">
                <a:latin typeface="Carlito"/>
                <a:cs typeface="Carlito"/>
              </a:rPr>
              <a:t>monosakarida memiliki </a:t>
            </a:r>
            <a:r>
              <a:rPr sz="1800" spc="-15" dirty="0">
                <a:latin typeface="Carlito"/>
                <a:cs typeface="Carlito"/>
              </a:rPr>
              <a:t>sifat </a:t>
            </a:r>
            <a:r>
              <a:rPr sz="1800" spc="-10" dirty="0">
                <a:latin typeface="Carlito"/>
                <a:cs typeface="Carlito"/>
              </a:rPr>
              <a:t>sebagai </a:t>
            </a:r>
            <a:r>
              <a:rPr sz="1800" spc="-15" dirty="0">
                <a:latin typeface="Carlito"/>
                <a:cs typeface="Carlito"/>
              </a:rPr>
              <a:t>senyawa </a:t>
            </a:r>
            <a:r>
              <a:rPr sz="1800" spc="-10" dirty="0">
                <a:latin typeface="Carlito"/>
                <a:cs typeface="Carlito"/>
              </a:rPr>
              <a:t>yang </a:t>
            </a:r>
            <a:r>
              <a:rPr sz="1800" spc="-5" dirty="0">
                <a:latin typeface="Carlito"/>
                <a:cs typeface="Carlito"/>
              </a:rPr>
              <a:t>dapat  memutar polarisasi </a:t>
            </a:r>
            <a:r>
              <a:rPr sz="1800" spc="-15" dirty="0">
                <a:latin typeface="Carlito"/>
                <a:cs typeface="Carlito"/>
              </a:rPr>
              <a:t>cahaya atau </a:t>
            </a:r>
            <a:r>
              <a:rPr sz="1800" spc="-10" dirty="0">
                <a:latin typeface="Carlito"/>
                <a:cs typeface="Carlito"/>
              </a:rPr>
              <a:t>dengan </a:t>
            </a:r>
            <a:r>
              <a:rPr sz="1800" spc="-25" dirty="0">
                <a:latin typeface="Carlito"/>
                <a:cs typeface="Carlito"/>
              </a:rPr>
              <a:t>kata </a:t>
            </a:r>
            <a:r>
              <a:rPr sz="1800" spc="-5" dirty="0">
                <a:latin typeface="Carlito"/>
                <a:cs typeface="Carlito"/>
              </a:rPr>
              <a:t>lain monosakarida </a:t>
            </a:r>
            <a:r>
              <a:rPr sz="1800" spc="-15" dirty="0">
                <a:latin typeface="Carlito"/>
                <a:cs typeface="Carlito"/>
              </a:rPr>
              <a:t>bersifat </a:t>
            </a:r>
            <a:r>
              <a:rPr sz="1800" spc="-5" dirty="0">
                <a:latin typeface="Carlito"/>
                <a:cs typeface="Carlito"/>
              </a:rPr>
              <a:t>otik </a:t>
            </a:r>
            <a:r>
              <a:rPr sz="1800" spc="-25" dirty="0">
                <a:latin typeface="Carlito"/>
                <a:cs typeface="Carlito"/>
              </a:rPr>
              <a:t>aktif. </a:t>
            </a:r>
            <a:r>
              <a:rPr sz="1800" spc="-15" dirty="0">
                <a:latin typeface="Carlito"/>
                <a:cs typeface="Carlito"/>
              </a:rPr>
              <a:t>Perhatikan </a:t>
            </a:r>
            <a:r>
              <a:rPr sz="1800" dirty="0">
                <a:latin typeface="Carlito"/>
                <a:cs typeface="Carlito"/>
              </a:rPr>
              <a:t>2 </a:t>
            </a:r>
            <a:r>
              <a:rPr sz="1800" spc="-10" dirty="0">
                <a:latin typeface="Carlito"/>
                <a:cs typeface="Carlito"/>
              </a:rPr>
              <a:t>molekul  </a:t>
            </a:r>
            <a:r>
              <a:rPr sz="1800" spc="-5" dirty="0">
                <a:latin typeface="Carlito"/>
                <a:cs typeface="Carlito"/>
              </a:rPr>
              <a:t>gliseraldehid ini walaupun ini memiliki </a:t>
            </a:r>
            <a:r>
              <a:rPr sz="1800" dirty="0">
                <a:latin typeface="Carlito"/>
                <a:cs typeface="Carlito"/>
              </a:rPr>
              <a:t>c </a:t>
            </a:r>
            <a:r>
              <a:rPr sz="1800" spc="-5" dirty="0">
                <a:latin typeface="Carlito"/>
                <a:cs typeface="Carlito"/>
              </a:rPr>
              <a:t>asimetrik </a:t>
            </a:r>
            <a:r>
              <a:rPr sz="1800" spc="-10" dirty="0">
                <a:latin typeface="Carlito"/>
                <a:cs typeface="Carlito"/>
              </a:rPr>
              <a:t>yang mengikat </a:t>
            </a:r>
            <a:r>
              <a:rPr sz="1800" dirty="0">
                <a:latin typeface="Carlito"/>
                <a:cs typeface="Carlito"/>
              </a:rPr>
              <a:t>aldehid </a:t>
            </a:r>
            <a:r>
              <a:rPr sz="1800" spc="-10" dirty="0">
                <a:latin typeface="Carlito"/>
                <a:cs typeface="Carlito"/>
              </a:rPr>
              <a:t>metanol hidrogen </a:t>
            </a:r>
            <a:r>
              <a:rPr sz="1800" spc="-5" dirty="0">
                <a:latin typeface="Carlito"/>
                <a:cs typeface="Carlito"/>
              </a:rPr>
              <a:t>dan </a:t>
            </a:r>
            <a:r>
              <a:rPr sz="1800" spc="-10" dirty="0">
                <a:latin typeface="Carlito"/>
                <a:cs typeface="Carlito"/>
              </a:rPr>
              <a:t>hidroksil </a:t>
            </a:r>
            <a:r>
              <a:rPr sz="1800" spc="-5" dirty="0">
                <a:latin typeface="Carlito"/>
                <a:cs typeface="Carlito"/>
              </a:rPr>
              <a:t>ini </a:t>
            </a:r>
            <a:r>
              <a:rPr sz="1800" spc="-10" dirty="0">
                <a:latin typeface="Carlito"/>
                <a:cs typeface="Carlito"/>
              </a:rPr>
              <a:t>atom  </a:t>
            </a:r>
            <a:r>
              <a:rPr sz="1800" dirty="0">
                <a:latin typeface="Carlito"/>
                <a:cs typeface="Carlito"/>
              </a:rPr>
              <a:t>Jack </a:t>
            </a:r>
            <a:r>
              <a:rPr sz="1800" spc="-5" dirty="0">
                <a:latin typeface="Carlito"/>
                <a:cs typeface="Carlito"/>
              </a:rPr>
              <a:t>asimetrik molekul </a:t>
            </a:r>
            <a:r>
              <a:rPr sz="1800" spc="-10" dirty="0">
                <a:latin typeface="Carlito"/>
                <a:cs typeface="Carlito"/>
              </a:rPr>
              <a:t>yang </a:t>
            </a:r>
            <a:r>
              <a:rPr sz="1800" spc="-5" dirty="0">
                <a:latin typeface="Carlito"/>
                <a:cs typeface="Carlito"/>
              </a:rPr>
              <a:t>ini </a:t>
            </a:r>
            <a:r>
              <a:rPr sz="1800" spc="-10" dirty="0">
                <a:latin typeface="Carlito"/>
                <a:cs typeface="Carlito"/>
              </a:rPr>
              <a:t>mengikat hidroksil </a:t>
            </a:r>
            <a:r>
              <a:rPr sz="1800" spc="-5" dirty="0">
                <a:latin typeface="Carlito"/>
                <a:cs typeface="Carlito"/>
              </a:rPr>
              <a:t>pada sebelah </a:t>
            </a:r>
            <a:r>
              <a:rPr sz="1800" spc="-10" dirty="0">
                <a:latin typeface="Carlito"/>
                <a:cs typeface="Carlito"/>
              </a:rPr>
              <a:t>kanan </a:t>
            </a:r>
            <a:r>
              <a:rPr sz="1800" spc="-5" dirty="0">
                <a:latin typeface="Carlito"/>
                <a:cs typeface="Carlito"/>
              </a:rPr>
              <a:t>dari </a:t>
            </a:r>
            <a:r>
              <a:rPr sz="1800" dirty="0">
                <a:latin typeface="Carlito"/>
                <a:cs typeface="Carlito"/>
              </a:rPr>
              <a:t>gugus </a:t>
            </a:r>
            <a:r>
              <a:rPr sz="1800" spc="-5" dirty="0">
                <a:latin typeface="Carlito"/>
                <a:cs typeface="Carlito"/>
              </a:rPr>
              <a:t>karbonil </a:t>
            </a:r>
            <a:r>
              <a:rPr sz="1800" spc="-10" dirty="0">
                <a:latin typeface="Carlito"/>
                <a:cs typeface="Carlito"/>
              </a:rPr>
              <a:t>terjauhnya namanya </a:t>
            </a:r>
            <a:r>
              <a:rPr sz="1800" dirty="0">
                <a:latin typeface="Carlito"/>
                <a:cs typeface="Carlito"/>
              </a:rPr>
              <a:t>d-  </a:t>
            </a:r>
            <a:r>
              <a:rPr sz="1800" spc="-5" dirty="0">
                <a:latin typeface="Carlito"/>
                <a:cs typeface="Carlito"/>
              </a:rPr>
              <a:t>gliseraldehid </a:t>
            </a:r>
            <a:r>
              <a:rPr sz="1800" dirty="0">
                <a:latin typeface="Carlito"/>
                <a:cs typeface="Carlito"/>
              </a:rPr>
              <a:t>D </a:t>
            </a:r>
            <a:r>
              <a:rPr sz="1800" spc="-5" dirty="0">
                <a:latin typeface="Carlito"/>
                <a:cs typeface="Carlito"/>
              </a:rPr>
              <a:t>dari </a:t>
            </a:r>
            <a:r>
              <a:rPr sz="1800" spc="-15" dirty="0">
                <a:latin typeface="Carlito"/>
                <a:cs typeface="Carlito"/>
              </a:rPr>
              <a:t>dextro </a:t>
            </a:r>
            <a:r>
              <a:rPr sz="1800" spc="-10" dirty="0">
                <a:latin typeface="Carlito"/>
                <a:cs typeface="Carlito"/>
              </a:rPr>
              <a:t>yang berarti kanan </a:t>
            </a:r>
            <a:r>
              <a:rPr sz="1800" spc="-5" dirty="0">
                <a:latin typeface="Carlito"/>
                <a:cs typeface="Carlito"/>
              </a:rPr>
              <a:t>sedangkan molekul </a:t>
            </a:r>
            <a:r>
              <a:rPr sz="1800" spc="-10" dirty="0">
                <a:latin typeface="Carlito"/>
                <a:cs typeface="Carlito"/>
              </a:rPr>
              <a:t>yang </a:t>
            </a:r>
            <a:r>
              <a:rPr sz="1800" spc="-5" dirty="0">
                <a:latin typeface="Carlito"/>
                <a:cs typeface="Carlito"/>
              </a:rPr>
              <a:t>kiri debus OH </a:t>
            </a:r>
            <a:r>
              <a:rPr sz="1800" spc="-15" dirty="0">
                <a:latin typeface="Carlito"/>
                <a:cs typeface="Carlito"/>
              </a:rPr>
              <a:t>hanya </a:t>
            </a:r>
            <a:r>
              <a:rPr sz="1800" spc="-10" dirty="0">
                <a:latin typeface="Carlito"/>
                <a:cs typeface="Carlito"/>
              </a:rPr>
              <a:t>berada </a:t>
            </a:r>
            <a:r>
              <a:rPr sz="1800" spc="-5" dirty="0">
                <a:latin typeface="Carlito"/>
                <a:cs typeface="Carlito"/>
              </a:rPr>
              <a:t>di sebelah kiri  dari </a:t>
            </a:r>
            <a:r>
              <a:rPr sz="1800" spc="-10" dirty="0">
                <a:latin typeface="Carlito"/>
                <a:cs typeface="Carlito"/>
              </a:rPr>
              <a:t>atom karbonilnya dinamakan L-Gliseraldehida </a:t>
            </a:r>
            <a:r>
              <a:rPr sz="1800" spc="-5" dirty="0">
                <a:latin typeface="Carlito"/>
                <a:cs typeface="Carlito"/>
              </a:rPr>
              <a:t>(L=kiri dan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D=Kanan).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3204" y="3710940"/>
            <a:ext cx="8163559" cy="0"/>
          </a:xfrm>
          <a:custGeom>
            <a:avLst/>
            <a:gdLst/>
            <a:ahLst/>
            <a:cxnLst/>
            <a:rect l="l" t="t" r="r" b="b"/>
            <a:pathLst>
              <a:path w="8163559">
                <a:moveTo>
                  <a:pt x="0" y="0"/>
                </a:moveTo>
                <a:lnTo>
                  <a:pt x="8163433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9753" y="2801238"/>
            <a:ext cx="39516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/>
              <a:t>TERIMA</a:t>
            </a:r>
            <a:r>
              <a:rPr sz="4400" spc="-75" dirty="0"/>
              <a:t> </a:t>
            </a:r>
            <a:r>
              <a:rPr sz="4400" spc="-40" dirty="0"/>
              <a:t>KASIH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387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Carlito</vt:lpstr>
      <vt:lpstr>Times New Roman</vt:lpstr>
      <vt:lpstr>Office Theme</vt:lpstr>
      <vt:lpstr>KARBOHIDRAT  POKOK BAHASAN YAITU MONOSAKARIDA</vt:lpstr>
      <vt:lpstr>MONOSAKARIDA</vt:lpstr>
      <vt:lpstr>PowerPoint Presentation</vt:lpstr>
      <vt:lpstr>Molekul glukosa yang ditandai atom c asimetris, atom tersebut dikatakan atom c  asimetri atau cek iral karena pada keempat tangannya terikat empat gugus yang  berbeda. jadi glukosa memiliki empat Atom C asimetrik.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POKOK BAHASAN YAITU MONOSAKARIDA</dc:title>
  <dc:creator>HOME</dc:creator>
  <cp:lastModifiedBy>ASUS</cp:lastModifiedBy>
  <cp:revision>1</cp:revision>
  <dcterms:created xsi:type="dcterms:W3CDTF">2022-03-11T07:23:22Z</dcterms:created>
  <dcterms:modified xsi:type="dcterms:W3CDTF">2022-03-11T07:37:38Z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2022-03-11T00:00:00Z</vt:filetime>
  </property>
</Properties>
</file>