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 id="257" r:id="rId15"/>
    <p:sldId id="258" r:id="rId16"/>
    <p:sldId id="259" r:id="rId17"/>
    <p:sldId id="260" r:id="rId18"/>
    <p:sldId id="261" r:id="rId19"/>
    <p:sldId id="262" r:id="rId20"/>
    <p:sldId id="263"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aegu Bold" charset="1" panose="00000000000000000000"/>
      <p:regular r:id="rId10"/>
    </p:embeddedFont>
    <p:embeddedFont>
      <p:font typeface="Lazydog" charset="1" panose="00000000000000000000"/>
      <p:regular r:id="rId11"/>
    </p:embeddedFont>
    <p:embeddedFont>
      <p:font typeface="KG Primary Penmanship" charset="1" panose="02000506000000020003"/>
      <p:regular r:id="rId12"/>
    </p:embeddedFont>
    <p:embeddedFont>
      <p:font typeface="Varela Round" charset="1" panose="00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5.png" Type="http://schemas.openxmlformats.org/officeDocument/2006/relationships/image"/><Relationship Id="rId13" Target="../media/image6.svg" Type="http://schemas.openxmlformats.org/officeDocument/2006/relationships/image"/><Relationship Id="rId14" Target="../media/image57.png" Type="http://schemas.openxmlformats.org/officeDocument/2006/relationships/image"/><Relationship Id="rId15" Target="../media/image58.svg" Type="http://schemas.openxmlformats.org/officeDocument/2006/relationships/image"/><Relationship Id="rId16" Target="../media/image59.png" Type="http://schemas.openxmlformats.org/officeDocument/2006/relationships/image"/><Relationship Id="rId17" Target="../media/image60.svg" Type="http://schemas.openxmlformats.org/officeDocument/2006/relationships/image"/><Relationship Id="rId18" Target="../media/image61.png" Type="http://schemas.openxmlformats.org/officeDocument/2006/relationships/image"/><Relationship Id="rId19" Target="../media/image62.svg" Type="http://schemas.openxmlformats.org/officeDocument/2006/relationships/image"/><Relationship Id="rId2" Target="../media/image49.png" Type="http://schemas.openxmlformats.org/officeDocument/2006/relationships/image"/><Relationship Id="rId20" Target="../media/image63.png" Type="http://schemas.openxmlformats.org/officeDocument/2006/relationships/image"/><Relationship Id="rId21" Target="../media/image64.svg" Type="http://schemas.openxmlformats.org/officeDocument/2006/relationships/image"/><Relationship Id="rId22" Target="../media/image65.png" Type="http://schemas.openxmlformats.org/officeDocument/2006/relationships/image"/><Relationship Id="rId23" Target="../media/image66.svg" Type="http://schemas.openxmlformats.org/officeDocument/2006/relationships/image"/><Relationship Id="rId24" Target="../media/image67.png" Type="http://schemas.openxmlformats.org/officeDocument/2006/relationships/image"/><Relationship Id="rId25" Target="../media/image68.svg" Type="http://schemas.openxmlformats.org/officeDocument/2006/relationships/image"/><Relationship Id="rId26" Target="../media/image69.png" Type="http://schemas.openxmlformats.org/officeDocument/2006/relationships/image"/><Relationship Id="rId27" Target="../media/image70.svg" Type="http://schemas.openxmlformats.org/officeDocument/2006/relationships/image"/><Relationship Id="rId28" Target="../media/image71.png" Type="http://schemas.openxmlformats.org/officeDocument/2006/relationships/image"/><Relationship Id="rId29" Target="../media/image72.svg" Type="http://schemas.openxmlformats.org/officeDocument/2006/relationships/image"/><Relationship Id="rId3" Target="../media/image50.svg" Type="http://schemas.openxmlformats.org/officeDocument/2006/relationships/image"/><Relationship Id="rId30" Target="../media/image73.png" Type="http://schemas.openxmlformats.org/officeDocument/2006/relationships/image"/><Relationship Id="rId31" Target="../media/image74.svg" Type="http://schemas.openxmlformats.org/officeDocument/2006/relationships/image"/><Relationship Id="rId32" Target="../media/image75.png" Type="http://schemas.openxmlformats.org/officeDocument/2006/relationships/image"/><Relationship Id="rId33" Target="../media/image76.svg" Type="http://schemas.openxmlformats.org/officeDocument/2006/relationships/image"/><Relationship Id="rId34" Target="../media/image77.png" Type="http://schemas.openxmlformats.org/officeDocument/2006/relationships/image"/><Relationship Id="rId35" Target="../media/image78.svg" Type="http://schemas.openxmlformats.org/officeDocument/2006/relationships/image"/><Relationship Id="rId36" Target="../media/image79.png" Type="http://schemas.openxmlformats.org/officeDocument/2006/relationships/image"/><Relationship Id="rId37" Target="../media/image80.svg" Type="http://schemas.openxmlformats.org/officeDocument/2006/relationships/image"/><Relationship Id="rId38" Target="../media/image81.png" Type="http://schemas.openxmlformats.org/officeDocument/2006/relationships/image"/><Relationship Id="rId39" Target="../media/image82.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9.png" Type="http://schemas.openxmlformats.org/officeDocument/2006/relationships/image"/><Relationship Id="rId11" Target="../media/image90.svg" Type="http://schemas.openxmlformats.org/officeDocument/2006/relationships/image"/><Relationship Id="rId2" Target="../media/image83.png" Type="http://schemas.openxmlformats.org/officeDocument/2006/relationships/image"/><Relationship Id="rId3" Target="../media/image84.svg" Type="http://schemas.openxmlformats.org/officeDocument/2006/relationships/image"/><Relationship Id="rId4" Target="../media/image85.png" Type="http://schemas.openxmlformats.org/officeDocument/2006/relationships/image"/><Relationship Id="rId5" Target="../media/image86.svg" Type="http://schemas.openxmlformats.org/officeDocument/2006/relationships/image"/><Relationship Id="rId6" Target="../media/image67.png" Type="http://schemas.openxmlformats.org/officeDocument/2006/relationships/image"/><Relationship Id="rId7" Target="../media/image68.svg" Type="http://schemas.openxmlformats.org/officeDocument/2006/relationships/image"/><Relationship Id="rId8" Target="../media/image87.png" Type="http://schemas.openxmlformats.org/officeDocument/2006/relationships/image"/><Relationship Id="rId9" Target="../media/image8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2DF9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90425">
            <a:off x="17209635" y="2222353"/>
            <a:ext cx="1252020" cy="191813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20880">
            <a:off x="6140400" y="392173"/>
            <a:ext cx="2767353" cy="2561059"/>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437166">
            <a:off x="10752105" y="8499879"/>
            <a:ext cx="2439686" cy="2471137"/>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671250">
            <a:off x="13878745" y="5807687"/>
            <a:ext cx="2902667" cy="2765450"/>
          </a:xfrm>
          <a:prstGeom prst="rect">
            <a:avLst/>
          </a:prstGeom>
        </p:spPr>
      </p:pic>
      <p:grpSp>
        <p:nvGrpSpPr>
          <p:cNvPr name="Group 6" id="6"/>
          <p:cNvGrpSpPr/>
          <p:nvPr/>
        </p:nvGrpSpPr>
        <p:grpSpPr>
          <a:xfrm rot="0">
            <a:off x="3573757" y="1672703"/>
            <a:ext cx="13037371" cy="4783475"/>
            <a:chOff x="0" y="0"/>
            <a:chExt cx="40075520" cy="14703904"/>
          </a:xfrm>
        </p:grpSpPr>
        <p:sp>
          <p:nvSpPr>
            <p:cNvPr name="Freeform 7" id="7"/>
            <p:cNvSpPr/>
            <p:nvPr/>
          </p:nvSpPr>
          <p:spPr>
            <a:xfrm>
              <a:off x="31750" y="31750"/>
              <a:ext cx="40012020" cy="14640404"/>
            </a:xfrm>
            <a:custGeom>
              <a:avLst/>
              <a:gdLst/>
              <a:ahLst/>
              <a:cxnLst/>
              <a:rect r="r" b="b" t="t" l="l"/>
              <a:pathLst>
                <a:path h="14640404" w="40012020">
                  <a:moveTo>
                    <a:pt x="39919309" y="14640404"/>
                  </a:moveTo>
                  <a:lnTo>
                    <a:pt x="92710" y="14640404"/>
                  </a:lnTo>
                  <a:cubicBezTo>
                    <a:pt x="41910" y="14640404"/>
                    <a:pt x="0" y="14598493"/>
                    <a:pt x="0" y="14547693"/>
                  </a:cubicBezTo>
                  <a:lnTo>
                    <a:pt x="0" y="92710"/>
                  </a:lnTo>
                  <a:cubicBezTo>
                    <a:pt x="0" y="41910"/>
                    <a:pt x="41910" y="0"/>
                    <a:pt x="92710" y="0"/>
                  </a:cubicBezTo>
                  <a:lnTo>
                    <a:pt x="39918041" y="0"/>
                  </a:lnTo>
                  <a:cubicBezTo>
                    <a:pt x="39968841" y="0"/>
                    <a:pt x="40010748" y="41910"/>
                    <a:pt x="40010748" y="92710"/>
                  </a:cubicBezTo>
                  <a:lnTo>
                    <a:pt x="40010748" y="14546424"/>
                  </a:lnTo>
                  <a:cubicBezTo>
                    <a:pt x="40012020" y="14598495"/>
                    <a:pt x="39970109" y="14640404"/>
                    <a:pt x="39919309" y="14640404"/>
                  </a:cubicBezTo>
                  <a:close/>
                </a:path>
              </a:pathLst>
            </a:custGeom>
            <a:solidFill>
              <a:srgbClr val="F5F5EF"/>
            </a:solidFill>
          </p:spPr>
        </p:sp>
        <p:sp>
          <p:nvSpPr>
            <p:cNvPr name="Freeform 8" id="8"/>
            <p:cNvSpPr/>
            <p:nvPr/>
          </p:nvSpPr>
          <p:spPr>
            <a:xfrm>
              <a:off x="0" y="0"/>
              <a:ext cx="40075520" cy="14703904"/>
            </a:xfrm>
            <a:custGeom>
              <a:avLst/>
              <a:gdLst/>
              <a:ahLst/>
              <a:cxnLst/>
              <a:rect r="r" b="b" t="t" l="l"/>
              <a:pathLst>
                <a:path h="14703904" w="40075520">
                  <a:moveTo>
                    <a:pt x="39951059" y="59690"/>
                  </a:moveTo>
                  <a:cubicBezTo>
                    <a:pt x="39986620" y="59690"/>
                    <a:pt x="40015830" y="88900"/>
                    <a:pt x="40015830" y="124460"/>
                  </a:cubicBezTo>
                  <a:lnTo>
                    <a:pt x="40015830" y="14579445"/>
                  </a:lnTo>
                  <a:cubicBezTo>
                    <a:pt x="40015830" y="14615004"/>
                    <a:pt x="39986620" y="14644215"/>
                    <a:pt x="39951059" y="14644215"/>
                  </a:cubicBezTo>
                  <a:lnTo>
                    <a:pt x="124460" y="14644215"/>
                  </a:lnTo>
                  <a:cubicBezTo>
                    <a:pt x="88900" y="14644215"/>
                    <a:pt x="59690" y="14615004"/>
                    <a:pt x="59690" y="14579445"/>
                  </a:cubicBezTo>
                  <a:lnTo>
                    <a:pt x="59690" y="124460"/>
                  </a:lnTo>
                  <a:cubicBezTo>
                    <a:pt x="59690" y="88900"/>
                    <a:pt x="88900" y="59690"/>
                    <a:pt x="124460" y="59690"/>
                  </a:cubicBezTo>
                  <a:lnTo>
                    <a:pt x="39951059" y="59690"/>
                  </a:lnTo>
                  <a:moveTo>
                    <a:pt x="39951059" y="0"/>
                  </a:moveTo>
                  <a:lnTo>
                    <a:pt x="124460" y="0"/>
                  </a:lnTo>
                  <a:cubicBezTo>
                    <a:pt x="55880" y="0"/>
                    <a:pt x="0" y="55880"/>
                    <a:pt x="0" y="124460"/>
                  </a:cubicBezTo>
                  <a:lnTo>
                    <a:pt x="0" y="14579445"/>
                  </a:lnTo>
                  <a:cubicBezTo>
                    <a:pt x="0" y="14648024"/>
                    <a:pt x="55880" y="14703904"/>
                    <a:pt x="124460" y="14703904"/>
                  </a:cubicBezTo>
                  <a:lnTo>
                    <a:pt x="39951059" y="14703904"/>
                  </a:lnTo>
                  <a:cubicBezTo>
                    <a:pt x="40019641" y="14703904"/>
                    <a:pt x="40075520" y="14648024"/>
                    <a:pt x="40075520" y="14579445"/>
                  </a:cubicBezTo>
                  <a:lnTo>
                    <a:pt x="40075520" y="124460"/>
                  </a:lnTo>
                  <a:cubicBezTo>
                    <a:pt x="40075520" y="55880"/>
                    <a:pt x="40019641" y="0"/>
                    <a:pt x="39951059" y="0"/>
                  </a:cubicBezTo>
                  <a:close/>
                </a:path>
              </a:pathLst>
            </a:custGeom>
            <a:solidFill>
              <a:srgbClr val="253140"/>
            </a:solidFill>
          </p:spPr>
        </p:sp>
      </p:grpSp>
      <p:grpSp>
        <p:nvGrpSpPr>
          <p:cNvPr name="Group 9" id="9"/>
          <p:cNvGrpSpPr/>
          <p:nvPr/>
        </p:nvGrpSpPr>
        <p:grpSpPr>
          <a:xfrm rot="0">
            <a:off x="4374580" y="2581462"/>
            <a:ext cx="11435723" cy="3216863"/>
            <a:chOff x="0" y="0"/>
            <a:chExt cx="15247631" cy="4289150"/>
          </a:xfrm>
        </p:grpSpPr>
        <p:sp>
          <p:nvSpPr>
            <p:cNvPr name="TextBox 10" id="10"/>
            <p:cNvSpPr txBox="true"/>
            <p:nvPr/>
          </p:nvSpPr>
          <p:spPr>
            <a:xfrm rot="0">
              <a:off x="0" y="926825"/>
              <a:ext cx="15247631" cy="3362325"/>
            </a:xfrm>
            <a:prstGeom prst="rect">
              <a:avLst/>
            </a:prstGeom>
          </p:spPr>
          <p:txBody>
            <a:bodyPr anchor="t" rtlCol="false" tIns="0" lIns="0" bIns="0" rIns="0">
              <a:spAutoFit/>
            </a:bodyPr>
            <a:lstStyle/>
            <a:p>
              <a:pPr>
                <a:lnSpc>
                  <a:spcPts val="19800"/>
                </a:lnSpc>
              </a:pPr>
              <a:r>
                <a:rPr lang="en-US" sz="16500">
                  <a:solidFill>
                    <a:srgbClr val="253140"/>
                  </a:solidFill>
                  <a:latin typeface="KG Primary Penmanship"/>
                </a:rPr>
                <a:t>monosakarida</a:t>
              </a:r>
            </a:p>
          </p:txBody>
        </p:sp>
        <p:sp>
          <p:nvSpPr>
            <p:cNvPr name="TextBox 11" id="11"/>
            <p:cNvSpPr txBox="true"/>
            <p:nvPr/>
          </p:nvSpPr>
          <p:spPr>
            <a:xfrm rot="0">
              <a:off x="0" y="-66675"/>
              <a:ext cx="14206091" cy="676275"/>
            </a:xfrm>
            <a:prstGeom prst="rect">
              <a:avLst/>
            </a:prstGeom>
          </p:spPr>
          <p:txBody>
            <a:bodyPr anchor="t" rtlCol="false" tIns="0" lIns="0" bIns="0" rIns="0">
              <a:spAutoFit/>
            </a:bodyPr>
            <a:lstStyle/>
            <a:p>
              <a:pPr>
                <a:lnSpc>
                  <a:spcPts val="4200"/>
                </a:lnSpc>
              </a:pPr>
              <a:r>
                <a:rPr lang="en-US" sz="3000">
                  <a:solidFill>
                    <a:srgbClr val="253140"/>
                  </a:solidFill>
                  <a:latin typeface="Varela Round"/>
                </a:rPr>
                <a:t>Tugas Individu Biokimia</a:t>
              </a:r>
            </a:p>
          </p:txBody>
        </p:sp>
      </p:grpSp>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1343575">
            <a:off x="1459906" y="1580833"/>
            <a:ext cx="1674700" cy="1751113"/>
          </a:xfrm>
          <a:prstGeom prst="rect">
            <a:avLst/>
          </a:prstGeom>
        </p:spPr>
      </p:pic>
      <p:grpSp>
        <p:nvGrpSpPr>
          <p:cNvPr name="Group 13" id="13"/>
          <p:cNvGrpSpPr/>
          <p:nvPr/>
        </p:nvGrpSpPr>
        <p:grpSpPr>
          <a:xfrm rot="0">
            <a:off x="-24875" y="-311375"/>
            <a:ext cx="2044424" cy="10909749"/>
            <a:chOff x="0" y="0"/>
            <a:chExt cx="6284347" cy="33535433"/>
          </a:xfrm>
        </p:grpSpPr>
        <p:sp>
          <p:nvSpPr>
            <p:cNvPr name="Freeform 14" id="14"/>
            <p:cNvSpPr/>
            <p:nvPr/>
          </p:nvSpPr>
          <p:spPr>
            <a:xfrm>
              <a:off x="31750" y="31750"/>
              <a:ext cx="6220847" cy="33471932"/>
            </a:xfrm>
            <a:custGeom>
              <a:avLst/>
              <a:gdLst/>
              <a:ahLst/>
              <a:cxnLst/>
              <a:rect r="r" b="b" t="t" l="l"/>
              <a:pathLst>
                <a:path h="33471932" w="6220847">
                  <a:moveTo>
                    <a:pt x="6128137" y="33471932"/>
                  </a:moveTo>
                  <a:lnTo>
                    <a:pt x="92710" y="33471932"/>
                  </a:lnTo>
                  <a:cubicBezTo>
                    <a:pt x="41910" y="33471932"/>
                    <a:pt x="0" y="33430021"/>
                    <a:pt x="0" y="33379221"/>
                  </a:cubicBezTo>
                  <a:lnTo>
                    <a:pt x="0" y="92710"/>
                  </a:lnTo>
                  <a:cubicBezTo>
                    <a:pt x="0" y="41910"/>
                    <a:pt x="41910" y="0"/>
                    <a:pt x="92710" y="0"/>
                  </a:cubicBezTo>
                  <a:lnTo>
                    <a:pt x="6126867" y="0"/>
                  </a:lnTo>
                  <a:cubicBezTo>
                    <a:pt x="6177667" y="0"/>
                    <a:pt x="6219577" y="41910"/>
                    <a:pt x="6219577" y="92710"/>
                  </a:cubicBezTo>
                  <a:lnTo>
                    <a:pt x="6219577" y="33377953"/>
                  </a:lnTo>
                  <a:cubicBezTo>
                    <a:pt x="6220847" y="33430021"/>
                    <a:pt x="6178937" y="33471932"/>
                    <a:pt x="6128137" y="33471932"/>
                  </a:cubicBezTo>
                  <a:close/>
                </a:path>
              </a:pathLst>
            </a:custGeom>
            <a:solidFill>
              <a:srgbClr val="5DA1DF"/>
            </a:solidFill>
          </p:spPr>
        </p:sp>
        <p:sp>
          <p:nvSpPr>
            <p:cNvPr name="Freeform 15" id="15"/>
            <p:cNvSpPr/>
            <p:nvPr/>
          </p:nvSpPr>
          <p:spPr>
            <a:xfrm>
              <a:off x="0" y="0"/>
              <a:ext cx="6284347" cy="33535432"/>
            </a:xfrm>
            <a:custGeom>
              <a:avLst/>
              <a:gdLst/>
              <a:ahLst/>
              <a:cxnLst/>
              <a:rect r="r" b="b" t="t" l="l"/>
              <a:pathLst>
                <a:path h="33535432" w="6284347">
                  <a:moveTo>
                    <a:pt x="6159887" y="59690"/>
                  </a:moveTo>
                  <a:cubicBezTo>
                    <a:pt x="6195447" y="59690"/>
                    <a:pt x="6224657" y="88900"/>
                    <a:pt x="6224657" y="124460"/>
                  </a:cubicBezTo>
                  <a:lnTo>
                    <a:pt x="6224657" y="33410971"/>
                  </a:lnTo>
                  <a:cubicBezTo>
                    <a:pt x="6224657" y="33446532"/>
                    <a:pt x="6195447" y="33475743"/>
                    <a:pt x="6159887" y="33475743"/>
                  </a:cubicBezTo>
                  <a:lnTo>
                    <a:pt x="124460" y="33475743"/>
                  </a:lnTo>
                  <a:cubicBezTo>
                    <a:pt x="88900" y="33475743"/>
                    <a:pt x="59690" y="33446532"/>
                    <a:pt x="59690" y="33410971"/>
                  </a:cubicBezTo>
                  <a:lnTo>
                    <a:pt x="59690" y="124460"/>
                  </a:lnTo>
                  <a:cubicBezTo>
                    <a:pt x="59690" y="88900"/>
                    <a:pt x="88900" y="59690"/>
                    <a:pt x="124460" y="59690"/>
                  </a:cubicBezTo>
                  <a:lnTo>
                    <a:pt x="6159887" y="59690"/>
                  </a:lnTo>
                  <a:moveTo>
                    <a:pt x="6159887" y="0"/>
                  </a:moveTo>
                  <a:lnTo>
                    <a:pt x="124460" y="0"/>
                  </a:lnTo>
                  <a:cubicBezTo>
                    <a:pt x="55880" y="0"/>
                    <a:pt x="0" y="55880"/>
                    <a:pt x="0" y="124460"/>
                  </a:cubicBezTo>
                  <a:lnTo>
                    <a:pt x="0" y="33410971"/>
                  </a:lnTo>
                  <a:cubicBezTo>
                    <a:pt x="0" y="33479553"/>
                    <a:pt x="55880" y="33535432"/>
                    <a:pt x="124460" y="33535432"/>
                  </a:cubicBezTo>
                  <a:lnTo>
                    <a:pt x="6159887" y="33535432"/>
                  </a:lnTo>
                  <a:cubicBezTo>
                    <a:pt x="6228467" y="33535432"/>
                    <a:pt x="6284347" y="33479553"/>
                    <a:pt x="6284347" y="33410971"/>
                  </a:cubicBezTo>
                  <a:lnTo>
                    <a:pt x="6284347" y="124460"/>
                  </a:lnTo>
                  <a:cubicBezTo>
                    <a:pt x="6284347" y="55880"/>
                    <a:pt x="6228467" y="0"/>
                    <a:pt x="6159887" y="0"/>
                  </a:cubicBezTo>
                  <a:close/>
                </a:path>
              </a:pathLst>
            </a:custGeom>
            <a:solidFill>
              <a:srgbClr val="253140"/>
            </a:solidFill>
          </p:spPr>
        </p:sp>
      </p:grpSp>
      <p:sp>
        <p:nvSpPr>
          <p:cNvPr name="TextBox 16" id="16"/>
          <p:cNvSpPr txBox="true"/>
          <p:nvPr/>
        </p:nvSpPr>
        <p:spPr>
          <a:xfrm rot="0">
            <a:off x="3863748" y="7095162"/>
            <a:ext cx="5280252" cy="2516505"/>
          </a:xfrm>
          <a:prstGeom prst="rect">
            <a:avLst/>
          </a:prstGeom>
        </p:spPr>
        <p:txBody>
          <a:bodyPr anchor="t" rtlCol="false" tIns="0" lIns="0" bIns="0" rIns="0">
            <a:spAutoFit/>
          </a:bodyPr>
          <a:lstStyle/>
          <a:p>
            <a:pPr>
              <a:lnSpc>
                <a:spcPts val="6719"/>
              </a:lnSpc>
            </a:pPr>
            <a:r>
              <a:rPr lang="en-US" sz="4800">
                <a:solidFill>
                  <a:srgbClr val="253140"/>
                </a:solidFill>
                <a:latin typeface="KG Primary Penmanship"/>
              </a:rPr>
              <a:t>SRI WAHYUNINGSIH</a:t>
            </a:r>
          </a:p>
          <a:p>
            <a:pPr>
              <a:lnSpc>
                <a:spcPts val="6719"/>
              </a:lnSpc>
            </a:pPr>
            <a:r>
              <a:rPr lang="en-US" sz="4800">
                <a:solidFill>
                  <a:srgbClr val="253140"/>
                </a:solidFill>
                <a:latin typeface="KG Primary Penmanship"/>
              </a:rPr>
              <a:t>2114051055</a:t>
            </a:r>
          </a:p>
          <a:p>
            <a:pPr>
              <a:lnSpc>
                <a:spcPts val="6719"/>
              </a:lnSpc>
            </a:pPr>
            <a:r>
              <a:rPr lang="en-US" sz="4800">
                <a:solidFill>
                  <a:srgbClr val="253140"/>
                </a:solidFill>
                <a:latin typeface="KG Primary Penmanship"/>
              </a:rPr>
              <a:t>THP A</a:t>
            </a:r>
          </a:p>
        </p:txBody>
      </p:sp>
      <p:sp>
        <p:nvSpPr>
          <p:cNvPr name="AutoShape 17" id="17"/>
          <p:cNvSpPr/>
          <p:nvPr/>
        </p:nvSpPr>
        <p:spPr>
          <a:xfrm rot="0">
            <a:off x="3573757" y="8725524"/>
            <a:ext cx="5280252" cy="0"/>
          </a:xfrm>
          <a:prstGeom prst="line">
            <a:avLst/>
          </a:prstGeom>
          <a:ln cap="rnd" w="28575">
            <a:solidFill>
              <a:srgbClr val="253140"/>
            </a:solidFill>
            <a:prstDash val="sysDash"/>
            <a:headEnd type="none" len="sm" w="sm"/>
            <a:tailEnd type="none" len="sm" w="sm"/>
          </a:ln>
        </p:spPr>
      </p:sp>
      <p:pic>
        <p:nvPicPr>
          <p:cNvPr name="Picture 18" id="1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702352">
            <a:off x="11849522" y="-794032"/>
            <a:ext cx="2845948" cy="1852453"/>
          </a:xfrm>
          <a:prstGeom prst="rect">
            <a:avLst/>
          </a:prstGeom>
        </p:spPr>
      </p:pic>
      <p:pic>
        <p:nvPicPr>
          <p:cNvPr name="Picture 19" id="19"/>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3401726">
            <a:off x="2339072" y="5498769"/>
            <a:ext cx="2131882" cy="191481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798001" y="1489561"/>
            <a:ext cx="11448098" cy="6365736"/>
          </a:xfrm>
          <a:prstGeom prst="rect">
            <a:avLst/>
          </a:prstGeom>
        </p:spPr>
        <p:txBody>
          <a:bodyPr anchor="t" rtlCol="false" tIns="0" lIns="0" bIns="0" rIns="0">
            <a:spAutoFit/>
          </a:bodyPr>
          <a:lstStyle/>
          <a:p>
            <a:pPr>
              <a:lnSpc>
                <a:spcPts val="6204"/>
              </a:lnSpc>
            </a:pPr>
            <a:r>
              <a:rPr lang="en-US" sz="6204">
                <a:solidFill>
                  <a:srgbClr val="253140"/>
                </a:solidFill>
                <a:latin typeface="KG Primary Penmanship"/>
              </a:rPr>
              <a:t>monosakarida merupakan unit karbohidrat terkecil yang tersusun atas satu gugus aldehid atau satu gugus keton yang pada rantainya terikat dua atau lebih gugus hidroksil misal pada gugus glukosa terdapay gugus aldehid sedangkan pada gugus fruktosa terdapat gugus keton yang masing masing terdiri dari 5 atom hidroksil</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483143" y="2783602"/>
            <a:ext cx="5202180" cy="4719796"/>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904080">
            <a:off x="10451740" y="7688328"/>
            <a:ext cx="2712990" cy="1282505"/>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369455" y="-1181039"/>
            <a:ext cx="4030596" cy="3964641"/>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DA1D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964020" y="1811938"/>
            <a:ext cx="2226812" cy="2125593"/>
          </a:xfrm>
          <a:prstGeom prst="rect">
            <a:avLst/>
          </a:prstGeom>
        </p:spPr>
      </p:pic>
      <p:sp>
        <p:nvSpPr>
          <p:cNvPr name="TextBox 3" id="3"/>
          <p:cNvSpPr txBox="true"/>
          <p:nvPr/>
        </p:nvSpPr>
        <p:spPr>
          <a:xfrm rot="0">
            <a:off x="2132256" y="2530092"/>
            <a:ext cx="12652139" cy="4905447"/>
          </a:xfrm>
          <a:prstGeom prst="rect">
            <a:avLst/>
          </a:prstGeom>
        </p:spPr>
        <p:txBody>
          <a:bodyPr anchor="t" rtlCol="false" tIns="0" lIns="0" bIns="0" rIns="0">
            <a:spAutoFit/>
          </a:bodyPr>
          <a:lstStyle/>
          <a:p>
            <a:pPr marL="1376971" indent="-688486" lvl="1">
              <a:lnSpc>
                <a:spcPts val="6377"/>
              </a:lnSpc>
              <a:buFont typeface="Arial"/>
              <a:buChar char="•"/>
            </a:pPr>
            <a:r>
              <a:rPr lang="en-US" sz="6377">
                <a:solidFill>
                  <a:srgbClr val="F5F5EF"/>
                </a:solidFill>
                <a:latin typeface="KG Primary Penmanship"/>
              </a:rPr>
              <a:t>Aldehid</a:t>
            </a:r>
          </a:p>
          <a:p>
            <a:pPr>
              <a:lnSpc>
                <a:spcPts val="6377"/>
              </a:lnSpc>
            </a:pPr>
            <a:r>
              <a:rPr lang="en-US" sz="6377">
                <a:solidFill>
                  <a:srgbClr val="F5F5EF"/>
                </a:solidFill>
                <a:latin typeface="KG Primary Penmanship"/>
              </a:rPr>
              <a:t>aldo + 3 C triosa = Aldotriosa</a:t>
            </a:r>
          </a:p>
          <a:p>
            <a:pPr>
              <a:lnSpc>
                <a:spcPts val="6377"/>
              </a:lnSpc>
            </a:pPr>
            <a:r>
              <a:rPr lang="en-US" sz="6377">
                <a:solidFill>
                  <a:srgbClr val="F5F5EF"/>
                </a:solidFill>
                <a:latin typeface="KG Primary Penmanship"/>
              </a:rPr>
              <a:t>Aldo + 4 C tentrosa = Aldotentrosa</a:t>
            </a:r>
          </a:p>
          <a:p>
            <a:pPr>
              <a:lnSpc>
                <a:spcPts val="6377"/>
              </a:lnSpc>
            </a:pPr>
            <a:r>
              <a:rPr lang="en-US" sz="6377">
                <a:solidFill>
                  <a:srgbClr val="F5F5EF"/>
                </a:solidFill>
                <a:latin typeface="KG Primary Penmanship"/>
              </a:rPr>
              <a:t>      2. Keton</a:t>
            </a:r>
          </a:p>
          <a:p>
            <a:pPr>
              <a:lnSpc>
                <a:spcPts val="6377"/>
              </a:lnSpc>
            </a:pPr>
            <a:r>
              <a:rPr lang="en-US" sz="6377">
                <a:solidFill>
                  <a:srgbClr val="F5F5EF"/>
                </a:solidFill>
                <a:latin typeface="KG Primary Penmanship"/>
              </a:rPr>
              <a:t>Keto + 3 C triosa = Ketotriosa</a:t>
            </a:r>
          </a:p>
          <a:p>
            <a:pPr>
              <a:lnSpc>
                <a:spcPts val="6377"/>
              </a:lnSpc>
            </a:pPr>
            <a:r>
              <a:rPr lang="en-US" sz="6377">
                <a:solidFill>
                  <a:srgbClr val="F5F5EF"/>
                </a:solidFill>
                <a:latin typeface="KG Primary Penmanship"/>
              </a:rPr>
              <a:t>Keto + 4 C tentrosa = Ketotentrosa</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17065">
            <a:off x="6751250" y="7917677"/>
            <a:ext cx="2772314" cy="599828"/>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18081">
            <a:off x="2538845" y="-415576"/>
            <a:ext cx="1845033" cy="2149932"/>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209891" y="8855637"/>
            <a:ext cx="2306993" cy="2362842"/>
          </a:xfrm>
          <a:prstGeom prst="rect">
            <a:avLst/>
          </a:prstGeom>
        </p:spPr>
      </p:pic>
      <p:sp>
        <p:nvSpPr>
          <p:cNvPr name="TextBox 7" id="7"/>
          <p:cNvSpPr txBox="true"/>
          <p:nvPr/>
        </p:nvSpPr>
        <p:spPr>
          <a:xfrm rot="0">
            <a:off x="1533876" y="830982"/>
            <a:ext cx="13848899" cy="979507"/>
          </a:xfrm>
          <a:prstGeom prst="rect">
            <a:avLst/>
          </a:prstGeom>
        </p:spPr>
        <p:txBody>
          <a:bodyPr anchor="t" rtlCol="false" tIns="0" lIns="0" bIns="0" rIns="0">
            <a:spAutoFit/>
          </a:bodyPr>
          <a:lstStyle/>
          <a:p>
            <a:pPr algn="ctr">
              <a:lnSpc>
                <a:spcPts val="7961"/>
              </a:lnSpc>
            </a:pPr>
            <a:r>
              <a:rPr lang="en-US" sz="5686">
                <a:solidFill>
                  <a:srgbClr val="F5F5EF"/>
                </a:solidFill>
                <a:latin typeface="Lazydog"/>
              </a:rPr>
              <a:t>pemberian nama monosakarida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2DF92"/>
        </a:solidFill>
      </p:bgPr>
    </p:bg>
    <p:spTree>
      <p:nvGrpSpPr>
        <p:cNvPr id="1" name=""/>
        <p:cNvGrpSpPr/>
        <p:nvPr/>
      </p:nvGrpSpPr>
      <p:grpSpPr>
        <a:xfrm>
          <a:off x="0" y="0"/>
          <a:ext cx="0" cy="0"/>
          <a:chOff x="0" y="0"/>
          <a:chExt cx="0" cy="0"/>
        </a:xfrm>
      </p:grpSpPr>
      <p:sp>
        <p:nvSpPr>
          <p:cNvPr name="TextBox 2" id="2"/>
          <p:cNvSpPr txBox="true"/>
          <p:nvPr/>
        </p:nvSpPr>
        <p:spPr>
          <a:xfrm rot="0">
            <a:off x="2026643" y="897902"/>
            <a:ext cx="12349659" cy="1226383"/>
          </a:xfrm>
          <a:prstGeom prst="rect">
            <a:avLst/>
          </a:prstGeom>
        </p:spPr>
        <p:txBody>
          <a:bodyPr anchor="t" rtlCol="false" tIns="0" lIns="0" bIns="0" rIns="0">
            <a:spAutoFit/>
          </a:bodyPr>
          <a:lstStyle/>
          <a:p>
            <a:pPr algn="ctr">
              <a:lnSpc>
                <a:spcPts val="9109"/>
              </a:lnSpc>
            </a:pPr>
            <a:r>
              <a:rPr lang="en-US" sz="9109">
                <a:solidFill>
                  <a:srgbClr val="253140"/>
                </a:solidFill>
                <a:latin typeface="KG Primary Penmanship"/>
              </a:rPr>
              <a:t>Pusat Asimetrik Monosakarida</a:t>
            </a:r>
          </a:p>
        </p:txBody>
      </p:sp>
      <p:grpSp>
        <p:nvGrpSpPr>
          <p:cNvPr name="Group 3" id="3"/>
          <p:cNvGrpSpPr/>
          <p:nvPr/>
        </p:nvGrpSpPr>
        <p:grpSpPr>
          <a:xfrm rot="0">
            <a:off x="1399243" y="3261771"/>
            <a:ext cx="15274611" cy="5661644"/>
            <a:chOff x="0" y="0"/>
            <a:chExt cx="46952562" cy="17403304"/>
          </a:xfrm>
        </p:grpSpPr>
        <p:sp>
          <p:nvSpPr>
            <p:cNvPr name="Freeform 4" id="4"/>
            <p:cNvSpPr/>
            <p:nvPr/>
          </p:nvSpPr>
          <p:spPr>
            <a:xfrm>
              <a:off x="31750" y="31750"/>
              <a:ext cx="46889064" cy="17339804"/>
            </a:xfrm>
            <a:custGeom>
              <a:avLst/>
              <a:gdLst/>
              <a:ahLst/>
              <a:cxnLst/>
              <a:rect r="r" b="b" t="t" l="l"/>
              <a:pathLst>
                <a:path h="17339804" w="46889064">
                  <a:moveTo>
                    <a:pt x="46796353" y="17339804"/>
                  </a:moveTo>
                  <a:lnTo>
                    <a:pt x="92710" y="17339804"/>
                  </a:lnTo>
                  <a:cubicBezTo>
                    <a:pt x="41910" y="17339804"/>
                    <a:pt x="0" y="17297895"/>
                    <a:pt x="0" y="17247095"/>
                  </a:cubicBezTo>
                  <a:lnTo>
                    <a:pt x="0" y="92710"/>
                  </a:lnTo>
                  <a:cubicBezTo>
                    <a:pt x="0" y="41910"/>
                    <a:pt x="41910" y="0"/>
                    <a:pt x="92710" y="0"/>
                  </a:cubicBezTo>
                  <a:lnTo>
                    <a:pt x="46795082" y="0"/>
                  </a:lnTo>
                  <a:cubicBezTo>
                    <a:pt x="46845882" y="0"/>
                    <a:pt x="46887792" y="41910"/>
                    <a:pt x="46887792" y="92710"/>
                  </a:cubicBezTo>
                  <a:lnTo>
                    <a:pt x="46887792" y="17245825"/>
                  </a:lnTo>
                  <a:cubicBezTo>
                    <a:pt x="46889064" y="17297895"/>
                    <a:pt x="46847153" y="17339804"/>
                    <a:pt x="46796353" y="17339804"/>
                  </a:cubicBezTo>
                  <a:close/>
                </a:path>
              </a:pathLst>
            </a:custGeom>
            <a:solidFill>
              <a:srgbClr val="F5F5EF"/>
            </a:solidFill>
          </p:spPr>
        </p:sp>
        <p:sp>
          <p:nvSpPr>
            <p:cNvPr name="Freeform 5" id="5"/>
            <p:cNvSpPr/>
            <p:nvPr/>
          </p:nvSpPr>
          <p:spPr>
            <a:xfrm>
              <a:off x="0" y="0"/>
              <a:ext cx="46952564" cy="17403304"/>
            </a:xfrm>
            <a:custGeom>
              <a:avLst/>
              <a:gdLst/>
              <a:ahLst/>
              <a:cxnLst/>
              <a:rect r="r" b="b" t="t" l="l"/>
              <a:pathLst>
                <a:path h="17403304" w="46952564">
                  <a:moveTo>
                    <a:pt x="46828103" y="59690"/>
                  </a:moveTo>
                  <a:cubicBezTo>
                    <a:pt x="46863664" y="59690"/>
                    <a:pt x="46892871" y="88900"/>
                    <a:pt x="46892871" y="124460"/>
                  </a:cubicBezTo>
                  <a:lnTo>
                    <a:pt x="46892871" y="17278845"/>
                  </a:lnTo>
                  <a:cubicBezTo>
                    <a:pt x="46892871" y="17314404"/>
                    <a:pt x="46863664" y="17343614"/>
                    <a:pt x="46828103" y="17343614"/>
                  </a:cubicBezTo>
                  <a:lnTo>
                    <a:pt x="124460" y="17343614"/>
                  </a:lnTo>
                  <a:cubicBezTo>
                    <a:pt x="88900" y="17343614"/>
                    <a:pt x="59690" y="17314404"/>
                    <a:pt x="59690" y="17278845"/>
                  </a:cubicBezTo>
                  <a:lnTo>
                    <a:pt x="59690" y="124460"/>
                  </a:lnTo>
                  <a:cubicBezTo>
                    <a:pt x="59690" y="88900"/>
                    <a:pt x="88900" y="59690"/>
                    <a:pt x="124460" y="59690"/>
                  </a:cubicBezTo>
                  <a:lnTo>
                    <a:pt x="46828103" y="59690"/>
                  </a:lnTo>
                  <a:moveTo>
                    <a:pt x="46828103" y="0"/>
                  </a:moveTo>
                  <a:lnTo>
                    <a:pt x="124460" y="0"/>
                  </a:lnTo>
                  <a:cubicBezTo>
                    <a:pt x="55880" y="0"/>
                    <a:pt x="0" y="55880"/>
                    <a:pt x="0" y="124460"/>
                  </a:cubicBezTo>
                  <a:lnTo>
                    <a:pt x="0" y="17278845"/>
                  </a:lnTo>
                  <a:cubicBezTo>
                    <a:pt x="0" y="17347425"/>
                    <a:pt x="55880" y="17403304"/>
                    <a:pt x="124460" y="17403304"/>
                  </a:cubicBezTo>
                  <a:lnTo>
                    <a:pt x="46828103" y="17403304"/>
                  </a:lnTo>
                  <a:cubicBezTo>
                    <a:pt x="46896682" y="17403304"/>
                    <a:pt x="46952564" y="17347425"/>
                    <a:pt x="46952564" y="17278845"/>
                  </a:cubicBezTo>
                  <a:lnTo>
                    <a:pt x="46952564" y="124460"/>
                  </a:lnTo>
                  <a:cubicBezTo>
                    <a:pt x="46952564" y="55880"/>
                    <a:pt x="46896682" y="0"/>
                    <a:pt x="46828103" y="0"/>
                  </a:cubicBezTo>
                  <a:close/>
                </a:path>
              </a:pathLst>
            </a:custGeom>
            <a:solidFill>
              <a:srgbClr val="253140"/>
            </a:solidFill>
          </p:spPr>
        </p:sp>
      </p:grpSp>
      <p:sp>
        <p:nvSpPr>
          <p:cNvPr name="TextBox 6" id="6"/>
          <p:cNvSpPr txBox="true"/>
          <p:nvPr/>
        </p:nvSpPr>
        <p:spPr>
          <a:xfrm rot="0">
            <a:off x="2026643" y="4678487"/>
            <a:ext cx="14647211" cy="2571970"/>
          </a:xfrm>
          <a:prstGeom prst="rect">
            <a:avLst/>
          </a:prstGeom>
        </p:spPr>
        <p:txBody>
          <a:bodyPr anchor="t" rtlCol="false" tIns="0" lIns="0" bIns="0" rIns="0">
            <a:spAutoFit/>
          </a:bodyPr>
          <a:lstStyle/>
          <a:p>
            <a:pPr algn="ctr" marL="0" indent="0" lvl="0">
              <a:lnSpc>
                <a:spcPts val="6802"/>
              </a:lnSpc>
              <a:spcBef>
                <a:spcPct val="0"/>
              </a:spcBef>
            </a:pPr>
            <a:r>
              <a:rPr lang="en-US" sz="5232">
                <a:solidFill>
                  <a:srgbClr val="253140"/>
                </a:solidFill>
                <a:latin typeface="KG Primary Penmanship"/>
              </a:rPr>
              <a:t>monosakarida memiliki atom atom asimetrik maka secara fisika monosakarida memiliki sifat optik aktif atau sebagai senyawa yang memutar polarisasi cahaya</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3401726">
            <a:off x="750005" y="2109546"/>
            <a:ext cx="2131882" cy="1914818"/>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287564" y="6903360"/>
            <a:ext cx="2177389" cy="2878759"/>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961650">
            <a:off x="17433777" y="6398113"/>
            <a:ext cx="908448" cy="1391772"/>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61650">
            <a:off x="14204639" y="8227529"/>
            <a:ext cx="908448" cy="1391772"/>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7711171" y="3120924"/>
            <a:ext cx="9548129" cy="4144923"/>
            <a:chOff x="0" y="0"/>
            <a:chExt cx="12730838" cy="5526564"/>
          </a:xfrm>
        </p:grpSpPr>
        <p:sp>
          <p:nvSpPr>
            <p:cNvPr name="TextBox 3" id="3"/>
            <p:cNvSpPr txBox="true"/>
            <p:nvPr/>
          </p:nvSpPr>
          <p:spPr>
            <a:xfrm rot="0">
              <a:off x="0" y="2426015"/>
              <a:ext cx="12730838" cy="3100549"/>
            </a:xfrm>
            <a:prstGeom prst="rect">
              <a:avLst/>
            </a:prstGeom>
          </p:spPr>
          <p:txBody>
            <a:bodyPr anchor="t" rtlCol="false" tIns="0" lIns="0" bIns="0" rIns="0">
              <a:spAutoFit/>
            </a:bodyPr>
            <a:lstStyle/>
            <a:p>
              <a:pPr algn="l" marL="0" indent="0" lvl="0">
                <a:lnSpc>
                  <a:spcPts val="4662"/>
                </a:lnSpc>
                <a:spcBef>
                  <a:spcPct val="0"/>
                </a:spcBef>
              </a:pPr>
              <a:r>
                <a:rPr lang="en-US" sz="3586">
                  <a:solidFill>
                    <a:srgbClr val="253140"/>
                  </a:solidFill>
                  <a:latin typeface="Varela Round"/>
                </a:rPr>
                <a:t>merupakan interaksi antara aldehid dan alkohol yang akan memberada pada titik keseimbangan untuk membentuk hemiasetral</a:t>
              </a:r>
            </a:p>
          </p:txBody>
        </p:sp>
        <p:sp>
          <p:nvSpPr>
            <p:cNvPr name="TextBox 4" id="4"/>
            <p:cNvSpPr txBox="true"/>
            <p:nvPr/>
          </p:nvSpPr>
          <p:spPr>
            <a:xfrm rot="0">
              <a:off x="0" y="257175"/>
              <a:ext cx="12730838" cy="1616731"/>
            </a:xfrm>
            <a:prstGeom prst="rect">
              <a:avLst/>
            </a:prstGeom>
          </p:spPr>
          <p:txBody>
            <a:bodyPr anchor="t" rtlCol="false" tIns="0" lIns="0" bIns="0" rIns="0">
              <a:spAutoFit/>
            </a:bodyPr>
            <a:lstStyle/>
            <a:p>
              <a:pPr>
                <a:lnSpc>
                  <a:spcPts val="8299"/>
                </a:lnSpc>
              </a:pPr>
              <a:r>
                <a:rPr lang="en-US" sz="9221">
                  <a:solidFill>
                    <a:srgbClr val="253140"/>
                  </a:solidFill>
                  <a:latin typeface="KG Primary Penmanship"/>
                </a:rPr>
                <a:t>Prinsip Siklisasi Glukosa</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1022" y="7416815"/>
            <a:ext cx="5193034" cy="213386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57987" y="2214127"/>
            <a:ext cx="4215475" cy="5573345"/>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332389">
            <a:off x="3827497" y="-418775"/>
            <a:ext cx="3773916" cy="2456476"/>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820163">
            <a:off x="-1886958" y="481021"/>
            <a:ext cx="3773916" cy="2456476"/>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807759" y="1930251"/>
            <a:ext cx="8960833" cy="6232350"/>
            <a:chOff x="0" y="0"/>
            <a:chExt cx="11947777" cy="8309799"/>
          </a:xfrm>
        </p:grpSpPr>
        <p:sp>
          <p:nvSpPr>
            <p:cNvPr name="TextBox 3" id="3"/>
            <p:cNvSpPr txBox="true"/>
            <p:nvPr/>
          </p:nvSpPr>
          <p:spPr>
            <a:xfrm rot="0">
              <a:off x="0" y="257175"/>
              <a:ext cx="11947777" cy="1643032"/>
            </a:xfrm>
            <a:prstGeom prst="rect">
              <a:avLst/>
            </a:prstGeom>
          </p:spPr>
          <p:txBody>
            <a:bodyPr anchor="t" rtlCol="false" tIns="0" lIns="0" bIns="0" rIns="0">
              <a:spAutoFit/>
            </a:bodyPr>
            <a:lstStyle/>
            <a:p>
              <a:pPr>
                <a:lnSpc>
                  <a:spcPts val="8416"/>
                </a:lnSpc>
              </a:pPr>
              <a:r>
                <a:rPr lang="en-US" sz="9351">
                  <a:solidFill>
                    <a:srgbClr val="253140"/>
                  </a:solidFill>
                  <a:latin typeface="KG Primary Penmanship"/>
                </a:rPr>
                <a:t>Fruktosa</a:t>
              </a:r>
            </a:p>
          </p:txBody>
        </p:sp>
        <p:sp>
          <p:nvSpPr>
            <p:cNvPr name="TextBox 4" id="4"/>
            <p:cNvSpPr txBox="true"/>
            <p:nvPr/>
          </p:nvSpPr>
          <p:spPr>
            <a:xfrm rot="0">
              <a:off x="0" y="4147884"/>
              <a:ext cx="11947777" cy="3865008"/>
            </a:xfrm>
            <a:prstGeom prst="rect">
              <a:avLst/>
            </a:prstGeom>
          </p:spPr>
          <p:txBody>
            <a:bodyPr anchor="t" rtlCol="false" tIns="0" lIns="0" bIns="0" rIns="0">
              <a:spAutoFit/>
            </a:bodyPr>
            <a:lstStyle/>
            <a:p>
              <a:pPr algn="l" marL="0" indent="0" lvl="0">
                <a:lnSpc>
                  <a:spcPts val="4551"/>
                </a:lnSpc>
                <a:spcBef>
                  <a:spcPct val="0"/>
                </a:spcBef>
              </a:pPr>
              <a:r>
                <a:rPr lang="en-US" sz="3501">
                  <a:solidFill>
                    <a:srgbClr val="253140"/>
                  </a:solidFill>
                  <a:latin typeface="Gaegu Bold"/>
                </a:rPr>
                <a:t>Terdapat gugus keton dan alkohol yang membentuk hemiketal dimana rantai oksigen akan berikatan  dengan karbon sedangkan gugus H pada alkohol akan membuat gugus OH yang baru.</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162834" y="4706593"/>
            <a:ext cx="5625705" cy="4551706"/>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79287">
            <a:off x="15088020" y="1368691"/>
            <a:ext cx="2190590" cy="2738237"/>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132685">
            <a:off x="10425550" y="3300644"/>
            <a:ext cx="2561825" cy="1211044"/>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804199">
            <a:off x="12682647" y="-174875"/>
            <a:ext cx="1735769" cy="2022612"/>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TextBox 2" id="2"/>
          <p:cNvSpPr txBox="true"/>
          <p:nvPr/>
        </p:nvSpPr>
        <p:spPr>
          <a:xfrm rot="0">
            <a:off x="1239253" y="3017619"/>
            <a:ext cx="6926117" cy="4106856"/>
          </a:xfrm>
          <a:prstGeom prst="rect">
            <a:avLst/>
          </a:prstGeom>
        </p:spPr>
        <p:txBody>
          <a:bodyPr anchor="t" rtlCol="false" tIns="0" lIns="0" bIns="0" rIns="0">
            <a:spAutoFit/>
          </a:bodyPr>
          <a:lstStyle/>
          <a:p>
            <a:pPr>
              <a:lnSpc>
                <a:spcPts val="5326"/>
              </a:lnSpc>
            </a:pPr>
            <a:r>
              <a:rPr lang="en-US" sz="5918">
                <a:solidFill>
                  <a:srgbClr val="253140"/>
                </a:solidFill>
                <a:latin typeface="KG Primary Penmanship"/>
              </a:rPr>
              <a:t>Berdasarkan prinsip siklik maka kita dapat mengelompokkan gugus glukosa pada kelompok cincin piran sedangkan fruktosa pada cincin furan.</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198590" y="1028700"/>
            <a:ext cx="1288861" cy="1826994"/>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629587" y="1080874"/>
            <a:ext cx="1804345" cy="177482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69420" y="1225473"/>
            <a:ext cx="1991427" cy="1296238"/>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689733" y="1028700"/>
            <a:ext cx="1275019" cy="1689785"/>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5701111" y="1080874"/>
            <a:ext cx="1461939" cy="1637610"/>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8502513" y="3481806"/>
            <a:ext cx="1649459" cy="1670723"/>
          </a:xfrm>
          <a:prstGeom prst="rect">
            <a:avLst/>
          </a:prstGeom>
        </p:spPr>
      </p:pic>
      <p:pic>
        <p:nvPicPr>
          <p:cNvPr name="Picture 9" id="9"/>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0365935" y="3045772"/>
            <a:ext cx="2165825" cy="2106757"/>
          </a:xfrm>
          <a:prstGeom prst="rect">
            <a:avLst/>
          </a:prstGeom>
        </p:spPr>
      </p:pic>
      <p:pic>
        <p:nvPicPr>
          <p:cNvPr name="Picture 10" id="10"/>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0">
            <a:off x="12736698" y="3481806"/>
            <a:ext cx="1665445" cy="1126446"/>
          </a:xfrm>
          <a:prstGeom prst="rect">
            <a:avLst/>
          </a:prstGeom>
        </p:spPr>
      </p:pic>
      <p:pic>
        <p:nvPicPr>
          <p:cNvPr name="Picture 11" id="11"/>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0">
            <a:off x="14565134" y="3231500"/>
            <a:ext cx="1725835" cy="1735301"/>
          </a:xfrm>
          <a:prstGeom prst="rect">
            <a:avLst/>
          </a:prstGeom>
        </p:spPr>
      </p:pic>
      <p:pic>
        <p:nvPicPr>
          <p:cNvPr name="Picture 12" id="12"/>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0">
            <a:off x="8689733" y="5343435"/>
            <a:ext cx="1649459" cy="1721447"/>
          </a:xfrm>
          <a:prstGeom prst="rect">
            <a:avLst/>
          </a:prstGeom>
        </p:spPr>
      </p:pic>
      <p:pic>
        <p:nvPicPr>
          <p:cNvPr name="Picture 13" id="13"/>
          <p:cNvPicPr>
            <a:picLocks noChangeAspect="true"/>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0" t="0" r="0" b="0"/>
          <a:stretch>
            <a:fillRect/>
          </a:stretch>
        </p:blipFill>
        <p:spPr>
          <a:xfrm flipH="false" flipV="false" rot="0">
            <a:off x="10508070" y="5343435"/>
            <a:ext cx="1121517" cy="1718202"/>
          </a:xfrm>
          <a:prstGeom prst="rect">
            <a:avLst/>
          </a:prstGeom>
        </p:spPr>
      </p:pic>
      <p:pic>
        <p:nvPicPr>
          <p:cNvPr name="Picture 14" id="14"/>
          <p:cNvPicPr>
            <a:picLocks noChangeAspect="true"/>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l="0" t="0" r="0" b="0"/>
          <a:stretch>
            <a:fillRect/>
          </a:stretch>
        </p:blipFill>
        <p:spPr>
          <a:xfrm flipH="false" flipV="false" rot="0">
            <a:off x="11671150" y="5343435"/>
            <a:ext cx="2213151" cy="1440560"/>
          </a:xfrm>
          <a:prstGeom prst="rect">
            <a:avLst/>
          </a:prstGeom>
        </p:spPr>
      </p:pic>
      <p:pic>
        <p:nvPicPr>
          <p:cNvPr name="Picture 15" id="15"/>
          <p:cNvPicPr>
            <a:picLocks noChangeAspect="true"/>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0" t="0" r="0" b="0"/>
          <a:stretch>
            <a:fillRect/>
          </a:stretch>
        </p:blipFill>
        <p:spPr>
          <a:xfrm flipH="false" flipV="false" rot="0">
            <a:off x="14070849" y="5147153"/>
            <a:ext cx="988570" cy="1914484"/>
          </a:xfrm>
          <a:prstGeom prst="rect">
            <a:avLst/>
          </a:prstGeom>
        </p:spPr>
      </p:pic>
      <p:pic>
        <p:nvPicPr>
          <p:cNvPr name="Picture 16" id="16"/>
          <p:cNvPicPr>
            <a:picLocks noChangeAspect="true"/>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0" t="0" r="0" b="0"/>
          <a:stretch>
            <a:fillRect/>
          </a:stretch>
        </p:blipFill>
        <p:spPr>
          <a:xfrm flipH="false" flipV="false" rot="0">
            <a:off x="15348478" y="5302868"/>
            <a:ext cx="1884982" cy="1521695"/>
          </a:xfrm>
          <a:prstGeom prst="rect">
            <a:avLst/>
          </a:prstGeom>
        </p:spPr>
      </p:pic>
      <p:pic>
        <p:nvPicPr>
          <p:cNvPr name="Picture 17" id="17"/>
          <p:cNvPicPr>
            <a:picLocks noChangeAspect="true"/>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0" t="0" r="0" b="0"/>
          <a:stretch>
            <a:fillRect/>
          </a:stretch>
        </p:blipFill>
        <p:spPr>
          <a:xfrm flipH="false" flipV="false" rot="0">
            <a:off x="8435951" y="7381469"/>
            <a:ext cx="2157023" cy="1996227"/>
          </a:xfrm>
          <a:prstGeom prst="rect">
            <a:avLst/>
          </a:prstGeom>
        </p:spPr>
      </p:pic>
      <p:pic>
        <p:nvPicPr>
          <p:cNvPr name="Picture 18" id="18"/>
          <p:cNvPicPr>
            <a:picLocks noChangeAspect="true"/>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0" t="0" r="0" b="0"/>
          <a:stretch>
            <a:fillRect/>
          </a:stretch>
        </p:blipFill>
        <p:spPr>
          <a:xfrm flipH="false" flipV="false" rot="0">
            <a:off x="10648525" y="7631043"/>
            <a:ext cx="1022624" cy="1757635"/>
          </a:xfrm>
          <a:prstGeom prst="rect">
            <a:avLst/>
          </a:prstGeom>
        </p:spPr>
      </p:pic>
      <p:pic>
        <p:nvPicPr>
          <p:cNvPr name="Picture 19" id="19"/>
          <p:cNvPicPr>
            <a:picLocks noChangeAspect="true"/>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0" t="0" r="0" b="0"/>
          <a:stretch>
            <a:fillRect/>
          </a:stretch>
        </p:blipFill>
        <p:spPr>
          <a:xfrm flipH="false" flipV="false" rot="0">
            <a:off x="11752476" y="7261555"/>
            <a:ext cx="1558568" cy="1694096"/>
          </a:xfrm>
          <a:prstGeom prst="rect">
            <a:avLst/>
          </a:prstGeom>
        </p:spPr>
      </p:pic>
      <p:pic>
        <p:nvPicPr>
          <p:cNvPr name="Picture 20" id="20"/>
          <p:cNvPicPr>
            <a:picLocks noChangeAspect="true"/>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0" t="0" r="0" b="0"/>
          <a:stretch>
            <a:fillRect/>
          </a:stretch>
        </p:blipFill>
        <p:spPr>
          <a:xfrm flipH="false" flipV="false" rot="0">
            <a:off x="13433932" y="7352312"/>
            <a:ext cx="2125880" cy="2025384"/>
          </a:xfrm>
          <a:prstGeom prst="rect">
            <a:avLst/>
          </a:prstGeom>
        </p:spPr>
      </p:pic>
      <p:pic>
        <p:nvPicPr>
          <p:cNvPr name="Picture 21" id="21"/>
          <p:cNvPicPr>
            <a:picLocks noChangeAspect="true"/>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l="0" t="0" r="0" b="0"/>
          <a:stretch>
            <a:fillRect/>
          </a:stretch>
        </p:blipFill>
        <p:spPr>
          <a:xfrm flipH="false" flipV="false" rot="0">
            <a:off x="15604862" y="7261555"/>
            <a:ext cx="1654438" cy="2116141"/>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2D8F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704530" y="1028700"/>
            <a:ext cx="6115686" cy="6569584"/>
          </a:xfrm>
          <a:prstGeom prst="rect">
            <a:avLst/>
          </a:prstGeom>
        </p:spPr>
      </p:pic>
      <p:grpSp>
        <p:nvGrpSpPr>
          <p:cNvPr name="Group 3" id="3"/>
          <p:cNvGrpSpPr/>
          <p:nvPr/>
        </p:nvGrpSpPr>
        <p:grpSpPr>
          <a:xfrm rot="0">
            <a:off x="518197" y="6607428"/>
            <a:ext cx="15408692" cy="1981714"/>
            <a:chOff x="0" y="0"/>
            <a:chExt cx="47364712" cy="6091581"/>
          </a:xfrm>
        </p:grpSpPr>
        <p:sp>
          <p:nvSpPr>
            <p:cNvPr name="Freeform 4" id="4"/>
            <p:cNvSpPr/>
            <p:nvPr/>
          </p:nvSpPr>
          <p:spPr>
            <a:xfrm>
              <a:off x="31750" y="31750"/>
              <a:ext cx="47301212" cy="6028081"/>
            </a:xfrm>
            <a:custGeom>
              <a:avLst/>
              <a:gdLst/>
              <a:ahLst/>
              <a:cxnLst/>
              <a:rect r="r" b="b" t="t" l="l"/>
              <a:pathLst>
                <a:path h="6028081" w="47301212">
                  <a:moveTo>
                    <a:pt x="47208501" y="6028081"/>
                  </a:moveTo>
                  <a:lnTo>
                    <a:pt x="92710" y="6028081"/>
                  </a:lnTo>
                  <a:cubicBezTo>
                    <a:pt x="41910" y="6028081"/>
                    <a:pt x="0" y="5986171"/>
                    <a:pt x="0" y="5935371"/>
                  </a:cubicBezTo>
                  <a:lnTo>
                    <a:pt x="0" y="92710"/>
                  </a:lnTo>
                  <a:cubicBezTo>
                    <a:pt x="0" y="41910"/>
                    <a:pt x="41910" y="0"/>
                    <a:pt x="92710" y="0"/>
                  </a:cubicBezTo>
                  <a:lnTo>
                    <a:pt x="47207233" y="0"/>
                  </a:lnTo>
                  <a:cubicBezTo>
                    <a:pt x="47258033" y="0"/>
                    <a:pt x="47299941" y="41910"/>
                    <a:pt x="47299941" y="92710"/>
                  </a:cubicBezTo>
                  <a:lnTo>
                    <a:pt x="47299941" y="5934101"/>
                  </a:lnTo>
                  <a:cubicBezTo>
                    <a:pt x="47301212" y="5986171"/>
                    <a:pt x="47259301" y="6028081"/>
                    <a:pt x="47208501" y="6028081"/>
                  </a:cubicBezTo>
                  <a:close/>
                </a:path>
              </a:pathLst>
            </a:custGeom>
            <a:solidFill>
              <a:srgbClr val="F5F5EF"/>
            </a:solidFill>
          </p:spPr>
        </p:sp>
        <p:sp>
          <p:nvSpPr>
            <p:cNvPr name="Freeform 5" id="5"/>
            <p:cNvSpPr/>
            <p:nvPr/>
          </p:nvSpPr>
          <p:spPr>
            <a:xfrm>
              <a:off x="0" y="0"/>
              <a:ext cx="47364712" cy="6091581"/>
            </a:xfrm>
            <a:custGeom>
              <a:avLst/>
              <a:gdLst/>
              <a:ahLst/>
              <a:cxnLst/>
              <a:rect r="r" b="b" t="t" l="l"/>
              <a:pathLst>
                <a:path h="6091581" w="47364712">
                  <a:moveTo>
                    <a:pt x="47240251" y="59690"/>
                  </a:moveTo>
                  <a:cubicBezTo>
                    <a:pt x="47275812" y="59690"/>
                    <a:pt x="47305023" y="88900"/>
                    <a:pt x="47305023" y="124460"/>
                  </a:cubicBezTo>
                  <a:lnTo>
                    <a:pt x="47305023" y="5967121"/>
                  </a:lnTo>
                  <a:cubicBezTo>
                    <a:pt x="47305023" y="6002681"/>
                    <a:pt x="47275812" y="6031891"/>
                    <a:pt x="47240251" y="6031891"/>
                  </a:cubicBezTo>
                  <a:lnTo>
                    <a:pt x="124460" y="6031891"/>
                  </a:lnTo>
                  <a:cubicBezTo>
                    <a:pt x="88900" y="6031891"/>
                    <a:pt x="59690" y="6002681"/>
                    <a:pt x="59690" y="5967121"/>
                  </a:cubicBezTo>
                  <a:lnTo>
                    <a:pt x="59690" y="124460"/>
                  </a:lnTo>
                  <a:cubicBezTo>
                    <a:pt x="59690" y="88900"/>
                    <a:pt x="88900" y="59690"/>
                    <a:pt x="124460" y="59690"/>
                  </a:cubicBezTo>
                  <a:lnTo>
                    <a:pt x="47240251" y="59690"/>
                  </a:lnTo>
                  <a:moveTo>
                    <a:pt x="47240251" y="0"/>
                  </a:moveTo>
                  <a:lnTo>
                    <a:pt x="124460" y="0"/>
                  </a:lnTo>
                  <a:cubicBezTo>
                    <a:pt x="55880" y="0"/>
                    <a:pt x="0" y="55880"/>
                    <a:pt x="0" y="124460"/>
                  </a:cubicBezTo>
                  <a:lnTo>
                    <a:pt x="0" y="5967121"/>
                  </a:lnTo>
                  <a:cubicBezTo>
                    <a:pt x="0" y="6035701"/>
                    <a:pt x="55880" y="6091581"/>
                    <a:pt x="124460" y="6091581"/>
                  </a:cubicBezTo>
                  <a:lnTo>
                    <a:pt x="47240251" y="6091581"/>
                  </a:lnTo>
                  <a:cubicBezTo>
                    <a:pt x="47308833" y="6091581"/>
                    <a:pt x="47364712" y="6035701"/>
                    <a:pt x="47364712" y="5967121"/>
                  </a:cubicBezTo>
                  <a:lnTo>
                    <a:pt x="47364712" y="124460"/>
                  </a:lnTo>
                  <a:cubicBezTo>
                    <a:pt x="47364712" y="55880"/>
                    <a:pt x="47308833" y="0"/>
                    <a:pt x="47240251" y="0"/>
                  </a:cubicBezTo>
                  <a:close/>
                </a:path>
              </a:pathLst>
            </a:custGeom>
            <a:solidFill>
              <a:srgbClr val="253140"/>
            </a:solidFill>
          </p:spPr>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61124">
            <a:off x="11110283" y="7768688"/>
            <a:ext cx="2530199" cy="1196094"/>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138294" y="6497304"/>
            <a:ext cx="3121006" cy="2031491"/>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811263">
            <a:off x="9177674" y="-877510"/>
            <a:ext cx="2722659" cy="2959412"/>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07535">
            <a:off x="16029335" y="545476"/>
            <a:ext cx="1581760" cy="1509862"/>
          </a:xfrm>
          <a:prstGeom prst="rect">
            <a:avLst/>
          </a:prstGeom>
        </p:spPr>
      </p:pic>
      <p:sp>
        <p:nvSpPr>
          <p:cNvPr name="TextBox 10" id="10"/>
          <p:cNvSpPr txBox="true"/>
          <p:nvPr/>
        </p:nvSpPr>
        <p:spPr>
          <a:xfrm rot="0">
            <a:off x="4529866" y="6814160"/>
            <a:ext cx="6882110" cy="1552575"/>
          </a:xfrm>
          <a:prstGeom prst="rect">
            <a:avLst/>
          </a:prstGeom>
        </p:spPr>
        <p:txBody>
          <a:bodyPr anchor="t" rtlCol="false" tIns="0" lIns="0" bIns="0" rIns="0">
            <a:spAutoFit/>
          </a:bodyPr>
          <a:lstStyle/>
          <a:p>
            <a:pPr algn="ctr">
              <a:lnSpc>
                <a:spcPts val="12599"/>
              </a:lnSpc>
            </a:pPr>
            <a:r>
              <a:rPr lang="en-US" sz="9000">
                <a:solidFill>
                  <a:srgbClr val="000000"/>
                </a:solidFill>
                <a:latin typeface="Lazydog"/>
              </a:rPr>
              <a:t>TERIMAKASIH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DAE5_2sxJJE</dc:identifier>
  <dcterms:modified xsi:type="dcterms:W3CDTF">2011-08-01T06:04:30Z</dcterms:modified>
  <cp:revision>1</cp:revision>
  <dc:title>Biru dan Hijau Ditulis Tangan dan Bergambar Peraturan Kelas Pendidikan Presentasi</dc:title>
</cp:coreProperties>
</file>