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81B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8361" y="580992"/>
            <a:ext cx="7869638" cy="9324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Lucida Sans" panose="020B0602030504020204"/>
                <a:cs typeface="Lucida Sans" panose="020B0602030504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6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349" y="2687441"/>
            <a:ext cx="148119" cy="1481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349" y="3250295"/>
            <a:ext cx="148119" cy="14811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349" y="3813149"/>
            <a:ext cx="148119" cy="14811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349" y="4376003"/>
            <a:ext cx="148119" cy="14811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349" y="4938857"/>
            <a:ext cx="148119" cy="1481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349" y="5501712"/>
            <a:ext cx="148119" cy="148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Lucida Sans" panose="020B0602030504020204"/>
                <a:cs typeface="Lucida Sans" panose="020B0602030504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702" y="2410397"/>
            <a:ext cx="7426959" cy="565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ucida Sans" panose="020B0602030504020204"/>
                <a:cs typeface="Lucida Sans" panose="020B0602030504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Lucida Sans" panose="020B0602030504020204"/>
                <a:cs typeface="Lucida Sans" panose="020B0602030504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81B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3999" y="2152501"/>
            <a:ext cx="8415655" cy="2313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Lucida Sans" panose="020B0602030504020204"/>
                <a:cs typeface="Lucida Sans" panose="020B0602030504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1264" y="2236946"/>
            <a:ext cx="13285470" cy="2938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625" y="2237105"/>
            <a:ext cx="9219565" cy="2952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105"/>
              </a:spcBef>
            </a:pPr>
            <a:r>
              <a:rPr lang="en-US" sz="9550" spc="-8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9550" spc="-8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esume </a:t>
            </a:r>
            <a:r>
              <a:rPr sz="9550" spc="-5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video </a:t>
            </a:r>
            <a:r>
              <a:rPr sz="9550" spc="-297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9550" spc="-202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9550" spc="-25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9550" spc="-12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9550" spc="-25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9550" spc="31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9550" spc="73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9550" spc="13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k</a:t>
            </a:r>
            <a:r>
              <a:rPr sz="9550" spc="73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lang="en-US" sz="9550" spc="73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9550" spc="-10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9550" spc="-335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9550" spc="740" dirty="0">
                <a:solidFill>
                  <a:srgbClr val="12DBFF"/>
                </a:solidFill>
                <a:latin typeface="Tahoma" panose="020B0604030504040204"/>
                <a:cs typeface="Tahoma" panose="020B0604030504040204"/>
              </a:rPr>
              <a:t>a</a:t>
            </a:r>
            <a:endParaRPr sz="9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8592" y="5453501"/>
            <a:ext cx="5540375" cy="2197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90"/>
              </a:spcBef>
            </a:pP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9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4050" spc="-5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8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nn</a:t>
            </a: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4050" spc="-2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4050" spc="-5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f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6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4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B</a:t>
            </a: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4050" spc="-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3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  </a:t>
            </a:r>
            <a:r>
              <a:rPr sz="4050" spc="-2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4050" spc="-5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</a:t>
            </a:r>
            <a:r>
              <a:rPr sz="4050" spc="-9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8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3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4050" spc="-9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11</a:t>
            </a:r>
            <a:r>
              <a:rPr sz="4050" spc="-2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4</a:t>
            </a:r>
            <a:r>
              <a:rPr sz="405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0</a:t>
            </a:r>
            <a:r>
              <a:rPr sz="4050" spc="-4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5</a:t>
            </a:r>
            <a:r>
              <a:rPr sz="4050" spc="-9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405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0</a:t>
            </a:r>
            <a:r>
              <a:rPr sz="4050" spc="-3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4050" spc="-9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1</a:t>
            </a:r>
            <a:endParaRPr sz="4050"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050" spc="-4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K</a:t>
            </a:r>
            <a:r>
              <a:rPr sz="4050" spc="-5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4050" spc="-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L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r>
              <a:rPr sz="405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8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: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4050" spc="-4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405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p</a:t>
            </a:r>
            <a:r>
              <a:rPr sz="405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4050" spc="-50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</a:t>
            </a:r>
            <a:endParaRPr sz="405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6086231"/>
            <a:ext cx="6202061" cy="42007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573" y="544983"/>
            <a:ext cx="17026890" cy="908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Monosakarida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artinya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satu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unit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gula.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Tersusun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atas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8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1</a:t>
            </a:r>
            <a:r>
              <a:rPr sz="2600" spc="-3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8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1</a:t>
            </a:r>
            <a:r>
              <a:rPr sz="2600" spc="-3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keton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terikat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12700" marR="402590">
              <a:lnSpc>
                <a:spcPts val="5030"/>
              </a:lnSpc>
              <a:spcBef>
                <a:spcPts val="480"/>
              </a:spcBef>
            </a:pPr>
            <a:r>
              <a:rPr sz="2600" spc="-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2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atau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lebih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hidroksil.Gugus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berada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sedangkan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keton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berada </a:t>
            </a:r>
            <a:r>
              <a:rPr sz="2600" spc="-80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adalah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fruktosa.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Keduanya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sama-sama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memiliki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6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karbon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5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hidroksil.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Monosakarida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jenis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bisa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disingkat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</a:t>
            </a:r>
            <a:r>
              <a:rPr sz="260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: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12700" marR="13283565">
              <a:lnSpc>
                <a:spcPts val="5030"/>
              </a:lnSpc>
              <a:spcBef>
                <a:spcPts val="480"/>
              </a:spcBef>
            </a:pPr>
            <a:r>
              <a:rPr sz="2600" spc="-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3</a:t>
            </a:r>
            <a:r>
              <a:rPr sz="2600" spc="5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 </a:t>
            </a:r>
            <a:r>
              <a:rPr sz="260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aldotriosa </a:t>
            </a:r>
            <a:r>
              <a:rPr sz="260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4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aldotetrosa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6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5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aldopentosa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6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aldoheksosa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8131810" marR="5080">
              <a:lnSpc>
                <a:spcPct val="161000"/>
              </a:lnSpc>
              <a:spcBef>
                <a:spcPts val="1280"/>
              </a:spcBef>
            </a:pPr>
            <a:r>
              <a:rPr sz="260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Sedangkan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monosakarida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jenis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keton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bisa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disingkat </a:t>
            </a:r>
            <a:r>
              <a:rPr sz="2600" spc="-8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</a:t>
            </a:r>
            <a:r>
              <a:rPr sz="260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: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8131810" marR="5198110">
              <a:lnSpc>
                <a:spcPts val="5030"/>
              </a:lnSpc>
              <a:spcBef>
                <a:spcPts val="480"/>
              </a:spcBef>
            </a:pPr>
            <a:r>
              <a:rPr sz="2600" spc="-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3</a:t>
            </a:r>
            <a:r>
              <a:rPr sz="2600" spc="5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 </a:t>
            </a:r>
            <a:r>
              <a:rPr sz="2600" spc="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ketotriosa </a:t>
            </a:r>
            <a:r>
              <a:rPr sz="260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4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ketotetrosa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8131810">
              <a:lnSpc>
                <a:spcPct val="100000"/>
              </a:lnSpc>
              <a:spcBef>
                <a:spcPts val="1415"/>
              </a:spcBef>
            </a:pPr>
            <a:r>
              <a:rPr sz="26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5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ketopentosa</a:t>
            </a:r>
            <a:endParaRPr sz="2600">
              <a:latin typeface="Lucida Sans" panose="020B0602030504020204"/>
              <a:cs typeface="Lucida Sans" panose="020B0602030504020204"/>
            </a:endParaRPr>
          </a:p>
          <a:p>
            <a:pPr marL="8131810">
              <a:lnSpc>
                <a:spcPct val="100000"/>
              </a:lnSpc>
              <a:spcBef>
                <a:spcPts val="1905"/>
              </a:spcBef>
            </a:pPr>
            <a:r>
              <a:rPr sz="260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6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</a:t>
            </a:r>
            <a:r>
              <a:rPr sz="260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maka</a:t>
            </a:r>
            <a:r>
              <a:rPr sz="260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ketoheksosa</a:t>
            </a:r>
            <a:endParaRPr sz="2600">
              <a:latin typeface="Lucida Sans" panose="020B0602030504020204"/>
              <a:cs typeface="Lucida Sans" panose="020B0602030504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4125">
              <a:lnSpc>
                <a:spcPct val="115000"/>
              </a:lnSpc>
              <a:spcBef>
                <a:spcPts val="100"/>
              </a:spcBef>
            </a:pPr>
            <a:r>
              <a:rPr spc="90" dirty="0"/>
              <a:t>Pusat</a:t>
            </a:r>
            <a:r>
              <a:rPr spc="-85" dirty="0"/>
              <a:t> </a:t>
            </a:r>
            <a:r>
              <a:rPr spc="10" dirty="0"/>
              <a:t>asimetrik</a:t>
            </a:r>
            <a:r>
              <a:rPr spc="-85" dirty="0"/>
              <a:t> </a:t>
            </a:r>
            <a:r>
              <a:rPr spc="95" dirty="0"/>
              <a:t>monosakarida </a:t>
            </a:r>
            <a:r>
              <a:rPr spc="-1000" dirty="0"/>
              <a:t> </a:t>
            </a:r>
            <a:r>
              <a:rPr spc="15" dirty="0"/>
              <a:t>Aldehid</a:t>
            </a:r>
            <a:endParaRPr spc="15" dirty="0"/>
          </a:p>
          <a:p>
            <a:pPr marL="12700" marR="5576570">
              <a:lnSpc>
                <a:spcPct val="115000"/>
              </a:lnSpc>
            </a:pPr>
            <a:r>
              <a:rPr spc="50" dirty="0"/>
              <a:t>Metanol </a:t>
            </a:r>
            <a:r>
              <a:rPr spc="55" dirty="0"/>
              <a:t> </a:t>
            </a:r>
            <a:r>
              <a:rPr spc="-175" dirty="0"/>
              <a:t>H</a:t>
            </a:r>
            <a:r>
              <a:rPr spc="-160" dirty="0"/>
              <a:t>i</a:t>
            </a:r>
            <a:r>
              <a:rPr spc="120" dirty="0"/>
              <a:t>d</a:t>
            </a:r>
            <a:r>
              <a:rPr spc="-140" dirty="0"/>
              <a:t>r</a:t>
            </a:r>
            <a:r>
              <a:rPr spc="50" dirty="0"/>
              <a:t>o</a:t>
            </a:r>
            <a:r>
              <a:rPr spc="140" dirty="0"/>
              <a:t>g</a:t>
            </a:r>
            <a:r>
              <a:rPr spc="165" dirty="0"/>
              <a:t>e</a:t>
            </a:r>
            <a:r>
              <a:rPr spc="15" dirty="0"/>
              <a:t>n  </a:t>
            </a:r>
            <a:r>
              <a:rPr spc="-90" dirty="0"/>
              <a:t>Hidroksil</a:t>
            </a:r>
            <a:endParaRPr spc="-90" dirty="0"/>
          </a:p>
          <a:p>
            <a:pPr marL="12700" marR="5080">
              <a:lnSpc>
                <a:spcPct val="115000"/>
              </a:lnSpc>
            </a:pPr>
            <a:r>
              <a:rPr spc="145" dirty="0"/>
              <a:t>Perbedaannya</a:t>
            </a:r>
            <a:r>
              <a:rPr spc="-60" dirty="0"/>
              <a:t> </a:t>
            </a:r>
            <a:r>
              <a:rPr spc="175" dirty="0"/>
              <a:t>hanya</a:t>
            </a:r>
            <a:r>
              <a:rPr spc="-55" dirty="0"/>
              <a:t> </a:t>
            </a:r>
            <a:r>
              <a:rPr spc="245" dirty="0"/>
              <a:t>pada</a:t>
            </a:r>
            <a:r>
              <a:rPr spc="-55" dirty="0"/>
              <a:t> </a:t>
            </a:r>
            <a:r>
              <a:rPr spc="15" dirty="0"/>
              <a:t>letak</a:t>
            </a:r>
            <a:r>
              <a:rPr spc="-55" dirty="0"/>
              <a:t> </a:t>
            </a:r>
            <a:r>
              <a:rPr spc="-80" dirty="0"/>
              <a:t>OH </a:t>
            </a:r>
            <a:r>
              <a:rPr spc="-1000" dirty="0"/>
              <a:t> </a:t>
            </a:r>
            <a:r>
              <a:rPr spc="160" dirty="0"/>
              <a:t>yang </a:t>
            </a:r>
            <a:r>
              <a:rPr spc="90" dirty="0"/>
              <a:t>satu </a:t>
            </a:r>
            <a:r>
              <a:rPr spc="170" dirty="0"/>
              <a:t>berada </a:t>
            </a:r>
            <a:r>
              <a:rPr spc="-15" dirty="0"/>
              <a:t>di </a:t>
            </a:r>
            <a:r>
              <a:rPr spc="105" dirty="0"/>
              <a:t>sebelah </a:t>
            </a:r>
            <a:r>
              <a:rPr spc="110" dirty="0"/>
              <a:t>kanan </a:t>
            </a:r>
            <a:r>
              <a:rPr spc="-1000" dirty="0"/>
              <a:t> </a:t>
            </a:r>
            <a:r>
              <a:rPr spc="170" dirty="0"/>
              <a:t>dan </a:t>
            </a:r>
            <a:r>
              <a:rPr spc="160" dirty="0"/>
              <a:t>yang </a:t>
            </a:r>
            <a:r>
              <a:rPr spc="120" dirty="0"/>
              <a:t>satunya </a:t>
            </a:r>
            <a:r>
              <a:rPr spc="50" dirty="0"/>
              <a:t>lagi </a:t>
            </a:r>
            <a:r>
              <a:rPr spc="170" dirty="0"/>
              <a:t>berada </a:t>
            </a:r>
            <a:r>
              <a:rPr spc="-15" dirty="0"/>
              <a:t>di </a:t>
            </a:r>
            <a:r>
              <a:rPr spc="-10" dirty="0"/>
              <a:t> </a:t>
            </a:r>
            <a:r>
              <a:rPr spc="45" dirty="0"/>
              <a:t>s</a:t>
            </a:r>
            <a:r>
              <a:rPr spc="165" dirty="0"/>
              <a:t>e</a:t>
            </a:r>
            <a:r>
              <a:rPr spc="120" dirty="0"/>
              <a:t>b</a:t>
            </a:r>
            <a:r>
              <a:rPr spc="165" dirty="0"/>
              <a:t>e</a:t>
            </a:r>
            <a:r>
              <a:rPr spc="-160" dirty="0"/>
              <a:t>l</a:t>
            </a:r>
            <a:r>
              <a:rPr spc="370" dirty="0"/>
              <a:t>a</a:t>
            </a:r>
            <a:r>
              <a:rPr spc="20" dirty="0"/>
              <a:t>h</a:t>
            </a:r>
            <a:r>
              <a:rPr spc="-55" dirty="0"/>
              <a:t> </a:t>
            </a:r>
            <a:r>
              <a:rPr spc="-235" dirty="0"/>
              <a:t>k</a:t>
            </a:r>
            <a:r>
              <a:rPr spc="-160" dirty="0"/>
              <a:t>i</a:t>
            </a:r>
            <a:r>
              <a:rPr spc="-140" dirty="0"/>
              <a:t>r</a:t>
            </a:r>
            <a:r>
              <a:rPr spc="-160" dirty="0"/>
              <a:t>i</a:t>
            </a:r>
            <a:r>
              <a:rPr spc="-290" dirty="0"/>
              <a:t>.</a:t>
            </a:r>
            <a:r>
              <a:rPr spc="-55" dirty="0"/>
              <a:t> </a:t>
            </a:r>
            <a:r>
              <a:rPr spc="-185" dirty="0"/>
              <a:t>K</a:t>
            </a:r>
            <a:r>
              <a:rPr spc="165" dirty="0"/>
              <a:t>e</a:t>
            </a:r>
            <a:r>
              <a:rPr spc="120" dirty="0"/>
              <a:t>d</a:t>
            </a:r>
            <a:r>
              <a:rPr spc="15" dirty="0"/>
              <a:t>u</a:t>
            </a:r>
            <a:r>
              <a:rPr spc="370" dirty="0"/>
              <a:t>a</a:t>
            </a:r>
            <a:r>
              <a:rPr spc="15" dirty="0"/>
              <a:t>n</a:t>
            </a:r>
            <a:r>
              <a:rPr spc="105" dirty="0"/>
              <a:t>y</a:t>
            </a:r>
            <a:r>
              <a:rPr spc="375" dirty="0"/>
              <a:t>a</a:t>
            </a:r>
            <a:r>
              <a:rPr spc="-55" dirty="0"/>
              <a:t> </a:t>
            </a:r>
            <a:r>
              <a:rPr spc="120" dirty="0"/>
              <a:t>d</a:t>
            </a:r>
            <a:r>
              <a:rPr spc="-160" dirty="0"/>
              <a:t>i</a:t>
            </a:r>
            <a:r>
              <a:rPr spc="45" dirty="0"/>
              <a:t>s</a:t>
            </a:r>
            <a:r>
              <a:rPr spc="165" dirty="0"/>
              <a:t>e</a:t>
            </a:r>
            <a:r>
              <a:rPr spc="120" dirty="0"/>
              <a:t>b</a:t>
            </a:r>
            <a:r>
              <a:rPr spc="15" dirty="0"/>
              <a:t>u</a:t>
            </a:r>
            <a:r>
              <a:rPr spc="-55" dirty="0"/>
              <a:t>t  </a:t>
            </a:r>
            <a:r>
              <a:rPr spc="140" dirty="0"/>
              <a:t>dengan</a:t>
            </a:r>
            <a:r>
              <a:rPr spc="-60" dirty="0"/>
              <a:t> </a:t>
            </a:r>
            <a:r>
              <a:rPr spc="40" dirty="0"/>
              <a:t>isomer</a:t>
            </a:r>
            <a:r>
              <a:rPr spc="-60" dirty="0"/>
              <a:t> </a:t>
            </a:r>
            <a:r>
              <a:rPr spc="15" dirty="0"/>
              <a:t>geometri.</a:t>
            </a:r>
            <a:endParaRPr spc="15" dirty="0"/>
          </a:p>
        </p:txBody>
      </p:sp>
      <p:grpSp>
        <p:nvGrpSpPr>
          <p:cNvPr id="3" name="object 3"/>
          <p:cNvGrpSpPr/>
          <p:nvPr/>
        </p:nvGrpSpPr>
        <p:grpSpPr>
          <a:xfrm>
            <a:off x="8703171" y="1"/>
            <a:ext cx="9582150" cy="10287000"/>
            <a:chOff x="8703171" y="1"/>
            <a:chExt cx="9582150" cy="10287000"/>
          </a:xfrm>
        </p:grpSpPr>
        <p:sp>
          <p:nvSpPr>
            <p:cNvPr id="4" name="object 4"/>
            <p:cNvSpPr/>
            <p:nvPr/>
          </p:nvSpPr>
          <p:spPr>
            <a:xfrm>
              <a:off x="8703171" y="1"/>
              <a:ext cx="9582150" cy="10287000"/>
            </a:xfrm>
            <a:custGeom>
              <a:avLst/>
              <a:gdLst/>
              <a:ahLst/>
              <a:cxnLst/>
              <a:rect l="l" t="t" r="r" b="b"/>
              <a:pathLst>
                <a:path w="9582150" h="10287000">
                  <a:moveTo>
                    <a:pt x="9582150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582150" y="0"/>
                  </a:lnTo>
                  <a:lnTo>
                    <a:pt x="9582150" y="10286999"/>
                  </a:lnTo>
                  <a:close/>
                </a:path>
              </a:pathLst>
            </a:custGeom>
            <a:solidFill>
              <a:srgbClr val="381B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53155" y="2421796"/>
              <a:ext cx="155113" cy="155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16000"/>
              </a:lnSpc>
              <a:spcBef>
                <a:spcPts val="95"/>
              </a:spcBef>
            </a:pPr>
            <a:r>
              <a:rPr spc="40" dirty="0"/>
              <a:t>Glukosa</a:t>
            </a:r>
            <a:r>
              <a:rPr spc="-60" dirty="0"/>
              <a:t> </a:t>
            </a:r>
            <a:r>
              <a:rPr spc="135" dirty="0"/>
              <a:t>mempunyai</a:t>
            </a:r>
            <a:r>
              <a:rPr spc="-60" dirty="0"/>
              <a:t> </a:t>
            </a:r>
            <a:r>
              <a:rPr spc="5" dirty="0"/>
              <a:t>4</a:t>
            </a:r>
            <a:r>
              <a:rPr spc="-60" dirty="0"/>
              <a:t> </a:t>
            </a:r>
            <a:r>
              <a:rPr spc="165" dirty="0"/>
              <a:t>atom</a:t>
            </a:r>
            <a:r>
              <a:rPr spc="-60" dirty="0"/>
              <a:t> </a:t>
            </a:r>
            <a:r>
              <a:rPr spc="285" dirty="0"/>
              <a:t>c</a:t>
            </a:r>
            <a:r>
              <a:rPr spc="-60" dirty="0"/>
              <a:t> </a:t>
            </a:r>
            <a:r>
              <a:rPr spc="15" dirty="0"/>
              <a:t>asimetrik </a:t>
            </a:r>
            <a:r>
              <a:rPr spc="-1015" dirty="0"/>
              <a:t> </a:t>
            </a:r>
            <a:r>
              <a:rPr spc="130" dirty="0"/>
              <a:t>Sedangkan </a:t>
            </a:r>
            <a:r>
              <a:rPr spc="105" dirty="0"/>
              <a:t>Mempunyai </a:t>
            </a:r>
            <a:r>
              <a:rPr spc="-140" dirty="0"/>
              <a:t>3 </a:t>
            </a:r>
            <a:r>
              <a:rPr spc="165" dirty="0"/>
              <a:t>atom </a:t>
            </a:r>
            <a:r>
              <a:rPr spc="285" dirty="0"/>
              <a:t>c </a:t>
            </a:r>
            <a:r>
              <a:rPr spc="290" dirty="0"/>
              <a:t> </a:t>
            </a:r>
            <a:r>
              <a:rPr spc="-20" dirty="0"/>
              <a:t>asimetrik. </a:t>
            </a:r>
            <a:r>
              <a:rPr spc="280" dirty="0"/>
              <a:t>C </a:t>
            </a:r>
            <a:r>
              <a:rPr spc="15" dirty="0"/>
              <a:t>asimetrik </a:t>
            </a:r>
            <a:r>
              <a:rPr spc="-100" dirty="0"/>
              <a:t>ini </a:t>
            </a:r>
            <a:r>
              <a:rPr spc="75" dirty="0"/>
              <a:t>sifatnya </a:t>
            </a:r>
            <a:r>
              <a:rPr spc="-65" dirty="0"/>
              <a:t>Optik </a:t>
            </a:r>
            <a:r>
              <a:rPr spc="-60" dirty="0"/>
              <a:t> </a:t>
            </a:r>
            <a:r>
              <a:rPr spc="-85" dirty="0"/>
              <a:t>aktif.</a:t>
            </a:r>
            <a:endParaRPr spc="-85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3155" y="4709721"/>
            <a:ext cx="155113" cy="1551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13999" y="4440424"/>
            <a:ext cx="8509635" cy="345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95"/>
              </a:spcBef>
            </a:pPr>
            <a:r>
              <a:rPr sz="3250" spc="1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Kenapa </a:t>
            </a:r>
            <a:r>
              <a:rPr sz="3250" spc="25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 </a:t>
            </a:r>
            <a:r>
              <a:rPr sz="32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metanol </a:t>
            </a:r>
            <a:r>
              <a:rPr sz="325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hidrogen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disebut </a:t>
            </a:r>
            <a:r>
              <a:rPr sz="3250" spc="-10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D-Gliseraldehida </a:t>
            </a:r>
            <a:r>
              <a:rPr sz="32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karena </a:t>
            </a:r>
            <a:r>
              <a:rPr sz="3250" spc="-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 </a:t>
            </a:r>
            <a:r>
              <a:rPr sz="325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Dari </a:t>
            </a:r>
            <a:r>
              <a:rPr sz="3250" spc="-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dextro </a:t>
            </a:r>
            <a:r>
              <a:rPr sz="3250" spc="1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 </a:t>
            </a:r>
            <a:r>
              <a:rPr sz="3250" spc="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artinya </a:t>
            </a:r>
            <a:r>
              <a:rPr sz="3250" spc="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kanan. </a:t>
            </a:r>
            <a:r>
              <a:rPr sz="3250" spc="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25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 </a:t>
            </a:r>
            <a:r>
              <a:rPr sz="3250" spc="2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disebut </a:t>
            </a:r>
            <a:r>
              <a:rPr sz="32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 </a:t>
            </a:r>
            <a:r>
              <a:rPr sz="3250" spc="-1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L- </a:t>
            </a:r>
            <a:r>
              <a:rPr sz="3250" spc="-1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</a:t>
            </a:r>
            <a:r>
              <a:rPr sz="3250" spc="-1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li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</a:t>
            </a:r>
            <a:r>
              <a:rPr sz="325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e</a:t>
            </a:r>
            <a:r>
              <a:rPr sz="3250" spc="-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</a:t>
            </a:r>
            <a:r>
              <a:rPr sz="3250" spc="3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-1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</a:t>
            </a:r>
            <a:r>
              <a:rPr sz="3250" spc="1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</a:t>
            </a:r>
            <a:r>
              <a:rPr sz="325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e</a:t>
            </a:r>
            <a:r>
              <a:rPr sz="32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</a:t>
            </a:r>
            <a:r>
              <a:rPr sz="3250" spc="-1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</a:t>
            </a:r>
            <a:r>
              <a:rPr sz="3250" spc="1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</a:t>
            </a:r>
            <a:r>
              <a:rPr sz="3250" spc="3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2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</a:t>
            </a:r>
            <a:r>
              <a:rPr sz="3250" spc="3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-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</a:t>
            </a:r>
            <a:r>
              <a:rPr sz="325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e</a:t>
            </a:r>
            <a:r>
              <a:rPr sz="32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n</a:t>
            </a:r>
            <a:r>
              <a:rPr sz="3250" spc="3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3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</a:t>
            </a:r>
            <a:r>
              <a:rPr sz="3250" spc="3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-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</a:t>
            </a:r>
            <a:r>
              <a:rPr sz="3250" spc="-1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3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</a:t>
            </a:r>
            <a:r>
              <a:rPr sz="3250" spc="1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e</a:t>
            </a:r>
            <a:r>
              <a:rPr sz="32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n</a:t>
            </a:r>
            <a:r>
              <a:rPr sz="325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</a:t>
            </a:r>
            <a:r>
              <a:rPr sz="3250" spc="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v</a:t>
            </a:r>
            <a:r>
              <a:rPr sz="325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</a:t>
            </a:r>
            <a:r>
              <a:rPr sz="3250" spc="3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</a:t>
            </a:r>
            <a:r>
              <a:rPr sz="32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n</a:t>
            </a:r>
            <a:r>
              <a:rPr sz="325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  </a:t>
            </a:r>
            <a:r>
              <a:rPr sz="3250" spc="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artinya</a:t>
            </a:r>
            <a:r>
              <a:rPr sz="3250" spc="-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2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kiri.</a:t>
            </a:r>
            <a:endParaRPr sz="3250">
              <a:latin typeface="Lucida Sans" panose="020B0602030504020204"/>
              <a:cs typeface="Lucida Sans" panose="020B060203050402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3096" y="1"/>
            <a:ext cx="8332599" cy="2834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850052" y="6637719"/>
            <a:ext cx="2437947" cy="3649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5072" y="1496028"/>
            <a:ext cx="17717770" cy="516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000"/>
              </a:lnSpc>
              <a:spcBef>
                <a:spcPts val="100"/>
              </a:spcBef>
            </a:pP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kita </a:t>
            </a:r>
            <a:r>
              <a:rPr sz="3250" spc="1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menemukan </a:t>
            </a:r>
            <a:r>
              <a:rPr sz="325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aldotriosa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monosakarida </a:t>
            </a:r>
            <a:r>
              <a:rPr sz="32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memiliki lebih </a:t>
            </a:r>
            <a:r>
              <a:rPr sz="32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dari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lima </a:t>
            </a:r>
            <a:r>
              <a:rPr sz="3250" spc="2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atom </a:t>
            </a:r>
            <a:r>
              <a:rPr sz="3250" spc="-10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karbon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memiliki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struktur </a:t>
            </a:r>
            <a:r>
              <a:rPr sz="3250" spc="-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siklik </a:t>
            </a:r>
            <a:r>
              <a:rPr sz="325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atau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struktur </a:t>
            </a:r>
            <a:r>
              <a:rPr sz="3250" spc="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Howard. </a:t>
            </a:r>
            <a:r>
              <a:rPr sz="3250" spc="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Hal </a:t>
            </a:r>
            <a:r>
              <a:rPr sz="32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2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karena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interaksi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250" spc="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karbonil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</a:t>
            </a:r>
            <a:r>
              <a:rPr sz="32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oksigen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2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</a:t>
            </a:r>
            <a:r>
              <a:rPr sz="32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 </a:t>
            </a:r>
            <a:r>
              <a:rPr sz="32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</a:t>
            </a:r>
            <a:r>
              <a:rPr sz="32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membentuk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ikatan</a:t>
            </a:r>
            <a:r>
              <a:rPr sz="32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0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kovalen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mari</a:t>
            </a:r>
            <a:r>
              <a:rPr sz="32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kita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lihat </a:t>
            </a:r>
            <a:r>
              <a:rPr sz="3250" spc="-10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struktur </a:t>
            </a:r>
            <a:r>
              <a:rPr sz="32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250" spc="1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aldehida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-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OH </a:t>
            </a:r>
            <a:r>
              <a:rPr sz="32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ikatan </a:t>
            </a:r>
            <a:r>
              <a:rPr sz="3250" spc="1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kovalendan </a:t>
            </a:r>
            <a:r>
              <a:rPr sz="3250" spc="2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dalam </a:t>
            </a:r>
            <a:r>
              <a:rPr sz="3250" spc="2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fruktosa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250" spc="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keton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 </a:t>
            </a:r>
            <a:r>
              <a:rPr sz="32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terbentuk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ikatan </a:t>
            </a:r>
            <a:r>
              <a:rPr sz="325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kovalen. Kita </a:t>
            </a:r>
            <a:r>
              <a:rPr sz="3250" spc="1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mulai </a:t>
            </a:r>
            <a:r>
              <a:rPr sz="32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dari </a:t>
            </a:r>
            <a:r>
              <a:rPr sz="3250" spc="1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prinsip </a:t>
            </a:r>
            <a:r>
              <a:rPr sz="325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siklisasi </a:t>
            </a:r>
            <a:r>
              <a:rPr sz="3250" spc="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glukosa, </a:t>
            </a:r>
            <a:r>
              <a:rPr sz="32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memiliki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250" spc="1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aldehida </a:t>
            </a:r>
            <a:r>
              <a:rPr sz="3250" spc="1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rantai </a:t>
            </a:r>
            <a:r>
              <a:rPr sz="3250" spc="1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Samping </a:t>
            </a:r>
            <a:r>
              <a:rPr sz="3250" spc="1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4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R1</a:t>
            </a:r>
            <a:r>
              <a:rPr sz="3250" spc="-459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alkohol </a:t>
            </a:r>
            <a:r>
              <a:rPr sz="3250" spc="1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dengan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rantai </a:t>
            </a:r>
            <a:r>
              <a:rPr sz="3250" spc="1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samping </a:t>
            </a:r>
            <a:r>
              <a:rPr sz="3250" spc="-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R2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interaksi </a:t>
            </a:r>
            <a:r>
              <a:rPr sz="32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antara </a:t>
            </a:r>
            <a:r>
              <a:rPr sz="3250" spc="1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aldehida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alkohol </a:t>
            </a:r>
            <a:r>
              <a:rPr sz="32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250" spc="-10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akan </a:t>
            </a:r>
            <a:r>
              <a:rPr sz="3250" spc="1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sangat </a:t>
            </a:r>
            <a:r>
              <a:rPr sz="325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SD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2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hemiasetal </a:t>
            </a:r>
            <a:r>
              <a:rPr sz="3250" spc="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oksigen </a:t>
            </a:r>
            <a:r>
              <a:rPr sz="32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akan </a:t>
            </a:r>
            <a:r>
              <a:rPr sz="32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terikat </a:t>
            </a:r>
            <a:r>
              <a:rPr sz="3250" spc="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untuk </a:t>
            </a:r>
            <a:r>
              <a:rPr sz="32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karbon </a:t>
            </a:r>
            <a:r>
              <a:rPr sz="32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2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250" spc="2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hidrogen</a:t>
            </a:r>
            <a:r>
              <a:rPr sz="3250" spc="-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akan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membentuk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</a:t>
            </a:r>
            <a:r>
              <a:rPr sz="3250" spc="-5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</a:t>
            </a:r>
            <a:endParaRPr sz="3250">
              <a:latin typeface="Lucida Sans" panose="020B0602030504020204"/>
              <a:cs typeface="Lucida Sans" panose="020B0602030504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736" y="4257969"/>
            <a:ext cx="17352645" cy="389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19380" algn="ctr">
              <a:lnSpc>
                <a:spcPct val="115000"/>
              </a:lnSpc>
              <a:spcBef>
                <a:spcPts val="95"/>
              </a:spcBef>
            </a:pPr>
            <a:r>
              <a:rPr sz="315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prinsip </a:t>
            </a:r>
            <a:r>
              <a:rPr sz="31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pembentukan </a:t>
            </a:r>
            <a:r>
              <a:rPr sz="31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hemiasetal </a:t>
            </a:r>
            <a:r>
              <a:rPr sz="315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1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jika </a:t>
            </a:r>
            <a:r>
              <a:rPr sz="31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kita </a:t>
            </a:r>
            <a:r>
              <a:rPr sz="3150" spc="2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membawa </a:t>
            </a:r>
            <a:r>
              <a:rPr sz="31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siklisasi </a:t>
            </a:r>
            <a:r>
              <a:rPr sz="315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 </a:t>
            </a:r>
            <a:r>
              <a:rPr sz="3150" spc="2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adalah </a:t>
            </a:r>
            <a:r>
              <a:rPr sz="3150" spc="229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1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sebagai </a:t>
            </a:r>
            <a:r>
              <a:rPr sz="3150" spc="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berikut </a:t>
            </a:r>
            <a:r>
              <a:rPr sz="31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rantai </a:t>
            </a:r>
            <a:r>
              <a:rPr sz="315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 </a:t>
            </a:r>
            <a:r>
              <a:rPr sz="315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lurus </a:t>
            </a:r>
            <a:r>
              <a:rPr sz="31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1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dapat </a:t>
            </a:r>
            <a:r>
              <a:rPr sz="3150" spc="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ditulis </a:t>
            </a:r>
            <a:r>
              <a:rPr sz="315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seperti </a:t>
            </a:r>
            <a:r>
              <a:rPr sz="3150" spc="-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ini,kita </a:t>
            </a:r>
            <a:r>
              <a:rPr sz="315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lihat </a:t>
            </a:r>
            <a:r>
              <a:rPr sz="3150" spc="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disini </a:t>
            </a:r>
            <a:r>
              <a:rPr sz="3150" spc="3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ada </a:t>
            </a:r>
            <a:r>
              <a:rPr sz="3150" spc="-9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150" spc="114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aldehid </a:t>
            </a:r>
            <a:r>
              <a:rPr sz="3150" spc="7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Hal </a:t>
            </a:r>
            <a:r>
              <a:rPr sz="315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150" spc="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gugus </a:t>
            </a:r>
            <a:r>
              <a:rPr sz="31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hidroksil </a:t>
            </a:r>
            <a:r>
              <a:rPr sz="3150" spc="3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untuk </a:t>
            </a:r>
            <a:r>
              <a:rPr sz="31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alkohol </a:t>
            </a:r>
            <a:r>
              <a:rPr sz="31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sekarang </a:t>
            </a:r>
            <a:r>
              <a:rPr sz="3150" spc="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oksigen </a:t>
            </a:r>
            <a:r>
              <a:rPr sz="31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akan </a:t>
            </a:r>
            <a:r>
              <a:rPr sz="3150" spc="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terikat </a:t>
            </a:r>
            <a:r>
              <a:rPr sz="3150" spc="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2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 </a:t>
            </a:r>
            <a:r>
              <a:rPr sz="3150" spc="2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atom </a:t>
            </a:r>
            <a:r>
              <a:rPr sz="31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karbon </a:t>
            </a:r>
            <a:r>
              <a:rPr sz="3150" spc="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aktif </a:t>
            </a:r>
            <a:r>
              <a:rPr sz="315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 </a:t>
            </a:r>
            <a:r>
              <a:rPr sz="3150" spc="1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sehingga </a:t>
            </a:r>
            <a:r>
              <a:rPr sz="3150" spc="1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1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struktur </a:t>
            </a:r>
            <a:r>
              <a:rPr sz="3150" spc="-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siklik </a:t>
            </a:r>
            <a:r>
              <a:rPr sz="31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dari </a:t>
            </a:r>
            <a:r>
              <a:rPr sz="3150" spc="20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atom </a:t>
            </a:r>
            <a:r>
              <a:rPr sz="3150" spc="28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c </a:t>
            </a:r>
            <a:r>
              <a:rPr sz="31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 </a:t>
            </a:r>
            <a:r>
              <a:rPr sz="3150" spc="21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16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merupakan </a:t>
            </a:r>
            <a:r>
              <a:rPr sz="31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pemberian </a:t>
            </a:r>
            <a:r>
              <a:rPr sz="3150" spc="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dari </a:t>
            </a:r>
            <a:r>
              <a:rPr sz="3150" spc="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staf </a:t>
            </a:r>
            <a:r>
              <a:rPr sz="3150" spc="2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pada </a:t>
            </a:r>
            <a:r>
              <a:rPr sz="3150" spc="17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salah </a:t>
            </a:r>
            <a:r>
              <a:rPr sz="3150" spc="1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satu </a:t>
            </a:r>
            <a:r>
              <a:rPr sz="31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 </a:t>
            </a:r>
            <a:r>
              <a:rPr sz="31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dibawa </a:t>
            </a:r>
            <a:r>
              <a:rPr sz="315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oleh </a:t>
            </a:r>
            <a:r>
              <a:rPr sz="31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dan </a:t>
            </a:r>
            <a:r>
              <a:rPr sz="3150" spc="-12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F2 </a:t>
            </a:r>
            <a:r>
              <a:rPr sz="3150" spc="19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dibawa </a:t>
            </a:r>
            <a:r>
              <a:rPr sz="3150" spc="-9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oleh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alkohol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21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yang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1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karena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2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dalam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-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struktur</a:t>
            </a:r>
            <a:r>
              <a:rPr sz="3150" spc="-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-6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siklik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-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ini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229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hanya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3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24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bawah</a:t>
            </a:r>
            <a:r>
              <a:rPr sz="3150" spc="-4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12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dikatakan</a:t>
            </a:r>
            <a:r>
              <a:rPr sz="3150" spc="-5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glukosa </a:t>
            </a:r>
            <a:r>
              <a:rPr sz="3150" spc="-985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 </a:t>
            </a:r>
            <a:r>
              <a:rPr sz="3150" spc="90" dirty="0">
                <a:solidFill>
                  <a:srgbClr val="FFFFFF"/>
                </a:solidFill>
                <a:latin typeface="Lucida Sans" panose="020B0602030504020204"/>
                <a:cs typeface="Lucida Sans" panose="020B0602030504020204"/>
              </a:rPr>
              <a:t>Alphard</a:t>
            </a:r>
            <a:endParaRPr sz="3150">
              <a:latin typeface="Lucida Sans" panose="020B0602030504020204"/>
              <a:cs typeface="Lucida Sans" panose="020B0602030504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683371" y="3"/>
            <a:ext cx="8420099" cy="3768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6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237" y="443874"/>
            <a:ext cx="17191990" cy="474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3000" spc="65" dirty="0">
                <a:latin typeface="Lucida Sans" panose="020B0602030504020204"/>
                <a:cs typeface="Lucida Sans" panose="020B0602030504020204"/>
              </a:rPr>
              <a:t>sedangkan </a:t>
            </a:r>
            <a:r>
              <a:rPr sz="3000" spc="-110" dirty="0">
                <a:latin typeface="Lucida Sans" panose="020B0602030504020204"/>
                <a:cs typeface="Lucida Sans" panose="020B0602030504020204"/>
              </a:rPr>
              <a:t>OH </a:t>
            </a:r>
            <a:r>
              <a:rPr sz="3000" spc="70" dirty="0">
                <a:latin typeface="Lucida Sans" panose="020B0602030504020204"/>
                <a:cs typeface="Lucida Sans" panose="020B0602030504020204"/>
              </a:rPr>
              <a:t>akan </a:t>
            </a:r>
            <a:r>
              <a:rPr sz="3000" spc="35" dirty="0">
                <a:latin typeface="Lucida Sans" panose="020B0602030504020204"/>
                <a:cs typeface="Lucida Sans" panose="020B0602030504020204"/>
              </a:rPr>
              <a:t>menjadi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glukosa </a:t>
            </a:r>
            <a:r>
              <a:rPr sz="3000" spc="-65" dirty="0">
                <a:latin typeface="Lucida Sans" panose="020B0602030504020204"/>
                <a:cs typeface="Lucida Sans" panose="020B0602030504020204"/>
              </a:rPr>
              <a:t>prinsip </a:t>
            </a:r>
            <a:r>
              <a:rPr sz="3000" spc="-90" dirty="0">
                <a:latin typeface="Lucida Sans" panose="020B0602030504020204"/>
                <a:cs typeface="Lucida Sans" panose="020B0602030504020204"/>
              </a:rPr>
              <a:t>siklisasi </a:t>
            </a:r>
            <a:r>
              <a:rPr sz="3000" spc="-50" dirty="0">
                <a:latin typeface="Lucida Sans" panose="020B0602030504020204"/>
                <a:cs typeface="Lucida Sans" panose="020B0602030504020204"/>
              </a:rPr>
              <a:t>fruktosa </a:t>
            </a:r>
            <a:r>
              <a:rPr sz="3000" spc="204" dirty="0">
                <a:latin typeface="Lucida Sans" panose="020B0602030504020204"/>
                <a:cs typeface="Lucida Sans" panose="020B0602030504020204"/>
              </a:rPr>
              <a:t>pada </a:t>
            </a:r>
            <a:r>
              <a:rPr sz="3000" spc="-50" dirty="0">
                <a:latin typeface="Lucida Sans" panose="020B0602030504020204"/>
                <a:cs typeface="Lucida Sans" panose="020B0602030504020204"/>
              </a:rPr>
              <a:t>fruktosa </a:t>
            </a:r>
            <a:r>
              <a:rPr sz="3000" spc="245" dirty="0">
                <a:latin typeface="Lucida Sans" panose="020B0602030504020204"/>
                <a:cs typeface="Lucida Sans" panose="020B0602030504020204"/>
              </a:rPr>
              <a:t>ada </a:t>
            </a:r>
            <a:r>
              <a:rPr sz="3000" spc="30" dirty="0">
                <a:latin typeface="Lucida Sans" panose="020B0602030504020204"/>
                <a:cs typeface="Lucida Sans" panose="020B0602030504020204"/>
              </a:rPr>
              <a:t>gugus </a:t>
            </a:r>
            <a:r>
              <a:rPr sz="3000" spc="3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65" dirty="0">
                <a:latin typeface="Lucida Sans" panose="020B0602030504020204"/>
                <a:cs typeface="Lucida Sans" panose="020B0602030504020204"/>
              </a:rPr>
              <a:t>keton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seperti </a:t>
            </a:r>
            <a:r>
              <a:rPr sz="3000" spc="110" dirty="0">
                <a:latin typeface="Lucida Sans" panose="020B0602030504020204"/>
                <a:cs typeface="Lucida Sans" panose="020B0602030504020204"/>
              </a:rPr>
              <a:t>biasa </a:t>
            </a:r>
            <a:r>
              <a:rPr sz="3000" spc="-615" dirty="0">
                <a:latin typeface="Lucida Sans" panose="020B0602030504020204"/>
                <a:cs typeface="Lucida Sans" panose="020B0602030504020204"/>
              </a:rPr>
              <a:t>F1</a:t>
            </a:r>
            <a:r>
              <a:rPr sz="3000" spc="-61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-185" dirty="0">
                <a:latin typeface="Lucida Sans" panose="020B0602030504020204"/>
                <a:cs typeface="Lucida Sans" panose="020B0602030504020204"/>
              </a:rPr>
              <a:t>F2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80" dirty="0">
                <a:latin typeface="Lucida Sans" panose="020B0602030504020204"/>
                <a:cs typeface="Lucida Sans" panose="020B0602030504020204"/>
              </a:rPr>
              <a:t>sebuah </a:t>
            </a:r>
            <a:r>
              <a:rPr sz="3000" spc="30" dirty="0">
                <a:latin typeface="Lucida Sans" panose="020B0602030504020204"/>
                <a:cs typeface="Lucida Sans" panose="020B0602030504020204"/>
              </a:rPr>
              <a:t>gugus </a:t>
            </a:r>
            <a:r>
              <a:rPr sz="3000" spc="-60" dirty="0">
                <a:latin typeface="Lucida Sans" panose="020B0602030504020204"/>
                <a:cs typeface="Lucida Sans" panose="020B0602030504020204"/>
              </a:rPr>
              <a:t>alkohol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-120" dirty="0">
                <a:latin typeface="Lucida Sans" panose="020B0602030504020204"/>
                <a:cs typeface="Lucida Sans" panose="020B0602030504020204"/>
              </a:rPr>
              <a:t>R3 </a:t>
            </a:r>
            <a:r>
              <a:rPr sz="3000" spc="-70" dirty="0">
                <a:latin typeface="Lucida Sans" panose="020B0602030504020204"/>
                <a:cs typeface="Lucida Sans" panose="020B0602030504020204"/>
              </a:rPr>
              <a:t>interaksi </a:t>
            </a:r>
            <a:r>
              <a:rPr sz="3000" spc="105" dirty="0">
                <a:latin typeface="Lucida Sans" panose="020B0602030504020204"/>
                <a:cs typeface="Lucida Sans" panose="020B0602030504020204"/>
              </a:rPr>
              <a:t>antara </a:t>
            </a:r>
            <a:r>
              <a:rPr sz="3000" spc="75" dirty="0">
                <a:latin typeface="Lucida Sans" panose="020B0602030504020204"/>
                <a:cs typeface="Lucida Sans" panose="020B0602030504020204"/>
              </a:rPr>
              <a:t>Tanda </a:t>
            </a:r>
            <a:r>
              <a:rPr sz="3000" spc="8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60" dirty="0">
                <a:latin typeface="Lucida Sans" panose="020B0602030504020204"/>
                <a:cs typeface="Lucida Sans" panose="020B0602030504020204"/>
              </a:rPr>
              <a:t>alkohol </a:t>
            </a:r>
            <a:r>
              <a:rPr sz="3000" spc="70" dirty="0">
                <a:latin typeface="Lucida Sans" panose="020B0602030504020204"/>
                <a:cs typeface="Lucida Sans" panose="020B0602030504020204"/>
              </a:rPr>
              <a:t>akan </a:t>
            </a:r>
            <a:r>
              <a:rPr sz="3000" spc="25" dirty="0"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hemiketal </a:t>
            </a:r>
            <a:r>
              <a:rPr sz="3000" spc="130" dirty="0">
                <a:latin typeface="Lucida Sans" panose="020B0602030504020204"/>
                <a:cs typeface="Lucida Sans" panose="020B0602030504020204"/>
              </a:rPr>
              <a:t>semua 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oksigen </a:t>
            </a:r>
            <a:r>
              <a:rPr sz="3000" spc="70" dirty="0">
                <a:latin typeface="Lucida Sans" panose="020B0602030504020204"/>
                <a:cs typeface="Lucida Sans" panose="020B0602030504020204"/>
              </a:rPr>
              <a:t>akan </a:t>
            </a:r>
            <a:r>
              <a:rPr sz="3000" spc="-70" dirty="0">
                <a:latin typeface="Lucida Sans" panose="020B0602030504020204"/>
                <a:cs typeface="Lucida Sans" panose="020B0602030504020204"/>
              </a:rPr>
              <a:t>terikat </a:t>
            </a:r>
            <a:r>
              <a:rPr sz="3000" spc="204" dirty="0">
                <a:latin typeface="Lucida Sans" panose="020B0602030504020204"/>
                <a:cs typeface="Lucida Sans" panose="020B0602030504020204"/>
              </a:rPr>
              <a:t>pada </a:t>
            </a:r>
            <a:r>
              <a:rPr sz="3000" spc="-20" dirty="0">
                <a:latin typeface="Lucida Sans" panose="020B0602030504020204"/>
                <a:cs typeface="Lucida Sans" panose="020B0602030504020204"/>
              </a:rPr>
              <a:t>karbon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-110" dirty="0">
                <a:latin typeface="Lucida Sans" panose="020B0602030504020204"/>
                <a:cs typeface="Lucida Sans" panose="020B0602030504020204"/>
              </a:rPr>
              <a:t>OH </a:t>
            </a:r>
            <a:r>
              <a:rPr sz="3000" spc="204" dirty="0">
                <a:latin typeface="Lucida Sans" panose="020B0602030504020204"/>
                <a:cs typeface="Lucida Sans" panose="020B0602030504020204"/>
              </a:rPr>
              <a:t>pada </a:t>
            </a:r>
            <a:r>
              <a:rPr sz="3000" spc="-93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60" dirty="0">
                <a:latin typeface="Lucida Sans" panose="020B0602030504020204"/>
                <a:cs typeface="Lucida Sans" panose="020B0602030504020204"/>
              </a:rPr>
              <a:t>alkohol </a:t>
            </a:r>
            <a:r>
              <a:rPr sz="3000" spc="70" dirty="0">
                <a:latin typeface="Lucida Sans" panose="020B0602030504020204"/>
                <a:cs typeface="Lucida Sans" panose="020B0602030504020204"/>
              </a:rPr>
              <a:t>akan </a:t>
            </a:r>
            <a:r>
              <a:rPr sz="3000" spc="25" dirty="0"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000" spc="155" dirty="0">
                <a:latin typeface="Lucida Sans" panose="020B0602030504020204"/>
                <a:cs typeface="Lucida Sans" panose="020B0602030504020204"/>
              </a:rPr>
              <a:t>badan </a:t>
            </a:r>
            <a:r>
              <a:rPr sz="3000" spc="-110" dirty="0">
                <a:latin typeface="Lucida Sans" panose="020B0602030504020204"/>
                <a:cs typeface="Lucida Sans" panose="020B0602030504020204"/>
              </a:rPr>
              <a:t>OH </a:t>
            </a:r>
            <a:r>
              <a:rPr sz="3000" spc="50" dirty="0">
                <a:latin typeface="Lucida Sans" panose="020B0602030504020204"/>
                <a:cs typeface="Lucida Sans" panose="020B0602030504020204"/>
              </a:rPr>
              <a:t>baru </a:t>
            </a:r>
            <a:r>
              <a:rPr sz="3000" spc="204" dirty="0">
                <a:latin typeface="Lucida Sans" panose="020B0602030504020204"/>
                <a:cs typeface="Lucida Sans" panose="020B0602030504020204"/>
              </a:rPr>
              <a:t>pada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hemiketal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ini </a:t>
            </a:r>
            <a:r>
              <a:rPr sz="3000" spc="-120" dirty="0">
                <a:latin typeface="Lucida Sans" panose="020B0602030504020204"/>
                <a:cs typeface="Lucida Sans" panose="020B0602030504020204"/>
              </a:rPr>
              <a:t>jika </a:t>
            </a:r>
            <a:r>
              <a:rPr sz="3000" spc="45" dirty="0">
                <a:latin typeface="Lucida Sans" panose="020B0602030504020204"/>
                <a:cs typeface="Lucida Sans" panose="020B0602030504020204"/>
              </a:rPr>
              <a:t>rantainya </a:t>
            </a:r>
            <a:r>
              <a:rPr sz="3000" spc="-120" dirty="0">
                <a:latin typeface="Lucida Sans" panose="020B0602030504020204"/>
                <a:cs typeface="Lucida Sans" panose="020B0602030504020204"/>
              </a:rPr>
              <a:t>Lurus </a:t>
            </a:r>
            <a:r>
              <a:rPr sz="3000" spc="-50" dirty="0">
                <a:latin typeface="Lucida Sans" panose="020B0602030504020204"/>
                <a:cs typeface="Lucida Sans" panose="020B0602030504020204"/>
              </a:rPr>
              <a:t>fruktosa </a:t>
            </a:r>
            <a:r>
              <a:rPr sz="3000" spc="-4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85" dirty="0">
                <a:latin typeface="Lucida Sans" panose="020B0602030504020204"/>
                <a:cs typeface="Lucida Sans" panose="020B0602030504020204"/>
              </a:rPr>
              <a:t>kita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Tulis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seperti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ini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atau </a:t>
            </a:r>
            <a:r>
              <a:rPr sz="3000" spc="-15" dirty="0">
                <a:latin typeface="Lucida Sans" panose="020B0602030504020204"/>
                <a:cs typeface="Lucida Sans" panose="020B0602030504020204"/>
              </a:rPr>
              <a:t>seperti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ini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-50" dirty="0">
                <a:latin typeface="Lucida Sans" panose="020B0602030504020204"/>
                <a:cs typeface="Lucida Sans" panose="020B0602030504020204"/>
              </a:rPr>
              <a:t>lihat </a:t>
            </a:r>
            <a:r>
              <a:rPr sz="3000" spc="-95" dirty="0">
                <a:latin typeface="Lucida Sans" panose="020B0602030504020204"/>
                <a:cs typeface="Lucida Sans" panose="020B0602030504020204"/>
              </a:rPr>
              <a:t>disini </a:t>
            </a:r>
            <a:r>
              <a:rPr sz="3000" spc="245" dirty="0">
                <a:latin typeface="Lucida Sans" panose="020B0602030504020204"/>
                <a:cs typeface="Lucida Sans" panose="020B0602030504020204"/>
              </a:rPr>
              <a:t>ada </a:t>
            </a:r>
            <a:r>
              <a:rPr sz="3000" spc="30" dirty="0">
                <a:latin typeface="Lucida Sans" panose="020B0602030504020204"/>
                <a:cs typeface="Lucida Sans" panose="020B0602030504020204"/>
              </a:rPr>
              <a:t>gugus </a:t>
            </a:r>
            <a:r>
              <a:rPr sz="3000" spc="-65" dirty="0">
                <a:latin typeface="Lucida Sans" panose="020B0602030504020204"/>
                <a:cs typeface="Lucida Sans" panose="020B0602030504020204"/>
              </a:rPr>
              <a:t>keton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-95" dirty="0">
                <a:latin typeface="Lucida Sans" panose="020B0602030504020204"/>
                <a:cs typeface="Lucida Sans" panose="020B0602030504020204"/>
              </a:rPr>
              <a:t>disini </a:t>
            </a:r>
            <a:r>
              <a:rPr sz="3000" spc="245" dirty="0">
                <a:latin typeface="Lucida Sans" panose="020B0602030504020204"/>
                <a:cs typeface="Lucida Sans" panose="020B0602030504020204"/>
              </a:rPr>
              <a:t>ada </a:t>
            </a:r>
            <a:r>
              <a:rPr sz="3000" spc="15" dirty="0">
                <a:latin typeface="Lucida Sans" panose="020B0602030504020204"/>
                <a:cs typeface="Lucida Sans" panose="020B0602030504020204"/>
              </a:rPr>
              <a:t>rantai </a:t>
            </a:r>
            <a:r>
              <a:rPr sz="3000" spc="-10" dirty="0">
                <a:latin typeface="Lucida Sans" panose="020B0602030504020204"/>
                <a:cs typeface="Lucida Sans" panose="020B0602030504020204"/>
              </a:rPr>
              <a:t>r&amp;c </a:t>
            </a:r>
            <a:r>
              <a:rPr sz="3000" spc="-93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30" dirty="0">
                <a:latin typeface="Lucida Sans" panose="020B0602030504020204"/>
                <a:cs typeface="Lucida Sans" panose="020B0602030504020204"/>
              </a:rPr>
              <a:t>mengidentifikasi </a:t>
            </a:r>
            <a:r>
              <a:rPr sz="3000" spc="95" dirty="0">
                <a:latin typeface="Lucida Sans" panose="020B0602030504020204"/>
                <a:cs typeface="Lucida Sans" panose="020B0602030504020204"/>
              </a:rPr>
              <a:t>dengan </a:t>
            </a:r>
            <a:r>
              <a:rPr sz="3000" spc="-60" dirty="0">
                <a:latin typeface="Lucida Sans" panose="020B0602030504020204"/>
                <a:cs typeface="Lucida Sans" panose="020B0602030504020204"/>
              </a:rPr>
              <a:t>alkohol </a:t>
            </a:r>
            <a:r>
              <a:rPr sz="3000" spc="130" dirty="0">
                <a:latin typeface="Lucida Sans" panose="020B0602030504020204"/>
                <a:cs typeface="Lucida Sans" panose="020B0602030504020204"/>
              </a:rPr>
              <a:t>maka 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oksigen </a:t>
            </a:r>
            <a:r>
              <a:rPr sz="3000" spc="70" dirty="0">
                <a:latin typeface="Lucida Sans" panose="020B0602030504020204"/>
                <a:cs typeface="Lucida Sans" panose="020B0602030504020204"/>
              </a:rPr>
              <a:t>akan </a:t>
            </a:r>
            <a:r>
              <a:rPr sz="3000" spc="-70" dirty="0">
                <a:latin typeface="Lucida Sans" panose="020B0602030504020204"/>
                <a:cs typeface="Lucida Sans" panose="020B0602030504020204"/>
              </a:rPr>
              <a:t>terikat </a:t>
            </a:r>
            <a:r>
              <a:rPr sz="3000" spc="204" dirty="0">
                <a:latin typeface="Lucida Sans" panose="020B0602030504020204"/>
                <a:cs typeface="Lucida Sans" panose="020B0602030504020204"/>
              </a:rPr>
              <a:t>pada </a:t>
            </a:r>
            <a:r>
              <a:rPr sz="3000" spc="110" dirty="0">
                <a:latin typeface="Lucida Sans" panose="020B0602030504020204"/>
                <a:cs typeface="Lucida Sans" panose="020B0602030504020204"/>
              </a:rPr>
              <a:t>atom </a:t>
            </a:r>
            <a:r>
              <a:rPr sz="3000" spc="-20" dirty="0">
                <a:latin typeface="Lucida Sans" panose="020B0602030504020204"/>
                <a:cs typeface="Lucida Sans" panose="020B0602030504020204"/>
              </a:rPr>
              <a:t>karbon </a:t>
            </a:r>
            <a:r>
              <a:rPr sz="3000" spc="-95" dirty="0">
                <a:latin typeface="Lucida Sans" panose="020B0602030504020204"/>
                <a:cs typeface="Lucida Sans" panose="020B0602030504020204"/>
              </a:rPr>
              <a:t>disini </a:t>
            </a:r>
            <a:r>
              <a:rPr sz="3000" spc="125" dirty="0">
                <a:latin typeface="Lucida Sans" panose="020B0602030504020204"/>
                <a:cs typeface="Lucida Sans" panose="020B0602030504020204"/>
              </a:rPr>
              <a:t>dan </a:t>
            </a:r>
            <a:r>
              <a:rPr sz="3000" spc="13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25" dirty="0">
                <a:latin typeface="Lucida Sans" panose="020B0602030504020204"/>
                <a:cs typeface="Lucida Sans" panose="020B0602030504020204"/>
              </a:rPr>
              <a:t>membentuk </a:t>
            </a:r>
            <a:r>
              <a:rPr sz="3000" spc="-120" dirty="0">
                <a:latin typeface="Lucida Sans" panose="020B0602030504020204"/>
                <a:cs typeface="Lucida Sans" panose="020B0602030504020204"/>
              </a:rPr>
              <a:t>struktur </a:t>
            </a:r>
            <a:r>
              <a:rPr sz="3000" spc="-245" dirty="0">
                <a:latin typeface="Lucida Sans" panose="020B0602030504020204"/>
                <a:cs typeface="Lucida Sans" panose="020B0602030504020204"/>
              </a:rPr>
              <a:t>siklik, </a:t>
            </a:r>
            <a:r>
              <a:rPr sz="3000" spc="110" dirty="0">
                <a:latin typeface="Lucida Sans" panose="020B0602030504020204"/>
                <a:cs typeface="Lucida Sans" panose="020B0602030504020204"/>
              </a:rPr>
              <a:t>atom </a:t>
            </a:r>
            <a:r>
              <a:rPr sz="3000" spc="260" dirty="0">
                <a:latin typeface="Lucida Sans" panose="020B0602030504020204"/>
                <a:cs typeface="Lucida Sans" panose="020B0602030504020204"/>
              </a:rPr>
              <a:t>c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ini </a:t>
            </a:r>
            <a:r>
              <a:rPr sz="3000" spc="-85" dirty="0">
                <a:latin typeface="Lucida Sans" panose="020B0602030504020204"/>
                <a:cs typeface="Lucida Sans" panose="020B0602030504020204"/>
              </a:rPr>
              <a:t>kita </a:t>
            </a:r>
            <a:r>
              <a:rPr sz="3000" spc="20" dirty="0">
                <a:latin typeface="Lucida Sans" panose="020B0602030504020204"/>
                <a:cs typeface="Lucida Sans" panose="020B0602030504020204"/>
              </a:rPr>
              <a:t>sebut </a:t>
            </a:r>
            <a:r>
              <a:rPr sz="3000" spc="-50" dirty="0">
                <a:latin typeface="Lucida Sans" panose="020B0602030504020204"/>
                <a:cs typeface="Lucida Sans" panose="020B0602030504020204"/>
              </a:rPr>
              <a:t>kenny </a:t>
            </a:r>
            <a:r>
              <a:rPr sz="3000" spc="25" dirty="0">
                <a:latin typeface="Lucida Sans" panose="020B0602030504020204"/>
                <a:cs typeface="Lucida Sans" panose="020B0602030504020204"/>
              </a:rPr>
              <a:t>tapi </a:t>
            </a:r>
            <a:r>
              <a:rPr sz="3000" spc="-110" dirty="0">
                <a:latin typeface="Lucida Sans" panose="020B0602030504020204"/>
                <a:cs typeface="Lucida Sans" panose="020B0602030504020204"/>
              </a:rPr>
              <a:t>OH </a:t>
            </a:r>
            <a:r>
              <a:rPr sz="3000" spc="-95" dirty="0">
                <a:latin typeface="Lucida Sans" panose="020B0602030504020204"/>
                <a:cs typeface="Lucida Sans" panose="020B0602030504020204"/>
              </a:rPr>
              <a:t>disini </a:t>
            </a:r>
            <a:r>
              <a:rPr sz="3000" spc="90" dirty="0">
                <a:latin typeface="Lucida Sans" panose="020B0602030504020204"/>
                <a:cs typeface="Lucida Sans" panose="020B0602030504020204"/>
              </a:rPr>
              <a:t>dibawah </a:t>
            </a:r>
            <a:r>
              <a:rPr sz="3000" spc="-35" dirty="0">
                <a:latin typeface="Lucida Sans" panose="020B0602030504020204"/>
                <a:cs typeface="Lucida Sans" panose="020B0602030504020204"/>
              </a:rPr>
              <a:t>lalu </a:t>
            </a:r>
            <a:r>
              <a:rPr sz="3000" spc="-85" dirty="0">
                <a:latin typeface="Lucida Sans" panose="020B0602030504020204"/>
                <a:cs typeface="Lucida Sans" panose="020B0602030504020204"/>
              </a:rPr>
              <a:t>kita </a:t>
            </a:r>
            <a:r>
              <a:rPr sz="3000" spc="140" dirty="0">
                <a:latin typeface="Lucida Sans" panose="020B0602030504020204"/>
                <a:cs typeface="Lucida Sans" panose="020B0602030504020204"/>
              </a:rPr>
              <a:t>memar </a:t>
            </a:r>
            <a:r>
              <a:rPr sz="3000" spc="-93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75" dirty="0">
                <a:latin typeface="Lucida Sans" panose="020B0602030504020204"/>
                <a:cs typeface="Lucida Sans" panose="020B0602030504020204"/>
              </a:rPr>
              <a:t>alfa</a:t>
            </a:r>
            <a:r>
              <a:rPr sz="3000" spc="-4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30" dirty="0">
                <a:latin typeface="Lucida Sans" panose="020B0602030504020204"/>
                <a:cs typeface="Lucida Sans" panose="020B0602030504020204"/>
              </a:rPr>
              <a:t>d-fruktosa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225" dirty="0">
                <a:latin typeface="Lucida Sans" panose="020B0602030504020204"/>
                <a:cs typeface="Lucida Sans" panose="020B0602030504020204"/>
              </a:rPr>
              <a:t>ini,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20" dirty="0">
                <a:latin typeface="Lucida Sans" panose="020B0602030504020204"/>
                <a:cs typeface="Lucida Sans" panose="020B0602030504020204"/>
              </a:rPr>
              <a:t>pasti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175" dirty="0">
                <a:latin typeface="Lucida Sans" panose="020B0602030504020204"/>
                <a:cs typeface="Lucida Sans" panose="020B0602030504020204"/>
              </a:rPr>
              <a:t>anda</a:t>
            </a:r>
            <a:r>
              <a:rPr sz="3000" spc="-4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30" dirty="0">
                <a:latin typeface="Lucida Sans" panose="020B0602030504020204"/>
                <a:cs typeface="Lucida Sans" panose="020B0602030504020204"/>
              </a:rPr>
              <a:t>tahu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100" dirty="0">
                <a:latin typeface="Lucida Sans" panose="020B0602030504020204"/>
                <a:cs typeface="Lucida Sans" panose="020B0602030504020204"/>
              </a:rPr>
              <a:t>namanya.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220" dirty="0">
                <a:latin typeface="Lucida Sans" panose="020B0602030504020204"/>
                <a:cs typeface="Lucida Sans" panose="020B0602030504020204"/>
              </a:rPr>
              <a:t>Jadi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30" dirty="0">
                <a:latin typeface="Lucida Sans" panose="020B0602030504020204"/>
                <a:cs typeface="Lucida Sans" panose="020B0602030504020204"/>
              </a:rPr>
              <a:t>konformasi</a:t>
            </a:r>
            <a:r>
              <a:rPr sz="3000" spc="-4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155" dirty="0">
                <a:latin typeface="Lucida Sans" panose="020B0602030504020204"/>
                <a:cs typeface="Lucida Sans" panose="020B0602030504020204"/>
              </a:rPr>
              <a:t>ini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160" dirty="0">
                <a:latin typeface="Lucida Sans" panose="020B0602030504020204"/>
                <a:cs typeface="Lucida Sans" panose="020B0602030504020204"/>
              </a:rPr>
              <a:t>namanya</a:t>
            </a:r>
            <a:r>
              <a:rPr sz="3000" spc="-40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35" dirty="0">
                <a:latin typeface="Lucida Sans" panose="020B0602030504020204"/>
                <a:cs typeface="Lucida Sans" panose="020B0602030504020204"/>
              </a:rPr>
              <a:t>alfa-D-piranosa </a:t>
            </a:r>
            <a:r>
              <a:rPr sz="3000" spc="-93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-5" dirty="0">
                <a:latin typeface="Lucida Sans" panose="020B0602030504020204"/>
                <a:cs typeface="Lucida Sans" panose="020B0602030504020204"/>
              </a:rPr>
              <a:t>disebut</a:t>
            </a:r>
            <a:r>
              <a:rPr sz="3000" spc="-55" dirty="0">
                <a:latin typeface="Lucida Sans" panose="020B0602030504020204"/>
                <a:cs typeface="Lucida Sans" panose="020B0602030504020204"/>
              </a:rPr>
              <a:t> </a:t>
            </a:r>
            <a:r>
              <a:rPr sz="3000" spc="40" dirty="0">
                <a:latin typeface="Lucida Sans" panose="020B0602030504020204"/>
                <a:cs typeface="Lucida Sans" panose="020B0602030504020204"/>
              </a:rPr>
              <a:t>beta-D-piranosa</a:t>
            </a:r>
            <a:endParaRPr sz="3000">
              <a:latin typeface="Lucida Sans" panose="020B0602030504020204"/>
              <a:cs typeface="Lucida Sans" panose="020B0602030504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49232" y="6003196"/>
            <a:ext cx="7724774" cy="4283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3100</Words>
  <Application>WPS Presentation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Lucida Sans</vt:lpstr>
      <vt:lpstr>Tahoma</vt:lpstr>
      <vt:lpstr>Trebuchet MS</vt:lpstr>
      <vt:lpstr>Microsoft YaHei</vt:lpstr>
      <vt:lpstr>Arial Unicode MS</vt:lpstr>
      <vt:lpstr>Calibri</vt:lpstr>
      <vt:lpstr>Office Theme</vt:lpstr>
      <vt:lpstr>resume video  monosakarida</vt:lpstr>
      <vt:lpstr>PowerPoint 演示文稿</vt:lpstr>
      <vt:lpstr>Glukosa mempunyai 4 atom c asimetrik  Sedangkan Mempunyai 3 atom c  asimetrik. C asimetrik ini sifatnya Optik  aktif.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video  monosakarida</dc:title>
  <dc:creator>annisa faras nabilah</dc:creator>
  <cp:keywords>DAE5_qh1vV0,BAEssTqgKJo</cp:keywords>
  <cp:lastModifiedBy>Asus</cp:lastModifiedBy>
  <cp:revision>1</cp:revision>
  <dcterms:created xsi:type="dcterms:W3CDTF">2022-03-04T07:30:47Z</dcterms:created>
  <dcterms:modified xsi:type="dcterms:W3CDTF">2022-03-04T07:30:49Z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2022-03-04T07:00:00Z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2022-03-04T07:00:00Z</vt:filetime>
  </property>
  <property fmtid="{D5CDD505-2E9C-101B-9397-08002B2CF9AE}" pid="5" name="ICV">
    <vt:lpwstr>D7AA6FF3D50D43F09FD88565B6D5E699</vt:lpwstr>
  </property>
  <property fmtid="{D5CDD505-2E9C-101B-9397-08002B2CF9AE}" pid="6" name="KSOProductBuildVer">
    <vt:lpwstr>1033-11.2.0.10463</vt:lpwstr>
  </property>
</Properties>
</file>