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0999"/>
          </a:blip>
          <a:srcRect l="0" t="3125" r="0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090711" y="4402138"/>
            <a:ext cx="10112393" cy="180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300"/>
              </a:lnSpc>
            </a:pPr>
            <a:r>
              <a:rPr lang="en-US" spc="700" sz="14000">
                <a:solidFill>
                  <a:srgbClr val="273755"/>
                </a:solidFill>
                <a:latin typeface="Bebas Neue Italics"/>
              </a:rPr>
              <a:t>MONOSAKARIDA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608462" y="6208712"/>
            <a:ext cx="5753424" cy="1928015"/>
            <a:chOff x="0" y="0"/>
            <a:chExt cx="7671232" cy="2570687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7671232" cy="2570687"/>
            </a:xfrm>
            <a:prstGeom prst="rect">
              <a:avLst/>
            </a:prstGeom>
            <a:solidFill>
              <a:srgbClr val="F9FCFF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351183" y="202669"/>
              <a:ext cx="6968867" cy="2098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pc="131" sz="3000">
                  <a:solidFill>
                    <a:srgbClr val="273755"/>
                  </a:solidFill>
                  <a:latin typeface="Montserrat Light"/>
                </a:rPr>
                <a:t>Primasetya Ramadhan</a:t>
              </a:r>
            </a:p>
            <a:p>
              <a:pPr>
                <a:lnSpc>
                  <a:spcPts val="4200"/>
                </a:lnSpc>
              </a:pPr>
              <a:r>
                <a:rPr lang="en-US" spc="131" sz="3000">
                  <a:solidFill>
                    <a:srgbClr val="273755"/>
                  </a:solidFill>
                  <a:latin typeface="Montserrat Light"/>
                </a:rPr>
                <a:t>2164051001</a:t>
              </a:r>
            </a:p>
            <a:p>
              <a:pPr>
                <a:lnSpc>
                  <a:spcPts val="4200"/>
                </a:lnSpc>
              </a:pPr>
              <a:r>
                <a:rPr lang="en-US" spc="131" sz="3000">
                  <a:solidFill>
                    <a:srgbClr val="273755"/>
                  </a:solidFill>
                  <a:latin typeface="Montserrat Light"/>
                </a:rPr>
                <a:t>THP 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88973"/>
            <a:ext cx="10961182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59"/>
              </a:lnSpc>
            </a:pPr>
            <a:r>
              <a:rPr lang="en-US" spc="115" sz="5799">
                <a:solidFill>
                  <a:srgbClr val="273755"/>
                </a:solidFill>
                <a:latin typeface="Bebas Neue Italics"/>
              </a:rPr>
              <a:t>KOMPONEN PENYUSUN MONOSAKARIDA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479548"/>
            <a:ext cx="16230600" cy="398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pc="30" sz="3000">
                <a:solidFill>
                  <a:srgbClr val="273755"/>
                </a:solidFill>
                <a:latin typeface="Montserrat Light"/>
              </a:rPr>
              <a:t>Monosakarida adalah unit karbohidrat terkecil atau 1 unit gula terkecil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pc="30" sz="3000">
                <a:solidFill>
                  <a:srgbClr val="273755"/>
                </a:solidFill>
                <a:latin typeface="Montserrat Light"/>
              </a:rPr>
              <a:t>Dalam monosakarida terdapat gugus aldehid atau gugus keton dengan masing-masing memiliki dua atau lebih gugus hidroksil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pc="30" sz="3000">
                <a:solidFill>
                  <a:srgbClr val="273755"/>
                </a:solidFill>
                <a:latin typeface="Montserrat Light"/>
              </a:rPr>
              <a:t>Gugus aldehid terdapat dalam monosakarida glukosa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pc="30" sz="3000">
                <a:solidFill>
                  <a:srgbClr val="273755"/>
                </a:solidFill>
                <a:latin typeface="Montserrat Light"/>
              </a:rPr>
              <a:t>Gugus keton terdapat dalam monosakarida fruktosa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pc="30" sz="3000">
                <a:solidFill>
                  <a:srgbClr val="273755"/>
                </a:solidFill>
                <a:latin typeface="Montserrat Light"/>
              </a:rPr>
              <a:t>Baik glukosa dan fruktosa memiliki 6 atom karbon (C) dan terikat 5 gugus hidroksil (OH)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789176"/>
            <a:ext cx="10961182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59"/>
              </a:lnSpc>
            </a:pPr>
            <a:r>
              <a:rPr lang="en-US" spc="115" sz="5799">
                <a:solidFill>
                  <a:srgbClr val="273755"/>
                </a:solidFill>
                <a:latin typeface="Bebas Neue Italics"/>
              </a:rPr>
              <a:t>PENAMAAN MONOSAKARIDA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598801"/>
            <a:ext cx="7370278" cy="3213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2"/>
              </a:lnSpc>
            </a:pPr>
            <a:r>
              <a:rPr lang="en-US" spc="24" sz="2421">
                <a:solidFill>
                  <a:srgbClr val="273755"/>
                </a:solidFill>
                <a:latin typeface="Montserrat Light"/>
              </a:rPr>
              <a:t>Monosakarida Aldehida</a:t>
            </a:r>
          </a:p>
          <a:p>
            <a:pPr>
              <a:lnSpc>
                <a:spcPts val="3632"/>
              </a:lnSpc>
            </a:pPr>
            <a:r>
              <a:rPr lang="en-US" spc="24" sz="2421">
                <a:solidFill>
                  <a:srgbClr val="273755"/>
                </a:solidFill>
                <a:latin typeface="Montserrat Light"/>
              </a:rPr>
              <a:t>Aldo + 3 C Triosa, 4 C Tetrosa, 5 C Pentosa, 6 C Heksosa</a:t>
            </a:r>
          </a:p>
          <a:p>
            <a:pPr>
              <a:lnSpc>
                <a:spcPts val="3632"/>
              </a:lnSpc>
            </a:pPr>
          </a:p>
          <a:p>
            <a:pPr>
              <a:lnSpc>
                <a:spcPts val="3632"/>
              </a:lnSpc>
            </a:pPr>
            <a:r>
              <a:rPr lang="en-US" spc="24" sz="2421">
                <a:solidFill>
                  <a:srgbClr val="273755"/>
                </a:solidFill>
                <a:latin typeface="Montserrat Light"/>
              </a:rPr>
              <a:t>Monosakarida Keton</a:t>
            </a:r>
          </a:p>
          <a:p>
            <a:pPr>
              <a:lnSpc>
                <a:spcPts val="3632"/>
              </a:lnSpc>
            </a:pPr>
            <a:r>
              <a:rPr lang="en-US" spc="24" sz="2421">
                <a:solidFill>
                  <a:srgbClr val="273755"/>
                </a:solidFill>
                <a:latin typeface="Montserrat Light"/>
              </a:rPr>
              <a:t>Keto + 3 C Triosa, 4 C Tetrosa, 5 C Pentosa, 6 C Heksosa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756909" y="6608326"/>
            <a:ext cx="8502391" cy="303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pc="20" sz="2000">
                <a:solidFill>
                  <a:srgbClr val="273755"/>
                </a:solidFill>
                <a:latin typeface="Montserrat Light"/>
              </a:rPr>
              <a:t>Untuk glukosa karena ia termasuk senyawa aldehid dan memiliki 6 atom karbon maka glukosa bernama Aldoheksosa</a:t>
            </a:r>
          </a:p>
          <a:p>
            <a:pPr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pc="20" sz="2000">
                <a:solidFill>
                  <a:srgbClr val="273755"/>
                </a:solidFill>
                <a:latin typeface="Montserrat Light"/>
              </a:rPr>
              <a:t>Untuk fruktosa karena ia termasuk senyawa keton dan memiliki 6 atom karbon maka fruktosa bernama Ketoheksosa</a:t>
            </a:r>
          </a:p>
          <a:p>
            <a:pPr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pc="20" sz="2000">
                <a:solidFill>
                  <a:srgbClr val="273755"/>
                </a:solidFill>
                <a:latin typeface="Montserrat Light"/>
              </a:rPr>
              <a:t>Untuk liser aldehid karena ia termasuk senyawa aldehid dan memiliki 3 atom karbon maka ia bernama Aldotriosa</a:t>
            </a:r>
          </a:p>
          <a:p>
            <a:pPr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pc="20" sz="2000">
                <a:solidFill>
                  <a:srgbClr val="273755"/>
                </a:solidFill>
                <a:latin typeface="Montserrat Light"/>
              </a:rPr>
              <a:t>Untuk dihidroksiaseton karena ia termasuk senyawa keton dan memiliki 3 atom karbon maka ia bernama Ketotriosa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2737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250911"/>
            <a:ext cx="14800997" cy="134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000"/>
              </a:lnSpc>
            </a:pPr>
            <a:r>
              <a:rPr lang="en-US" spc="399" sz="10000">
                <a:solidFill>
                  <a:srgbClr val="F9FCFF"/>
                </a:solidFill>
                <a:latin typeface="Bebas Neue Italics"/>
              </a:rPr>
              <a:t>PUSAT ASIMETRIK MONOSAKARIDA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46889" y="2610066"/>
            <a:ext cx="15863704" cy="6648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Atom C Asimetris atau Atom C Kiral adalah 4 atom karbon di monosakarida yang mengikat empat gugus yang berbeda pada keempat tangannya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Pada glukosa terdapat 4 Atom C Kiral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Pada fruktosa terdapat 3 Atom C Kiral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Karena monosakarida memiliki atom asimetrik berarti secara fisika ia memiliki sifat sebagai senyawa yang dapat memutar polarisasi cahaya atau bersifat optik aktif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Pada molekul gliseraldehid, jika molekul c mengikat gugus hidroksil di sebelah kanan maka ia akan bernama D-gliseraldehid di mana D: Dextro/kanan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Pada molekul gliseraldehid, jika molekul c mengikat gugus hidroksil di sebelah kiri maka ia akan bernama L-gliseraldehid di mana L: Levo/kiri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Pada monosakarida atau aldotriosa yang memiliki lebih dari 5 atom karbon maka akan memiliki struktur siklik atau haworth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Hal tersebut disebabkan oleh interaksi gugus karbonil dan oksigen hidroksil yang membentuk ikatan kovalen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3304962"/>
            <a:chOff x="0" y="0"/>
            <a:chExt cx="24384000" cy="4406616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4384000" cy="4406616"/>
            </a:xfrm>
            <a:prstGeom prst="rect">
              <a:avLst/>
            </a:prstGeom>
            <a:solidFill>
              <a:srgbClr val="273755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1371600" y="1360875"/>
              <a:ext cx="19022418" cy="1856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000"/>
                </a:lnSpc>
                <a:spcBef>
                  <a:spcPct val="0"/>
                </a:spcBef>
              </a:pPr>
              <a:r>
                <a:rPr lang="en-US" spc="399" sz="10000">
                  <a:solidFill>
                    <a:srgbClr val="F9FCFF"/>
                  </a:solidFill>
                  <a:latin typeface="Bebas Neue Italics"/>
                </a:rPr>
                <a:t>PRINSIP SIKLISASI GLUKOSA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144000" y="7012599"/>
            <a:ext cx="5351503" cy="295208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800245" y="6977859"/>
            <a:ext cx="5417044" cy="302156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3769631"/>
            <a:ext cx="16230600" cy="2671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4034" indent="-257017" lvl="1">
              <a:lnSpc>
                <a:spcPts val="3571"/>
              </a:lnSpc>
              <a:buFont typeface="Arial"/>
              <a:buChar char="•"/>
            </a:pPr>
            <a:r>
              <a:rPr lang="en-US" spc="23" sz="2380">
                <a:solidFill>
                  <a:srgbClr val="273755"/>
                </a:solidFill>
                <a:latin typeface="Montserrat Light"/>
              </a:rPr>
              <a:t>Pada glukosa, terdapat gugus aldehid di rantai samping R1 dan terdapat pula alkohol di rantai samping R2 mereka berikatan untuk mencapai keseimbangan membentuk hemiasetal</a:t>
            </a:r>
          </a:p>
          <a:p>
            <a:pPr marL="514034" indent="-257017" lvl="1">
              <a:lnSpc>
                <a:spcPts val="3571"/>
              </a:lnSpc>
              <a:buFont typeface="Arial"/>
              <a:buChar char="•"/>
            </a:pPr>
            <a:r>
              <a:rPr lang="en-US" spc="23" sz="2380">
                <a:solidFill>
                  <a:srgbClr val="273755"/>
                </a:solidFill>
                <a:latin typeface="Montserrat Light"/>
              </a:rPr>
              <a:t>Molekul oksigen pada alkohol akan berikatan dengan atom c gugus aldehida dan molekul hidrogen di alkohol akan berikatan dengan oksigen gugus aldehid yang akan membentuk gugus hidroksil baru.</a:t>
            </a:r>
          </a:p>
          <a:p>
            <a:pPr marL="514034" indent="-257017" lvl="1">
              <a:lnSpc>
                <a:spcPts val="3571"/>
              </a:lnSpc>
              <a:buFont typeface="Arial"/>
              <a:buChar char="•"/>
            </a:pPr>
            <a:r>
              <a:rPr lang="en-US" spc="23" sz="2380">
                <a:solidFill>
                  <a:srgbClr val="273755"/>
                </a:solidFill>
                <a:latin typeface="Montserrat Light"/>
              </a:rPr>
              <a:t>Karena pada struktur siklik glukosa molekul OHnya terdapat di bawah, maka akan dinamai Alfa-D-glukosa dan jika pada struktur siklik molekul OHnya terdapat di atas maka dinamai Beta-D-glukosa.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3304962"/>
            <a:chOff x="0" y="0"/>
            <a:chExt cx="24384000" cy="4406616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4384000" cy="4406616"/>
            </a:xfrm>
            <a:prstGeom prst="rect">
              <a:avLst/>
            </a:prstGeom>
            <a:solidFill>
              <a:srgbClr val="273755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1371600" y="1360875"/>
              <a:ext cx="19022418" cy="1856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000"/>
                </a:lnSpc>
                <a:spcBef>
                  <a:spcPct val="0"/>
                </a:spcBef>
              </a:pPr>
              <a:r>
                <a:rPr lang="en-US" spc="399" sz="10000">
                  <a:solidFill>
                    <a:srgbClr val="F9FCFF"/>
                  </a:solidFill>
                  <a:latin typeface="Bebas Neue Italics"/>
                </a:rPr>
                <a:t>PRINSIP SIKLISASI FRUKTOSA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1018" t="0" r="1018" b="0"/>
          <a:stretch>
            <a:fillRect/>
          </a:stretch>
        </p:blipFill>
        <p:spPr>
          <a:xfrm flipH="false" flipV="false" rot="0">
            <a:off x="9144000" y="7012599"/>
            <a:ext cx="5351503" cy="295208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1528" r="0" b="1528"/>
          <a:stretch>
            <a:fillRect/>
          </a:stretch>
        </p:blipFill>
        <p:spPr>
          <a:xfrm flipH="false" flipV="false" rot="0">
            <a:off x="2800245" y="6977859"/>
            <a:ext cx="5417044" cy="302156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79993" y="3751852"/>
            <a:ext cx="16230600" cy="270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4206" indent="-257103" lvl="1">
              <a:lnSpc>
                <a:spcPts val="3572"/>
              </a:lnSpc>
              <a:buFont typeface="Arial"/>
              <a:buChar char="•"/>
            </a:pPr>
            <a:r>
              <a:rPr lang="en-US" spc="23" sz="2381">
                <a:solidFill>
                  <a:srgbClr val="273755"/>
                </a:solidFill>
                <a:latin typeface="Montserrat Light"/>
              </a:rPr>
              <a:t>Pada fruktosa, terdapat gugus keton yang berikatan dengan R1 dan R2 dan terdapat pula alkohol di rantai samping R3 mereka berikatan untuk mencapai keseimbangan membentuk hemiaketal</a:t>
            </a:r>
          </a:p>
          <a:p>
            <a:pPr marL="514206" indent="-257103" lvl="1">
              <a:lnSpc>
                <a:spcPts val="3572"/>
              </a:lnSpc>
              <a:buFont typeface="Arial"/>
              <a:buChar char="•"/>
            </a:pPr>
            <a:r>
              <a:rPr lang="en-US" spc="23" sz="2381">
                <a:solidFill>
                  <a:srgbClr val="273755"/>
                </a:solidFill>
                <a:latin typeface="Montserrat Light"/>
              </a:rPr>
              <a:t>Molekul oksigen pada alkohol akan berikatan dengan atom c gugus aldehida dan molekul hidrogen di alkohol akan berikatan dengan oksigen gugus aldehid yang akan membentuk gugus hidroksil baru.</a:t>
            </a:r>
          </a:p>
          <a:p>
            <a:pPr marL="514206" indent="-257103" lvl="1">
              <a:lnSpc>
                <a:spcPts val="3572"/>
              </a:lnSpc>
              <a:buFont typeface="Arial"/>
              <a:buChar char="•"/>
            </a:pPr>
            <a:r>
              <a:rPr lang="en-US" spc="23" sz="2381">
                <a:solidFill>
                  <a:srgbClr val="273755"/>
                </a:solidFill>
                <a:latin typeface="Montserrat Light"/>
              </a:rPr>
              <a:t>Karena pada struktur siklik fruktosa molekul OHnya terdapat di bawah, maka akan dinamai Alfa-D-fruktosa dan jika pada struktur siklik molekul OHnya terdapat di atas maka dinamai Beta-D-fruktosa.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600988" y="0"/>
            <a:ext cx="11687012" cy="10287000"/>
          </a:xfrm>
          <a:prstGeom prst="rect">
            <a:avLst/>
          </a:prstGeom>
          <a:solidFill>
            <a:srgbClr val="FCFCFC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017892" y="1374306"/>
            <a:ext cx="4836140" cy="246223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227735" y="570651"/>
            <a:ext cx="5250355" cy="24622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27735" y="3941272"/>
            <a:ext cx="6608970" cy="240445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400033" y="7254113"/>
            <a:ext cx="7235717" cy="266249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3147187"/>
            <a:ext cx="5572288" cy="410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07"/>
              </a:lnSpc>
              <a:spcBef>
                <a:spcPct val="0"/>
              </a:spcBef>
            </a:pPr>
            <a:r>
              <a:rPr lang="en-US" spc="256" sz="6407">
                <a:solidFill>
                  <a:srgbClr val="273755"/>
                </a:solidFill>
                <a:latin typeface="Bebas Neue Italics"/>
              </a:rPr>
              <a:t>KELOMPOK CINCIN GULA PIRAN DAN FURAN DALAM STRUKTUR SIKLIK MONOSAKARIDA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DAE56M-XpKo</dc:identifier>
  <dcterms:modified xsi:type="dcterms:W3CDTF">2011-08-01T06:04:30Z</dcterms:modified>
  <cp:revision>1</cp:revision>
  <dc:title>Dark Blue and White Biology Education Presentation</dc:title>
</cp:coreProperties>
</file>