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  <p:sldId id="260" r:id="rId22"/>
    <p:sldId id="261" r:id="rId23"/>
  </p:sldIdLst>
  <p:sldSz cx="18288000" cy="10287000"/>
  <p:notesSz cx="6858000" cy="9144000"/>
  <p:embeddedFontLst>
    <p:embeddedFont>
      <p:font typeface="Montserrat Classic" charset="1" panose="00000500000000000000"/>
      <p:regular r:id="rId6"/>
    </p:embeddedFont>
    <p:embeddedFont>
      <p:font typeface="Montserrat Classic Bold" charset="1" panose="00000800000000000000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Montserrat Light" charset="1" panose="00000400000000000000"/>
      <p:regular r:id="rId12"/>
    </p:embeddedFont>
    <p:embeddedFont>
      <p:font typeface="Montserrat Light Bold" charset="1" panose="00000800000000000000"/>
      <p:regular r:id="rId13"/>
    </p:embeddedFont>
    <p:embeddedFont>
      <p:font typeface="Montserrat Light Italics" charset="1" panose="00000400000000000000"/>
      <p:regular r:id="rId14"/>
    </p:embeddedFont>
    <p:embeddedFont>
      <p:font typeface="Montserrat Light Bold Italics" charset="1" panose="00000800000000000000"/>
      <p:regular r:id="rId15"/>
    </p:embeddedFont>
    <p:embeddedFont>
      <p:font typeface="Hero" charset="1" panose="00000500000000000000"/>
      <p:regular r:id="rId16"/>
    </p:embeddedFont>
    <p:embeddedFont>
      <p:font typeface="Hero Bold" charset="1" panose="000005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20" Target="slides/slide3.xml" Type="http://schemas.openxmlformats.org/officeDocument/2006/relationships/slide"/><Relationship Id="rId21" Target="slides/slide4.xml" Type="http://schemas.openxmlformats.org/officeDocument/2006/relationships/slide"/><Relationship Id="rId22" Target="slides/slide5.xml" Type="http://schemas.openxmlformats.org/officeDocument/2006/relationships/slide"/><Relationship Id="rId23" Target="slides/slide6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D242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359181" y="7031334"/>
            <a:ext cx="6511333" cy="6511333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94759"/>
            </a:solidFill>
          </p:spPr>
        </p:sp>
      </p:grpSp>
      <p:sp>
        <p:nvSpPr>
          <p:cNvPr name="AutoShape 4" id="4"/>
          <p:cNvSpPr/>
          <p:nvPr/>
        </p:nvSpPr>
        <p:spPr>
          <a:xfrm rot="0">
            <a:off x="17722638" y="4357337"/>
            <a:ext cx="9525" cy="3091986"/>
          </a:xfrm>
          <a:prstGeom prst="rect">
            <a:avLst/>
          </a:prstGeom>
          <a:solidFill>
            <a:srgbClr val="F5F5EF"/>
          </a:solidFill>
        </p:spPr>
      </p:sp>
      <p:grpSp>
        <p:nvGrpSpPr>
          <p:cNvPr name="Group 5" id="5"/>
          <p:cNvGrpSpPr/>
          <p:nvPr/>
        </p:nvGrpSpPr>
        <p:grpSpPr>
          <a:xfrm rot="0">
            <a:off x="1028700" y="518097"/>
            <a:ext cx="8843777" cy="1950011"/>
            <a:chOff x="0" y="0"/>
            <a:chExt cx="11791703" cy="2600015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33131"/>
              <a:ext cx="11791703" cy="10688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702"/>
                </a:lnSpc>
              </a:pPr>
              <a:r>
                <a:rPr lang="en-US" spc="293" sz="5878">
                  <a:solidFill>
                    <a:srgbClr val="F5F5EF"/>
                  </a:solidFill>
                  <a:latin typeface="Montserrat Classic Bold"/>
                </a:rPr>
                <a:t>SUMMARY BIOKIMIA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348320"/>
              <a:ext cx="11791703" cy="12592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20"/>
                </a:lnSpc>
              </a:pPr>
              <a:r>
                <a:rPr lang="en-US" spc="336" sz="2800">
                  <a:solidFill>
                    <a:srgbClr val="F5F5EF"/>
                  </a:solidFill>
                  <a:latin typeface="Montserrat Light"/>
                </a:rPr>
                <a:t>GALUH SEPTA NUGRAHA</a:t>
              </a:r>
            </a:p>
            <a:p>
              <a:pPr>
                <a:lnSpc>
                  <a:spcPts val="3919"/>
                </a:lnSpc>
              </a:pPr>
              <a:r>
                <a:rPr lang="en-US" spc="336" sz="2799">
                  <a:solidFill>
                    <a:srgbClr val="F5F5EF"/>
                  </a:solidFill>
                  <a:latin typeface="Montserrat Light"/>
                </a:rPr>
                <a:t>2114051039</a:t>
              </a:r>
            </a:p>
          </p:txBody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287728" y="518097"/>
            <a:ext cx="3434910" cy="3416174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028700" y="2981253"/>
            <a:ext cx="13433847" cy="641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95"/>
              </a:lnSpc>
            </a:pPr>
            <a:r>
              <a:rPr lang="en-US" spc="225" sz="4500">
                <a:solidFill>
                  <a:srgbClr val="F5E753"/>
                </a:solidFill>
                <a:latin typeface="Montserrat Classic Bold"/>
              </a:rPr>
              <a:t>MONOSAKARIDA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4011909"/>
            <a:ext cx="10731117" cy="3019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800"/>
              </a:lnSpc>
              <a:spcBef>
                <a:spcPct val="0"/>
              </a:spcBef>
            </a:pPr>
            <a:r>
              <a:rPr lang="en-US" spc="60" sz="3000">
                <a:solidFill>
                  <a:srgbClr val="F5F5EF"/>
                </a:solidFill>
                <a:latin typeface="Hero"/>
              </a:rPr>
              <a:t>Monosakarida merupakan unit karbohidrat terkecil (mono:satu) (sakarida:gula), </a:t>
            </a:r>
            <a:r>
              <a:rPr lang="en-US" spc="60" sz="3000">
                <a:solidFill>
                  <a:srgbClr val="F5F5EF"/>
                </a:solidFill>
                <a:latin typeface="Hero"/>
              </a:rPr>
              <a:t>Struktur molekul kimianya tersusun atas satu gugus aldehida atau satu gugus  keton yang pada rantainya terikat dua atau lebih gugus hidroksil.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7722638" y="4357337"/>
            <a:ext cx="9525" cy="3091986"/>
          </a:xfrm>
          <a:prstGeom prst="rect">
            <a:avLst/>
          </a:prstGeom>
          <a:solidFill>
            <a:srgbClr val="5A4594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855133" y="2050716"/>
            <a:ext cx="6805806" cy="3572836"/>
            <a:chOff x="0" y="0"/>
            <a:chExt cx="9074408" cy="4763781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8971531" cy="4763781"/>
              <a:chOff x="0" y="0"/>
              <a:chExt cx="2278420" cy="1209815"/>
            </a:xfrm>
          </p:grpSpPr>
          <p:sp>
            <p:nvSpPr>
              <p:cNvPr name="Freeform 5" id="5"/>
              <p:cNvSpPr/>
              <p:nvPr/>
            </p:nvSpPr>
            <p:spPr>
              <a:xfrm>
                <a:off x="0" y="0"/>
                <a:ext cx="2278420" cy="1209815"/>
              </a:xfrm>
              <a:custGeom>
                <a:avLst/>
                <a:gdLst/>
                <a:ahLst/>
                <a:cxnLst/>
                <a:rect r="r" b="b" t="t" l="l"/>
                <a:pathLst>
                  <a:path h="1209815" w="2278420">
                    <a:moveTo>
                      <a:pt x="2153960" y="59690"/>
                    </a:moveTo>
                    <a:cubicBezTo>
                      <a:pt x="2189520" y="59690"/>
                      <a:pt x="2218730" y="88900"/>
                      <a:pt x="2218730" y="124460"/>
                    </a:cubicBezTo>
                    <a:lnTo>
                      <a:pt x="2218730" y="1085355"/>
                    </a:lnTo>
                    <a:cubicBezTo>
                      <a:pt x="2218730" y="1120915"/>
                      <a:pt x="2189520" y="1150125"/>
                      <a:pt x="2153960" y="1150125"/>
                    </a:cubicBezTo>
                    <a:lnTo>
                      <a:pt x="124460" y="1150125"/>
                    </a:lnTo>
                    <a:cubicBezTo>
                      <a:pt x="88900" y="1150125"/>
                      <a:pt x="59690" y="1120915"/>
                      <a:pt x="59690" y="1085355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2153960" y="59690"/>
                    </a:lnTo>
                    <a:moveTo>
                      <a:pt x="215396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085355"/>
                    </a:lnTo>
                    <a:cubicBezTo>
                      <a:pt x="0" y="1153935"/>
                      <a:pt x="55880" y="1209815"/>
                      <a:pt x="124460" y="1209815"/>
                    </a:cubicBezTo>
                    <a:lnTo>
                      <a:pt x="2153960" y="1209815"/>
                    </a:lnTo>
                    <a:cubicBezTo>
                      <a:pt x="2222540" y="1209815"/>
                      <a:pt x="2278420" y="1153935"/>
                      <a:pt x="2278420" y="1085355"/>
                    </a:cubicBezTo>
                    <a:lnTo>
                      <a:pt x="2278420" y="124460"/>
                    </a:lnTo>
                    <a:cubicBezTo>
                      <a:pt x="2278420" y="55880"/>
                      <a:pt x="2222540" y="0"/>
                      <a:pt x="2153960" y="0"/>
                    </a:cubicBezTo>
                    <a:close/>
                  </a:path>
                </a:pathLst>
              </a:custGeom>
              <a:solidFill>
                <a:srgbClr val="000000">
                  <a:alpha val="8627"/>
                </a:srgbClr>
              </a:solidFill>
            </p:spPr>
          </p:sp>
        </p:grpSp>
        <p:sp>
          <p:nvSpPr>
            <p:cNvPr name="TextBox 6" id="6"/>
            <p:cNvSpPr txBox="true"/>
            <p:nvPr/>
          </p:nvSpPr>
          <p:spPr>
            <a:xfrm rot="0">
              <a:off x="494045" y="1980901"/>
              <a:ext cx="2224522" cy="6039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746"/>
                </a:lnSpc>
              </a:pPr>
              <a:r>
                <a:rPr lang="en-US" spc="299" sz="2497">
                  <a:solidFill>
                    <a:srgbClr val="1D242C"/>
                  </a:solidFill>
                  <a:latin typeface="Montserrat Light Bold"/>
                </a:rPr>
                <a:t>ALDO + 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718567" y="998917"/>
              <a:ext cx="6355841" cy="25679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746"/>
                </a:lnSpc>
              </a:pPr>
              <a:r>
                <a:rPr lang="en-US" spc="299" sz="2497">
                  <a:solidFill>
                    <a:srgbClr val="E94759"/>
                  </a:solidFill>
                  <a:latin typeface="Montserrat Light Bold"/>
                </a:rPr>
                <a:t>3C</a:t>
              </a:r>
              <a:r>
                <a:rPr lang="en-US" spc="299" sz="2497">
                  <a:solidFill>
                    <a:srgbClr val="000000"/>
                  </a:solidFill>
                  <a:latin typeface="Montserrat Light Bold"/>
                </a:rPr>
                <a:t> = ALDO</a:t>
              </a:r>
              <a:r>
                <a:rPr lang="en-US" spc="299" sz="2497">
                  <a:solidFill>
                    <a:srgbClr val="E94759"/>
                  </a:solidFill>
                  <a:latin typeface="Montserrat Light Bold"/>
                </a:rPr>
                <a:t>TRIOSA</a:t>
              </a:r>
            </a:p>
            <a:p>
              <a:pPr>
                <a:lnSpc>
                  <a:spcPts val="3746"/>
                </a:lnSpc>
              </a:pPr>
              <a:r>
                <a:rPr lang="en-US" spc="299" sz="2497">
                  <a:solidFill>
                    <a:srgbClr val="E94759"/>
                  </a:solidFill>
                  <a:latin typeface="Montserrat Light Bold"/>
                </a:rPr>
                <a:t>4C = </a:t>
              </a:r>
              <a:r>
                <a:rPr lang="en-US" spc="299" sz="2497">
                  <a:solidFill>
                    <a:srgbClr val="000000"/>
                  </a:solidFill>
                  <a:latin typeface="Montserrat Light Bold"/>
                </a:rPr>
                <a:t>ALDO</a:t>
              </a:r>
              <a:r>
                <a:rPr lang="en-US" spc="299" sz="2497">
                  <a:solidFill>
                    <a:srgbClr val="E94759"/>
                  </a:solidFill>
                  <a:latin typeface="Montserrat Light Bold"/>
                </a:rPr>
                <a:t>TETROSA</a:t>
              </a:r>
            </a:p>
            <a:p>
              <a:pPr>
                <a:lnSpc>
                  <a:spcPts val="3746"/>
                </a:lnSpc>
              </a:pPr>
              <a:r>
                <a:rPr lang="en-US" spc="299" sz="2497">
                  <a:solidFill>
                    <a:srgbClr val="E94759"/>
                  </a:solidFill>
                  <a:latin typeface="Montserrat Light Bold"/>
                </a:rPr>
                <a:t>5C = </a:t>
              </a:r>
              <a:r>
                <a:rPr lang="en-US" spc="299" sz="2497">
                  <a:solidFill>
                    <a:srgbClr val="000000"/>
                  </a:solidFill>
                  <a:latin typeface="Montserrat Light Bold"/>
                </a:rPr>
                <a:t>ALDO</a:t>
              </a:r>
              <a:r>
                <a:rPr lang="en-US" spc="299" sz="2497">
                  <a:solidFill>
                    <a:srgbClr val="E94759"/>
                  </a:solidFill>
                  <a:latin typeface="Montserrat Light Bold"/>
                </a:rPr>
                <a:t>PENTOSA</a:t>
              </a:r>
            </a:p>
            <a:p>
              <a:pPr>
                <a:lnSpc>
                  <a:spcPts val="3746"/>
                </a:lnSpc>
              </a:pPr>
              <a:r>
                <a:rPr lang="en-US" spc="299" sz="2497">
                  <a:solidFill>
                    <a:srgbClr val="E94759"/>
                  </a:solidFill>
                  <a:latin typeface="Montserrat Light Bold"/>
                </a:rPr>
                <a:t>6C = </a:t>
              </a:r>
              <a:r>
                <a:rPr lang="en-US" spc="299" sz="2497">
                  <a:solidFill>
                    <a:srgbClr val="000000"/>
                  </a:solidFill>
                  <a:latin typeface="Montserrat Light Bold"/>
                </a:rPr>
                <a:t>ALDO</a:t>
              </a:r>
              <a:r>
                <a:rPr lang="en-US" spc="299" sz="2497">
                  <a:solidFill>
                    <a:srgbClr val="E94759"/>
                  </a:solidFill>
                  <a:latin typeface="Montserrat Light Bold"/>
                </a:rPr>
                <a:t>HEKSOSA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55133" y="6417405"/>
            <a:ext cx="6805806" cy="3572836"/>
            <a:chOff x="0" y="0"/>
            <a:chExt cx="9074408" cy="4763781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8971531" cy="4763781"/>
              <a:chOff x="0" y="0"/>
              <a:chExt cx="2278420" cy="1209815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0" y="0"/>
                <a:ext cx="2278420" cy="1209815"/>
              </a:xfrm>
              <a:custGeom>
                <a:avLst/>
                <a:gdLst/>
                <a:ahLst/>
                <a:cxnLst/>
                <a:rect r="r" b="b" t="t" l="l"/>
                <a:pathLst>
                  <a:path h="1209815" w="2278420">
                    <a:moveTo>
                      <a:pt x="2153960" y="59690"/>
                    </a:moveTo>
                    <a:cubicBezTo>
                      <a:pt x="2189520" y="59690"/>
                      <a:pt x="2218730" y="88900"/>
                      <a:pt x="2218730" y="124460"/>
                    </a:cubicBezTo>
                    <a:lnTo>
                      <a:pt x="2218730" y="1085355"/>
                    </a:lnTo>
                    <a:cubicBezTo>
                      <a:pt x="2218730" y="1120915"/>
                      <a:pt x="2189520" y="1150125"/>
                      <a:pt x="2153960" y="1150125"/>
                    </a:cubicBezTo>
                    <a:lnTo>
                      <a:pt x="124460" y="1150125"/>
                    </a:lnTo>
                    <a:cubicBezTo>
                      <a:pt x="88900" y="1150125"/>
                      <a:pt x="59690" y="1120915"/>
                      <a:pt x="59690" y="1085355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2153960" y="59690"/>
                    </a:lnTo>
                    <a:moveTo>
                      <a:pt x="215396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085355"/>
                    </a:lnTo>
                    <a:cubicBezTo>
                      <a:pt x="0" y="1153935"/>
                      <a:pt x="55880" y="1209815"/>
                      <a:pt x="124460" y="1209815"/>
                    </a:cubicBezTo>
                    <a:lnTo>
                      <a:pt x="2153960" y="1209815"/>
                    </a:lnTo>
                    <a:cubicBezTo>
                      <a:pt x="2222540" y="1209815"/>
                      <a:pt x="2278420" y="1153935"/>
                      <a:pt x="2278420" y="1085355"/>
                    </a:cubicBezTo>
                    <a:lnTo>
                      <a:pt x="2278420" y="124460"/>
                    </a:lnTo>
                    <a:cubicBezTo>
                      <a:pt x="2278420" y="55880"/>
                      <a:pt x="2222540" y="0"/>
                      <a:pt x="2153960" y="0"/>
                    </a:cubicBezTo>
                    <a:close/>
                  </a:path>
                </a:pathLst>
              </a:custGeom>
              <a:solidFill>
                <a:srgbClr val="000000">
                  <a:alpha val="8627"/>
                </a:srgbClr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0">
              <a:off x="494045" y="1980901"/>
              <a:ext cx="2224522" cy="6039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746"/>
                </a:lnSpc>
              </a:pPr>
              <a:r>
                <a:rPr lang="en-US" spc="299" sz="2497">
                  <a:solidFill>
                    <a:srgbClr val="1D242C"/>
                  </a:solidFill>
                  <a:latin typeface="Montserrat Light Bold"/>
                </a:rPr>
                <a:t>KETO + 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2718567" y="1022988"/>
              <a:ext cx="6355841" cy="25198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746"/>
                </a:lnSpc>
              </a:pPr>
              <a:r>
                <a:rPr lang="en-US" spc="299" sz="2497">
                  <a:solidFill>
                    <a:srgbClr val="E94759"/>
                  </a:solidFill>
                  <a:latin typeface="Montserrat Light Bold"/>
                </a:rPr>
                <a:t>3C</a:t>
              </a:r>
              <a:r>
                <a:rPr lang="en-US" spc="299" sz="2497">
                  <a:solidFill>
                    <a:srgbClr val="000000"/>
                  </a:solidFill>
                  <a:latin typeface="Montserrat Light Bold"/>
                </a:rPr>
                <a:t> = KETO</a:t>
              </a:r>
              <a:r>
                <a:rPr lang="en-US" spc="299" sz="2497">
                  <a:solidFill>
                    <a:srgbClr val="E94759"/>
                  </a:solidFill>
                  <a:latin typeface="Montserrat Light Bold"/>
                </a:rPr>
                <a:t>TRIOSA</a:t>
              </a:r>
            </a:p>
            <a:p>
              <a:pPr>
                <a:lnSpc>
                  <a:spcPts val="3746"/>
                </a:lnSpc>
              </a:pPr>
              <a:r>
                <a:rPr lang="en-US" spc="299" sz="2497">
                  <a:solidFill>
                    <a:srgbClr val="E94759"/>
                  </a:solidFill>
                  <a:latin typeface="Montserrat Light Bold"/>
                </a:rPr>
                <a:t>4C = </a:t>
              </a:r>
              <a:r>
                <a:rPr lang="en-US" spc="299" sz="2497">
                  <a:solidFill>
                    <a:srgbClr val="000000"/>
                  </a:solidFill>
                  <a:latin typeface="Montserrat Light Bold"/>
                </a:rPr>
                <a:t>KETO</a:t>
              </a:r>
              <a:r>
                <a:rPr lang="en-US" spc="299" sz="2497">
                  <a:solidFill>
                    <a:srgbClr val="E94759"/>
                  </a:solidFill>
                  <a:latin typeface="Montserrat Light Bold"/>
                </a:rPr>
                <a:t>TETROSA</a:t>
              </a:r>
            </a:p>
            <a:p>
              <a:pPr>
                <a:lnSpc>
                  <a:spcPts val="3746"/>
                </a:lnSpc>
              </a:pPr>
              <a:r>
                <a:rPr lang="en-US" spc="299" sz="2497">
                  <a:solidFill>
                    <a:srgbClr val="E94759"/>
                  </a:solidFill>
                  <a:latin typeface="Montserrat Light Bold"/>
                </a:rPr>
                <a:t>5C = </a:t>
              </a:r>
              <a:r>
                <a:rPr lang="en-US" spc="299" sz="2497">
                  <a:solidFill>
                    <a:srgbClr val="000000"/>
                  </a:solidFill>
                  <a:latin typeface="Montserrat Light Bold"/>
                </a:rPr>
                <a:t>KETO</a:t>
              </a:r>
              <a:r>
                <a:rPr lang="en-US" spc="299" sz="2497">
                  <a:solidFill>
                    <a:srgbClr val="E94759"/>
                  </a:solidFill>
                  <a:latin typeface="Montserrat Light Bold"/>
                </a:rPr>
                <a:t>PENTOSA</a:t>
              </a:r>
            </a:p>
            <a:p>
              <a:pPr>
                <a:lnSpc>
                  <a:spcPts val="3746"/>
                </a:lnSpc>
              </a:pPr>
              <a:r>
                <a:rPr lang="en-US" spc="299" sz="2497">
                  <a:solidFill>
                    <a:srgbClr val="E94759"/>
                  </a:solidFill>
                  <a:latin typeface="Montserrat Light Bold"/>
                </a:rPr>
                <a:t>6C = </a:t>
              </a:r>
              <a:r>
                <a:rPr lang="en-US" spc="299" sz="2497">
                  <a:solidFill>
                    <a:srgbClr val="000000"/>
                  </a:solidFill>
                  <a:latin typeface="Montserrat Light Bold"/>
                </a:rPr>
                <a:t>KETO</a:t>
              </a:r>
              <a:r>
                <a:rPr lang="en-US" spc="299" sz="2497">
                  <a:solidFill>
                    <a:srgbClr val="E94759"/>
                  </a:solidFill>
                  <a:latin typeface="Montserrat Light Bold"/>
                </a:rPr>
                <a:t>HEKSOSA</a:t>
              </a:r>
            </a:p>
          </p:txBody>
        </p:sp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8803228" y="3091272"/>
            <a:ext cx="3408804" cy="5572084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3"/>
          <a:srcRect l="0" t="0" r="0" b="438"/>
          <a:stretch>
            <a:fillRect/>
          </a:stretch>
        </p:blipFill>
        <p:spPr>
          <a:xfrm flipH="false" flipV="false" rot="0">
            <a:off x="13523457" y="3091272"/>
            <a:ext cx="3164974" cy="5572084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992968" y="354497"/>
            <a:ext cx="9362483" cy="641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11"/>
              </a:lnSpc>
            </a:pPr>
            <a:r>
              <a:rPr lang="en-US" spc="221" sz="4425">
                <a:solidFill>
                  <a:srgbClr val="5A4594"/>
                </a:solidFill>
                <a:latin typeface="Montserrat Classic Bold"/>
              </a:rPr>
              <a:t>PENAMAAN MONOSAKARIDA</a:t>
            </a:r>
          </a:p>
        </p:txBody>
      </p:sp>
      <p:sp>
        <p:nvSpPr>
          <p:cNvPr name="TextBox 16" id="16"/>
          <p:cNvSpPr txBox="true"/>
          <p:nvPr/>
        </p:nvSpPr>
        <p:spPr>
          <a:xfrm rot="-5400000">
            <a:off x="16905603" y="8840746"/>
            <a:ext cx="1721059" cy="779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9"/>
              </a:lnSpc>
            </a:pPr>
            <a:r>
              <a:rPr lang="en-US" spc="196" sz="534">
                <a:solidFill>
                  <a:srgbClr val="5A4594"/>
                </a:solidFill>
                <a:latin typeface="Montserrat Light Bold"/>
              </a:rPr>
              <a:t>GALUH SEPTA NUGRAHA</a:t>
            </a:r>
          </a:p>
        </p:txBody>
      </p:sp>
      <p:sp>
        <p:nvSpPr>
          <p:cNvPr name="TextBox 17" id="17"/>
          <p:cNvSpPr txBox="true"/>
          <p:nvPr/>
        </p:nvSpPr>
        <p:spPr>
          <a:xfrm rot="-5400000">
            <a:off x="15838171" y="2397774"/>
            <a:ext cx="3778459" cy="1406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140"/>
              </a:lnSpc>
            </a:pPr>
            <a:r>
              <a:rPr lang="en-US" spc="367" sz="1000">
                <a:solidFill>
                  <a:srgbClr val="5A4594"/>
                </a:solidFill>
                <a:latin typeface="Montserrat Light"/>
              </a:rPr>
              <a:t>THP A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92968" y="1312358"/>
            <a:ext cx="6441802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Hero"/>
              </a:rPr>
              <a:t>Kelompok Aldehida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92968" y="5769705"/>
            <a:ext cx="6441802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Hero"/>
              </a:rPr>
              <a:t>Kelompok Keton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006669" y="8781367"/>
            <a:ext cx="3001923" cy="4630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6"/>
              </a:lnSpc>
              <a:spcBef>
                <a:spcPct val="0"/>
              </a:spcBef>
            </a:pPr>
            <a:r>
              <a:rPr lang="en-US" spc="299" sz="2497">
                <a:solidFill>
                  <a:srgbClr val="000000"/>
                </a:solidFill>
                <a:latin typeface="Montserrat Light Bold"/>
              </a:rPr>
              <a:t>ALDO</a:t>
            </a:r>
            <a:r>
              <a:rPr lang="en-US" spc="299" sz="2497">
                <a:solidFill>
                  <a:srgbClr val="E94759"/>
                </a:solidFill>
                <a:latin typeface="Montserrat Light Bold"/>
              </a:rPr>
              <a:t>HEKSOSA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3631474" y="8790160"/>
            <a:ext cx="2948940" cy="4630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6"/>
              </a:lnSpc>
              <a:spcBef>
                <a:spcPct val="0"/>
              </a:spcBef>
            </a:pPr>
            <a:r>
              <a:rPr lang="en-US" spc="299" sz="2497">
                <a:solidFill>
                  <a:srgbClr val="000000"/>
                </a:solidFill>
                <a:latin typeface="Montserrat Light Bold"/>
              </a:rPr>
              <a:t>KETO</a:t>
            </a:r>
            <a:r>
              <a:rPr lang="en-US" spc="299" sz="2497">
                <a:solidFill>
                  <a:srgbClr val="E94759"/>
                </a:solidFill>
                <a:latin typeface="Montserrat Light Bold"/>
              </a:rPr>
              <a:t>HEKSOSA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557571" y="2378582"/>
            <a:ext cx="1900118" cy="4630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6"/>
              </a:lnSpc>
              <a:spcBef>
                <a:spcPct val="0"/>
              </a:spcBef>
            </a:pPr>
            <a:r>
              <a:rPr lang="en-US" spc="299" sz="2497">
                <a:solidFill>
                  <a:srgbClr val="000000"/>
                </a:solidFill>
                <a:latin typeface="Montserrat Light Bold"/>
              </a:rPr>
              <a:t>GLUKOSA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4039025" y="2391908"/>
            <a:ext cx="2133838" cy="4630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6"/>
              </a:lnSpc>
              <a:spcBef>
                <a:spcPct val="0"/>
              </a:spcBef>
            </a:pPr>
            <a:r>
              <a:rPr lang="en-US" spc="299" sz="2497">
                <a:solidFill>
                  <a:srgbClr val="000000"/>
                </a:solidFill>
                <a:latin typeface="Montserrat Light Bold"/>
              </a:rPr>
              <a:t>FRUKTOSA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8803228" y="1312358"/>
            <a:ext cx="6441802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Hero"/>
              </a:rPr>
              <a:t>Contoh Penamaan:</a:t>
            </a:r>
          </a:p>
        </p:txBody>
      </p:sp>
      <p:grpSp>
        <p:nvGrpSpPr>
          <p:cNvPr name="Group 25" id="25"/>
          <p:cNvGrpSpPr/>
          <p:nvPr/>
        </p:nvGrpSpPr>
        <p:grpSpPr>
          <a:xfrm rot="-5400000">
            <a:off x="6240027" y="3870963"/>
            <a:ext cx="3958231" cy="349899"/>
            <a:chOff x="0" y="0"/>
            <a:chExt cx="9194800" cy="812800"/>
          </a:xfrm>
        </p:grpSpPr>
        <p:sp>
          <p:nvSpPr>
            <p:cNvPr name="Freeform 26" id="26"/>
            <p:cNvSpPr/>
            <p:nvPr/>
          </p:nvSpPr>
          <p:spPr>
            <a:xfrm>
              <a:off x="457200" y="304800"/>
              <a:ext cx="8331200" cy="203200"/>
            </a:xfrm>
            <a:custGeom>
              <a:avLst/>
              <a:gdLst/>
              <a:ahLst/>
              <a:cxnLst/>
              <a:rect r="r" b="b" t="t" l="l"/>
              <a:pathLst>
                <a:path h="203200" w="8331200">
                  <a:moveTo>
                    <a:pt x="101600" y="0"/>
                  </a:moveTo>
                  <a:cubicBezTo>
                    <a:pt x="157480" y="0"/>
                    <a:pt x="203200" y="45720"/>
                    <a:pt x="203200" y="101600"/>
                  </a:cubicBezTo>
                  <a:cubicBezTo>
                    <a:pt x="203200" y="157480"/>
                    <a:pt x="157480" y="203200"/>
                    <a:pt x="101600" y="203200"/>
                  </a:cubicBezTo>
                  <a:cubicBezTo>
                    <a:pt x="45720" y="203200"/>
                    <a:pt x="0" y="157480"/>
                    <a:pt x="0" y="101600"/>
                  </a:cubicBezTo>
                  <a:cubicBezTo>
                    <a:pt x="0" y="45720"/>
                    <a:pt x="45720" y="0"/>
                    <a:pt x="101600" y="0"/>
                  </a:cubicBezTo>
                  <a:close/>
                  <a:moveTo>
                    <a:pt x="508000" y="0"/>
                  </a:moveTo>
                  <a:cubicBezTo>
                    <a:pt x="563880" y="0"/>
                    <a:pt x="609600" y="45720"/>
                    <a:pt x="609600" y="101600"/>
                  </a:cubicBezTo>
                  <a:cubicBezTo>
                    <a:pt x="609600" y="157480"/>
                    <a:pt x="563880" y="203200"/>
                    <a:pt x="508000" y="203200"/>
                  </a:cubicBezTo>
                  <a:cubicBezTo>
                    <a:pt x="452120" y="203200"/>
                    <a:pt x="406400" y="157480"/>
                    <a:pt x="406400" y="101600"/>
                  </a:cubicBezTo>
                  <a:cubicBezTo>
                    <a:pt x="406400" y="45720"/>
                    <a:pt x="452120" y="0"/>
                    <a:pt x="508000" y="0"/>
                  </a:cubicBezTo>
                  <a:close/>
                  <a:moveTo>
                    <a:pt x="914400" y="0"/>
                  </a:moveTo>
                  <a:cubicBezTo>
                    <a:pt x="970280" y="0"/>
                    <a:pt x="1016000" y="45720"/>
                    <a:pt x="1016000" y="101600"/>
                  </a:cubicBezTo>
                  <a:cubicBezTo>
                    <a:pt x="1016000" y="157480"/>
                    <a:pt x="970280" y="203200"/>
                    <a:pt x="914400" y="203200"/>
                  </a:cubicBezTo>
                  <a:cubicBezTo>
                    <a:pt x="858520" y="203200"/>
                    <a:pt x="812800" y="157480"/>
                    <a:pt x="812800" y="101600"/>
                  </a:cubicBezTo>
                  <a:cubicBezTo>
                    <a:pt x="812800" y="45720"/>
                    <a:pt x="858520" y="0"/>
                    <a:pt x="914400" y="0"/>
                  </a:cubicBezTo>
                  <a:close/>
                  <a:moveTo>
                    <a:pt x="1320800" y="0"/>
                  </a:moveTo>
                  <a:cubicBezTo>
                    <a:pt x="1376680" y="0"/>
                    <a:pt x="1422400" y="45720"/>
                    <a:pt x="1422400" y="101600"/>
                  </a:cubicBezTo>
                  <a:cubicBezTo>
                    <a:pt x="1422400" y="157480"/>
                    <a:pt x="1376680" y="203200"/>
                    <a:pt x="1320800" y="203200"/>
                  </a:cubicBezTo>
                  <a:cubicBezTo>
                    <a:pt x="1264920" y="203200"/>
                    <a:pt x="1219200" y="157480"/>
                    <a:pt x="1219200" y="101600"/>
                  </a:cubicBezTo>
                  <a:cubicBezTo>
                    <a:pt x="1219200" y="45720"/>
                    <a:pt x="1264920" y="0"/>
                    <a:pt x="1320800" y="0"/>
                  </a:cubicBezTo>
                  <a:close/>
                  <a:moveTo>
                    <a:pt x="1727200" y="0"/>
                  </a:moveTo>
                  <a:cubicBezTo>
                    <a:pt x="1783080" y="0"/>
                    <a:pt x="1828800" y="45720"/>
                    <a:pt x="1828800" y="101600"/>
                  </a:cubicBezTo>
                  <a:cubicBezTo>
                    <a:pt x="1828800" y="157480"/>
                    <a:pt x="1783080" y="203200"/>
                    <a:pt x="1727200" y="203200"/>
                  </a:cubicBezTo>
                  <a:cubicBezTo>
                    <a:pt x="1671320" y="203200"/>
                    <a:pt x="1625600" y="157480"/>
                    <a:pt x="1625600" y="101600"/>
                  </a:cubicBezTo>
                  <a:cubicBezTo>
                    <a:pt x="1625600" y="45720"/>
                    <a:pt x="1671320" y="0"/>
                    <a:pt x="1727200" y="0"/>
                  </a:cubicBezTo>
                  <a:close/>
                  <a:moveTo>
                    <a:pt x="2133600" y="0"/>
                  </a:moveTo>
                  <a:cubicBezTo>
                    <a:pt x="2189480" y="0"/>
                    <a:pt x="2235200" y="45720"/>
                    <a:pt x="2235200" y="101600"/>
                  </a:cubicBezTo>
                  <a:cubicBezTo>
                    <a:pt x="2235200" y="157480"/>
                    <a:pt x="2189480" y="203200"/>
                    <a:pt x="2133600" y="203200"/>
                  </a:cubicBezTo>
                  <a:cubicBezTo>
                    <a:pt x="2077720" y="203200"/>
                    <a:pt x="2032000" y="157480"/>
                    <a:pt x="2032000" y="101600"/>
                  </a:cubicBezTo>
                  <a:cubicBezTo>
                    <a:pt x="2032000" y="45720"/>
                    <a:pt x="2077720" y="0"/>
                    <a:pt x="2133600" y="0"/>
                  </a:cubicBezTo>
                  <a:close/>
                  <a:moveTo>
                    <a:pt x="2540000" y="0"/>
                  </a:moveTo>
                  <a:cubicBezTo>
                    <a:pt x="2595880" y="0"/>
                    <a:pt x="2641600" y="45720"/>
                    <a:pt x="2641600" y="101600"/>
                  </a:cubicBezTo>
                  <a:cubicBezTo>
                    <a:pt x="2641600" y="157480"/>
                    <a:pt x="2595880" y="203200"/>
                    <a:pt x="2540000" y="203200"/>
                  </a:cubicBezTo>
                  <a:cubicBezTo>
                    <a:pt x="2484120" y="203200"/>
                    <a:pt x="2438400" y="157480"/>
                    <a:pt x="2438400" y="101600"/>
                  </a:cubicBezTo>
                  <a:cubicBezTo>
                    <a:pt x="2438400" y="45720"/>
                    <a:pt x="2484120" y="0"/>
                    <a:pt x="2540000" y="0"/>
                  </a:cubicBezTo>
                  <a:close/>
                  <a:moveTo>
                    <a:pt x="2946400" y="0"/>
                  </a:moveTo>
                  <a:cubicBezTo>
                    <a:pt x="3002280" y="0"/>
                    <a:pt x="3048000" y="45720"/>
                    <a:pt x="3048000" y="101600"/>
                  </a:cubicBezTo>
                  <a:cubicBezTo>
                    <a:pt x="3048000" y="157480"/>
                    <a:pt x="3002280" y="203200"/>
                    <a:pt x="2946400" y="203200"/>
                  </a:cubicBezTo>
                  <a:cubicBezTo>
                    <a:pt x="2890520" y="203200"/>
                    <a:pt x="2844800" y="157480"/>
                    <a:pt x="2844800" y="101600"/>
                  </a:cubicBezTo>
                  <a:cubicBezTo>
                    <a:pt x="2844800" y="45720"/>
                    <a:pt x="2890520" y="0"/>
                    <a:pt x="2946400" y="0"/>
                  </a:cubicBezTo>
                  <a:close/>
                  <a:moveTo>
                    <a:pt x="3352800" y="0"/>
                  </a:moveTo>
                  <a:cubicBezTo>
                    <a:pt x="3408680" y="0"/>
                    <a:pt x="3454400" y="45720"/>
                    <a:pt x="3454400" y="101600"/>
                  </a:cubicBezTo>
                  <a:cubicBezTo>
                    <a:pt x="3454400" y="157480"/>
                    <a:pt x="3408680" y="203200"/>
                    <a:pt x="3352800" y="203200"/>
                  </a:cubicBezTo>
                  <a:cubicBezTo>
                    <a:pt x="3296920" y="203200"/>
                    <a:pt x="3251200" y="157480"/>
                    <a:pt x="3251200" y="101600"/>
                  </a:cubicBezTo>
                  <a:cubicBezTo>
                    <a:pt x="3251200" y="45720"/>
                    <a:pt x="3296920" y="0"/>
                    <a:pt x="3352800" y="0"/>
                  </a:cubicBezTo>
                  <a:close/>
                  <a:moveTo>
                    <a:pt x="3759200" y="0"/>
                  </a:moveTo>
                  <a:cubicBezTo>
                    <a:pt x="3815080" y="0"/>
                    <a:pt x="3860800" y="45720"/>
                    <a:pt x="3860800" y="101600"/>
                  </a:cubicBezTo>
                  <a:cubicBezTo>
                    <a:pt x="3860800" y="157480"/>
                    <a:pt x="3815080" y="203200"/>
                    <a:pt x="3759200" y="203200"/>
                  </a:cubicBezTo>
                  <a:cubicBezTo>
                    <a:pt x="3703320" y="203200"/>
                    <a:pt x="3657600" y="157480"/>
                    <a:pt x="3657600" y="101600"/>
                  </a:cubicBezTo>
                  <a:cubicBezTo>
                    <a:pt x="3657600" y="45720"/>
                    <a:pt x="3703320" y="0"/>
                    <a:pt x="3759200" y="0"/>
                  </a:cubicBezTo>
                  <a:close/>
                  <a:moveTo>
                    <a:pt x="4165600" y="0"/>
                  </a:moveTo>
                  <a:cubicBezTo>
                    <a:pt x="4221480" y="0"/>
                    <a:pt x="4267200" y="45720"/>
                    <a:pt x="4267200" y="101600"/>
                  </a:cubicBezTo>
                  <a:cubicBezTo>
                    <a:pt x="4267200" y="157480"/>
                    <a:pt x="4221480" y="203200"/>
                    <a:pt x="4165600" y="203200"/>
                  </a:cubicBezTo>
                  <a:cubicBezTo>
                    <a:pt x="4109720" y="203200"/>
                    <a:pt x="4064000" y="157480"/>
                    <a:pt x="4064000" y="101600"/>
                  </a:cubicBezTo>
                  <a:cubicBezTo>
                    <a:pt x="4064000" y="45720"/>
                    <a:pt x="4109720" y="0"/>
                    <a:pt x="4165600" y="0"/>
                  </a:cubicBezTo>
                  <a:close/>
                  <a:moveTo>
                    <a:pt x="4572000" y="0"/>
                  </a:moveTo>
                  <a:cubicBezTo>
                    <a:pt x="4627880" y="0"/>
                    <a:pt x="4673600" y="45720"/>
                    <a:pt x="4673600" y="101600"/>
                  </a:cubicBezTo>
                  <a:cubicBezTo>
                    <a:pt x="4673600" y="157480"/>
                    <a:pt x="4627880" y="203200"/>
                    <a:pt x="4572000" y="203200"/>
                  </a:cubicBezTo>
                  <a:cubicBezTo>
                    <a:pt x="4516120" y="203200"/>
                    <a:pt x="4470400" y="157480"/>
                    <a:pt x="4470400" y="101600"/>
                  </a:cubicBezTo>
                  <a:cubicBezTo>
                    <a:pt x="4470400" y="45720"/>
                    <a:pt x="4516120" y="0"/>
                    <a:pt x="4572000" y="0"/>
                  </a:cubicBezTo>
                  <a:close/>
                  <a:moveTo>
                    <a:pt x="4978400" y="0"/>
                  </a:moveTo>
                  <a:cubicBezTo>
                    <a:pt x="5034280" y="0"/>
                    <a:pt x="5080000" y="45720"/>
                    <a:pt x="5080000" y="101600"/>
                  </a:cubicBezTo>
                  <a:cubicBezTo>
                    <a:pt x="5080000" y="157480"/>
                    <a:pt x="5034280" y="203200"/>
                    <a:pt x="4978400" y="203200"/>
                  </a:cubicBezTo>
                  <a:cubicBezTo>
                    <a:pt x="4922520" y="203200"/>
                    <a:pt x="4876800" y="157480"/>
                    <a:pt x="4876800" y="101600"/>
                  </a:cubicBezTo>
                  <a:cubicBezTo>
                    <a:pt x="4876800" y="45720"/>
                    <a:pt x="4922520" y="0"/>
                    <a:pt x="4978400" y="0"/>
                  </a:cubicBezTo>
                  <a:close/>
                  <a:moveTo>
                    <a:pt x="5384800" y="0"/>
                  </a:moveTo>
                  <a:cubicBezTo>
                    <a:pt x="5440680" y="0"/>
                    <a:pt x="5486400" y="45720"/>
                    <a:pt x="5486400" y="101600"/>
                  </a:cubicBezTo>
                  <a:cubicBezTo>
                    <a:pt x="5486400" y="157480"/>
                    <a:pt x="5440680" y="203200"/>
                    <a:pt x="5384800" y="203200"/>
                  </a:cubicBezTo>
                  <a:cubicBezTo>
                    <a:pt x="5328920" y="203200"/>
                    <a:pt x="5283200" y="157480"/>
                    <a:pt x="5283200" y="101600"/>
                  </a:cubicBezTo>
                  <a:cubicBezTo>
                    <a:pt x="5283200" y="45720"/>
                    <a:pt x="5328920" y="0"/>
                    <a:pt x="5384800" y="0"/>
                  </a:cubicBezTo>
                  <a:close/>
                  <a:moveTo>
                    <a:pt x="5791200" y="0"/>
                  </a:moveTo>
                  <a:cubicBezTo>
                    <a:pt x="5847080" y="0"/>
                    <a:pt x="5892800" y="45720"/>
                    <a:pt x="5892800" y="101600"/>
                  </a:cubicBezTo>
                  <a:cubicBezTo>
                    <a:pt x="5892800" y="157480"/>
                    <a:pt x="5847080" y="203200"/>
                    <a:pt x="5791200" y="203200"/>
                  </a:cubicBezTo>
                  <a:cubicBezTo>
                    <a:pt x="5735320" y="203200"/>
                    <a:pt x="5689600" y="157480"/>
                    <a:pt x="5689600" y="101600"/>
                  </a:cubicBezTo>
                  <a:cubicBezTo>
                    <a:pt x="5689600" y="45720"/>
                    <a:pt x="5735320" y="0"/>
                    <a:pt x="5791200" y="0"/>
                  </a:cubicBezTo>
                  <a:close/>
                  <a:moveTo>
                    <a:pt x="6197600" y="0"/>
                  </a:moveTo>
                  <a:cubicBezTo>
                    <a:pt x="6253480" y="0"/>
                    <a:pt x="6299200" y="45720"/>
                    <a:pt x="6299200" y="101600"/>
                  </a:cubicBezTo>
                  <a:cubicBezTo>
                    <a:pt x="6299200" y="157480"/>
                    <a:pt x="6253480" y="203200"/>
                    <a:pt x="6197600" y="203200"/>
                  </a:cubicBezTo>
                  <a:cubicBezTo>
                    <a:pt x="6141720" y="203200"/>
                    <a:pt x="6096000" y="157480"/>
                    <a:pt x="6096000" y="101600"/>
                  </a:cubicBezTo>
                  <a:cubicBezTo>
                    <a:pt x="6096000" y="45720"/>
                    <a:pt x="6141720" y="0"/>
                    <a:pt x="6197600" y="0"/>
                  </a:cubicBezTo>
                  <a:close/>
                  <a:moveTo>
                    <a:pt x="6604000" y="0"/>
                  </a:moveTo>
                  <a:cubicBezTo>
                    <a:pt x="6659880" y="0"/>
                    <a:pt x="6705600" y="45720"/>
                    <a:pt x="6705600" y="101600"/>
                  </a:cubicBezTo>
                  <a:cubicBezTo>
                    <a:pt x="6705600" y="157480"/>
                    <a:pt x="6659880" y="203200"/>
                    <a:pt x="6604000" y="203200"/>
                  </a:cubicBezTo>
                  <a:cubicBezTo>
                    <a:pt x="6548120" y="203200"/>
                    <a:pt x="6502400" y="157480"/>
                    <a:pt x="6502400" y="101600"/>
                  </a:cubicBezTo>
                  <a:cubicBezTo>
                    <a:pt x="6502400" y="45720"/>
                    <a:pt x="6548120" y="0"/>
                    <a:pt x="6604000" y="0"/>
                  </a:cubicBezTo>
                  <a:close/>
                  <a:moveTo>
                    <a:pt x="7010400" y="0"/>
                  </a:moveTo>
                  <a:cubicBezTo>
                    <a:pt x="7066280" y="0"/>
                    <a:pt x="7112000" y="45720"/>
                    <a:pt x="7112000" y="101600"/>
                  </a:cubicBezTo>
                  <a:cubicBezTo>
                    <a:pt x="7112000" y="157480"/>
                    <a:pt x="7066280" y="203200"/>
                    <a:pt x="7010400" y="203200"/>
                  </a:cubicBezTo>
                  <a:cubicBezTo>
                    <a:pt x="6954520" y="203200"/>
                    <a:pt x="6908800" y="157480"/>
                    <a:pt x="6908800" y="101600"/>
                  </a:cubicBezTo>
                  <a:cubicBezTo>
                    <a:pt x="6908800" y="45720"/>
                    <a:pt x="6954520" y="0"/>
                    <a:pt x="7010400" y="0"/>
                  </a:cubicBezTo>
                  <a:close/>
                  <a:moveTo>
                    <a:pt x="7416800" y="0"/>
                  </a:moveTo>
                  <a:cubicBezTo>
                    <a:pt x="7472680" y="0"/>
                    <a:pt x="7518400" y="45720"/>
                    <a:pt x="7518400" y="101600"/>
                  </a:cubicBezTo>
                  <a:cubicBezTo>
                    <a:pt x="7518400" y="157480"/>
                    <a:pt x="7472680" y="203200"/>
                    <a:pt x="7416800" y="203200"/>
                  </a:cubicBezTo>
                  <a:cubicBezTo>
                    <a:pt x="7360920" y="203200"/>
                    <a:pt x="7315200" y="157480"/>
                    <a:pt x="7315200" y="101600"/>
                  </a:cubicBezTo>
                  <a:cubicBezTo>
                    <a:pt x="7315200" y="45720"/>
                    <a:pt x="7360920" y="0"/>
                    <a:pt x="7416800" y="0"/>
                  </a:cubicBezTo>
                  <a:close/>
                  <a:moveTo>
                    <a:pt x="7823200" y="0"/>
                  </a:moveTo>
                  <a:cubicBezTo>
                    <a:pt x="7879080" y="0"/>
                    <a:pt x="7924800" y="45720"/>
                    <a:pt x="7924800" y="101600"/>
                  </a:cubicBezTo>
                  <a:cubicBezTo>
                    <a:pt x="7924800" y="157480"/>
                    <a:pt x="7879080" y="203200"/>
                    <a:pt x="7823200" y="203200"/>
                  </a:cubicBezTo>
                  <a:cubicBezTo>
                    <a:pt x="7767320" y="203200"/>
                    <a:pt x="7721600" y="157480"/>
                    <a:pt x="7721600" y="101600"/>
                  </a:cubicBezTo>
                  <a:cubicBezTo>
                    <a:pt x="7721600" y="45720"/>
                    <a:pt x="7767320" y="0"/>
                    <a:pt x="7823200" y="0"/>
                  </a:cubicBezTo>
                  <a:close/>
                  <a:moveTo>
                    <a:pt x="8229600" y="0"/>
                  </a:moveTo>
                  <a:cubicBezTo>
                    <a:pt x="8285480" y="0"/>
                    <a:pt x="8331200" y="45720"/>
                    <a:pt x="8331200" y="101600"/>
                  </a:cubicBezTo>
                  <a:cubicBezTo>
                    <a:pt x="8331200" y="157480"/>
                    <a:pt x="8285480" y="203200"/>
                    <a:pt x="8229600" y="203200"/>
                  </a:cubicBezTo>
                  <a:cubicBezTo>
                    <a:pt x="8173720" y="203200"/>
                    <a:pt x="8128000" y="157480"/>
                    <a:pt x="8128000" y="101600"/>
                  </a:cubicBezTo>
                  <a:cubicBezTo>
                    <a:pt x="8128000" y="45720"/>
                    <a:pt x="8173720" y="0"/>
                    <a:pt x="8229600" y="0"/>
                  </a:cubicBezTo>
                  <a:close/>
                </a:path>
              </a:pathLst>
            </a:custGeom>
            <a:solidFill>
              <a:srgbClr val="F5F5EF"/>
            </a:solidFill>
          </p:spPr>
        </p:sp>
      </p:grpSp>
      <p:grpSp>
        <p:nvGrpSpPr>
          <p:cNvPr name="Group 27" id="27"/>
          <p:cNvGrpSpPr/>
          <p:nvPr/>
        </p:nvGrpSpPr>
        <p:grpSpPr>
          <a:xfrm rot="-5400000">
            <a:off x="6216607" y="6741987"/>
            <a:ext cx="4009613" cy="354441"/>
            <a:chOff x="0" y="0"/>
            <a:chExt cx="9194800" cy="812800"/>
          </a:xfrm>
        </p:grpSpPr>
        <p:sp>
          <p:nvSpPr>
            <p:cNvPr name="Freeform 28" id="28"/>
            <p:cNvSpPr/>
            <p:nvPr/>
          </p:nvSpPr>
          <p:spPr>
            <a:xfrm>
              <a:off x="457200" y="304800"/>
              <a:ext cx="8331200" cy="203200"/>
            </a:xfrm>
            <a:custGeom>
              <a:avLst/>
              <a:gdLst/>
              <a:ahLst/>
              <a:cxnLst/>
              <a:rect r="r" b="b" t="t" l="l"/>
              <a:pathLst>
                <a:path h="203200" w="8331200">
                  <a:moveTo>
                    <a:pt x="101600" y="0"/>
                  </a:moveTo>
                  <a:cubicBezTo>
                    <a:pt x="157480" y="0"/>
                    <a:pt x="203200" y="45720"/>
                    <a:pt x="203200" y="101600"/>
                  </a:cubicBezTo>
                  <a:cubicBezTo>
                    <a:pt x="203200" y="157480"/>
                    <a:pt x="157480" y="203200"/>
                    <a:pt x="101600" y="203200"/>
                  </a:cubicBezTo>
                  <a:cubicBezTo>
                    <a:pt x="45720" y="203200"/>
                    <a:pt x="0" y="157480"/>
                    <a:pt x="0" y="101600"/>
                  </a:cubicBezTo>
                  <a:cubicBezTo>
                    <a:pt x="0" y="45720"/>
                    <a:pt x="45720" y="0"/>
                    <a:pt x="101600" y="0"/>
                  </a:cubicBezTo>
                  <a:close/>
                  <a:moveTo>
                    <a:pt x="508000" y="0"/>
                  </a:moveTo>
                  <a:cubicBezTo>
                    <a:pt x="563880" y="0"/>
                    <a:pt x="609600" y="45720"/>
                    <a:pt x="609600" y="101600"/>
                  </a:cubicBezTo>
                  <a:cubicBezTo>
                    <a:pt x="609600" y="157480"/>
                    <a:pt x="563880" y="203200"/>
                    <a:pt x="508000" y="203200"/>
                  </a:cubicBezTo>
                  <a:cubicBezTo>
                    <a:pt x="452120" y="203200"/>
                    <a:pt x="406400" y="157480"/>
                    <a:pt x="406400" y="101600"/>
                  </a:cubicBezTo>
                  <a:cubicBezTo>
                    <a:pt x="406400" y="45720"/>
                    <a:pt x="452120" y="0"/>
                    <a:pt x="508000" y="0"/>
                  </a:cubicBezTo>
                  <a:close/>
                  <a:moveTo>
                    <a:pt x="914400" y="0"/>
                  </a:moveTo>
                  <a:cubicBezTo>
                    <a:pt x="970280" y="0"/>
                    <a:pt x="1016000" y="45720"/>
                    <a:pt x="1016000" y="101600"/>
                  </a:cubicBezTo>
                  <a:cubicBezTo>
                    <a:pt x="1016000" y="157480"/>
                    <a:pt x="970280" y="203200"/>
                    <a:pt x="914400" y="203200"/>
                  </a:cubicBezTo>
                  <a:cubicBezTo>
                    <a:pt x="858520" y="203200"/>
                    <a:pt x="812800" y="157480"/>
                    <a:pt x="812800" y="101600"/>
                  </a:cubicBezTo>
                  <a:cubicBezTo>
                    <a:pt x="812800" y="45720"/>
                    <a:pt x="858520" y="0"/>
                    <a:pt x="914400" y="0"/>
                  </a:cubicBezTo>
                  <a:close/>
                  <a:moveTo>
                    <a:pt x="1320800" y="0"/>
                  </a:moveTo>
                  <a:cubicBezTo>
                    <a:pt x="1376680" y="0"/>
                    <a:pt x="1422400" y="45720"/>
                    <a:pt x="1422400" y="101600"/>
                  </a:cubicBezTo>
                  <a:cubicBezTo>
                    <a:pt x="1422400" y="157480"/>
                    <a:pt x="1376680" y="203200"/>
                    <a:pt x="1320800" y="203200"/>
                  </a:cubicBezTo>
                  <a:cubicBezTo>
                    <a:pt x="1264920" y="203200"/>
                    <a:pt x="1219200" y="157480"/>
                    <a:pt x="1219200" y="101600"/>
                  </a:cubicBezTo>
                  <a:cubicBezTo>
                    <a:pt x="1219200" y="45720"/>
                    <a:pt x="1264920" y="0"/>
                    <a:pt x="1320800" y="0"/>
                  </a:cubicBezTo>
                  <a:close/>
                  <a:moveTo>
                    <a:pt x="1727200" y="0"/>
                  </a:moveTo>
                  <a:cubicBezTo>
                    <a:pt x="1783080" y="0"/>
                    <a:pt x="1828800" y="45720"/>
                    <a:pt x="1828800" y="101600"/>
                  </a:cubicBezTo>
                  <a:cubicBezTo>
                    <a:pt x="1828800" y="157480"/>
                    <a:pt x="1783080" y="203200"/>
                    <a:pt x="1727200" y="203200"/>
                  </a:cubicBezTo>
                  <a:cubicBezTo>
                    <a:pt x="1671320" y="203200"/>
                    <a:pt x="1625600" y="157480"/>
                    <a:pt x="1625600" y="101600"/>
                  </a:cubicBezTo>
                  <a:cubicBezTo>
                    <a:pt x="1625600" y="45720"/>
                    <a:pt x="1671320" y="0"/>
                    <a:pt x="1727200" y="0"/>
                  </a:cubicBezTo>
                  <a:close/>
                  <a:moveTo>
                    <a:pt x="2133600" y="0"/>
                  </a:moveTo>
                  <a:cubicBezTo>
                    <a:pt x="2189480" y="0"/>
                    <a:pt x="2235200" y="45720"/>
                    <a:pt x="2235200" y="101600"/>
                  </a:cubicBezTo>
                  <a:cubicBezTo>
                    <a:pt x="2235200" y="157480"/>
                    <a:pt x="2189480" y="203200"/>
                    <a:pt x="2133600" y="203200"/>
                  </a:cubicBezTo>
                  <a:cubicBezTo>
                    <a:pt x="2077720" y="203200"/>
                    <a:pt x="2032000" y="157480"/>
                    <a:pt x="2032000" y="101600"/>
                  </a:cubicBezTo>
                  <a:cubicBezTo>
                    <a:pt x="2032000" y="45720"/>
                    <a:pt x="2077720" y="0"/>
                    <a:pt x="2133600" y="0"/>
                  </a:cubicBezTo>
                  <a:close/>
                  <a:moveTo>
                    <a:pt x="2540000" y="0"/>
                  </a:moveTo>
                  <a:cubicBezTo>
                    <a:pt x="2595880" y="0"/>
                    <a:pt x="2641600" y="45720"/>
                    <a:pt x="2641600" y="101600"/>
                  </a:cubicBezTo>
                  <a:cubicBezTo>
                    <a:pt x="2641600" y="157480"/>
                    <a:pt x="2595880" y="203200"/>
                    <a:pt x="2540000" y="203200"/>
                  </a:cubicBezTo>
                  <a:cubicBezTo>
                    <a:pt x="2484120" y="203200"/>
                    <a:pt x="2438400" y="157480"/>
                    <a:pt x="2438400" y="101600"/>
                  </a:cubicBezTo>
                  <a:cubicBezTo>
                    <a:pt x="2438400" y="45720"/>
                    <a:pt x="2484120" y="0"/>
                    <a:pt x="2540000" y="0"/>
                  </a:cubicBezTo>
                  <a:close/>
                  <a:moveTo>
                    <a:pt x="2946400" y="0"/>
                  </a:moveTo>
                  <a:cubicBezTo>
                    <a:pt x="3002280" y="0"/>
                    <a:pt x="3048000" y="45720"/>
                    <a:pt x="3048000" y="101600"/>
                  </a:cubicBezTo>
                  <a:cubicBezTo>
                    <a:pt x="3048000" y="157480"/>
                    <a:pt x="3002280" y="203200"/>
                    <a:pt x="2946400" y="203200"/>
                  </a:cubicBezTo>
                  <a:cubicBezTo>
                    <a:pt x="2890520" y="203200"/>
                    <a:pt x="2844800" y="157480"/>
                    <a:pt x="2844800" y="101600"/>
                  </a:cubicBezTo>
                  <a:cubicBezTo>
                    <a:pt x="2844800" y="45720"/>
                    <a:pt x="2890520" y="0"/>
                    <a:pt x="2946400" y="0"/>
                  </a:cubicBezTo>
                  <a:close/>
                  <a:moveTo>
                    <a:pt x="3352800" y="0"/>
                  </a:moveTo>
                  <a:cubicBezTo>
                    <a:pt x="3408680" y="0"/>
                    <a:pt x="3454400" y="45720"/>
                    <a:pt x="3454400" y="101600"/>
                  </a:cubicBezTo>
                  <a:cubicBezTo>
                    <a:pt x="3454400" y="157480"/>
                    <a:pt x="3408680" y="203200"/>
                    <a:pt x="3352800" y="203200"/>
                  </a:cubicBezTo>
                  <a:cubicBezTo>
                    <a:pt x="3296920" y="203200"/>
                    <a:pt x="3251200" y="157480"/>
                    <a:pt x="3251200" y="101600"/>
                  </a:cubicBezTo>
                  <a:cubicBezTo>
                    <a:pt x="3251200" y="45720"/>
                    <a:pt x="3296920" y="0"/>
                    <a:pt x="3352800" y="0"/>
                  </a:cubicBezTo>
                  <a:close/>
                  <a:moveTo>
                    <a:pt x="3759200" y="0"/>
                  </a:moveTo>
                  <a:cubicBezTo>
                    <a:pt x="3815080" y="0"/>
                    <a:pt x="3860800" y="45720"/>
                    <a:pt x="3860800" y="101600"/>
                  </a:cubicBezTo>
                  <a:cubicBezTo>
                    <a:pt x="3860800" y="157480"/>
                    <a:pt x="3815080" y="203200"/>
                    <a:pt x="3759200" y="203200"/>
                  </a:cubicBezTo>
                  <a:cubicBezTo>
                    <a:pt x="3703320" y="203200"/>
                    <a:pt x="3657600" y="157480"/>
                    <a:pt x="3657600" y="101600"/>
                  </a:cubicBezTo>
                  <a:cubicBezTo>
                    <a:pt x="3657600" y="45720"/>
                    <a:pt x="3703320" y="0"/>
                    <a:pt x="3759200" y="0"/>
                  </a:cubicBezTo>
                  <a:close/>
                  <a:moveTo>
                    <a:pt x="4165600" y="0"/>
                  </a:moveTo>
                  <a:cubicBezTo>
                    <a:pt x="4221480" y="0"/>
                    <a:pt x="4267200" y="45720"/>
                    <a:pt x="4267200" y="101600"/>
                  </a:cubicBezTo>
                  <a:cubicBezTo>
                    <a:pt x="4267200" y="157480"/>
                    <a:pt x="4221480" y="203200"/>
                    <a:pt x="4165600" y="203200"/>
                  </a:cubicBezTo>
                  <a:cubicBezTo>
                    <a:pt x="4109720" y="203200"/>
                    <a:pt x="4064000" y="157480"/>
                    <a:pt x="4064000" y="101600"/>
                  </a:cubicBezTo>
                  <a:cubicBezTo>
                    <a:pt x="4064000" y="45720"/>
                    <a:pt x="4109720" y="0"/>
                    <a:pt x="4165600" y="0"/>
                  </a:cubicBezTo>
                  <a:close/>
                  <a:moveTo>
                    <a:pt x="4572000" y="0"/>
                  </a:moveTo>
                  <a:cubicBezTo>
                    <a:pt x="4627880" y="0"/>
                    <a:pt x="4673600" y="45720"/>
                    <a:pt x="4673600" y="101600"/>
                  </a:cubicBezTo>
                  <a:cubicBezTo>
                    <a:pt x="4673600" y="157480"/>
                    <a:pt x="4627880" y="203200"/>
                    <a:pt x="4572000" y="203200"/>
                  </a:cubicBezTo>
                  <a:cubicBezTo>
                    <a:pt x="4516120" y="203200"/>
                    <a:pt x="4470400" y="157480"/>
                    <a:pt x="4470400" y="101600"/>
                  </a:cubicBezTo>
                  <a:cubicBezTo>
                    <a:pt x="4470400" y="45720"/>
                    <a:pt x="4516120" y="0"/>
                    <a:pt x="4572000" y="0"/>
                  </a:cubicBezTo>
                  <a:close/>
                  <a:moveTo>
                    <a:pt x="4978400" y="0"/>
                  </a:moveTo>
                  <a:cubicBezTo>
                    <a:pt x="5034280" y="0"/>
                    <a:pt x="5080000" y="45720"/>
                    <a:pt x="5080000" y="101600"/>
                  </a:cubicBezTo>
                  <a:cubicBezTo>
                    <a:pt x="5080000" y="157480"/>
                    <a:pt x="5034280" y="203200"/>
                    <a:pt x="4978400" y="203200"/>
                  </a:cubicBezTo>
                  <a:cubicBezTo>
                    <a:pt x="4922520" y="203200"/>
                    <a:pt x="4876800" y="157480"/>
                    <a:pt x="4876800" y="101600"/>
                  </a:cubicBezTo>
                  <a:cubicBezTo>
                    <a:pt x="4876800" y="45720"/>
                    <a:pt x="4922520" y="0"/>
                    <a:pt x="4978400" y="0"/>
                  </a:cubicBezTo>
                  <a:close/>
                  <a:moveTo>
                    <a:pt x="5384800" y="0"/>
                  </a:moveTo>
                  <a:cubicBezTo>
                    <a:pt x="5440680" y="0"/>
                    <a:pt x="5486400" y="45720"/>
                    <a:pt x="5486400" y="101600"/>
                  </a:cubicBezTo>
                  <a:cubicBezTo>
                    <a:pt x="5486400" y="157480"/>
                    <a:pt x="5440680" y="203200"/>
                    <a:pt x="5384800" y="203200"/>
                  </a:cubicBezTo>
                  <a:cubicBezTo>
                    <a:pt x="5328920" y="203200"/>
                    <a:pt x="5283200" y="157480"/>
                    <a:pt x="5283200" y="101600"/>
                  </a:cubicBezTo>
                  <a:cubicBezTo>
                    <a:pt x="5283200" y="45720"/>
                    <a:pt x="5328920" y="0"/>
                    <a:pt x="5384800" y="0"/>
                  </a:cubicBezTo>
                  <a:close/>
                  <a:moveTo>
                    <a:pt x="5791200" y="0"/>
                  </a:moveTo>
                  <a:cubicBezTo>
                    <a:pt x="5847080" y="0"/>
                    <a:pt x="5892800" y="45720"/>
                    <a:pt x="5892800" y="101600"/>
                  </a:cubicBezTo>
                  <a:cubicBezTo>
                    <a:pt x="5892800" y="157480"/>
                    <a:pt x="5847080" y="203200"/>
                    <a:pt x="5791200" y="203200"/>
                  </a:cubicBezTo>
                  <a:cubicBezTo>
                    <a:pt x="5735320" y="203200"/>
                    <a:pt x="5689600" y="157480"/>
                    <a:pt x="5689600" y="101600"/>
                  </a:cubicBezTo>
                  <a:cubicBezTo>
                    <a:pt x="5689600" y="45720"/>
                    <a:pt x="5735320" y="0"/>
                    <a:pt x="5791200" y="0"/>
                  </a:cubicBezTo>
                  <a:close/>
                  <a:moveTo>
                    <a:pt x="6197600" y="0"/>
                  </a:moveTo>
                  <a:cubicBezTo>
                    <a:pt x="6253480" y="0"/>
                    <a:pt x="6299200" y="45720"/>
                    <a:pt x="6299200" y="101600"/>
                  </a:cubicBezTo>
                  <a:cubicBezTo>
                    <a:pt x="6299200" y="157480"/>
                    <a:pt x="6253480" y="203200"/>
                    <a:pt x="6197600" y="203200"/>
                  </a:cubicBezTo>
                  <a:cubicBezTo>
                    <a:pt x="6141720" y="203200"/>
                    <a:pt x="6096000" y="157480"/>
                    <a:pt x="6096000" y="101600"/>
                  </a:cubicBezTo>
                  <a:cubicBezTo>
                    <a:pt x="6096000" y="45720"/>
                    <a:pt x="6141720" y="0"/>
                    <a:pt x="6197600" y="0"/>
                  </a:cubicBezTo>
                  <a:close/>
                  <a:moveTo>
                    <a:pt x="6604000" y="0"/>
                  </a:moveTo>
                  <a:cubicBezTo>
                    <a:pt x="6659880" y="0"/>
                    <a:pt x="6705600" y="45720"/>
                    <a:pt x="6705600" y="101600"/>
                  </a:cubicBezTo>
                  <a:cubicBezTo>
                    <a:pt x="6705600" y="157480"/>
                    <a:pt x="6659880" y="203200"/>
                    <a:pt x="6604000" y="203200"/>
                  </a:cubicBezTo>
                  <a:cubicBezTo>
                    <a:pt x="6548120" y="203200"/>
                    <a:pt x="6502400" y="157480"/>
                    <a:pt x="6502400" y="101600"/>
                  </a:cubicBezTo>
                  <a:cubicBezTo>
                    <a:pt x="6502400" y="45720"/>
                    <a:pt x="6548120" y="0"/>
                    <a:pt x="6604000" y="0"/>
                  </a:cubicBezTo>
                  <a:close/>
                  <a:moveTo>
                    <a:pt x="7010400" y="0"/>
                  </a:moveTo>
                  <a:cubicBezTo>
                    <a:pt x="7066280" y="0"/>
                    <a:pt x="7112000" y="45720"/>
                    <a:pt x="7112000" y="101600"/>
                  </a:cubicBezTo>
                  <a:cubicBezTo>
                    <a:pt x="7112000" y="157480"/>
                    <a:pt x="7066280" y="203200"/>
                    <a:pt x="7010400" y="203200"/>
                  </a:cubicBezTo>
                  <a:cubicBezTo>
                    <a:pt x="6954520" y="203200"/>
                    <a:pt x="6908800" y="157480"/>
                    <a:pt x="6908800" y="101600"/>
                  </a:cubicBezTo>
                  <a:cubicBezTo>
                    <a:pt x="6908800" y="45720"/>
                    <a:pt x="6954520" y="0"/>
                    <a:pt x="7010400" y="0"/>
                  </a:cubicBezTo>
                  <a:close/>
                  <a:moveTo>
                    <a:pt x="7416800" y="0"/>
                  </a:moveTo>
                  <a:cubicBezTo>
                    <a:pt x="7472680" y="0"/>
                    <a:pt x="7518400" y="45720"/>
                    <a:pt x="7518400" y="101600"/>
                  </a:cubicBezTo>
                  <a:cubicBezTo>
                    <a:pt x="7518400" y="157480"/>
                    <a:pt x="7472680" y="203200"/>
                    <a:pt x="7416800" y="203200"/>
                  </a:cubicBezTo>
                  <a:cubicBezTo>
                    <a:pt x="7360920" y="203200"/>
                    <a:pt x="7315200" y="157480"/>
                    <a:pt x="7315200" y="101600"/>
                  </a:cubicBezTo>
                  <a:cubicBezTo>
                    <a:pt x="7315200" y="45720"/>
                    <a:pt x="7360920" y="0"/>
                    <a:pt x="7416800" y="0"/>
                  </a:cubicBezTo>
                  <a:close/>
                  <a:moveTo>
                    <a:pt x="7823200" y="0"/>
                  </a:moveTo>
                  <a:cubicBezTo>
                    <a:pt x="7879080" y="0"/>
                    <a:pt x="7924800" y="45720"/>
                    <a:pt x="7924800" y="101600"/>
                  </a:cubicBezTo>
                  <a:cubicBezTo>
                    <a:pt x="7924800" y="157480"/>
                    <a:pt x="7879080" y="203200"/>
                    <a:pt x="7823200" y="203200"/>
                  </a:cubicBezTo>
                  <a:cubicBezTo>
                    <a:pt x="7767320" y="203200"/>
                    <a:pt x="7721600" y="157480"/>
                    <a:pt x="7721600" y="101600"/>
                  </a:cubicBezTo>
                  <a:cubicBezTo>
                    <a:pt x="7721600" y="45720"/>
                    <a:pt x="7767320" y="0"/>
                    <a:pt x="7823200" y="0"/>
                  </a:cubicBezTo>
                  <a:close/>
                  <a:moveTo>
                    <a:pt x="8229600" y="0"/>
                  </a:moveTo>
                  <a:cubicBezTo>
                    <a:pt x="8285480" y="0"/>
                    <a:pt x="8331200" y="45720"/>
                    <a:pt x="8331200" y="101600"/>
                  </a:cubicBezTo>
                  <a:cubicBezTo>
                    <a:pt x="8331200" y="157480"/>
                    <a:pt x="8285480" y="203200"/>
                    <a:pt x="8229600" y="203200"/>
                  </a:cubicBezTo>
                  <a:cubicBezTo>
                    <a:pt x="8173720" y="203200"/>
                    <a:pt x="8128000" y="157480"/>
                    <a:pt x="8128000" y="101600"/>
                  </a:cubicBezTo>
                  <a:cubicBezTo>
                    <a:pt x="8128000" y="45720"/>
                    <a:pt x="8173720" y="0"/>
                    <a:pt x="8229600" y="0"/>
                  </a:cubicBezTo>
                  <a:close/>
                </a:path>
              </a:pathLst>
            </a:custGeom>
            <a:solidFill>
              <a:srgbClr val="F5F5EF"/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7956174" y="2734796"/>
            <a:ext cx="445585" cy="445585"/>
            <a:chOff x="0" y="0"/>
            <a:chExt cx="6350000" cy="6350000"/>
          </a:xfrm>
        </p:grpSpPr>
        <p:sp>
          <p:nvSpPr>
            <p:cNvPr name="Freeform 30" id="3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name="Group 31" id="31"/>
          <p:cNvGrpSpPr/>
          <p:nvPr/>
        </p:nvGrpSpPr>
        <p:grpSpPr>
          <a:xfrm rot="0">
            <a:off x="7977002" y="1822119"/>
            <a:ext cx="424758" cy="424758"/>
            <a:chOff x="0" y="0"/>
            <a:chExt cx="6350000" cy="6350000"/>
          </a:xfrm>
        </p:grpSpPr>
        <p:sp>
          <p:nvSpPr>
            <p:cNvPr name="Freeform 32" id="3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A4594"/>
            </a:solid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8044193" y="8843067"/>
            <a:ext cx="424758" cy="424758"/>
            <a:chOff x="0" y="0"/>
            <a:chExt cx="6350000" cy="6350000"/>
          </a:xfrm>
        </p:grpSpPr>
        <p:sp>
          <p:nvSpPr>
            <p:cNvPr name="Freeform 34" id="3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A4594"/>
            </a:solid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7956174" y="8478429"/>
            <a:ext cx="445585" cy="445585"/>
            <a:chOff x="0" y="0"/>
            <a:chExt cx="6350000" cy="6350000"/>
          </a:xfrm>
        </p:grpSpPr>
        <p:sp>
          <p:nvSpPr>
            <p:cNvPr name="Freeform 36" id="3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992968" y="1485900"/>
            <a:ext cx="3954393" cy="377327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1371" b="0"/>
          <a:stretch>
            <a:fillRect/>
          </a:stretch>
        </p:blipFill>
        <p:spPr>
          <a:xfrm flipH="false" flipV="false" rot="0">
            <a:off x="5318535" y="1485900"/>
            <a:ext cx="4240102" cy="377327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0637673" y="995625"/>
            <a:ext cx="4581122" cy="5720529"/>
          </a:xfrm>
          <a:prstGeom prst="rect">
            <a:avLst/>
          </a:prstGeom>
        </p:spPr>
      </p:pic>
      <p:sp>
        <p:nvSpPr>
          <p:cNvPr name="AutoShape 5" id="5"/>
          <p:cNvSpPr/>
          <p:nvPr/>
        </p:nvSpPr>
        <p:spPr>
          <a:xfrm rot="5386533">
            <a:off x="6962647" y="4272826"/>
            <a:ext cx="6078723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oval" len="lg" w="lg"/>
            <a:tailEnd type="oval" len="lg" w="lg"/>
          </a:ln>
        </p:spPr>
      </p:sp>
      <p:grpSp>
        <p:nvGrpSpPr>
          <p:cNvPr name="Group 6" id="6"/>
          <p:cNvGrpSpPr/>
          <p:nvPr/>
        </p:nvGrpSpPr>
        <p:grpSpPr>
          <a:xfrm rot="0">
            <a:off x="0" y="6811788"/>
            <a:ext cx="9558637" cy="3475212"/>
            <a:chOff x="0" y="0"/>
            <a:chExt cx="4265114" cy="1550658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4265114" cy="1550658"/>
            </a:xfrm>
            <a:custGeom>
              <a:avLst/>
              <a:gdLst/>
              <a:ahLst/>
              <a:cxnLst/>
              <a:rect r="r" b="b" t="t" l="l"/>
              <a:pathLst>
                <a:path h="1550658" w="4265114">
                  <a:moveTo>
                    <a:pt x="0" y="0"/>
                  </a:moveTo>
                  <a:lnTo>
                    <a:pt x="4265114" y="0"/>
                  </a:lnTo>
                  <a:lnTo>
                    <a:pt x="4265114" y="1550658"/>
                  </a:lnTo>
                  <a:lnTo>
                    <a:pt x="0" y="1550658"/>
                  </a:lnTo>
                  <a:close/>
                </a:path>
              </a:pathLst>
            </a:custGeom>
            <a:solidFill>
              <a:srgbClr val="F0F0F1">
                <a:alpha val="68627"/>
              </a:srgbClr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992968" y="354497"/>
            <a:ext cx="9362483" cy="641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11"/>
              </a:lnSpc>
            </a:pPr>
            <a:r>
              <a:rPr lang="en-US" spc="221" sz="4425">
                <a:solidFill>
                  <a:srgbClr val="5A4594"/>
                </a:solidFill>
                <a:latin typeface="Montserrat Classic Bold"/>
              </a:rPr>
              <a:t>PENAMAAN MONOSAKARIDA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17226" y="5412661"/>
            <a:ext cx="3305877" cy="389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30"/>
              </a:lnSpc>
              <a:spcBef>
                <a:spcPct val="0"/>
              </a:spcBef>
            </a:pPr>
            <a:r>
              <a:rPr lang="en-US" spc="250" sz="2086">
                <a:solidFill>
                  <a:srgbClr val="E94759"/>
                </a:solidFill>
                <a:latin typeface="Montserrat Light Bold"/>
              </a:rPr>
              <a:t>D</a:t>
            </a:r>
            <a:r>
              <a:rPr lang="en-US" spc="250" sz="2086">
                <a:solidFill>
                  <a:srgbClr val="000000"/>
                </a:solidFill>
                <a:latin typeface="Montserrat Light Bold"/>
              </a:rPr>
              <a:t>-GLISERALDEHIDA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815047" y="5412661"/>
            <a:ext cx="3247078" cy="389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30"/>
              </a:lnSpc>
              <a:spcBef>
                <a:spcPct val="0"/>
              </a:spcBef>
            </a:pPr>
            <a:r>
              <a:rPr lang="en-US" spc="250" sz="2086">
                <a:solidFill>
                  <a:srgbClr val="E94759"/>
                </a:solidFill>
                <a:latin typeface="Montserrat Light Bold"/>
              </a:rPr>
              <a:t>L</a:t>
            </a:r>
            <a:r>
              <a:rPr lang="en-US" spc="250" sz="2086">
                <a:solidFill>
                  <a:srgbClr val="000000"/>
                </a:solidFill>
                <a:latin typeface="Montserrat Light Bold"/>
              </a:rPr>
              <a:t>-GLISERALDEHIDA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93871" y="5735887"/>
            <a:ext cx="2952585" cy="389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30"/>
              </a:lnSpc>
              <a:spcBef>
                <a:spcPct val="0"/>
              </a:spcBef>
            </a:pPr>
            <a:r>
              <a:rPr lang="en-US" spc="250" sz="2086">
                <a:solidFill>
                  <a:srgbClr val="E94759"/>
                </a:solidFill>
                <a:latin typeface="Montserrat Light Bold"/>
              </a:rPr>
              <a:t>DEXTRO = KANAN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594507" y="5735887"/>
            <a:ext cx="1982651" cy="389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30"/>
              </a:lnSpc>
              <a:spcBef>
                <a:spcPct val="0"/>
              </a:spcBef>
            </a:pPr>
            <a:r>
              <a:rPr lang="en-US" spc="250" sz="2086">
                <a:solidFill>
                  <a:srgbClr val="E94759"/>
                </a:solidFill>
                <a:latin typeface="Montserrat Light Bold"/>
              </a:rPr>
              <a:t>LEVO = KIRI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92968" y="962025"/>
            <a:ext cx="6441802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Hero"/>
              </a:rPr>
              <a:t>Berdasarkan Posisi Gugus OH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5453611" y="923925"/>
            <a:ext cx="2133071" cy="4015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036"/>
              </a:lnSpc>
              <a:spcBef>
                <a:spcPct val="0"/>
              </a:spcBef>
            </a:pPr>
            <a:r>
              <a:rPr lang="en-US" spc="50" sz="2522">
                <a:solidFill>
                  <a:srgbClr val="000000"/>
                </a:solidFill>
                <a:latin typeface="Hero"/>
              </a:rPr>
              <a:t>*Dalam kondisi tersebut, gugs OH yang dilihat adalah gugus OH terjauh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746776" y="6863636"/>
            <a:ext cx="2362914" cy="472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50"/>
              </a:lnSpc>
              <a:spcBef>
                <a:spcPct val="0"/>
              </a:spcBef>
            </a:pPr>
            <a:r>
              <a:rPr lang="en-US" spc="300" sz="2500">
                <a:solidFill>
                  <a:srgbClr val="E94759"/>
                </a:solidFill>
                <a:latin typeface="Montserrat Light Bold"/>
              </a:rPr>
              <a:t>D</a:t>
            </a:r>
            <a:r>
              <a:rPr lang="en-US" spc="300" sz="2500">
                <a:solidFill>
                  <a:srgbClr val="000000"/>
                </a:solidFill>
                <a:latin typeface="Montserrat Light Bold"/>
              </a:rPr>
              <a:t>-GLUKOSA</a:t>
            </a:r>
          </a:p>
        </p:txBody>
      </p:sp>
      <p:sp>
        <p:nvSpPr>
          <p:cNvPr name="AutoShape 16" id="16"/>
          <p:cNvSpPr/>
          <p:nvPr/>
        </p:nvSpPr>
        <p:spPr>
          <a:xfrm rot="9214040">
            <a:off x="9389302" y="6087674"/>
            <a:ext cx="3239581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TextBox 17" id="17"/>
          <p:cNvSpPr txBox="true"/>
          <p:nvPr/>
        </p:nvSpPr>
        <p:spPr>
          <a:xfrm rot="0">
            <a:off x="275679" y="6739811"/>
            <a:ext cx="717289" cy="955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  <a:spcBef>
                <a:spcPct val="0"/>
              </a:spcBef>
            </a:pPr>
            <a:r>
              <a:rPr lang="en-US" spc="100" sz="5000">
                <a:solidFill>
                  <a:srgbClr val="000000"/>
                </a:solidFill>
                <a:latin typeface="Hero Bold"/>
              </a:rPr>
              <a:t>C*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75679" y="7587369"/>
            <a:ext cx="8969163" cy="1800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800"/>
              </a:lnSpc>
              <a:spcBef>
                <a:spcPct val="0"/>
              </a:spcBef>
            </a:pPr>
            <a:r>
              <a:rPr lang="en-US" spc="60" sz="3000">
                <a:solidFill>
                  <a:srgbClr val="000000"/>
                </a:solidFill>
                <a:latin typeface="Hero"/>
              </a:rPr>
              <a:t>Atom karbon asimetrik atau atom karbon kiral adalah atom karbon yang mengikat 4 gugus berbeda pada keempat tangannya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97127" y="7033498"/>
            <a:ext cx="8969163" cy="473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99"/>
              </a:lnSpc>
              <a:spcBef>
                <a:spcPct val="0"/>
              </a:spcBef>
            </a:pPr>
            <a:r>
              <a:rPr lang="en-US" spc="49" sz="2499">
                <a:solidFill>
                  <a:srgbClr val="000000"/>
                </a:solidFill>
                <a:latin typeface="Hero"/>
              </a:rPr>
              <a:t>Yaitu :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5978" y="9501894"/>
            <a:ext cx="8315781" cy="4630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6"/>
              </a:lnSpc>
              <a:spcBef>
                <a:spcPct val="0"/>
              </a:spcBef>
            </a:pPr>
            <a:r>
              <a:rPr lang="en-US" spc="299" sz="2497">
                <a:solidFill>
                  <a:srgbClr val="000000"/>
                </a:solidFill>
                <a:latin typeface="Montserrat Light Bold"/>
              </a:rPr>
              <a:t>GLUKOSA MEMILIKI 4 ATOM ASIMETRIK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9735092" y="7993516"/>
            <a:ext cx="7233646" cy="1462767"/>
            <a:chOff x="0" y="0"/>
            <a:chExt cx="7668282" cy="1550658"/>
          </a:xfrm>
        </p:grpSpPr>
        <p:sp>
          <p:nvSpPr>
            <p:cNvPr name="Freeform 22" id="22"/>
            <p:cNvSpPr/>
            <p:nvPr/>
          </p:nvSpPr>
          <p:spPr>
            <a:xfrm>
              <a:off x="0" y="0"/>
              <a:ext cx="7668282" cy="1550658"/>
            </a:xfrm>
            <a:custGeom>
              <a:avLst/>
              <a:gdLst/>
              <a:ahLst/>
              <a:cxnLst/>
              <a:rect r="r" b="b" t="t" l="l"/>
              <a:pathLst>
                <a:path h="1550658" w="7668282">
                  <a:moveTo>
                    <a:pt x="0" y="0"/>
                  </a:moveTo>
                  <a:lnTo>
                    <a:pt x="7668282" y="0"/>
                  </a:lnTo>
                  <a:lnTo>
                    <a:pt x="7668282" y="1550658"/>
                  </a:lnTo>
                  <a:lnTo>
                    <a:pt x="0" y="1550658"/>
                  </a:lnTo>
                  <a:close/>
                </a:path>
              </a:pathLst>
            </a:custGeom>
            <a:solidFill>
              <a:srgbClr val="5A4594">
                <a:alpha val="68627"/>
              </a:srgbClr>
            </a:solid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9966290" y="8067675"/>
            <a:ext cx="7961573" cy="1190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800"/>
              </a:lnSpc>
              <a:spcBef>
                <a:spcPct val="0"/>
              </a:spcBef>
            </a:pPr>
            <a:r>
              <a:rPr lang="en-US" spc="60" sz="3000">
                <a:solidFill>
                  <a:srgbClr val="FFFFFF"/>
                </a:solidFill>
                <a:latin typeface="Hero"/>
              </a:rPr>
              <a:t>Karena memiliki atom asimetrik, monosakarida bersifat</a:t>
            </a:r>
            <a:r>
              <a:rPr lang="en-US" spc="60" sz="3000">
                <a:solidFill>
                  <a:srgbClr val="000000"/>
                </a:solidFill>
                <a:latin typeface="Hero"/>
              </a:rPr>
              <a:t> </a:t>
            </a:r>
            <a:r>
              <a:rPr lang="en-US" spc="60" sz="3000">
                <a:solidFill>
                  <a:srgbClr val="F5E753"/>
                </a:solidFill>
                <a:latin typeface="Hero Bold"/>
              </a:rPr>
              <a:t>OPTIK AKTIF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74837" y="2815198"/>
            <a:ext cx="17403160" cy="5787929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34186" y="904875"/>
            <a:ext cx="17084463" cy="1800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00"/>
              </a:lnSpc>
              <a:spcBef>
                <a:spcPct val="0"/>
              </a:spcBef>
            </a:pPr>
            <a:r>
              <a:rPr lang="en-US" spc="60" sz="3000">
                <a:solidFill>
                  <a:srgbClr val="000000"/>
                </a:solidFill>
                <a:latin typeface="Hero"/>
              </a:rPr>
              <a:t>Aldotriosa dan monosakarida dengan lebih dari 5 atom C memiliki struktur siklik atau struktur haworth, Struktur ini disebabkan interaksi gugus karbonil dan oksigen pada hidroksil yang membentuk ikatan kovalen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17916" y="1373091"/>
            <a:ext cx="10420739" cy="2852588"/>
            <a:chOff x="0" y="0"/>
            <a:chExt cx="13894319" cy="3803451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13894319" cy="3287703"/>
            </a:xfrm>
            <a:prstGeom prst="rect">
              <a:avLst/>
            </a:prstGeom>
          </p:spPr>
        </p:pic>
        <p:sp>
          <p:nvSpPr>
            <p:cNvPr name="TextBox 4" id="4"/>
            <p:cNvSpPr txBox="true"/>
            <p:nvPr/>
          </p:nvSpPr>
          <p:spPr>
            <a:xfrm rot="0">
              <a:off x="0" y="3211503"/>
              <a:ext cx="2771934" cy="5919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46"/>
                </a:lnSpc>
                <a:spcBef>
                  <a:spcPct val="0"/>
                </a:spcBef>
              </a:pPr>
              <a:r>
                <a:rPr lang="en-US" spc="299" sz="2497">
                  <a:solidFill>
                    <a:srgbClr val="000000"/>
                  </a:solidFill>
                  <a:latin typeface="Montserrat Light Bold"/>
                </a:rPr>
                <a:t>ALDEHIDA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4671151" y="3211503"/>
              <a:ext cx="2558415" cy="5919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46"/>
                </a:lnSpc>
                <a:spcBef>
                  <a:spcPct val="0"/>
                </a:spcBef>
              </a:pPr>
              <a:r>
                <a:rPr lang="en-US" spc="299" sz="2497">
                  <a:solidFill>
                    <a:srgbClr val="000000"/>
                  </a:solidFill>
                  <a:latin typeface="Montserrat Light Bold"/>
                </a:rPr>
                <a:t>ALKOHOL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9459661" y="3211503"/>
              <a:ext cx="3393599" cy="5919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46"/>
                </a:lnSpc>
                <a:spcBef>
                  <a:spcPct val="0"/>
                </a:spcBef>
              </a:pPr>
              <a:r>
                <a:rPr lang="en-US" spc="299" sz="2497">
                  <a:solidFill>
                    <a:srgbClr val="000000"/>
                  </a:solidFill>
                  <a:latin typeface="Montserrat Light Bold"/>
                </a:rPr>
                <a:t>HEMIASETAL</a:t>
              </a:r>
            </a:p>
          </p:txBody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382184" y="5030691"/>
            <a:ext cx="11549558" cy="5005095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382184" y="4479458"/>
            <a:ext cx="17295032" cy="586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859"/>
              </a:lnSpc>
              <a:spcBef>
                <a:spcPct val="0"/>
              </a:spcBef>
            </a:pPr>
            <a:r>
              <a:rPr lang="en-US" spc="60" sz="3036">
                <a:solidFill>
                  <a:srgbClr val="000000"/>
                </a:solidFill>
                <a:latin typeface="Hero"/>
              </a:rPr>
              <a:t>Jika prinsip ini dibawa ke siklisasi glukosa</a:t>
            </a:r>
          </a:p>
        </p:txBody>
      </p:sp>
      <p:sp>
        <p:nvSpPr>
          <p:cNvPr name="AutoShape 9" id="9"/>
          <p:cNvSpPr/>
          <p:nvPr/>
        </p:nvSpPr>
        <p:spPr>
          <a:xfrm rot="5399999">
            <a:off x="7993359" y="5802337"/>
            <a:ext cx="8534641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oval" len="lg" w="lg"/>
            <a:tailEnd type="oval" len="lg" w="lg"/>
          </a:ln>
        </p:spPr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4"/>
          <a:srcRect l="0" t="0" r="0" b="4898"/>
          <a:stretch>
            <a:fillRect/>
          </a:stretch>
        </p:blipFill>
        <p:spPr>
          <a:xfrm flipH="false" flipV="false" rot="0">
            <a:off x="12578059" y="2455515"/>
            <a:ext cx="3848281" cy="68774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2578059" y="4225680"/>
            <a:ext cx="3696776" cy="917820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382184" y="241688"/>
            <a:ext cx="9362483" cy="641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11"/>
              </a:lnSpc>
            </a:pPr>
            <a:r>
              <a:rPr lang="en-US" spc="221" sz="4425">
                <a:solidFill>
                  <a:srgbClr val="5A4594"/>
                </a:solidFill>
                <a:latin typeface="Montserrat Classic Bold"/>
              </a:rPr>
              <a:t>PRINSIP SIKLISASI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82184" y="849216"/>
            <a:ext cx="6441802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Hero"/>
              </a:rPr>
              <a:t>Prinsip Siklisasi Glukosa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578059" y="1392141"/>
            <a:ext cx="9362483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74"/>
              </a:lnSpc>
            </a:pPr>
            <a:r>
              <a:rPr lang="en-US" spc="124" sz="2499">
                <a:solidFill>
                  <a:srgbClr val="5A4594"/>
                </a:solidFill>
                <a:latin typeface="Montserrat Classic Bold"/>
              </a:rPr>
              <a:t>PENAMAAN MONOSAKARIDA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578059" y="1885603"/>
            <a:ext cx="10784141" cy="473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99"/>
              </a:lnSpc>
              <a:spcBef>
                <a:spcPct val="0"/>
              </a:spcBef>
            </a:pPr>
            <a:r>
              <a:rPr lang="en-US" spc="49" sz="2499">
                <a:solidFill>
                  <a:srgbClr val="000000"/>
                </a:solidFill>
                <a:latin typeface="Hero"/>
              </a:rPr>
              <a:t>Jika gugus OH berada di bawah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578059" y="3419914"/>
            <a:ext cx="10784141" cy="473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99"/>
              </a:lnSpc>
              <a:spcBef>
                <a:spcPct val="0"/>
              </a:spcBef>
            </a:pPr>
            <a:r>
              <a:rPr lang="en-US" spc="49" sz="2499">
                <a:solidFill>
                  <a:srgbClr val="000000"/>
                </a:solidFill>
                <a:latin typeface="Hero"/>
              </a:rPr>
              <a:t>Jika gugus OH berada di atas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382184" y="1257300"/>
            <a:ext cx="10270051" cy="2791718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382184" y="5143500"/>
            <a:ext cx="11440031" cy="4548935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382184" y="241688"/>
            <a:ext cx="9362483" cy="641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11"/>
              </a:lnSpc>
            </a:pPr>
            <a:r>
              <a:rPr lang="en-US" spc="221" sz="4425">
                <a:solidFill>
                  <a:srgbClr val="5A4594"/>
                </a:solidFill>
                <a:latin typeface="Montserrat Classic Bold"/>
              </a:rPr>
              <a:t>PRINSIP SIKLISASI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0" y="733425"/>
            <a:ext cx="6441802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Hero"/>
              </a:rPr>
              <a:t>Prinsip Siklisasi Fruktosa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598398" y="3972818"/>
            <a:ext cx="1918811" cy="4630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6"/>
              </a:lnSpc>
              <a:spcBef>
                <a:spcPct val="0"/>
              </a:spcBef>
            </a:pPr>
            <a:r>
              <a:rPr lang="en-US" spc="299" sz="2497">
                <a:solidFill>
                  <a:srgbClr val="000000"/>
                </a:solidFill>
                <a:latin typeface="Montserrat Light Bold"/>
              </a:rPr>
              <a:t>ALKOHOL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64741" y="3972818"/>
            <a:ext cx="1357789" cy="4630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6"/>
              </a:lnSpc>
              <a:spcBef>
                <a:spcPct val="0"/>
              </a:spcBef>
            </a:pPr>
            <a:r>
              <a:rPr lang="en-US" spc="299" sz="2497">
                <a:solidFill>
                  <a:srgbClr val="000000"/>
                </a:solidFill>
                <a:latin typeface="Montserrat Light Bold"/>
              </a:rPr>
              <a:t>KETON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353410" y="3972818"/>
            <a:ext cx="2296597" cy="4630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6"/>
              </a:lnSpc>
              <a:spcBef>
                <a:spcPct val="0"/>
              </a:spcBef>
            </a:pPr>
            <a:r>
              <a:rPr lang="en-US" spc="299" sz="2497">
                <a:solidFill>
                  <a:srgbClr val="000000"/>
                </a:solidFill>
                <a:latin typeface="Montserrat Light Bold"/>
              </a:rPr>
              <a:t>HEMIKETAL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82184" y="4479458"/>
            <a:ext cx="17295032" cy="586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859"/>
              </a:lnSpc>
              <a:spcBef>
                <a:spcPct val="0"/>
              </a:spcBef>
            </a:pPr>
            <a:r>
              <a:rPr lang="en-US" spc="60" sz="3036">
                <a:solidFill>
                  <a:srgbClr val="000000"/>
                </a:solidFill>
                <a:latin typeface="Hero"/>
              </a:rPr>
              <a:t>Jika prinsip ini dibawa ke siklisasi fruktosa</a:t>
            </a:r>
          </a:p>
        </p:txBody>
      </p:sp>
      <p:sp>
        <p:nvSpPr>
          <p:cNvPr name="AutoShape 10" id="10"/>
          <p:cNvSpPr/>
          <p:nvPr/>
        </p:nvSpPr>
        <p:spPr>
          <a:xfrm rot="5399999">
            <a:off x="7993359" y="5802337"/>
            <a:ext cx="8534641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oval" len="lg" w="lg"/>
            <a:tailEnd type="oval" len="lg" w="lg"/>
          </a:ln>
        </p:spPr>
      </p:sp>
      <p:sp>
        <p:nvSpPr>
          <p:cNvPr name="TextBox 11" id="11"/>
          <p:cNvSpPr txBox="true"/>
          <p:nvPr/>
        </p:nvSpPr>
        <p:spPr>
          <a:xfrm rot="0">
            <a:off x="12578059" y="1392141"/>
            <a:ext cx="9362483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74"/>
              </a:lnSpc>
            </a:pPr>
            <a:r>
              <a:rPr lang="en-US" spc="124" sz="2499">
                <a:solidFill>
                  <a:srgbClr val="5A4594"/>
                </a:solidFill>
                <a:latin typeface="Montserrat Classic Bold"/>
              </a:rPr>
              <a:t>PENAMAAN MONOSAKARIDA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578059" y="1855837"/>
            <a:ext cx="5663507" cy="1987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99"/>
              </a:lnSpc>
            </a:pPr>
            <a:r>
              <a:rPr lang="en-US" spc="49" sz="2499">
                <a:solidFill>
                  <a:srgbClr val="000000"/>
                </a:solidFill>
                <a:latin typeface="Hero"/>
              </a:rPr>
              <a:t>Pada struktur siklik, kita dapat mengelompokkan gula dalam </a:t>
            </a:r>
          </a:p>
          <a:p>
            <a:pPr>
              <a:lnSpc>
                <a:spcPts val="3999"/>
              </a:lnSpc>
            </a:pPr>
            <a:r>
              <a:rPr lang="en-US" spc="24" sz="2499">
                <a:solidFill>
                  <a:srgbClr val="000000"/>
                </a:solidFill>
                <a:latin typeface="Arimo"/>
              </a:rPr>
              <a:t>cincin PIRAN (6 C)</a:t>
            </a:r>
          </a:p>
          <a:p>
            <a:pPr algn="l" marL="0" indent="0" lvl="0">
              <a:lnSpc>
                <a:spcPts val="3999"/>
              </a:lnSpc>
              <a:spcBef>
                <a:spcPct val="0"/>
              </a:spcBef>
            </a:pPr>
            <a:r>
              <a:rPr lang="en-US" spc="24" sz="2499">
                <a:solidFill>
                  <a:srgbClr val="000000"/>
                </a:solidFill>
                <a:latin typeface="Arimo"/>
              </a:rPr>
              <a:t>cincin FURAN (5 C)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DAE5-Abv5pI</dc:identifier>
  <dcterms:modified xsi:type="dcterms:W3CDTF">2011-08-01T06:04:30Z</dcterms:modified>
  <cp:revision>1</cp:revision>
  <dc:title>SUMMARY BIOKIMIA</dc:title>
</cp:coreProperties>
</file>