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2"/>
    <p:sldId id="257" r:id="rId13"/>
    <p:sldId id="258" r:id="rId14"/>
    <p:sldId id="259" r:id="rId15"/>
    <p:sldId id="260" r:id="rId16"/>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Lazydog" charset="1" panose="00000000000000000000"/>
      <p:regular r:id="rId10"/>
    </p:embeddedFont>
    <p:embeddedFont>
      <p:font typeface="KG Primary Penmanship" charset="1" panose="02000506000000020003"/>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slides/slide1.xml" Type="http://schemas.openxmlformats.org/officeDocument/2006/relationships/slide"/><Relationship Id="rId13" Target="slides/slide2.xml" Type="http://schemas.openxmlformats.org/officeDocument/2006/relationships/slide"/><Relationship Id="rId14" Target="slides/slide3.xml" Type="http://schemas.openxmlformats.org/officeDocument/2006/relationships/slide"/><Relationship Id="rId15" Target="slides/slide4.xml" Type="http://schemas.openxmlformats.org/officeDocument/2006/relationships/slide"/><Relationship Id="rId16" Target="slides/slide5.xml" Type="http://schemas.openxmlformats.org/officeDocument/2006/relationships/slide"/><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5.png" Type="http://schemas.openxmlformats.org/officeDocument/2006/relationships/image"/><Relationship Id="rId7" Target="../media/image16.svg" Type="http://schemas.openxmlformats.org/officeDocument/2006/relationships/image"/><Relationship Id="rId8" Target="../media/image17.png" Type="http://schemas.openxmlformats.org/officeDocument/2006/relationships/image"/><Relationship Id="rId9" Target="../media/image18.sv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png" Type="http://schemas.openxmlformats.org/officeDocument/2006/relationships/image"/><Relationship Id="rId3" Target="../media/image12.svg" Type="http://schemas.openxmlformats.org/officeDocument/2006/relationships/image"/><Relationship Id="rId4" Target="../media/image13.png" Type="http://schemas.openxmlformats.org/officeDocument/2006/relationships/image"/><Relationship Id="rId5" Target="../media/image14.svg" Type="http://schemas.openxmlformats.org/officeDocument/2006/relationships/image"/><Relationship Id="rId6" Target="../media/image19.png" Type="http://schemas.openxmlformats.org/officeDocument/2006/relationships/image"/><Relationship Id="rId7" Target="../media/image20.svg" Type="http://schemas.openxmlformats.org/officeDocument/2006/relationships/image"/><Relationship Id="rId8" Target="../media/image21.png" Type="http://schemas.openxmlformats.org/officeDocument/2006/relationships/image"/><Relationship Id="rId9" Target="../media/image22.sv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3.jpeg" Type="http://schemas.openxmlformats.org/officeDocument/2006/relationships/image"/><Relationship Id="rId3" Target="../media/image24.png" Type="http://schemas.openxmlformats.org/officeDocument/2006/relationships/image"/><Relationship Id="rId4" Target="../media/image25.svg" Type="http://schemas.openxmlformats.org/officeDocument/2006/relationships/image"/><Relationship Id="rId5" Target="../media/image26.png" Type="http://schemas.openxmlformats.org/officeDocument/2006/relationships/image"/><Relationship Id="rId6" Target="../media/image27.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8.png" Type="http://schemas.openxmlformats.org/officeDocument/2006/relationships/image"/><Relationship Id="rId3" Target="../media/image29.png" Type="http://schemas.openxmlformats.org/officeDocument/2006/relationships/image"/><Relationship Id="rId4" Target="../media/image30.svg" Type="http://schemas.openxmlformats.org/officeDocument/2006/relationships/image"/><Relationship Id="rId5" Target="../media/image31.png" Type="http://schemas.openxmlformats.org/officeDocument/2006/relationships/image"/><Relationship Id="rId6" Target="../media/image3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B89AD3"/>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16017" b="0"/>
          <a:stretch>
            <a:fillRect/>
          </a:stretch>
        </p:blipFill>
        <p:spPr>
          <a:xfrm flipH="false" flipV="false" rot="5266926">
            <a:off x="4924662" y="-1675803"/>
            <a:ext cx="8267769" cy="13638605"/>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28700" y="6731026"/>
            <a:ext cx="3555482" cy="2778858"/>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1028700" y="2650723"/>
            <a:ext cx="2333486" cy="2175975"/>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380370" y="5776304"/>
            <a:ext cx="2386804" cy="1909443"/>
          </a:xfrm>
          <a:prstGeom prst="rect">
            <a:avLst/>
          </a:prstGeom>
        </p:spPr>
      </p:pic>
      <p:pic>
        <p:nvPicPr>
          <p:cNvPr name="Picture 6" id="6"/>
          <p:cNvPicPr>
            <a:picLocks noChangeAspect="true"/>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l="0" t="0" r="0" b="0"/>
          <a:stretch>
            <a:fillRect/>
          </a:stretch>
        </p:blipFill>
        <p:spPr>
          <a:xfrm flipH="false" flipV="false" rot="0">
            <a:off x="14937848" y="1288037"/>
            <a:ext cx="1271847" cy="2057400"/>
          </a:xfrm>
          <a:prstGeom prst="rect">
            <a:avLst/>
          </a:prstGeom>
        </p:spPr>
      </p:pic>
      <p:grpSp>
        <p:nvGrpSpPr>
          <p:cNvPr name="Group 7" id="7"/>
          <p:cNvGrpSpPr/>
          <p:nvPr/>
        </p:nvGrpSpPr>
        <p:grpSpPr>
          <a:xfrm rot="0">
            <a:off x="4542930" y="3736595"/>
            <a:ext cx="9285278" cy="2994430"/>
            <a:chOff x="0" y="0"/>
            <a:chExt cx="12380371" cy="3992574"/>
          </a:xfrm>
        </p:grpSpPr>
        <p:sp>
          <p:nvSpPr>
            <p:cNvPr name="TextBox 8" id="8"/>
            <p:cNvSpPr txBox="true"/>
            <p:nvPr/>
          </p:nvSpPr>
          <p:spPr>
            <a:xfrm rot="0">
              <a:off x="0" y="85725"/>
              <a:ext cx="12380371" cy="1854835"/>
            </a:xfrm>
            <a:prstGeom prst="rect">
              <a:avLst/>
            </a:prstGeom>
          </p:spPr>
          <p:txBody>
            <a:bodyPr anchor="t" rtlCol="false" tIns="0" lIns="0" bIns="0" rIns="0">
              <a:spAutoFit/>
            </a:bodyPr>
            <a:lstStyle/>
            <a:p>
              <a:pPr algn="ctr">
                <a:lnSpc>
                  <a:spcPts val="10560"/>
                </a:lnSpc>
              </a:pPr>
              <a:r>
                <a:rPr lang="en-US" sz="9600">
                  <a:solidFill>
                    <a:srgbClr val="073A64"/>
                  </a:solidFill>
                  <a:latin typeface="Lazydog"/>
                </a:rPr>
                <a:t>Monosakarida</a:t>
              </a:r>
            </a:p>
          </p:txBody>
        </p:sp>
        <p:sp>
          <p:nvSpPr>
            <p:cNvPr name="TextBox 9" id="9"/>
            <p:cNvSpPr txBox="true"/>
            <p:nvPr/>
          </p:nvSpPr>
          <p:spPr>
            <a:xfrm rot="0">
              <a:off x="0" y="1963495"/>
              <a:ext cx="12380371" cy="2029079"/>
            </a:xfrm>
            <a:prstGeom prst="rect">
              <a:avLst/>
            </a:prstGeom>
          </p:spPr>
          <p:txBody>
            <a:bodyPr anchor="t" rtlCol="false" tIns="0" lIns="0" bIns="0" rIns="0">
              <a:spAutoFit/>
            </a:bodyPr>
            <a:lstStyle/>
            <a:p>
              <a:pPr algn="ctr">
                <a:lnSpc>
                  <a:spcPts val="6096"/>
                </a:lnSpc>
              </a:pPr>
              <a:r>
                <a:rPr lang="en-US" sz="4800">
                  <a:solidFill>
                    <a:srgbClr val="073A64"/>
                  </a:solidFill>
                  <a:latin typeface="KG Primary Penmanship"/>
                </a:rPr>
                <a:t>Liana Khusnul Saputri </a:t>
              </a:r>
            </a:p>
            <a:p>
              <a:pPr algn="ctr">
                <a:lnSpc>
                  <a:spcPts val="6096"/>
                </a:lnSpc>
              </a:pPr>
              <a:r>
                <a:rPr lang="en-US" sz="4800">
                  <a:solidFill>
                    <a:srgbClr val="073A64"/>
                  </a:solidFill>
                  <a:latin typeface="KG Primary Penmanship"/>
                </a:rPr>
                <a:t>NPM 2114051037</a:t>
              </a:r>
            </a:p>
          </p:txBody>
        </p:sp>
      </p:gr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EF6767"/>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7698482" y="1050584"/>
            <a:ext cx="8731613" cy="8207716"/>
          </a:xfrm>
          <a:prstGeom prst="rect">
            <a:avLst/>
          </a:prstGeom>
        </p:spPr>
      </p:pic>
      <p:pic>
        <p:nvPicPr>
          <p:cNvPr name="Picture 3" id="3"/>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0467049" y="867174"/>
            <a:ext cx="3194480" cy="871222"/>
          </a:xfrm>
          <a:prstGeom prst="rect">
            <a:avLst/>
          </a:prstGeom>
        </p:spPr>
      </p:pic>
      <p:pic>
        <p:nvPicPr>
          <p:cNvPr name="Picture 4" id="4"/>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261147">
            <a:off x="-161246" y="4239174"/>
            <a:ext cx="2379893" cy="2796883"/>
          </a:xfrm>
          <a:prstGeom prst="rect">
            <a:avLst/>
          </a:prstGeom>
        </p:spPr>
      </p:pic>
      <p:pic>
        <p:nvPicPr>
          <p:cNvPr name="Picture 5" id="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3661529" y="7044941"/>
            <a:ext cx="4283123" cy="2881374"/>
          </a:xfrm>
          <a:prstGeom prst="rect">
            <a:avLst/>
          </a:prstGeom>
        </p:spPr>
      </p:pic>
      <p:sp>
        <p:nvSpPr>
          <p:cNvPr name="TextBox 6" id="6"/>
          <p:cNvSpPr txBox="true"/>
          <p:nvPr/>
        </p:nvSpPr>
        <p:spPr>
          <a:xfrm rot="0">
            <a:off x="1303150" y="4143375"/>
            <a:ext cx="5850794" cy="1990725"/>
          </a:xfrm>
          <a:prstGeom prst="rect">
            <a:avLst/>
          </a:prstGeom>
        </p:spPr>
        <p:txBody>
          <a:bodyPr anchor="t" rtlCol="false" tIns="0" lIns="0" bIns="0" rIns="0">
            <a:spAutoFit/>
          </a:bodyPr>
          <a:lstStyle/>
          <a:p>
            <a:pPr algn="ctr">
              <a:lnSpc>
                <a:spcPts val="7800"/>
              </a:lnSpc>
            </a:pPr>
            <a:r>
              <a:rPr lang="en-US" sz="6500">
                <a:solidFill>
                  <a:srgbClr val="FFFAEF"/>
                </a:solidFill>
                <a:latin typeface="Lazydog"/>
              </a:rPr>
              <a:t>Pengertian monosakarida</a:t>
            </a:r>
          </a:p>
        </p:txBody>
      </p:sp>
      <p:sp>
        <p:nvSpPr>
          <p:cNvPr name="TextBox 7" id="7"/>
          <p:cNvSpPr txBox="true"/>
          <p:nvPr/>
        </p:nvSpPr>
        <p:spPr>
          <a:xfrm rot="0">
            <a:off x="8612844" y="2399595"/>
            <a:ext cx="6902889" cy="5622290"/>
          </a:xfrm>
          <a:prstGeom prst="rect">
            <a:avLst/>
          </a:prstGeom>
        </p:spPr>
        <p:txBody>
          <a:bodyPr anchor="t" rtlCol="false" tIns="0" lIns="0" bIns="0" rIns="0">
            <a:spAutoFit/>
          </a:bodyPr>
          <a:lstStyle/>
          <a:p>
            <a:pPr algn="ctr">
              <a:lnSpc>
                <a:spcPts val="5589"/>
              </a:lnSpc>
            </a:pPr>
            <a:r>
              <a:rPr lang="en-US" sz="4299">
                <a:solidFill>
                  <a:srgbClr val="073A64"/>
                </a:solidFill>
                <a:latin typeface="KG Primary Penmanship"/>
              </a:rPr>
              <a:t>Monosakarida adalah senyawa karbohidrat dalam bentuk gula yang paling sederhana. Gugus fungsi yang menyusun monosakarida adalah satu unit aldehid atau keton. Dalam bentuk stereoisomer, monosakarida memiliki sedikitnya satu atom karbon asimetrik.</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EA798"/>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10467049" y="4819091"/>
            <a:ext cx="5296398" cy="4978614"/>
          </a:xfrm>
          <a:prstGeom prst="rect">
            <a:avLst/>
          </a:prstGeom>
        </p:spPr>
      </p:pic>
      <p:sp>
        <p:nvSpPr>
          <p:cNvPr name="TextBox 3" id="3"/>
          <p:cNvSpPr txBox="true"/>
          <p:nvPr/>
        </p:nvSpPr>
        <p:spPr>
          <a:xfrm rot="0">
            <a:off x="11574375" y="5200366"/>
            <a:ext cx="3081746" cy="961390"/>
          </a:xfrm>
          <a:prstGeom prst="rect">
            <a:avLst/>
          </a:prstGeom>
        </p:spPr>
        <p:txBody>
          <a:bodyPr anchor="t" rtlCol="false" tIns="0" lIns="0" bIns="0" rIns="0">
            <a:spAutoFit/>
          </a:bodyPr>
          <a:lstStyle/>
          <a:p>
            <a:pPr algn="ctr">
              <a:lnSpc>
                <a:spcPts val="7369"/>
              </a:lnSpc>
            </a:pPr>
            <a:r>
              <a:rPr lang="en-US" sz="6699">
                <a:solidFill>
                  <a:srgbClr val="073A64"/>
                </a:solidFill>
                <a:latin typeface="KG Primary Penmanship"/>
              </a:rPr>
              <a:t>Keton</a:t>
            </a:r>
          </a:p>
        </p:txBody>
      </p:sp>
      <p:pic>
        <p:nvPicPr>
          <p:cNvPr name="Picture 4" id="4"/>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0">
            <a:off x="2816075" y="4819091"/>
            <a:ext cx="5296398" cy="4978614"/>
          </a:xfrm>
          <a:prstGeom prst="rect">
            <a:avLst/>
          </a:prstGeom>
        </p:spPr>
      </p:pic>
      <p:sp>
        <p:nvSpPr>
          <p:cNvPr name="TextBox 5" id="5"/>
          <p:cNvSpPr txBox="true"/>
          <p:nvPr/>
        </p:nvSpPr>
        <p:spPr>
          <a:xfrm rot="0">
            <a:off x="3755347" y="5200934"/>
            <a:ext cx="3419015" cy="960821"/>
          </a:xfrm>
          <a:prstGeom prst="rect">
            <a:avLst/>
          </a:prstGeom>
        </p:spPr>
        <p:txBody>
          <a:bodyPr anchor="t" rtlCol="false" tIns="0" lIns="0" bIns="0" rIns="0">
            <a:spAutoFit/>
          </a:bodyPr>
          <a:lstStyle/>
          <a:p>
            <a:pPr algn="ctr">
              <a:lnSpc>
                <a:spcPts val="7386"/>
              </a:lnSpc>
            </a:pPr>
            <a:r>
              <a:rPr lang="en-US" sz="6714">
                <a:solidFill>
                  <a:srgbClr val="073A64"/>
                </a:solidFill>
                <a:latin typeface="KG Primary Penmanship"/>
              </a:rPr>
              <a:t>Aldehida</a:t>
            </a:r>
          </a:p>
        </p:txBody>
      </p:sp>
      <p:pic>
        <p:nvPicPr>
          <p:cNvPr name="Picture 6" id="6"/>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12368631" y="4619300"/>
            <a:ext cx="1923112" cy="524485"/>
          </a:xfrm>
          <a:prstGeom prst="rect">
            <a:avLst/>
          </a:prstGeom>
        </p:spPr>
      </p:pic>
      <p:pic>
        <p:nvPicPr>
          <p:cNvPr name="Picture 7" id="7"/>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0">
            <a:off x="4503299" y="4619300"/>
            <a:ext cx="1923112" cy="524485"/>
          </a:xfrm>
          <a:prstGeom prst="rect">
            <a:avLst/>
          </a:prstGeom>
        </p:spPr>
      </p:pic>
      <p:pic>
        <p:nvPicPr>
          <p:cNvPr name="Picture 8" id="8"/>
          <p:cNvPicPr>
            <a:picLocks noChangeAspect="true"/>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0" t="0" r="0" b="0"/>
          <a:stretch>
            <a:fillRect/>
          </a:stretch>
        </p:blipFill>
        <p:spPr>
          <a:xfrm flipH="false" flipV="false" rot="0">
            <a:off x="480956" y="2644868"/>
            <a:ext cx="2578032" cy="2498347"/>
          </a:xfrm>
          <a:prstGeom prst="rect">
            <a:avLst/>
          </a:prstGeom>
        </p:spPr>
      </p:pic>
      <p:sp>
        <p:nvSpPr>
          <p:cNvPr name="TextBox 9" id="9"/>
          <p:cNvSpPr txBox="true"/>
          <p:nvPr/>
        </p:nvSpPr>
        <p:spPr>
          <a:xfrm rot="0">
            <a:off x="3755347" y="1009650"/>
            <a:ext cx="10777305" cy="933450"/>
          </a:xfrm>
          <a:prstGeom prst="rect">
            <a:avLst/>
          </a:prstGeom>
        </p:spPr>
        <p:txBody>
          <a:bodyPr anchor="t" rtlCol="false" tIns="0" lIns="0" bIns="0" rIns="0">
            <a:spAutoFit/>
          </a:bodyPr>
          <a:lstStyle/>
          <a:p>
            <a:pPr algn="ctr">
              <a:lnSpc>
                <a:spcPts val="7200"/>
              </a:lnSpc>
            </a:pPr>
            <a:r>
              <a:rPr lang="en-US" sz="6000">
                <a:solidFill>
                  <a:srgbClr val="073A64"/>
                </a:solidFill>
                <a:latin typeface="Lazydog"/>
              </a:rPr>
              <a:t>Tata nama monosakarida</a:t>
            </a:r>
          </a:p>
        </p:txBody>
      </p:sp>
      <p:sp>
        <p:nvSpPr>
          <p:cNvPr name="TextBox 10" id="10"/>
          <p:cNvSpPr txBox="true"/>
          <p:nvPr/>
        </p:nvSpPr>
        <p:spPr>
          <a:xfrm rot="0">
            <a:off x="3996257" y="2201354"/>
            <a:ext cx="10295485" cy="2013585"/>
          </a:xfrm>
          <a:prstGeom prst="rect">
            <a:avLst/>
          </a:prstGeom>
        </p:spPr>
        <p:txBody>
          <a:bodyPr anchor="t" rtlCol="false" tIns="0" lIns="0" bIns="0" rIns="0">
            <a:spAutoFit/>
          </a:bodyPr>
          <a:lstStyle/>
          <a:p>
            <a:pPr algn="ctr">
              <a:lnSpc>
                <a:spcPts val="5280"/>
              </a:lnSpc>
            </a:pPr>
            <a:r>
              <a:rPr lang="en-US" sz="4800">
                <a:solidFill>
                  <a:srgbClr val="073A64"/>
                </a:solidFill>
                <a:latin typeface="KG Primary Penmanship"/>
              </a:rPr>
              <a:t>Monosakarida yang mengandung gugus </a:t>
            </a:r>
            <a:r>
              <a:rPr lang="en-US" sz="4800">
                <a:solidFill>
                  <a:srgbClr val="073A64"/>
                </a:solidFill>
                <a:latin typeface="Arimo"/>
              </a:rPr>
              <a:t>aldehida</a:t>
            </a:r>
            <a:r>
              <a:rPr lang="en-US" sz="4800">
                <a:solidFill>
                  <a:srgbClr val="073A64"/>
                </a:solidFill>
                <a:latin typeface="Arimo"/>
              </a:rPr>
              <a:t> digolongkan sebagai </a:t>
            </a:r>
            <a:r>
              <a:rPr lang="en-US" sz="4800">
                <a:solidFill>
                  <a:srgbClr val="073A64"/>
                </a:solidFill>
                <a:latin typeface="Arimo"/>
              </a:rPr>
              <a:t>aldosa</a:t>
            </a:r>
            <a:r>
              <a:rPr lang="en-US" sz="4800">
                <a:solidFill>
                  <a:srgbClr val="073A64"/>
                </a:solidFill>
                <a:latin typeface="Arimo"/>
              </a:rPr>
              <a:t>, sedangkan yang mengandung gugus </a:t>
            </a:r>
            <a:r>
              <a:rPr lang="en-US" sz="4800">
                <a:solidFill>
                  <a:srgbClr val="073A64"/>
                </a:solidFill>
                <a:latin typeface="Arimo"/>
              </a:rPr>
              <a:t>keton</a:t>
            </a:r>
            <a:r>
              <a:rPr lang="en-US" sz="4800">
                <a:solidFill>
                  <a:srgbClr val="073A64"/>
                </a:solidFill>
                <a:latin typeface="Arimo"/>
              </a:rPr>
              <a:t> disebut </a:t>
            </a:r>
            <a:r>
              <a:rPr lang="en-US" sz="4800">
                <a:solidFill>
                  <a:srgbClr val="073A64"/>
                </a:solidFill>
                <a:latin typeface="Arimo"/>
              </a:rPr>
              <a:t>ketosa</a:t>
            </a:r>
            <a:r>
              <a:rPr lang="en-US" sz="4800">
                <a:solidFill>
                  <a:srgbClr val="073A64"/>
                </a:solidFill>
                <a:latin typeface="Arimo"/>
              </a:rPr>
              <a:t>.</a:t>
            </a:r>
          </a:p>
        </p:txBody>
      </p:sp>
      <p:sp>
        <p:nvSpPr>
          <p:cNvPr name="TextBox 11" id="11"/>
          <p:cNvSpPr txBox="true"/>
          <p:nvPr/>
        </p:nvSpPr>
        <p:spPr>
          <a:xfrm rot="0">
            <a:off x="2286750" y="6451600"/>
            <a:ext cx="3419015" cy="2846070"/>
          </a:xfrm>
          <a:prstGeom prst="rect">
            <a:avLst/>
          </a:prstGeom>
        </p:spPr>
        <p:txBody>
          <a:bodyPr anchor="t" rtlCol="false" tIns="0" lIns="0" bIns="0" rIns="0">
            <a:spAutoFit/>
          </a:bodyPr>
          <a:lstStyle/>
          <a:p>
            <a:pPr algn="ctr">
              <a:lnSpc>
                <a:spcPts val="5610"/>
              </a:lnSpc>
            </a:pPr>
            <a:r>
              <a:rPr lang="en-US" sz="5100">
                <a:solidFill>
                  <a:srgbClr val="073A64"/>
                </a:solidFill>
                <a:latin typeface="KG Primary Penmanship"/>
              </a:rPr>
              <a:t>3 C </a:t>
            </a:r>
          </a:p>
          <a:p>
            <a:pPr algn="ctr">
              <a:lnSpc>
                <a:spcPts val="5610"/>
              </a:lnSpc>
            </a:pPr>
            <a:r>
              <a:rPr lang="en-US" sz="5100">
                <a:solidFill>
                  <a:srgbClr val="073A64"/>
                </a:solidFill>
                <a:latin typeface="KG Primary Penmanship"/>
              </a:rPr>
              <a:t>4 C</a:t>
            </a:r>
          </a:p>
          <a:p>
            <a:pPr algn="ctr">
              <a:lnSpc>
                <a:spcPts val="5610"/>
              </a:lnSpc>
            </a:pPr>
            <a:r>
              <a:rPr lang="en-US" sz="5100">
                <a:solidFill>
                  <a:srgbClr val="073A64"/>
                </a:solidFill>
                <a:latin typeface="KG Primary Penmanship"/>
              </a:rPr>
              <a:t>5 C</a:t>
            </a:r>
          </a:p>
          <a:p>
            <a:pPr algn="ctr">
              <a:lnSpc>
                <a:spcPts val="5610"/>
              </a:lnSpc>
            </a:pPr>
            <a:r>
              <a:rPr lang="en-US" sz="5100">
                <a:solidFill>
                  <a:srgbClr val="073A64"/>
                </a:solidFill>
                <a:latin typeface="KG Primary Penmanship"/>
              </a:rPr>
              <a:t>6 C</a:t>
            </a:r>
          </a:p>
        </p:txBody>
      </p:sp>
      <p:sp>
        <p:nvSpPr>
          <p:cNvPr name="TextBox 12" id="12"/>
          <p:cNvSpPr txBox="true"/>
          <p:nvPr/>
        </p:nvSpPr>
        <p:spPr>
          <a:xfrm rot="0">
            <a:off x="10242514" y="6190330"/>
            <a:ext cx="3419015" cy="2816225"/>
          </a:xfrm>
          <a:prstGeom prst="rect">
            <a:avLst/>
          </a:prstGeom>
        </p:spPr>
        <p:txBody>
          <a:bodyPr anchor="t" rtlCol="false" tIns="0" lIns="0" bIns="0" rIns="0">
            <a:spAutoFit/>
          </a:bodyPr>
          <a:lstStyle/>
          <a:p>
            <a:pPr algn="ctr">
              <a:lnSpc>
                <a:spcPts val="5500"/>
              </a:lnSpc>
            </a:pPr>
            <a:r>
              <a:rPr lang="en-US" sz="5000">
                <a:solidFill>
                  <a:srgbClr val="073A64"/>
                </a:solidFill>
                <a:latin typeface="KG Primary Penmanship"/>
              </a:rPr>
              <a:t>3 C </a:t>
            </a:r>
          </a:p>
          <a:p>
            <a:pPr algn="ctr">
              <a:lnSpc>
                <a:spcPts val="5500"/>
              </a:lnSpc>
            </a:pPr>
            <a:r>
              <a:rPr lang="en-US" sz="5000">
                <a:solidFill>
                  <a:srgbClr val="073A64"/>
                </a:solidFill>
                <a:latin typeface="KG Primary Penmanship"/>
              </a:rPr>
              <a:t>4 C</a:t>
            </a:r>
          </a:p>
          <a:p>
            <a:pPr algn="ctr">
              <a:lnSpc>
                <a:spcPts val="5500"/>
              </a:lnSpc>
            </a:pPr>
            <a:r>
              <a:rPr lang="en-US" sz="5000">
                <a:solidFill>
                  <a:srgbClr val="073A64"/>
                </a:solidFill>
                <a:latin typeface="KG Primary Penmanship"/>
              </a:rPr>
              <a:t>5 C</a:t>
            </a:r>
          </a:p>
          <a:p>
            <a:pPr algn="ctr">
              <a:lnSpc>
                <a:spcPts val="5500"/>
              </a:lnSpc>
            </a:pPr>
            <a:r>
              <a:rPr lang="en-US" sz="5000">
                <a:solidFill>
                  <a:srgbClr val="073A64"/>
                </a:solidFill>
                <a:latin typeface="KG Primary Penmanship"/>
              </a:rPr>
              <a:t>6 C</a:t>
            </a:r>
          </a:p>
        </p:txBody>
      </p:sp>
      <p:sp>
        <p:nvSpPr>
          <p:cNvPr name="TextBox 13" id="13"/>
          <p:cNvSpPr txBox="true"/>
          <p:nvPr/>
        </p:nvSpPr>
        <p:spPr>
          <a:xfrm rot="0">
            <a:off x="4850117" y="6442075"/>
            <a:ext cx="3419015" cy="2816225"/>
          </a:xfrm>
          <a:prstGeom prst="rect">
            <a:avLst/>
          </a:prstGeom>
        </p:spPr>
        <p:txBody>
          <a:bodyPr anchor="t" rtlCol="false" tIns="0" lIns="0" bIns="0" rIns="0">
            <a:spAutoFit/>
          </a:bodyPr>
          <a:lstStyle/>
          <a:p>
            <a:pPr>
              <a:lnSpc>
                <a:spcPts val="5500"/>
              </a:lnSpc>
            </a:pPr>
            <a:r>
              <a:rPr lang="en-US" sz="5000">
                <a:solidFill>
                  <a:srgbClr val="073A64"/>
                </a:solidFill>
                <a:latin typeface="KG Primary Penmanship"/>
              </a:rPr>
              <a:t>aldotriosa</a:t>
            </a:r>
          </a:p>
          <a:p>
            <a:pPr>
              <a:lnSpc>
                <a:spcPts val="5500"/>
              </a:lnSpc>
            </a:pPr>
            <a:r>
              <a:rPr lang="en-US" sz="5000">
                <a:solidFill>
                  <a:srgbClr val="073A64"/>
                </a:solidFill>
                <a:latin typeface="KG Primary Penmanship"/>
              </a:rPr>
              <a:t>aldotetrosa</a:t>
            </a:r>
          </a:p>
          <a:p>
            <a:pPr>
              <a:lnSpc>
                <a:spcPts val="5500"/>
              </a:lnSpc>
            </a:pPr>
            <a:r>
              <a:rPr lang="en-US" sz="5000">
                <a:solidFill>
                  <a:srgbClr val="073A64"/>
                </a:solidFill>
                <a:latin typeface="KG Primary Penmanship"/>
              </a:rPr>
              <a:t>aldopentose</a:t>
            </a:r>
          </a:p>
          <a:p>
            <a:pPr>
              <a:lnSpc>
                <a:spcPts val="5500"/>
              </a:lnSpc>
            </a:pPr>
            <a:r>
              <a:rPr lang="en-US" sz="5000">
                <a:solidFill>
                  <a:srgbClr val="073A64"/>
                </a:solidFill>
                <a:latin typeface="KG Primary Penmanship"/>
              </a:rPr>
              <a:t>aldoheksosa</a:t>
            </a:r>
          </a:p>
        </p:txBody>
      </p:sp>
      <p:sp>
        <p:nvSpPr>
          <p:cNvPr name="TextBox 14" id="14"/>
          <p:cNvSpPr txBox="true"/>
          <p:nvPr/>
        </p:nvSpPr>
        <p:spPr>
          <a:xfrm rot="0">
            <a:off x="12582235" y="6190330"/>
            <a:ext cx="3419015" cy="2816225"/>
          </a:xfrm>
          <a:prstGeom prst="rect">
            <a:avLst/>
          </a:prstGeom>
        </p:spPr>
        <p:txBody>
          <a:bodyPr anchor="t" rtlCol="false" tIns="0" lIns="0" bIns="0" rIns="0">
            <a:spAutoFit/>
          </a:bodyPr>
          <a:lstStyle/>
          <a:p>
            <a:pPr>
              <a:lnSpc>
                <a:spcPts val="5500"/>
              </a:lnSpc>
            </a:pPr>
            <a:r>
              <a:rPr lang="en-US" sz="5000">
                <a:solidFill>
                  <a:srgbClr val="073A64"/>
                </a:solidFill>
                <a:latin typeface="KG Primary Penmanship"/>
              </a:rPr>
              <a:t>ketotriosa</a:t>
            </a:r>
          </a:p>
          <a:p>
            <a:pPr>
              <a:lnSpc>
                <a:spcPts val="5500"/>
              </a:lnSpc>
            </a:pPr>
            <a:r>
              <a:rPr lang="en-US" sz="5000">
                <a:solidFill>
                  <a:srgbClr val="073A64"/>
                </a:solidFill>
                <a:latin typeface="KG Primary Penmanship"/>
              </a:rPr>
              <a:t>ketotetrosa</a:t>
            </a:r>
          </a:p>
          <a:p>
            <a:pPr>
              <a:lnSpc>
                <a:spcPts val="5500"/>
              </a:lnSpc>
            </a:pPr>
            <a:r>
              <a:rPr lang="en-US" sz="5000">
                <a:solidFill>
                  <a:srgbClr val="073A64"/>
                </a:solidFill>
                <a:latin typeface="KG Primary Penmanship"/>
              </a:rPr>
              <a:t>ketopentose</a:t>
            </a:r>
          </a:p>
          <a:p>
            <a:pPr>
              <a:lnSpc>
                <a:spcPts val="5500"/>
              </a:lnSpc>
            </a:pPr>
            <a:r>
              <a:rPr lang="en-US" sz="5000">
                <a:solidFill>
                  <a:srgbClr val="073A64"/>
                </a:solidFill>
                <a:latin typeface="KG Primary Penmanship"/>
              </a:rPr>
              <a:t>ketoheksosa</a:t>
            </a:r>
          </a:p>
        </p:txBody>
      </p:sp>
      <p:pic>
        <p:nvPicPr>
          <p:cNvPr name="Picture 15" id="15"/>
          <p:cNvPicPr>
            <a:picLocks noChangeAspect="true"/>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l="0" t="0" r="0" b="0"/>
          <a:stretch>
            <a:fillRect/>
          </a:stretch>
        </p:blipFill>
        <p:spPr>
          <a:xfrm flipH="false" flipV="false" rot="0">
            <a:off x="14834827" y="546380"/>
            <a:ext cx="3019812" cy="2322510"/>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AEF"/>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8795861" y="2059890"/>
            <a:ext cx="8222961" cy="6167221"/>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15919017" y="8227110"/>
            <a:ext cx="2199611" cy="2059890"/>
          </a:xfrm>
          <a:prstGeom prst="rect">
            <a:avLst/>
          </a:prstGeom>
        </p:spPr>
      </p:pic>
      <p:sp>
        <p:nvSpPr>
          <p:cNvPr name="TextBox 4" id="4"/>
          <p:cNvSpPr txBox="true"/>
          <p:nvPr/>
        </p:nvSpPr>
        <p:spPr>
          <a:xfrm rot="0">
            <a:off x="771525" y="1942465"/>
            <a:ext cx="6699596" cy="7315835"/>
          </a:xfrm>
          <a:prstGeom prst="rect">
            <a:avLst/>
          </a:prstGeom>
        </p:spPr>
        <p:txBody>
          <a:bodyPr anchor="t" rtlCol="false" tIns="0" lIns="0" bIns="0" rIns="0">
            <a:spAutoFit/>
          </a:bodyPr>
          <a:lstStyle/>
          <a:p>
            <a:pPr algn="ctr">
              <a:lnSpc>
                <a:spcPts val="4809"/>
              </a:lnSpc>
            </a:pPr>
            <a:r>
              <a:rPr lang="en-US" sz="3699">
                <a:solidFill>
                  <a:srgbClr val="073A64"/>
                </a:solidFill>
                <a:latin typeface="KG Primary Penmanship"/>
              </a:rPr>
              <a:t>Pada monosakarida, atom C biasanya berupa C kiral. Sehingga, monosakarida memiliki stereoisomer, yaitu molekul dengan rumus molekul yang sama tetapi posisi atom-atom penyusunnya berbeda. Akibat dari stereoisomer ini, monosakarida memiliki enantiomer dan epimer. Enantiomer merupakan stereoisomer yang berupa bayangan kaca dari suatu molekul.</a:t>
            </a:r>
          </a:p>
          <a:p>
            <a:pPr algn="ctr">
              <a:lnSpc>
                <a:spcPts val="4809"/>
              </a:lnSpc>
            </a:pPr>
            <a:r>
              <a:rPr lang="en-US" sz="3699">
                <a:solidFill>
                  <a:srgbClr val="073A64"/>
                </a:solidFill>
                <a:latin typeface="Arimo"/>
              </a:rPr>
              <a:t>Berdasarkan sifat ini, monosakarida dibagi menjadi dextro (D) dan levo (L).</a:t>
            </a:r>
          </a:p>
          <a:p>
            <a:pPr algn="ctr">
              <a:lnSpc>
                <a:spcPts val="4809"/>
              </a:lnSpc>
            </a:pPr>
          </a:p>
        </p:txBody>
      </p:sp>
      <p:pic>
        <p:nvPicPr>
          <p:cNvPr name="Picture 5" id="5"/>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47558"/>
          <a:stretch>
            <a:fillRect/>
          </a:stretch>
        </p:blipFill>
        <p:spPr>
          <a:xfrm flipH="true" flipV="false" rot="0">
            <a:off x="792554" y="851134"/>
            <a:ext cx="6935742" cy="945682"/>
          </a:xfrm>
          <a:prstGeom prst="rect">
            <a:avLst/>
          </a:prstGeom>
        </p:spPr>
      </p:pic>
      <p:sp>
        <p:nvSpPr>
          <p:cNvPr name="TextBox 6" id="6"/>
          <p:cNvSpPr txBox="true"/>
          <p:nvPr/>
        </p:nvSpPr>
        <p:spPr>
          <a:xfrm rot="0">
            <a:off x="514350" y="1033463"/>
            <a:ext cx="7213946" cy="571500"/>
          </a:xfrm>
          <a:prstGeom prst="rect">
            <a:avLst/>
          </a:prstGeom>
        </p:spPr>
        <p:txBody>
          <a:bodyPr anchor="t" rtlCol="false" tIns="0" lIns="0" bIns="0" rIns="0">
            <a:spAutoFit/>
          </a:bodyPr>
          <a:lstStyle/>
          <a:p>
            <a:pPr algn="ctr">
              <a:lnSpc>
                <a:spcPts val="4462"/>
              </a:lnSpc>
            </a:pPr>
            <a:r>
              <a:rPr lang="en-US" sz="3718">
                <a:solidFill>
                  <a:srgbClr val="073A64"/>
                </a:solidFill>
                <a:latin typeface="Lazydog"/>
              </a:rPr>
              <a:t>isomerisme</a:t>
            </a: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8BAFE2"/>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2"/>
          <a:srcRect l="0" t="0" r="0" b="0"/>
          <a:stretch>
            <a:fillRect/>
          </a:stretch>
        </p:blipFill>
        <p:spPr>
          <a:xfrm flipH="false" flipV="false" rot="0">
            <a:off x="4646642" y="5410698"/>
            <a:ext cx="9475672" cy="4351366"/>
          </a:xfrm>
          <a:prstGeom prst="rect">
            <a:avLst/>
          </a:prstGeom>
        </p:spPr>
      </p:pic>
      <p:pic>
        <p:nvPicPr>
          <p:cNvPr name="Picture 3" id="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0">
            <a:off x="0" y="6695413"/>
            <a:ext cx="2990812" cy="3591587"/>
          </a:xfrm>
          <a:prstGeom prst="rect">
            <a:avLst/>
          </a:prstGeom>
        </p:spPr>
      </p:pic>
      <p:pic>
        <p:nvPicPr>
          <p:cNvPr name="Picture 4" id="4"/>
          <p:cNvPicPr>
            <a:picLocks noChangeAspect="true"/>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0" t="0" r="0" b="0"/>
          <a:stretch>
            <a:fillRect/>
          </a:stretch>
        </p:blipFill>
        <p:spPr>
          <a:xfrm flipH="false" flipV="false" rot="0">
            <a:off x="8658194" y="49709"/>
            <a:ext cx="2078056" cy="1550749"/>
          </a:xfrm>
          <a:prstGeom prst="rect">
            <a:avLst/>
          </a:prstGeom>
        </p:spPr>
      </p:pic>
      <p:sp>
        <p:nvSpPr>
          <p:cNvPr name="TextBox 5" id="5"/>
          <p:cNvSpPr txBox="true"/>
          <p:nvPr/>
        </p:nvSpPr>
        <p:spPr>
          <a:xfrm rot="0">
            <a:off x="0" y="456942"/>
            <a:ext cx="9384478" cy="1143516"/>
          </a:xfrm>
          <a:prstGeom prst="rect">
            <a:avLst/>
          </a:prstGeom>
        </p:spPr>
        <p:txBody>
          <a:bodyPr anchor="t" rtlCol="false" tIns="0" lIns="0" bIns="0" rIns="0">
            <a:spAutoFit/>
          </a:bodyPr>
          <a:lstStyle/>
          <a:p>
            <a:pPr algn="ctr">
              <a:lnSpc>
                <a:spcPts val="9067"/>
              </a:lnSpc>
            </a:pPr>
            <a:r>
              <a:rPr lang="en-US" sz="7555">
                <a:solidFill>
                  <a:srgbClr val="073A64"/>
                </a:solidFill>
                <a:latin typeface="Lazydog"/>
              </a:rPr>
              <a:t>struktur siklik</a:t>
            </a:r>
          </a:p>
        </p:txBody>
      </p:sp>
      <p:sp>
        <p:nvSpPr>
          <p:cNvPr name="TextBox 6" id="6"/>
          <p:cNvSpPr txBox="true"/>
          <p:nvPr/>
        </p:nvSpPr>
        <p:spPr>
          <a:xfrm rot="0">
            <a:off x="1202389" y="1892935"/>
            <a:ext cx="16364178" cy="3250565"/>
          </a:xfrm>
          <a:prstGeom prst="rect">
            <a:avLst/>
          </a:prstGeom>
        </p:spPr>
        <p:txBody>
          <a:bodyPr anchor="t" rtlCol="false" tIns="0" lIns="0" bIns="0" rIns="0">
            <a:spAutoFit/>
          </a:bodyPr>
          <a:lstStyle/>
          <a:p>
            <a:pPr algn="ctr">
              <a:lnSpc>
                <a:spcPts val="5170"/>
              </a:lnSpc>
              <a:spcBef>
                <a:spcPct val="0"/>
              </a:spcBef>
            </a:pPr>
            <a:r>
              <a:rPr lang="en-US" sz="4700">
                <a:solidFill>
                  <a:srgbClr val="073A64"/>
                </a:solidFill>
                <a:latin typeface="KG Primary Penmanship"/>
              </a:rPr>
              <a:t>Cara umum untuk menampilkan struktur siklik monosakarida adalah dengan menggunakan </a:t>
            </a:r>
            <a:r>
              <a:rPr lang="en-US" sz="4700">
                <a:solidFill>
                  <a:srgbClr val="073A64"/>
                </a:solidFill>
                <a:latin typeface="Arimo"/>
              </a:rPr>
              <a:t>proyeksi Haworth</a:t>
            </a:r>
            <a:r>
              <a:rPr lang="en-US" sz="4700">
                <a:solidFill>
                  <a:srgbClr val="073A64"/>
                </a:solidFill>
                <a:latin typeface="Arimo"/>
              </a:rPr>
              <a:t>. </a:t>
            </a:r>
            <a:r>
              <a:rPr lang="en-US" sz="4700">
                <a:solidFill>
                  <a:srgbClr val="073A64"/>
                </a:solidFill>
                <a:latin typeface="KG Primary Penmanship"/>
              </a:rPr>
              <a:t>Secara struktur, glukosa-α jeung -β berbeda pada gugus hidroksil yang terikat pada karbon pertama pada cincinnya. Wujud α mempunyai gugus hidroksil "di bawah" hidrogennya , sedangkan wujud β gugus hidroksilnya berada "di atas" hidrogennya.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DAE5_JMJMMw</dc:identifier>
  <dcterms:modified xsi:type="dcterms:W3CDTF">2011-08-01T06:04:30Z</dcterms:modified>
  <cp:revision>1</cp:revision>
  <dc:title>Liana Khusnul_2114051037_PPT Biokimia Monosakarida</dc:title>
</cp:coreProperties>
</file>