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Poppins Medium" charset="1" panose="02000000000000000000"/>
      <p:regular r:id="rId10"/>
    </p:embeddedFont>
    <p:embeddedFont>
      <p:font typeface="Poppins Medium Bold" charset="1" panose="02000000000000000000"/>
      <p:regular r:id="rId11"/>
    </p:embeddedFont>
    <p:embeddedFont>
      <p:font typeface="Lumios Marker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slides/slide1.xml" Type="http://schemas.openxmlformats.org/officeDocument/2006/relationships/slide"/><Relationship Id="rId14" Target="slides/slide2.xml" Type="http://schemas.openxmlformats.org/officeDocument/2006/relationships/slide"/><Relationship Id="rId15" Target="slides/slide3.xml" Type="http://schemas.openxmlformats.org/officeDocument/2006/relationships/slide"/><Relationship Id="rId16" Target="slides/slide4.xml" Type="http://schemas.openxmlformats.org/officeDocument/2006/relationships/slide"/><Relationship Id="rId17" Target="slides/slide5.xml" Type="http://schemas.openxmlformats.org/officeDocument/2006/relationships/slide"/><Relationship Id="rId18" Target="slides/slide6.xml" Type="http://schemas.openxmlformats.org/officeDocument/2006/relationships/slide"/><Relationship Id="rId19" Target="slides/slide7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9.png" Type="http://schemas.openxmlformats.org/officeDocument/2006/relationships/image"/><Relationship Id="rId11" Target="../media/image20.svg" Type="http://schemas.openxmlformats.org/officeDocument/2006/relationships/image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17.png" Type="http://schemas.openxmlformats.org/officeDocument/2006/relationships/image"/><Relationship Id="rId9" Target="../media/image1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1.jpeg" Type="http://schemas.openxmlformats.org/officeDocument/2006/relationships/image"/><Relationship Id="rId13" Target="../media/image32.jpe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png" Type="http://schemas.openxmlformats.org/officeDocument/2006/relationships/image"/><Relationship Id="rId11" Target="../media/image30.svg" Type="http://schemas.openxmlformats.org/officeDocument/2006/relationships/image"/><Relationship Id="rId12" Target="../media/image33.jpeg" Type="http://schemas.openxmlformats.org/officeDocument/2006/relationships/image"/><Relationship Id="rId13" Target="../media/image34.jpeg" Type="http://schemas.openxmlformats.org/officeDocument/2006/relationships/image"/><Relationship Id="rId2" Target="../media/image21.png" Type="http://schemas.openxmlformats.org/officeDocument/2006/relationships/image"/><Relationship Id="rId3" Target="../media/image22.svg" Type="http://schemas.openxmlformats.org/officeDocument/2006/relationships/image"/><Relationship Id="rId4" Target="../media/image23.png" Type="http://schemas.openxmlformats.org/officeDocument/2006/relationships/image"/><Relationship Id="rId5" Target="../media/image24.svg" Type="http://schemas.openxmlformats.org/officeDocument/2006/relationships/image"/><Relationship Id="rId6" Target="../media/image25.png" Type="http://schemas.openxmlformats.org/officeDocument/2006/relationships/image"/><Relationship Id="rId7" Target="../media/image26.svg" Type="http://schemas.openxmlformats.org/officeDocument/2006/relationships/image"/><Relationship Id="rId8" Target="../media/image27.png" Type="http://schemas.openxmlformats.org/officeDocument/2006/relationships/image"/><Relationship Id="rId9" Target="../media/image2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svg" Type="http://schemas.openxmlformats.org/officeDocument/2006/relationships/image"/><Relationship Id="rId4" Target="../media/image37.png" Type="http://schemas.openxmlformats.org/officeDocument/2006/relationships/image"/><Relationship Id="rId5" Target="../media/image38.svg" Type="http://schemas.openxmlformats.org/officeDocument/2006/relationships/image"/><Relationship Id="rId6" Target="../media/image39.png" Type="http://schemas.openxmlformats.org/officeDocument/2006/relationships/image"/><Relationship Id="rId7" Target="../media/image40.svg" Type="http://schemas.openxmlformats.org/officeDocument/2006/relationships/image"/><Relationship Id="rId8" Target="../media/image41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42.png" Type="http://schemas.openxmlformats.org/officeDocument/2006/relationships/image"/><Relationship Id="rId5" Target="../media/image43.svg" Type="http://schemas.openxmlformats.org/officeDocument/2006/relationships/image"/><Relationship Id="rId6" Target="../media/image44.png" Type="http://schemas.openxmlformats.org/officeDocument/2006/relationships/image"/><Relationship Id="rId7" Target="../media/image45.svg" Type="http://schemas.openxmlformats.org/officeDocument/2006/relationships/image"/><Relationship Id="rId8" Target="../media/image46.png" Type="http://schemas.openxmlformats.org/officeDocument/2006/relationships/image"/><Relationship Id="rId9" Target="../media/image47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8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887129" y="5291538"/>
            <a:ext cx="8513741" cy="1841097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015828" y="4041775"/>
            <a:ext cx="13517675" cy="25654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250"/>
              </a:lnSpc>
            </a:pPr>
            <a:r>
              <a:rPr lang="en-US" sz="19250">
                <a:solidFill>
                  <a:srgbClr val="FFFFFF"/>
                </a:solidFill>
                <a:latin typeface="Lumios Marker Bold"/>
              </a:rPr>
              <a:t>MONOSAKARIDA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5799637">
            <a:off x="2147965" y="2328866"/>
            <a:ext cx="1211882" cy="1344668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6372100" y="1032285"/>
            <a:ext cx="398896" cy="1375504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true" flipV="false" rot="0">
            <a:off x="1276569" y="7132634"/>
            <a:ext cx="1477338" cy="212566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5259334" y="5831115"/>
            <a:ext cx="793689" cy="761941"/>
          </a:xfrm>
          <a:prstGeom prst="rect">
            <a:avLst/>
          </a:prstGeom>
        </p:spPr>
      </p:pic>
      <p:sp>
        <p:nvSpPr>
          <p:cNvPr name="TextBox 8" id="8"/>
          <p:cNvSpPr txBox="true"/>
          <p:nvPr/>
        </p:nvSpPr>
        <p:spPr>
          <a:xfrm rot="0">
            <a:off x="10749349" y="7784170"/>
            <a:ext cx="6509951" cy="1474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844"/>
              </a:lnSpc>
            </a:pPr>
            <a:r>
              <a:rPr lang="en-US" sz="3203">
                <a:solidFill>
                  <a:srgbClr val="000000"/>
                </a:solidFill>
                <a:latin typeface="Poppins Medium"/>
              </a:rPr>
              <a:t>Juliandro Ragil Viaro Purba</a:t>
            </a:r>
          </a:p>
          <a:p>
            <a:pPr algn="ctr">
              <a:lnSpc>
                <a:spcPts val="3844"/>
              </a:lnSpc>
            </a:pPr>
            <a:r>
              <a:rPr lang="en-US" sz="3203">
                <a:solidFill>
                  <a:srgbClr val="000000"/>
                </a:solidFill>
                <a:latin typeface="Poppins Medium"/>
              </a:rPr>
              <a:t>2154051003</a:t>
            </a:r>
          </a:p>
          <a:p>
            <a:pPr algn="ctr">
              <a:lnSpc>
                <a:spcPts val="3844"/>
              </a:lnSpc>
            </a:pPr>
            <a:r>
              <a:rPr lang="en-US" sz="3203">
                <a:solidFill>
                  <a:srgbClr val="000000"/>
                </a:solidFill>
                <a:latin typeface="Poppins Medium"/>
              </a:rPr>
              <a:t>Teknologi Hasil Pertanian A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0830224" y="5248440"/>
            <a:ext cx="5430409" cy="51588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470057" y="8224158"/>
            <a:ext cx="2997514" cy="103414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69527" y="1906853"/>
            <a:ext cx="591147" cy="1001944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1362805" y="2126887"/>
            <a:ext cx="535301" cy="1216593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3923561" y="7510179"/>
            <a:ext cx="308897" cy="1065162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2421593" y="2036350"/>
            <a:ext cx="840863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900">
                <a:solidFill>
                  <a:srgbClr val="000000"/>
                </a:solidFill>
                <a:latin typeface="Poppins Medium"/>
              </a:rPr>
              <a:t>Pengertian monosakarida</a:t>
            </a:r>
          </a:p>
        </p:txBody>
      </p:sp>
      <p:grpSp>
        <p:nvGrpSpPr>
          <p:cNvPr name="Group 8" id="8"/>
          <p:cNvGrpSpPr/>
          <p:nvPr/>
        </p:nvGrpSpPr>
        <p:grpSpPr>
          <a:xfrm rot="0">
            <a:off x="1765100" y="3190762"/>
            <a:ext cx="8217013" cy="2440503"/>
            <a:chOff x="0" y="0"/>
            <a:chExt cx="2490004" cy="739546"/>
          </a:xfrm>
        </p:grpSpPr>
        <p:sp>
          <p:nvSpPr>
            <p:cNvPr name="Freeform 9" id="9"/>
            <p:cNvSpPr/>
            <p:nvPr/>
          </p:nvSpPr>
          <p:spPr>
            <a:xfrm>
              <a:off x="-3810" y="1270"/>
              <a:ext cx="2495084" cy="738276"/>
            </a:xfrm>
            <a:custGeom>
              <a:avLst/>
              <a:gdLst/>
              <a:ahLst/>
              <a:cxnLst/>
              <a:rect r="r" b="b" t="t" l="l"/>
              <a:pathLst>
                <a:path h="738276" w="2495084">
                  <a:moveTo>
                    <a:pt x="2491274" y="606378"/>
                  </a:moveTo>
                  <a:cubicBezTo>
                    <a:pt x="2491274" y="577487"/>
                    <a:pt x="2495084" y="548106"/>
                    <a:pt x="2488734" y="519215"/>
                  </a:cubicBezTo>
                  <a:cubicBezTo>
                    <a:pt x="2481114" y="500118"/>
                    <a:pt x="2469684" y="123557"/>
                    <a:pt x="2469684" y="104459"/>
                  </a:cubicBezTo>
                  <a:cubicBezTo>
                    <a:pt x="2467144" y="91238"/>
                    <a:pt x="2465874" y="77527"/>
                    <a:pt x="2463334" y="54610"/>
                  </a:cubicBezTo>
                  <a:cubicBezTo>
                    <a:pt x="2463334" y="44450"/>
                    <a:pt x="2462064" y="34290"/>
                    <a:pt x="2460794" y="21590"/>
                  </a:cubicBezTo>
                  <a:cubicBezTo>
                    <a:pt x="2450634" y="19050"/>
                    <a:pt x="2441744" y="17780"/>
                    <a:pt x="2431584" y="16510"/>
                  </a:cubicBezTo>
                  <a:cubicBezTo>
                    <a:pt x="2421266" y="15240"/>
                    <a:pt x="2409908" y="16510"/>
                    <a:pt x="2400444" y="16510"/>
                  </a:cubicBezTo>
                  <a:cubicBezTo>
                    <a:pt x="2353121" y="13970"/>
                    <a:pt x="2305799" y="8890"/>
                    <a:pt x="2258476" y="7620"/>
                  </a:cubicBezTo>
                  <a:cubicBezTo>
                    <a:pt x="2169510" y="5080"/>
                    <a:pt x="2078650" y="3810"/>
                    <a:pt x="1989684" y="2540"/>
                  </a:cubicBezTo>
                  <a:cubicBezTo>
                    <a:pt x="1957505" y="2540"/>
                    <a:pt x="1923432" y="0"/>
                    <a:pt x="1891253" y="0"/>
                  </a:cubicBezTo>
                  <a:cubicBezTo>
                    <a:pt x="1813644" y="0"/>
                    <a:pt x="1737928" y="1270"/>
                    <a:pt x="1660319" y="1270"/>
                  </a:cubicBezTo>
                  <a:cubicBezTo>
                    <a:pt x="1614889" y="1270"/>
                    <a:pt x="1569460" y="3810"/>
                    <a:pt x="1522137" y="3810"/>
                  </a:cubicBezTo>
                  <a:cubicBezTo>
                    <a:pt x="1474814" y="5080"/>
                    <a:pt x="617330" y="7620"/>
                    <a:pt x="570007" y="7620"/>
                  </a:cubicBezTo>
                  <a:cubicBezTo>
                    <a:pt x="532149" y="7620"/>
                    <a:pt x="494291" y="6350"/>
                    <a:pt x="456433" y="7620"/>
                  </a:cubicBezTo>
                  <a:cubicBezTo>
                    <a:pt x="422361" y="8890"/>
                    <a:pt x="386396" y="11430"/>
                    <a:pt x="352324" y="12700"/>
                  </a:cubicBezTo>
                  <a:cubicBezTo>
                    <a:pt x="316358" y="15240"/>
                    <a:pt x="280393" y="16510"/>
                    <a:pt x="246321" y="19050"/>
                  </a:cubicBezTo>
                  <a:cubicBezTo>
                    <a:pt x="195213" y="21590"/>
                    <a:pt x="142211" y="24130"/>
                    <a:pt x="91103" y="27940"/>
                  </a:cubicBezTo>
                  <a:cubicBezTo>
                    <a:pt x="60817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72"/>
                    <a:pt x="10160" y="81934"/>
                    <a:pt x="8890" y="92707"/>
                  </a:cubicBezTo>
                  <a:cubicBezTo>
                    <a:pt x="7620" y="99073"/>
                    <a:pt x="8890" y="105928"/>
                    <a:pt x="7620" y="112294"/>
                  </a:cubicBezTo>
                  <a:cubicBezTo>
                    <a:pt x="0" y="144613"/>
                    <a:pt x="5080" y="544679"/>
                    <a:pt x="7620" y="577487"/>
                  </a:cubicBezTo>
                  <a:cubicBezTo>
                    <a:pt x="6350" y="603440"/>
                    <a:pt x="11430" y="628903"/>
                    <a:pt x="11430" y="654856"/>
                  </a:cubicBezTo>
                  <a:cubicBezTo>
                    <a:pt x="11430" y="667098"/>
                    <a:pt x="15240" y="679829"/>
                    <a:pt x="7620" y="707797"/>
                  </a:cubicBezTo>
                  <a:cubicBezTo>
                    <a:pt x="5080" y="716686"/>
                    <a:pt x="10160" y="723036"/>
                    <a:pt x="19050" y="724306"/>
                  </a:cubicBezTo>
                  <a:cubicBezTo>
                    <a:pt x="29210" y="725576"/>
                    <a:pt x="38100" y="725576"/>
                    <a:pt x="48260" y="725576"/>
                  </a:cubicBezTo>
                  <a:cubicBezTo>
                    <a:pt x="106246" y="726847"/>
                    <a:pt x="166819" y="726847"/>
                    <a:pt x="229285" y="728116"/>
                  </a:cubicBezTo>
                  <a:cubicBezTo>
                    <a:pt x="263357" y="729387"/>
                    <a:pt x="297429" y="730656"/>
                    <a:pt x="329609" y="731926"/>
                  </a:cubicBezTo>
                  <a:cubicBezTo>
                    <a:pt x="386396" y="733197"/>
                    <a:pt x="441290" y="733197"/>
                    <a:pt x="498077" y="734466"/>
                  </a:cubicBezTo>
                  <a:cubicBezTo>
                    <a:pt x="520792" y="734466"/>
                    <a:pt x="541614" y="734466"/>
                    <a:pt x="564329" y="733197"/>
                  </a:cubicBezTo>
                  <a:cubicBezTo>
                    <a:pt x="573793" y="733197"/>
                    <a:pt x="585151" y="731926"/>
                    <a:pt x="594615" y="731926"/>
                  </a:cubicBezTo>
                  <a:cubicBezTo>
                    <a:pt x="632473" y="733197"/>
                    <a:pt x="1389634" y="724306"/>
                    <a:pt x="1427492" y="725576"/>
                  </a:cubicBezTo>
                  <a:cubicBezTo>
                    <a:pt x="1480493" y="726847"/>
                    <a:pt x="1626247" y="726847"/>
                    <a:pt x="1679248" y="726847"/>
                  </a:cubicBezTo>
                  <a:cubicBezTo>
                    <a:pt x="1700070" y="726847"/>
                    <a:pt x="1718999" y="725576"/>
                    <a:pt x="1739821" y="725576"/>
                  </a:cubicBezTo>
                  <a:cubicBezTo>
                    <a:pt x="1773893" y="726847"/>
                    <a:pt x="1807965" y="728116"/>
                    <a:pt x="1842038" y="729387"/>
                  </a:cubicBezTo>
                  <a:cubicBezTo>
                    <a:pt x="1915861" y="731926"/>
                    <a:pt x="1987791" y="729387"/>
                    <a:pt x="2061614" y="733197"/>
                  </a:cubicBezTo>
                  <a:cubicBezTo>
                    <a:pt x="2184653" y="738276"/>
                    <a:pt x="2309584" y="731926"/>
                    <a:pt x="2431584" y="737006"/>
                  </a:cubicBezTo>
                  <a:cubicBezTo>
                    <a:pt x="2451904" y="738276"/>
                    <a:pt x="2472224" y="737006"/>
                    <a:pt x="2495084" y="737006"/>
                  </a:cubicBezTo>
                  <a:cubicBezTo>
                    <a:pt x="2495084" y="712876"/>
                    <a:pt x="2495084" y="700176"/>
                    <a:pt x="2495084" y="680319"/>
                  </a:cubicBezTo>
                  <a:cubicBezTo>
                    <a:pt x="2493814" y="655345"/>
                    <a:pt x="2491274" y="631841"/>
                    <a:pt x="2491274" y="606378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527457" y="3533940"/>
            <a:ext cx="7454656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57"/>
              </a:lnSpc>
            </a:pPr>
            <a:r>
              <a:rPr lang="en-US" sz="3797">
                <a:solidFill>
                  <a:srgbClr val="000000"/>
                </a:solidFill>
                <a:latin typeface="Poppins Medium"/>
              </a:rPr>
              <a:t>Monosakarida adalah unit karbohidrat terkecil atau hanya ada satu unit gula.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3518636" y="6057938"/>
            <a:ext cx="9143607" cy="3660746"/>
            <a:chOff x="0" y="0"/>
            <a:chExt cx="1642157" cy="657456"/>
          </a:xfrm>
        </p:grpSpPr>
        <p:sp>
          <p:nvSpPr>
            <p:cNvPr name="Freeform 12" id="12"/>
            <p:cNvSpPr/>
            <p:nvPr/>
          </p:nvSpPr>
          <p:spPr>
            <a:xfrm>
              <a:off x="-3810" y="1270"/>
              <a:ext cx="1647237" cy="656186"/>
            </a:xfrm>
            <a:custGeom>
              <a:avLst/>
              <a:gdLst/>
              <a:ahLst/>
              <a:cxnLst/>
              <a:rect r="r" b="b" t="t" l="l"/>
              <a:pathLst>
                <a:path h="656186" w="1647237">
                  <a:moveTo>
                    <a:pt x="1643427" y="534461"/>
                  </a:moveTo>
                  <a:cubicBezTo>
                    <a:pt x="1643427" y="509447"/>
                    <a:pt x="1647237" y="484008"/>
                    <a:pt x="1640887" y="458994"/>
                  </a:cubicBezTo>
                  <a:cubicBezTo>
                    <a:pt x="1633267" y="442459"/>
                    <a:pt x="1621837" y="116423"/>
                    <a:pt x="1621837" y="99888"/>
                  </a:cubicBezTo>
                  <a:cubicBezTo>
                    <a:pt x="1619297" y="88441"/>
                    <a:pt x="1618027" y="76570"/>
                    <a:pt x="1615487" y="54610"/>
                  </a:cubicBezTo>
                  <a:cubicBezTo>
                    <a:pt x="1615487" y="44450"/>
                    <a:pt x="1614217" y="34290"/>
                    <a:pt x="1612947" y="21590"/>
                  </a:cubicBezTo>
                  <a:cubicBezTo>
                    <a:pt x="1602787" y="19050"/>
                    <a:pt x="1593897" y="17780"/>
                    <a:pt x="1583737" y="16510"/>
                  </a:cubicBezTo>
                  <a:cubicBezTo>
                    <a:pt x="1576345" y="15240"/>
                    <a:pt x="1569040" y="16510"/>
                    <a:pt x="1562953" y="16510"/>
                  </a:cubicBezTo>
                  <a:cubicBezTo>
                    <a:pt x="1532517" y="13970"/>
                    <a:pt x="1502082" y="8890"/>
                    <a:pt x="1471646" y="7620"/>
                  </a:cubicBezTo>
                  <a:cubicBezTo>
                    <a:pt x="1414427" y="5080"/>
                    <a:pt x="1355991" y="3810"/>
                    <a:pt x="1298772" y="2540"/>
                  </a:cubicBezTo>
                  <a:cubicBezTo>
                    <a:pt x="1278076" y="2540"/>
                    <a:pt x="1256162" y="0"/>
                    <a:pt x="1235466" y="0"/>
                  </a:cubicBezTo>
                  <a:cubicBezTo>
                    <a:pt x="1185552" y="0"/>
                    <a:pt x="1136855" y="1270"/>
                    <a:pt x="1086940" y="1270"/>
                  </a:cubicBezTo>
                  <a:cubicBezTo>
                    <a:pt x="1057722" y="1270"/>
                    <a:pt x="1028504" y="3810"/>
                    <a:pt x="998069" y="3810"/>
                  </a:cubicBezTo>
                  <a:cubicBezTo>
                    <a:pt x="967633" y="5080"/>
                    <a:pt x="416140" y="7620"/>
                    <a:pt x="385705" y="7620"/>
                  </a:cubicBezTo>
                  <a:cubicBezTo>
                    <a:pt x="361356" y="7620"/>
                    <a:pt x="337008" y="6350"/>
                    <a:pt x="312659" y="7620"/>
                  </a:cubicBezTo>
                  <a:cubicBezTo>
                    <a:pt x="290746" y="8890"/>
                    <a:pt x="267615" y="11430"/>
                    <a:pt x="245701" y="12700"/>
                  </a:cubicBezTo>
                  <a:cubicBezTo>
                    <a:pt x="222570" y="15240"/>
                    <a:pt x="199439" y="16510"/>
                    <a:pt x="177525" y="19050"/>
                  </a:cubicBezTo>
                  <a:cubicBezTo>
                    <a:pt x="144655" y="21590"/>
                    <a:pt x="110567" y="24130"/>
                    <a:pt x="77696" y="27940"/>
                  </a:cubicBezTo>
                  <a:cubicBezTo>
                    <a:pt x="58218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634"/>
                    <a:pt x="10160" y="80385"/>
                    <a:pt x="8890" y="89713"/>
                  </a:cubicBezTo>
                  <a:cubicBezTo>
                    <a:pt x="7620" y="95224"/>
                    <a:pt x="8890" y="101160"/>
                    <a:pt x="7620" y="106672"/>
                  </a:cubicBezTo>
                  <a:cubicBezTo>
                    <a:pt x="0" y="134654"/>
                    <a:pt x="5080" y="481040"/>
                    <a:pt x="7620" y="509447"/>
                  </a:cubicBezTo>
                  <a:cubicBezTo>
                    <a:pt x="6350" y="531917"/>
                    <a:pt x="11430" y="553964"/>
                    <a:pt x="11430" y="576435"/>
                  </a:cubicBezTo>
                  <a:cubicBezTo>
                    <a:pt x="11430" y="587034"/>
                    <a:pt x="15240" y="598057"/>
                    <a:pt x="7620" y="625706"/>
                  </a:cubicBezTo>
                  <a:cubicBezTo>
                    <a:pt x="5080" y="634596"/>
                    <a:pt x="10160" y="640946"/>
                    <a:pt x="19050" y="642216"/>
                  </a:cubicBezTo>
                  <a:cubicBezTo>
                    <a:pt x="29210" y="643486"/>
                    <a:pt x="38100" y="643486"/>
                    <a:pt x="48260" y="643486"/>
                  </a:cubicBezTo>
                  <a:cubicBezTo>
                    <a:pt x="87436" y="644756"/>
                    <a:pt x="126393" y="644756"/>
                    <a:pt x="166568" y="646026"/>
                  </a:cubicBezTo>
                  <a:cubicBezTo>
                    <a:pt x="188482" y="647296"/>
                    <a:pt x="210396" y="648566"/>
                    <a:pt x="231092" y="649836"/>
                  </a:cubicBezTo>
                  <a:cubicBezTo>
                    <a:pt x="267615" y="651106"/>
                    <a:pt x="302920" y="651106"/>
                    <a:pt x="339443" y="652376"/>
                  </a:cubicBezTo>
                  <a:cubicBezTo>
                    <a:pt x="354052" y="652376"/>
                    <a:pt x="367443" y="652376"/>
                    <a:pt x="382052" y="651106"/>
                  </a:cubicBezTo>
                  <a:cubicBezTo>
                    <a:pt x="388139" y="651106"/>
                    <a:pt x="395444" y="649836"/>
                    <a:pt x="401531" y="649836"/>
                  </a:cubicBezTo>
                  <a:cubicBezTo>
                    <a:pt x="425880" y="651106"/>
                    <a:pt x="912849" y="642216"/>
                    <a:pt x="937197" y="643486"/>
                  </a:cubicBezTo>
                  <a:cubicBezTo>
                    <a:pt x="971285" y="644756"/>
                    <a:pt x="1065027" y="644756"/>
                    <a:pt x="1099115" y="644756"/>
                  </a:cubicBezTo>
                  <a:cubicBezTo>
                    <a:pt x="1112506" y="644756"/>
                    <a:pt x="1124681" y="643486"/>
                    <a:pt x="1138072" y="643486"/>
                  </a:cubicBezTo>
                  <a:cubicBezTo>
                    <a:pt x="1159986" y="644756"/>
                    <a:pt x="1181900" y="646026"/>
                    <a:pt x="1203813" y="647296"/>
                  </a:cubicBezTo>
                  <a:cubicBezTo>
                    <a:pt x="1251293" y="649836"/>
                    <a:pt x="1297555" y="647296"/>
                    <a:pt x="1345034" y="651106"/>
                  </a:cubicBezTo>
                  <a:cubicBezTo>
                    <a:pt x="1424167" y="656186"/>
                    <a:pt x="1504517" y="649836"/>
                    <a:pt x="1583737" y="654916"/>
                  </a:cubicBezTo>
                  <a:cubicBezTo>
                    <a:pt x="1604057" y="656186"/>
                    <a:pt x="1624377" y="654916"/>
                    <a:pt x="1647237" y="654916"/>
                  </a:cubicBezTo>
                  <a:cubicBezTo>
                    <a:pt x="1647237" y="630786"/>
                    <a:pt x="1647237" y="618086"/>
                    <a:pt x="1647237" y="598481"/>
                  </a:cubicBezTo>
                  <a:cubicBezTo>
                    <a:pt x="1645967" y="576859"/>
                    <a:pt x="1643427" y="556508"/>
                    <a:pt x="1643427" y="534461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sp>
        <p:nvSpPr>
          <p:cNvPr name="TextBox 13" id="13"/>
          <p:cNvSpPr txBox="true"/>
          <p:nvPr/>
        </p:nvSpPr>
        <p:spPr>
          <a:xfrm rot="0">
            <a:off x="4508150" y="6289684"/>
            <a:ext cx="7743420" cy="3429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57"/>
              </a:lnSpc>
            </a:pPr>
            <a:r>
              <a:rPr lang="en-US" sz="3797">
                <a:solidFill>
                  <a:srgbClr val="000000"/>
                </a:solidFill>
                <a:latin typeface="Poppins Medium"/>
              </a:rPr>
              <a:t>Bedasarkan komponen penyusunnya, monosakarida terdiri dari 1 gugus Aldehid dan 1 gugus Keton. Pada rantainya terikat dua atau lebih gugus hidroksil.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75584" y="2622692"/>
            <a:ext cx="6425906" cy="610461"/>
          </a:xfrm>
          <a:prstGeom prst="rect">
            <a:avLst/>
          </a:prstGeom>
        </p:spPr>
      </p:pic>
      <p:sp>
        <p:nvSpPr>
          <p:cNvPr name="TextBox 3" id="3"/>
          <p:cNvSpPr txBox="true"/>
          <p:nvPr/>
        </p:nvSpPr>
        <p:spPr>
          <a:xfrm rot="0">
            <a:off x="2861217" y="5002262"/>
            <a:ext cx="4103626" cy="91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8"/>
              </a:lnSpc>
            </a:pPr>
            <a:r>
              <a:rPr lang="en-US" sz="6758">
                <a:solidFill>
                  <a:srgbClr val="000000"/>
                </a:solidFill>
                <a:latin typeface="Lumios Marker Bold"/>
              </a:rPr>
              <a:t>Aldehida</a:t>
            </a:r>
          </a:p>
        </p:txBody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46389">
            <a:off x="2203826" y="4730987"/>
            <a:ext cx="1064366" cy="1072409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 rot="0">
            <a:off x="1404998" y="5957287"/>
            <a:ext cx="7454656" cy="3643661"/>
            <a:chOff x="0" y="0"/>
            <a:chExt cx="2258987" cy="1104140"/>
          </a:xfrm>
        </p:grpSpPr>
        <p:sp>
          <p:nvSpPr>
            <p:cNvPr name="Freeform 6" id="6"/>
            <p:cNvSpPr/>
            <p:nvPr/>
          </p:nvSpPr>
          <p:spPr>
            <a:xfrm>
              <a:off x="-3810" y="1270"/>
              <a:ext cx="2264067" cy="1102870"/>
            </a:xfrm>
            <a:custGeom>
              <a:avLst/>
              <a:gdLst/>
              <a:ahLst/>
              <a:cxnLst/>
              <a:rect r="r" b="b" t="t" l="l"/>
              <a:pathLst>
                <a:path h="1102870" w="2264067">
                  <a:moveTo>
                    <a:pt x="2260257" y="925785"/>
                  </a:moveTo>
                  <a:cubicBezTo>
                    <a:pt x="2260257" y="879677"/>
                    <a:pt x="2264067" y="832788"/>
                    <a:pt x="2257717" y="786680"/>
                  </a:cubicBezTo>
                  <a:cubicBezTo>
                    <a:pt x="2250097" y="756203"/>
                    <a:pt x="2238667" y="155240"/>
                    <a:pt x="2238667" y="124762"/>
                  </a:cubicBezTo>
                  <a:cubicBezTo>
                    <a:pt x="2236127" y="103662"/>
                    <a:pt x="2234857" y="81780"/>
                    <a:pt x="2232317" y="54610"/>
                  </a:cubicBezTo>
                  <a:cubicBezTo>
                    <a:pt x="2232317" y="44450"/>
                    <a:pt x="2231047" y="34290"/>
                    <a:pt x="2229777" y="21590"/>
                  </a:cubicBezTo>
                  <a:cubicBezTo>
                    <a:pt x="2219617" y="19050"/>
                    <a:pt x="2210727" y="17780"/>
                    <a:pt x="2200567" y="16510"/>
                  </a:cubicBezTo>
                  <a:cubicBezTo>
                    <a:pt x="2191046" y="15240"/>
                    <a:pt x="2180793" y="16510"/>
                    <a:pt x="2172248" y="16510"/>
                  </a:cubicBezTo>
                  <a:cubicBezTo>
                    <a:pt x="2129527" y="13970"/>
                    <a:pt x="2086806" y="8890"/>
                    <a:pt x="2044084" y="7620"/>
                  </a:cubicBezTo>
                  <a:cubicBezTo>
                    <a:pt x="1963768" y="5080"/>
                    <a:pt x="1881744" y="3810"/>
                    <a:pt x="1801428" y="2540"/>
                  </a:cubicBezTo>
                  <a:cubicBezTo>
                    <a:pt x="1772377" y="2540"/>
                    <a:pt x="1741618" y="0"/>
                    <a:pt x="1712567" y="0"/>
                  </a:cubicBezTo>
                  <a:cubicBezTo>
                    <a:pt x="1642505" y="0"/>
                    <a:pt x="1574150" y="1270"/>
                    <a:pt x="1504088" y="1270"/>
                  </a:cubicBezTo>
                  <a:cubicBezTo>
                    <a:pt x="1463075" y="1270"/>
                    <a:pt x="1422063" y="3810"/>
                    <a:pt x="1379341" y="3810"/>
                  </a:cubicBezTo>
                  <a:cubicBezTo>
                    <a:pt x="1336620" y="5080"/>
                    <a:pt x="562511" y="7620"/>
                    <a:pt x="519789" y="7620"/>
                  </a:cubicBezTo>
                  <a:cubicBezTo>
                    <a:pt x="485612" y="7620"/>
                    <a:pt x="451435" y="6350"/>
                    <a:pt x="417258" y="7620"/>
                  </a:cubicBezTo>
                  <a:cubicBezTo>
                    <a:pt x="386499" y="8890"/>
                    <a:pt x="354031" y="11430"/>
                    <a:pt x="323272" y="12700"/>
                  </a:cubicBezTo>
                  <a:cubicBezTo>
                    <a:pt x="290803" y="15240"/>
                    <a:pt x="258335" y="16510"/>
                    <a:pt x="227576" y="19050"/>
                  </a:cubicBezTo>
                  <a:cubicBezTo>
                    <a:pt x="181437" y="21590"/>
                    <a:pt x="133589" y="24130"/>
                    <a:pt x="87450" y="27940"/>
                  </a:cubicBezTo>
                  <a:cubicBezTo>
                    <a:pt x="6010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839"/>
                    <a:pt x="10160" y="88814"/>
                    <a:pt x="8890" y="106006"/>
                  </a:cubicBezTo>
                  <a:cubicBezTo>
                    <a:pt x="7620" y="116166"/>
                    <a:pt x="8890" y="127106"/>
                    <a:pt x="7620" y="137266"/>
                  </a:cubicBezTo>
                  <a:cubicBezTo>
                    <a:pt x="0" y="188844"/>
                    <a:pt x="5080" y="827318"/>
                    <a:pt x="7620" y="879677"/>
                  </a:cubicBezTo>
                  <a:cubicBezTo>
                    <a:pt x="6350" y="921096"/>
                    <a:pt x="11430" y="961733"/>
                    <a:pt x="11430" y="1003152"/>
                  </a:cubicBezTo>
                  <a:cubicBezTo>
                    <a:pt x="11430" y="1022689"/>
                    <a:pt x="15240" y="1043008"/>
                    <a:pt x="7620" y="1072390"/>
                  </a:cubicBezTo>
                  <a:cubicBezTo>
                    <a:pt x="5080" y="1081280"/>
                    <a:pt x="10160" y="1087630"/>
                    <a:pt x="19050" y="1088900"/>
                  </a:cubicBezTo>
                  <a:cubicBezTo>
                    <a:pt x="29210" y="1090170"/>
                    <a:pt x="38100" y="1090170"/>
                    <a:pt x="48260" y="1090170"/>
                  </a:cubicBezTo>
                  <a:cubicBezTo>
                    <a:pt x="101121" y="1091440"/>
                    <a:pt x="155804" y="1091440"/>
                    <a:pt x="212196" y="1092710"/>
                  </a:cubicBezTo>
                  <a:cubicBezTo>
                    <a:pt x="242956" y="1093980"/>
                    <a:pt x="273715" y="1095250"/>
                    <a:pt x="302765" y="1096520"/>
                  </a:cubicBezTo>
                  <a:cubicBezTo>
                    <a:pt x="354031" y="1097790"/>
                    <a:pt x="403588" y="1097790"/>
                    <a:pt x="454853" y="1099060"/>
                  </a:cubicBezTo>
                  <a:cubicBezTo>
                    <a:pt x="475359" y="1099060"/>
                    <a:pt x="494157" y="1099060"/>
                    <a:pt x="514663" y="1097790"/>
                  </a:cubicBezTo>
                  <a:cubicBezTo>
                    <a:pt x="523207" y="1097790"/>
                    <a:pt x="533460" y="1096520"/>
                    <a:pt x="542004" y="1096520"/>
                  </a:cubicBezTo>
                  <a:cubicBezTo>
                    <a:pt x="576182" y="1097790"/>
                    <a:pt x="1259722" y="1088900"/>
                    <a:pt x="1293899" y="1090170"/>
                  </a:cubicBezTo>
                  <a:cubicBezTo>
                    <a:pt x="1341747" y="1091440"/>
                    <a:pt x="1473328" y="1091440"/>
                    <a:pt x="1521176" y="1091440"/>
                  </a:cubicBezTo>
                  <a:cubicBezTo>
                    <a:pt x="1539973" y="1091440"/>
                    <a:pt x="1557062" y="1090170"/>
                    <a:pt x="1575859" y="1090170"/>
                  </a:cubicBezTo>
                  <a:cubicBezTo>
                    <a:pt x="1606619" y="1091440"/>
                    <a:pt x="1637378" y="1092710"/>
                    <a:pt x="1668137" y="1093980"/>
                  </a:cubicBezTo>
                  <a:cubicBezTo>
                    <a:pt x="1734782" y="1096520"/>
                    <a:pt x="1799719" y="1093980"/>
                    <a:pt x="1866364" y="1097790"/>
                  </a:cubicBezTo>
                  <a:cubicBezTo>
                    <a:pt x="1977439" y="1102870"/>
                    <a:pt x="2090223" y="1096520"/>
                    <a:pt x="2200567" y="1101600"/>
                  </a:cubicBezTo>
                  <a:cubicBezTo>
                    <a:pt x="2220887" y="1102870"/>
                    <a:pt x="2241207" y="1101600"/>
                    <a:pt x="2264067" y="1101600"/>
                  </a:cubicBezTo>
                  <a:cubicBezTo>
                    <a:pt x="2264067" y="1077470"/>
                    <a:pt x="2264067" y="1064770"/>
                    <a:pt x="2264067" y="1043789"/>
                  </a:cubicBezTo>
                  <a:cubicBezTo>
                    <a:pt x="2262797" y="1003934"/>
                    <a:pt x="2260257" y="966422"/>
                    <a:pt x="2260257" y="925785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5115052" y="4494458"/>
            <a:ext cx="1096881" cy="1298084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9804644" y="5957287"/>
            <a:ext cx="7454656" cy="3643661"/>
            <a:chOff x="0" y="0"/>
            <a:chExt cx="2258987" cy="1104140"/>
          </a:xfrm>
        </p:grpSpPr>
        <p:sp>
          <p:nvSpPr>
            <p:cNvPr name="Freeform 9" id="9"/>
            <p:cNvSpPr/>
            <p:nvPr/>
          </p:nvSpPr>
          <p:spPr>
            <a:xfrm>
              <a:off x="-3810" y="1270"/>
              <a:ext cx="2264067" cy="1102870"/>
            </a:xfrm>
            <a:custGeom>
              <a:avLst/>
              <a:gdLst/>
              <a:ahLst/>
              <a:cxnLst/>
              <a:rect r="r" b="b" t="t" l="l"/>
              <a:pathLst>
                <a:path h="1102870" w="2264067">
                  <a:moveTo>
                    <a:pt x="2260257" y="925785"/>
                  </a:moveTo>
                  <a:cubicBezTo>
                    <a:pt x="2260257" y="879677"/>
                    <a:pt x="2264067" y="832788"/>
                    <a:pt x="2257717" y="786680"/>
                  </a:cubicBezTo>
                  <a:cubicBezTo>
                    <a:pt x="2250097" y="756203"/>
                    <a:pt x="2238667" y="155240"/>
                    <a:pt x="2238667" y="124762"/>
                  </a:cubicBezTo>
                  <a:cubicBezTo>
                    <a:pt x="2236127" y="103662"/>
                    <a:pt x="2234857" y="81780"/>
                    <a:pt x="2232317" y="54610"/>
                  </a:cubicBezTo>
                  <a:cubicBezTo>
                    <a:pt x="2232317" y="44450"/>
                    <a:pt x="2231047" y="34290"/>
                    <a:pt x="2229777" y="21590"/>
                  </a:cubicBezTo>
                  <a:cubicBezTo>
                    <a:pt x="2219617" y="19050"/>
                    <a:pt x="2210727" y="17780"/>
                    <a:pt x="2200567" y="16510"/>
                  </a:cubicBezTo>
                  <a:cubicBezTo>
                    <a:pt x="2191046" y="15240"/>
                    <a:pt x="2180793" y="16510"/>
                    <a:pt x="2172248" y="16510"/>
                  </a:cubicBezTo>
                  <a:cubicBezTo>
                    <a:pt x="2129527" y="13970"/>
                    <a:pt x="2086806" y="8890"/>
                    <a:pt x="2044084" y="7620"/>
                  </a:cubicBezTo>
                  <a:cubicBezTo>
                    <a:pt x="1963768" y="5080"/>
                    <a:pt x="1881744" y="3810"/>
                    <a:pt x="1801428" y="2540"/>
                  </a:cubicBezTo>
                  <a:cubicBezTo>
                    <a:pt x="1772377" y="2540"/>
                    <a:pt x="1741618" y="0"/>
                    <a:pt x="1712567" y="0"/>
                  </a:cubicBezTo>
                  <a:cubicBezTo>
                    <a:pt x="1642505" y="0"/>
                    <a:pt x="1574150" y="1270"/>
                    <a:pt x="1504088" y="1270"/>
                  </a:cubicBezTo>
                  <a:cubicBezTo>
                    <a:pt x="1463075" y="1270"/>
                    <a:pt x="1422063" y="3810"/>
                    <a:pt x="1379341" y="3810"/>
                  </a:cubicBezTo>
                  <a:cubicBezTo>
                    <a:pt x="1336620" y="5080"/>
                    <a:pt x="562511" y="7620"/>
                    <a:pt x="519789" y="7620"/>
                  </a:cubicBezTo>
                  <a:cubicBezTo>
                    <a:pt x="485612" y="7620"/>
                    <a:pt x="451435" y="6350"/>
                    <a:pt x="417258" y="7620"/>
                  </a:cubicBezTo>
                  <a:cubicBezTo>
                    <a:pt x="386499" y="8890"/>
                    <a:pt x="354031" y="11430"/>
                    <a:pt x="323272" y="12700"/>
                  </a:cubicBezTo>
                  <a:cubicBezTo>
                    <a:pt x="290803" y="15240"/>
                    <a:pt x="258335" y="16510"/>
                    <a:pt x="227576" y="19050"/>
                  </a:cubicBezTo>
                  <a:cubicBezTo>
                    <a:pt x="181437" y="21590"/>
                    <a:pt x="133589" y="24130"/>
                    <a:pt x="87450" y="27940"/>
                  </a:cubicBezTo>
                  <a:cubicBezTo>
                    <a:pt x="6010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839"/>
                    <a:pt x="10160" y="88814"/>
                    <a:pt x="8890" y="106006"/>
                  </a:cubicBezTo>
                  <a:cubicBezTo>
                    <a:pt x="7620" y="116166"/>
                    <a:pt x="8890" y="127106"/>
                    <a:pt x="7620" y="137266"/>
                  </a:cubicBezTo>
                  <a:cubicBezTo>
                    <a:pt x="0" y="188844"/>
                    <a:pt x="5080" y="827318"/>
                    <a:pt x="7620" y="879677"/>
                  </a:cubicBezTo>
                  <a:cubicBezTo>
                    <a:pt x="6350" y="921096"/>
                    <a:pt x="11430" y="961733"/>
                    <a:pt x="11430" y="1003152"/>
                  </a:cubicBezTo>
                  <a:cubicBezTo>
                    <a:pt x="11430" y="1022689"/>
                    <a:pt x="15240" y="1043008"/>
                    <a:pt x="7620" y="1072390"/>
                  </a:cubicBezTo>
                  <a:cubicBezTo>
                    <a:pt x="5080" y="1081280"/>
                    <a:pt x="10160" y="1087630"/>
                    <a:pt x="19050" y="1088900"/>
                  </a:cubicBezTo>
                  <a:cubicBezTo>
                    <a:pt x="29210" y="1090170"/>
                    <a:pt x="38100" y="1090170"/>
                    <a:pt x="48260" y="1090170"/>
                  </a:cubicBezTo>
                  <a:cubicBezTo>
                    <a:pt x="101121" y="1091440"/>
                    <a:pt x="155804" y="1091440"/>
                    <a:pt x="212196" y="1092710"/>
                  </a:cubicBezTo>
                  <a:cubicBezTo>
                    <a:pt x="242956" y="1093980"/>
                    <a:pt x="273715" y="1095250"/>
                    <a:pt x="302765" y="1096520"/>
                  </a:cubicBezTo>
                  <a:cubicBezTo>
                    <a:pt x="354031" y="1097790"/>
                    <a:pt x="403588" y="1097790"/>
                    <a:pt x="454853" y="1099060"/>
                  </a:cubicBezTo>
                  <a:cubicBezTo>
                    <a:pt x="475359" y="1099060"/>
                    <a:pt x="494157" y="1099060"/>
                    <a:pt x="514663" y="1097790"/>
                  </a:cubicBezTo>
                  <a:cubicBezTo>
                    <a:pt x="523207" y="1097790"/>
                    <a:pt x="533460" y="1096520"/>
                    <a:pt x="542004" y="1096520"/>
                  </a:cubicBezTo>
                  <a:cubicBezTo>
                    <a:pt x="576182" y="1097790"/>
                    <a:pt x="1259722" y="1088900"/>
                    <a:pt x="1293899" y="1090170"/>
                  </a:cubicBezTo>
                  <a:cubicBezTo>
                    <a:pt x="1341747" y="1091440"/>
                    <a:pt x="1473328" y="1091440"/>
                    <a:pt x="1521176" y="1091440"/>
                  </a:cubicBezTo>
                  <a:cubicBezTo>
                    <a:pt x="1539973" y="1091440"/>
                    <a:pt x="1557062" y="1090170"/>
                    <a:pt x="1575859" y="1090170"/>
                  </a:cubicBezTo>
                  <a:cubicBezTo>
                    <a:pt x="1606619" y="1091440"/>
                    <a:pt x="1637378" y="1092710"/>
                    <a:pt x="1668137" y="1093980"/>
                  </a:cubicBezTo>
                  <a:cubicBezTo>
                    <a:pt x="1734782" y="1096520"/>
                    <a:pt x="1799719" y="1093980"/>
                    <a:pt x="1866364" y="1097790"/>
                  </a:cubicBezTo>
                  <a:cubicBezTo>
                    <a:pt x="1977439" y="1102870"/>
                    <a:pt x="2090223" y="1096520"/>
                    <a:pt x="2200567" y="1101600"/>
                  </a:cubicBezTo>
                  <a:cubicBezTo>
                    <a:pt x="2220887" y="1102870"/>
                    <a:pt x="2241207" y="1101600"/>
                    <a:pt x="2264067" y="1101600"/>
                  </a:cubicBezTo>
                  <a:cubicBezTo>
                    <a:pt x="2264067" y="1077470"/>
                    <a:pt x="2264067" y="1064770"/>
                    <a:pt x="2264067" y="1043789"/>
                  </a:cubicBezTo>
                  <a:cubicBezTo>
                    <a:pt x="2262797" y="1003934"/>
                    <a:pt x="2260257" y="966422"/>
                    <a:pt x="2260257" y="925785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2581561" y="1400296"/>
            <a:ext cx="308897" cy="1065162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5315318" y="1493718"/>
            <a:ext cx="914913" cy="878317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2"/>
          <a:srcRect l="0" t="0" r="0" b="0"/>
          <a:stretch>
            <a:fillRect/>
          </a:stretch>
        </p:blipFill>
        <p:spPr>
          <a:xfrm flipH="false" flipV="false" rot="0">
            <a:off x="2166989" y="6416822"/>
            <a:ext cx="5930674" cy="2841478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13"/>
          <a:srcRect l="0" t="0" r="0" b="0"/>
          <a:stretch>
            <a:fillRect/>
          </a:stretch>
        </p:blipFill>
        <p:spPr>
          <a:xfrm flipH="false" flipV="false" rot="0">
            <a:off x="10759932" y="6370018"/>
            <a:ext cx="6049416" cy="2935087"/>
          </a:xfrm>
          <a:prstGeom prst="rect">
            <a:avLst/>
          </a:prstGeom>
        </p:spPr>
      </p:pic>
      <p:sp>
        <p:nvSpPr>
          <p:cNvPr name="TextBox 14" id="14"/>
          <p:cNvSpPr txBox="true"/>
          <p:nvPr/>
        </p:nvSpPr>
        <p:spPr>
          <a:xfrm rot="0">
            <a:off x="4913030" y="684845"/>
            <a:ext cx="7893249" cy="1581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200">
                <a:solidFill>
                  <a:srgbClr val="000000"/>
                </a:solidFill>
                <a:latin typeface="Poppins Medium"/>
              </a:rPr>
              <a:t>Penamaan Monosakarida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1229990" y="5002262"/>
            <a:ext cx="4103626" cy="9140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758"/>
              </a:lnSpc>
            </a:pPr>
            <a:r>
              <a:rPr lang="en-US" sz="6758">
                <a:solidFill>
                  <a:srgbClr val="000000"/>
                </a:solidFill>
                <a:latin typeface="Lumios Marker Bold"/>
              </a:rPr>
              <a:t>Keton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75584" y="2622692"/>
            <a:ext cx="6425906" cy="610461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46389">
            <a:off x="872815" y="492495"/>
            <a:ext cx="1064366" cy="1072409"/>
          </a:xfrm>
          <a:prstGeom prst="rect">
            <a:avLst/>
          </a:prstGeom>
        </p:spPr>
      </p:pic>
      <p:grpSp>
        <p:nvGrpSpPr>
          <p:cNvPr name="Group 4" id="4"/>
          <p:cNvGrpSpPr/>
          <p:nvPr/>
        </p:nvGrpSpPr>
        <p:grpSpPr>
          <a:xfrm rot="0">
            <a:off x="1404998" y="5957287"/>
            <a:ext cx="7454656" cy="3643661"/>
            <a:chOff x="0" y="0"/>
            <a:chExt cx="2258987" cy="1104140"/>
          </a:xfrm>
        </p:grpSpPr>
        <p:sp>
          <p:nvSpPr>
            <p:cNvPr name="Freeform 5" id="5"/>
            <p:cNvSpPr/>
            <p:nvPr/>
          </p:nvSpPr>
          <p:spPr>
            <a:xfrm>
              <a:off x="-3810" y="1270"/>
              <a:ext cx="2264067" cy="1102870"/>
            </a:xfrm>
            <a:custGeom>
              <a:avLst/>
              <a:gdLst/>
              <a:ahLst/>
              <a:cxnLst/>
              <a:rect r="r" b="b" t="t" l="l"/>
              <a:pathLst>
                <a:path h="1102870" w="2264067">
                  <a:moveTo>
                    <a:pt x="2260257" y="925785"/>
                  </a:moveTo>
                  <a:cubicBezTo>
                    <a:pt x="2260257" y="879677"/>
                    <a:pt x="2264067" y="832788"/>
                    <a:pt x="2257717" y="786680"/>
                  </a:cubicBezTo>
                  <a:cubicBezTo>
                    <a:pt x="2250097" y="756203"/>
                    <a:pt x="2238667" y="155240"/>
                    <a:pt x="2238667" y="124762"/>
                  </a:cubicBezTo>
                  <a:cubicBezTo>
                    <a:pt x="2236127" y="103662"/>
                    <a:pt x="2234857" y="81780"/>
                    <a:pt x="2232317" y="54610"/>
                  </a:cubicBezTo>
                  <a:cubicBezTo>
                    <a:pt x="2232317" y="44450"/>
                    <a:pt x="2231047" y="34290"/>
                    <a:pt x="2229777" y="21590"/>
                  </a:cubicBezTo>
                  <a:cubicBezTo>
                    <a:pt x="2219617" y="19050"/>
                    <a:pt x="2210727" y="17780"/>
                    <a:pt x="2200567" y="16510"/>
                  </a:cubicBezTo>
                  <a:cubicBezTo>
                    <a:pt x="2191046" y="15240"/>
                    <a:pt x="2180793" y="16510"/>
                    <a:pt x="2172248" y="16510"/>
                  </a:cubicBezTo>
                  <a:cubicBezTo>
                    <a:pt x="2129527" y="13970"/>
                    <a:pt x="2086806" y="8890"/>
                    <a:pt x="2044084" y="7620"/>
                  </a:cubicBezTo>
                  <a:cubicBezTo>
                    <a:pt x="1963768" y="5080"/>
                    <a:pt x="1881744" y="3810"/>
                    <a:pt x="1801428" y="2540"/>
                  </a:cubicBezTo>
                  <a:cubicBezTo>
                    <a:pt x="1772377" y="2540"/>
                    <a:pt x="1741618" y="0"/>
                    <a:pt x="1712567" y="0"/>
                  </a:cubicBezTo>
                  <a:cubicBezTo>
                    <a:pt x="1642505" y="0"/>
                    <a:pt x="1574150" y="1270"/>
                    <a:pt x="1504088" y="1270"/>
                  </a:cubicBezTo>
                  <a:cubicBezTo>
                    <a:pt x="1463075" y="1270"/>
                    <a:pt x="1422063" y="3810"/>
                    <a:pt x="1379341" y="3810"/>
                  </a:cubicBezTo>
                  <a:cubicBezTo>
                    <a:pt x="1336620" y="5080"/>
                    <a:pt x="562511" y="7620"/>
                    <a:pt x="519789" y="7620"/>
                  </a:cubicBezTo>
                  <a:cubicBezTo>
                    <a:pt x="485612" y="7620"/>
                    <a:pt x="451435" y="6350"/>
                    <a:pt x="417258" y="7620"/>
                  </a:cubicBezTo>
                  <a:cubicBezTo>
                    <a:pt x="386499" y="8890"/>
                    <a:pt x="354031" y="11430"/>
                    <a:pt x="323272" y="12700"/>
                  </a:cubicBezTo>
                  <a:cubicBezTo>
                    <a:pt x="290803" y="15240"/>
                    <a:pt x="258335" y="16510"/>
                    <a:pt x="227576" y="19050"/>
                  </a:cubicBezTo>
                  <a:cubicBezTo>
                    <a:pt x="181437" y="21590"/>
                    <a:pt x="133589" y="24130"/>
                    <a:pt x="87450" y="27940"/>
                  </a:cubicBezTo>
                  <a:cubicBezTo>
                    <a:pt x="6010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839"/>
                    <a:pt x="10160" y="88814"/>
                    <a:pt x="8890" y="106006"/>
                  </a:cubicBezTo>
                  <a:cubicBezTo>
                    <a:pt x="7620" y="116166"/>
                    <a:pt x="8890" y="127106"/>
                    <a:pt x="7620" y="137266"/>
                  </a:cubicBezTo>
                  <a:cubicBezTo>
                    <a:pt x="0" y="188844"/>
                    <a:pt x="5080" y="827318"/>
                    <a:pt x="7620" y="879677"/>
                  </a:cubicBezTo>
                  <a:cubicBezTo>
                    <a:pt x="6350" y="921096"/>
                    <a:pt x="11430" y="961733"/>
                    <a:pt x="11430" y="1003152"/>
                  </a:cubicBezTo>
                  <a:cubicBezTo>
                    <a:pt x="11430" y="1022689"/>
                    <a:pt x="15240" y="1043008"/>
                    <a:pt x="7620" y="1072390"/>
                  </a:cubicBezTo>
                  <a:cubicBezTo>
                    <a:pt x="5080" y="1081280"/>
                    <a:pt x="10160" y="1087630"/>
                    <a:pt x="19050" y="1088900"/>
                  </a:cubicBezTo>
                  <a:cubicBezTo>
                    <a:pt x="29210" y="1090170"/>
                    <a:pt x="38100" y="1090170"/>
                    <a:pt x="48260" y="1090170"/>
                  </a:cubicBezTo>
                  <a:cubicBezTo>
                    <a:pt x="101121" y="1091440"/>
                    <a:pt x="155804" y="1091440"/>
                    <a:pt x="212196" y="1092710"/>
                  </a:cubicBezTo>
                  <a:cubicBezTo>
                    <a:pt x="242956" y="1093980"/>
                    <a:pt x="273715" y="1095250"/>
                    <a:pt x="302765" y="1096520"/>
                  </a:cubicBezTo>
                  <a:cubicBezTo>
                    <a:pt x="354031" y="1097790"/>
                    <a:pt x="403588" y="1097790"/>
                    <a:pt x="454853" y="1099060"/>
                  </a:cubicBezTo>
                  <a:cubicBezTo>
                    <a:pt x="475359" y="1099060"/>
                    <a:pt x="494157" y="1099060"/>
                    <a:pt x="514663" y="1097790"/>
                  </a:cubicBezTo>
                  <a:cubicBezTo>
                    <a:pt x="523207" y="1097790"/>
                    <a:pt x="533460" y="1096520"/>
                    <a:pt x="542004" y="1096520"/>
                  </a:cubicBezTo>
                  <a:cubicBezTo>
                    <a:pt x="576182" y="1097790"/>
                    <a:pt x="1259722" y="1088900"/>
                    <a:pt x="1293899" y="1090170"/>
                  </a:cubicBezTo>
                  <a:cubicBezTo>
                    <a:pt x="1341747" y="1091440"/>
                    <a:pt x="1473328" y="1091440"/>
                    <a:pt x="1521176" y="1091440"/>
                  </a:cubicBezTo>
                  <a:cubicBezTo>
                    <a:pt x="1539973" y="1091440"/>
                    <a:pt x="1557062" y="1090170"/>
                    <a:pt x="1575859" y="1090170"/>
                  </a:cubicBezTo>
                  <a:cubicBezTo>
                    <a:pt x="1606619" y="1091440"/>
                    <a:pt x="1637378" y="1092710"/>
                    <a:pt x="1668137" y="1093980"/>
                  </a:cubicBezTo>
                  <a:cubicBezTo>
                    <a:pt x="1734782" y="1096520"/>
                    <a:pt x="1799719" y="1093980"/>
                    <a:pt x="1866364" y="1097790"/>
                  </a:cubicBezTo>
                  <a:cubicBezTo>
                    <a:pt x="1977439" y="1102870"/>
                    <a:pt x="2090223" y="1096520"/>
                    <a:pt x="2200567" y="1101600"/>
                  </a:cubicBezTo>
                  <a:cubicBezTo>
                    <a:pt x="2220887" y="1102870"/>
                    <a:pt x="2241207" y="1101600"/>
                    <a:pt x="2264067" y="1101600"/>
                  </a:cubicBezTo>
                  <a:cubicBezTo>
                    <a:pt x="2264067" y="1077470"/>
                    <a:pt x="2264067" y="1064770"/>
                    <a:pt x="2264067" y="1043789"/>
                  </a:cubicBezTo>
                  <a:cubicBezTo>
                    <a:pt x="2262797" y="1003934"/>
                    <a:pt x="2260257" y="966422"/>
                    <a:pt x="2260257" y="925785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6260907" y="633412"/>
            <a:ext cx="1096881" cy="1298084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9804644" y="5957287"/>
            <a:ext cx="7454656" cy="3643661"/>
            <a:chOff x="0" y="0"/>
            <a:chExt cx="2258987" cy="1104140"/>
          </a:xfrm>
        </p:grpSpPr>
        <p:sp>
          <p:nvSpPr>
            <p:cNvPr name="Freeform 8" id="8"/>
            <p:cNvSpPr/>
            <p:nvPr/>
          </p:nvSpPr>
          <p:spPr>
            <a:xfrm>
              <a:off x="-3810" y="1270"/>
              <a:ext cx="2264067" cy="1102870"/>
            </a:xfrm>
            <a:custGeom>
              <a:avLst/>
              <a:gdLst/>
              <a:ahLst/>
              <a:cxnLst/>
              <a:rect r="r" b="b" t="t" l="l"/>
              <a:pathLst>
                <a:path h="1102870" w="2264067">
                  <a:moveTo>
                    <a:pt x="2260257" y="925785"/>
                  </a:moveTo>
                  <a:cubicBezTo>
                    <a:pt x="2260257" y="879677"/>
                    <a:pt x="2264067" y="832788"/>
                    <a:pt x="2257717" y="786680"/>
                  </a:cubicBezTo>
                  <a:cubicBezTo>
                    <a:pt x="2250097" y="756203"/>
                    <a:pt x="2238667" y="155240"/>
                    <a:pt x="2238667" y="124762"/>
                  </a:cubicBezTo>
                  <a:cubicBezTo>
                    <a:pt x="2236127" y="103662"/>
                    <a:pt x="2234857" y="81780"/>
                    <a:pt x="2232317" y="54610"/>
                  </a:cubicBezTo>
                  <a:cubicBezTo>
                    <a:pt x="2232317" y="44450"/>
                    <a:pt x="2231047" y="34290"/>
                    <a:pt x="2229777" y="21590"/>
                  </a:cubicBezTo>
                  <a:cubicBezTo>
                    <a:pt x="2219617" y="19050"/>
                    <a:pt x="2210727" y="17780"/>
                    <a:pt x="2200567" y="16510"/>
                  </a:cubicBezTo>
                  <a:cubicBezTo>
                    <a:pt x="2191046" y="15240"/>
                    <a:pt x="2180793" y="16510"/>
                    <a:pt x="2172248" y="16510"/>
                  </a:cubicBezTo>
                  <a:cubicBezTo>
                    <a:pt x="2129527" y="13970"/>
                    <a:pt x="2086806" y="8890"/>
                    <a:pt x="2044084" y="7620"/>
                  </a:cubicBezTo>
                  <a:cubicBezTo>
                    <a:pt x="1963768" y="5080"/>
                    <a:pt x="1881744" y="3810"/>
                    <a:pt x="1801428" y="2540"/>
                  </a:cubicBezTo>
                  <a:cubicBezTo>
                    <a:pt x="1772377" y="2540"/>
                    <a:pt x="1741618" y="0"/>
                    <a:pt x="1712567" y="0"/>
                  </a:cubicBezTo>
                  <a:cubicBezTo>
                    <a:pt x="1642505" y="0"/>
                    <a:pt x="1574150" y="1270"/>
                    <a:pt x="1504088" y="1270"/>
                  </a:cubicBezTo>
                  <a:cubicBezTo>
                    <a:pt x="1463075" y="1270"/>
                    <a:pt x="1422063" y="3810"/>
                    <a:pt x="1379341" y="3810"/>
                  </a:cubicBezTo>
                  <a:cubicBezTo>
                    <a:pt x="1336620" y="5080"/>
                    <a:pt x="562511" y="7620"/>
                    <a:pt x="519789" y="7620"/>
                  </a:cubicBezTo>
                  <a:cubicBezTo>
                    <a:pt x="485612" y="7620"/>
                    <a:pt x="451435" y="6350"/>
                    <a:pt x="417258" y="7620"/>
                  </a:cubicBezTo>
                  <a:cubicBezTo>
                    <a:pt x="386499" y="8890"/>
                    <a:pt x="354031" y="11430"/>
                    <a:pt x="323272" y="12700"/>
                  </a:cubicBezTo>
                  <a:cubicBezTo>
                    <a:pt x="290803" y="15240"/>
                    <a:pt x="258335" y="16510"/>
                    <a:pt x="227576" y="19050"/>
                  </a:cubicBezTo>
                  <a:cubicBezTo>
                    <a:pt x="181437" y="21590"/>
                    <a:pt x="133589" y="24130"/>
                    <a:pt x="87450" y="27940"/>
                  </a:cubicBezTo>
                  <a:cubicBezTo>
                    <a:pt x="60109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0839"/>
                    <a:pt x="10160" y="88814"/>
                    <a:pt x="8890" y="106006"/>
                  </a:cubicBezTo>
                  <a:cubicBezTo>
                    <a:pt x="7620" y="116166"/>
                    <a:pt x="8890" y="127106"/>
                    <a:pt x="7620" y="137266"/>
                  </a:cubicBezTo>
                  <a:cubicBezTo>
                    <a:pt x="0" y="188844"/>
                    <a:pt x="5080" y="827318"/>
                    <a:pt x="7620" y="879677"/>
                  </a:cubicBezTo>
                  <a:cubicBezTo>
                    <a:pt x="6350" y="921096"/>
                    <a:pt x="11430" y="961733"/>
                    <a:pt x="11430" y="1003152"/>
                  </a:cubicBezTo>
                  <a:cubicBezTo>
                    <a:pt x="11430" y="1022689"/>
                    <a:pt x="15240" y="1043008"/>
                    <a:pt x="7620" y="1072390"/>
                  </a:cubicBezTo>
                  <a:cubicBezTo>
                    <a:pt x="5080" y="1081280"/>
                    <a:pt x="10160" y="1087630"/>
                    <a:pt x="19050" y="1088900"/>
                  </a:cubicBezTo>
                  <a:cubicBezTo>
                    <a:pt x="29210" y="1090170"/>
                    <a:pt x="38100" y="1090170"/>
                    <a:pt x="48260" y="1090170"/>
                  </a:cubicBezTo>
                  <a:cubicBezTo>
                    <a:pt x="101121" y="1091440"/>
                    <a:pt x="155804" y="1091440"/>
                    <a:pt x="212196" y="1092710"/>
                  </a:cubicBezTo>
                  <a:cubicBezTo>
                    <a:pt x="242956" y="1093980"/>
                    <a:pt x="273715" y="1095250"/>
                    <a:pt x="302765" y="1096520"/>
                  </a:cubicBezTo>
                  <a:cubicBezTo>
                    <a:pt x="354031" y="1097790"/>
                    <a:pt x="403588" y="1097790"/>
                    <a:pt x="454853" y="1099060"/>
                  </a:cubicBezTo>
                  <a:cubicBezTo>
                    <a:pt x="475359" y="1099060"/>
                    <a:pt x="494157" y="1099060"/>
                    <a:pt x="514663" y="1097790"/>
                  </a:cubicBezTo>
                  <a:cubicBezTo>
                    <a:pt x="523207" y="1097790"/>
                    <a:pt x="533460" y="1096520"/>
                    <a:pt x="542004" y="1096520"/>
                  </a:cubicBezTo>
                  <a:cubicBezTo>
                    <a:pt x="576182" y="1097790"/>
                    <a:pt x="1259722" y="1088900"/>
                    <a:pt x="1293899" y="1090170"/>
                  </a:cubicBezTo>
                  <a:cubicBezTo>
                    <a:pt x="1341747" y="1091440"/>
                    <a:pt x="1473328" y="1091440"/>
                    <a:pt x="1521176" y="1091440"/>
                  </a:cubicBezTo>
                  <a:cubicBezTo>
                    <a:pt x="1539973" y="1091440"/>
                    <a:pt x="1557062" y="1090170"/>
                    <a:pt x="1575859" y="1090170"/>
                  </a:cubicBezTo>
                  <a:cubicBezTo>
                    <a:pt x="1606619" y="1091440"/>
                    <a:pt x="1637378" y="1092710"/>
                    <a:pt x="1668137" y="1093980"/>
                  </a:cubicBezTo>
                  <a:cubicBezTo>
                    <a:pt x="1734782" y="1096520"/>
                    <a:pt x="1799719" y="1093980"/>
                    <a:pt x="1866364" y="1097790"/>
                  </a:cubicBezTo>
                  <a:cubicBezTo>
                    <a:pt x="1977439" y="1102870"/>
                    <a:pt x="2090223" y="1096520"/>
                    <a:pt x="2200567" y="1101600"/>
                  </a:cubicBezTo>
                  <a:cubicBezTo>
                    <a:pt x="2220887" y="1102870"/>
                    <a:pt x="2241207" y="1101600"/>
                    <a:pt x="2264067" y="1101600"/>
                  </a:cubicBezTo>
                  <a:cubicBezTo>
                    <a:pt x="2264067" y="1077470"/>
                    <a:pt x="2264067" y="1064770"/>
                    <a:pt x="2264067" y="1043789"/>
                  </a:cubicBezTo>
                  <a:cubicBezTo>
                    <a:pt x="2262797" y="1003934"/>
                    <a:pt x="2260257" y="966422"/>
                    <a:pt x="2260257" y="925785"/>
                  </a:cubicBezTo>
                  <a:close/>
                </a:path>
              </a:pathLst>
            </a:custGeom>
            <a:solidFill>
              <a:srgbClr val="EFEFEF"/>
            </a:solidFill>
          </p:spPr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4788555" y="1875716"/>
            <a:ext cx="308897" cy="1065162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11909664" y="2031308"/>
            <a:ext cx="914913" cy="878317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12"/>
          <a:srcRect l="13580" t="6173" r="14469" b="4591"/>
          <a:stretch>
            <a:fillRect/>
          </a:stretch>
        </p:blipFill>
        <p:spPr>
          <a:xfrm flipH="false" flipV="false" rot="0">
            <a:off x="3055726" y="5143500"/>
            <a:ext cx="4153201" cy="4969341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13"/>
          <a:srcRect l="15344" t="0" r="15344" b="0"/>
          <a:stretch>
            <a:fillRect/>
          </a:stretch>
        </p:blipFill>
        <p:spPr>
          <a:xfrm flipH="false" flipV="false" rot="0">
            <a:off x="10966053" y="4736950"/>
            <a:ext cx="5294854" cy="6084336"/>
          </a:xfrm>
          <a:prstGeom prst="rect">
            <a:avLst/>
          </a:prstGeom>
        </p:spPr>
      </p:pic>
      <p:sp>
        <p:nvSpPr>
          <p:cNvPr name="TextBox 13" id="13"/>
          <p:cNvSpPr txBox="true"/>
          <p:nvPr/>
        </p:nvSpPr>
        <p:spPr>
          <a:xfrm rot="0">
            <a:off x="4913030" y="1617722"/>
            <a:ext cx="7893249" cy="7905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5200">
                <a:solidFill>
                  <a:srgbClr val="000000"/>
                </a:solidFill>
                <a:latin typeface="Poppins Medium"/>
              </a:rPr>
              <a:t>CONTOH :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0966053" y="3936429"/>
            <a:ext cx="4103626" cy="48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Poppins Medium Bold"/>
              </a:rPr>
              <a:t>Dihidroksiaseton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080513" y="3936429"/>
            <a:ext cx="4103626" cy="4845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99"/>
              </a:lnSpc>
            </a:pPr>
            <a:r>
              <a:rPr lang="en-US" sz="3699">
                <a:solidFill>
                  <a:srgbClr val="000000"/>
                </a:solidFill>
                <a:latin typeface="Poppins Medium Bold"/>
              </a:rPr>
              <a:t>Gliseraldehida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4469912" y="1123950"/>
            <a:ext cx="1064366" cy="1072409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61040" y="7439218"/>
            <a:ext cx="4664314" cy="181908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9865916" y="1031946"/>
            <a:ext cx="1130775" cy="125641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9494239" y="5512116"/>
            <a:ext cx="8793761" cy="3915972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1457285" y="1660155"/>
            <a:ext cx="8408631" cy="7429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900">
                <a:solidFill>
                  <a:srgbClr val="000000"/>
                </a:solidFill>
                <a:latin typeface="Poppins Medium"/>
              </a:rPr>
              <a:t>Monosakarida Asimetrik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57285" y="3286125"/>
            <a:ext cx="8408631" cy="3714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880"/>
              </a:lnSpc>
            </a:pPr>
            <a:r>
              <a:rPr lang="en-US" sz="4900">
                <a:solidFill>
                  <a:srgbClr val="000000"/>
                </a:solidFill>
                <a:latin typeface="Poppins Medium"/>
              </a:rPr>
              <a:t>Monosakarida memiliki atom karbon yang mengikat 4 gugus yang berbeda pada keempat tangannya. 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B8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6347440" y="1220534"/>
            <a:ext cx="10911860" cy="7845932"/>
            <a:chOff x="0" y="0"/>
            <a:chExt cx="3306624" cy="2377555"/>
          </a:xfrm>
        </p:grpSpPr>
        <p:sp>
          <p:nvSpPr>
            <p:cNvPr name="Freeform 3" id="3"/>
            <p:cNvSpPr/>
            <p:nvPr/>
          </p:nvSpPr>
          <p:spPr>
            <a:xfrm>
              <a:off x="-3810" y="1270"/>
              <a:ext cx="3311704" cy="2376285"/>
            </a:xfrm>
            <a:custGeom>
              <a:avLst/>
              <a:gdLst/>
              <a:ahLst/>
              <a:cxnLst/>
              <a:rect r="r" b="b" t="t" l="l"/>
              <a:pathLst>
                <a:path h="2376285" w="3311704">
                  <a:moveTo>
                    <a:pt x="3307894" y="2041379"/>
                  </a:moveTo>
                  <a:cubicBezTo>
                    <a:pt x="3307894" y="1935139"/>
                    <a:pt x="3311704" y="1827097"/>
                    <a:pt x="3305354" y="1720856"/>
                  </a:cubicBezTo>
                  <a:cubicBezTo>
                    <a:pt x="3297734" y="1650630"/>
                    <a:pt x="3286304" y="265899"/>
                    <a:pt x="3286304" y="195672"/>
                  </a:cubicBezTo>
                  <a:cubicBezTo>
                    <a:pt x="3283764" y="147054"/>
                    <a:pt x="3282494" y="96635"/>
                    <a:pt x="3279954" y="54610"/>
                  </a:cubicBezTo>
                  <a:cubicBezTo>
                    <a:pt x="3279954" y="44450"/>
                    <a:pt x="3278684" y="34290"/>
                    <a:pt x="3277414" y="21590"/>
                  </a:cubicBezTo>
                  <a:cubicBezTo>
                    <a:pt x="3267254" y="19050"/>
                    <a:pt x="3258364" y="17780"/>
                    <a:pt x="3248204" y="16510"/>
                  </a:cubicBezTo>
                  <a:cubicBezTo>
                    <a:pt x="3235067" y="15240"/>
                    <a:pt x="3219806" y="16510"/>
                    <a:pt x="3207089" y="16510"/>
                  </a:cubicBezTo>
                  <a:cubicBezTo>
                    <a:pt x="3143501" y="13970"/>
                    <a:pt x="3079914" y="8890"/>
                    <a:pt x="3016326" y="7620"/>
                  </a:cubicBezTo>
                  <a:cubicBezTo>
                    <a:pt x="2896781" y="5080"/>
                    <a:pt x="2774693" y="3810"/>
                    <a:pt x="2655149" y="2540"/>
                  </a:cubicBezTo>
                  <a:cubicBezTo>
                    <a:pt x="2611909" y="2540"/>
                    <a:pt x="2566126" y="0"/>
                    <a:pt x="2522887" y="0"/>
                  </a:cubicBezTo>
                  <a:cubicBezTo>
                    <a:pt x="2418603" y="0"/>
                    <a:pt x="2316863" y="1270"/>
                    <a:pt x="2212579" y="1270"/>
                  </a:cubicBezTo>
                  <a:cubicBezTo>
                    <a:pt x="2151535" y="1270"/>
                    <a:pt x="2090491" y="3810"/>
                    <a:pt x="2026904" y="3810"/>
                  </a:cubicBezTo>
                  <a:cubicBezTo>
                    <a:pt x="1963316" y="5080"/>
                    <a:pt x="811110" y="7620"/>
                    <a:pt x="747522" y="7620"/>
                  </a:cubicBezTo>
                  <a:cubicBezTo>
                    <a:pt x="696652" y="7620"/>
                    <a:pt x="645782" y="6350"/>
                    <a:pt x="594912" y="7620"/>
                  </a:cubicBezTo>
                  <a:cubicBezTo>
                    <a:pt x="549129" y="8890"/>
                    <a:pt x="500802" y="11430"/>
                    <a:pt x="455019" y="12700"/>
                  </a:cubicBezTo>
                  <a:cubicBezTo>
                    <a:pt x="406693" y="15240"/>
                    <a:pt x="358366" y="16510"/>
                    <a:pt x="312583" y="19050"/>
                  </a:cubicBezTo>
                  <a:cubicBezTo>
                    <a:pt x="243909" y="21590"/>
                    <a:pt x="172691" y="24130"/>
                    <a:pt x="104016" y="27940"/>
                  </a:cubicBezTo>
                  <a:cubicBezTo>
                    <a:pt x="63320" y="30480"/>
                    <a:pt x="38100" y="34290"/>
                    <a:pt x="16510" y="36830"/>
                  </a:cubicBezTo>
                  <a:cubicBezTo>
                    <a:pt x="16510" y="38100"/>
                    <a:pt x="13970" y="40640"/>
                    <a:pt x="13970" y="43180"/>
                  </a:cubicBezTo>
                  <a:cubicBezTo>
                    <a:pt x="12700" y="71425"/>
                    <a:pt x="10160" y="112841"/>
                    <a:pt x="8890" y="152456"/>
                  </a:cubicBezTo>
                  <a:cubicBezTo>
                    <a:pt x="7620" y="175865"/>
                    <a:pt x="8890" y="201075"/>
                    <a:pt x="7620" y="224483"/>
                  </a:cubicBezTo>
                  <a:cubicBezTo>
                    <a:pt x="0" y="343329"/>
                    <a:pt x="5080" y="1814492"/>
                    <a:pt x="7620" y="1935139"/>
                  </a:cubicBezTo>
                  <a:cubicBezTo>
                    <a:pt x="6350" y="2030575"/>
                    <a:pt x="11430" y="2124211"/>
                    <a:pt x="11430" y="2219647"/>
                  </a:cubicBezTo>
                  <a:cubicBezTo>
                    <a:pt x="11430" y="2264665"/>
                    <a:pt x="15240" y="2311483"/>
                    <a:pt x="7620" y="2345805"/>
                  </a:cubicBezTo>
                  <a:cubicBezTo>
                    <a:pt x="5080" y="2354695"/>
                    <a:pt x="10160" y="2361045"/>
                    <a:pt x="19050" y="2362315"/>
                  </a:cubicBezTo>
                  <a:cubicBezTo>
                    <a:pt x="29210" y="2363585"/>
                    <a:pt x="38100" y="2363585"/>
                    <a:pt x="48260" y="2363585"/>
                  </a:cubicBezTo>
                  <a:cubicBezTo>
                    <a:pt x="124364" y="2364855"/>
                    <a:pt x="205756" y="2364855"/>
                    <a:pt x="289692" y="2366125"/>
                  </a:cubicBezTo>
                  <a:cubicBezTo>
                    <a:pt x="335475" y="2367395"/>
                    <a:pt x="381258" y="2368665"/>
                    <a:pt x="424497" y="2369935"/>
                  </a:cubicBezTo>
                  <a:cubicBezTo>
                    <a:pt x="500802" y="2371205"/>
                    <a:pt x="574564" y="2371205"/>
                    <a:pt x="650869" y="2372475"/>
                  </a:cubicBezTo>
                  <a:cubicBezTo>
                    <a:pt x="681391" y="2372475"/>
                    <a:pt x="709370" y="2372475"/>
                    <a:pt x="739892" y="2371205"/>
                  </a:cubicBezTo>
                  <a:cubicBezTo>
                    <a:pt x="752609" y="2371205"/>
                    <a:pt x="767870" y="2369935"/>
                    <a:pt x="780588" y="2369935"/>
                  </a:cubicBezTo>
                  <a:cubicBezTo>
                    <a:pt x="831458" y="2371205"/>
                    <a:pt x="1848858" y="2362315"/>
                    <a:pt x="1899729" y="2363585"/>
                  </a:cubicBezTo>
                  <a:cubicBezTo>
                    <a:pt x="1970947" y="2364855"/>
                    <a:pt x="2166796" y="2364855"/>
                    <a:pt x="2238014" y="2364855"/>
                  </a:cubicBezTo>
                  <a:cubicBezTo>
                    <a:pt x="2265993" y="2364855"/>
                    <a:pt x="2291428" y="2363585"/>
                    <a:pt x="2319406" y="2363585"/>
                  </a:cubicBezTo>
                  <a:cubicBezTo>
                    <a:pt x="2365190" y="2364855"/>
                    <a:pt x="2410973" y="2366125"/>
                    <a:pt x="2456756" y="2367395"/>
                  </a:cubicBezTo>
                  <a:cubicBezTo>
                    <a:pt x="2555952" y="2369935"/>
                    <a:pt x="2652605" y="2367395"/>
                    <a:pt x="2751802" y="2371205"/>
                  </a:cubicBezTo>
                  <a:cubicBezTo>
                    <a:pt x="2917129" y="2376285"/>
                    <a:pt x="3085001" y="2369935"/>
                    <a:pt x="3248204" y="2375015"/>
                  </a:cubicBezTo>
                  <a:cubicBezTo>
                    <a:pt x="3268524" y="2376285"/>
                    <a:pt x="3288844" y="2375015"/>
                    <a:pt x="3311704" y="2375015"/>
                  </a:cubicBezTo>
                  <a:cubicBezTo>
                    <a:pt x="3311704" y="2350885"/>
                    <a:pt x="3311704" y="2338185"/>
                    <a:pt x="3311704" y="2313283"/>
                  </a:cubicBezTo>
                  <a:cubicBezTo>
                    <a:pt x="3310434" y="2221448"/>
                    <a:pt x="3307894" y="2135015"/>
                    <a:pt x="3307894" y="2041379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235537">
            <a:off x="1497854" y="3749019"/>
            <a:ext cx="3241061" cy="680623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1338884" y="1220534"/>
            <a:ext cx="4141270" cy="2371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239"/>
              </a:lnSpc>
            </a:pPr>
            <a:r>
              <a:rPr lang="en-US" sz="5199">
                <a:solidFill>
                  <a:srgbClr val="FFFFFF"/>
                </a:solidFill>
                <a:latin typeface="Poppins Medium"/>
              </a:rPr>
              <a:t>Struktur Haworth atau siklik</a:t>
            </a:r>
          </a:p>
        </p:txBody>
      </p:sp>
      <p:pic>
        <p:nvPicPr>
          <p:cNvPr name="Picture 6" id="6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5937804" y="1028700"/>
            <a:ext cx="912432" cy="1546495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0" t="0" r="0" b="0"/>
          <a:stretch>
            <a:fillRect/>
          </a:stretch>
        </p:blipFill>
        <p:spPr>
          <a:xfrm flipH="false" flipV="true" rot="-3978147">
            <a:off x="-34414" y="7229964"/>
            <a:ext cx="2050028" cy="2578652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0" t="0" r="0" b="0"/>
          <a:stretch>
            <a:fillRect/>
          </a:stretch>
        </p:blipFill>
        <p:spPr>
          <a:xfrm flipH="false" flipV="false" rot="5400000">
            <a:off x="5325706" y="7656666"/>
            <a:ext cx="308897" cy="1065162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6712843" y="1567987"/>
            <a:ext cx="8859831" cy="21618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77"/>
              </a:lnSpc>
            </a:pPr>
            <a:r>
              <a:rPr lang="en-US" sz="3564">
                <a:solidFill>
                  <a:srgbClr val="000000"/>
                </a:solidFill>
                <a:latin typeface="Poppins Medium"/>
              </a:rPr>
              <a:t>Struktur ini disebabkan interaksi Gugus Karbonil dengan Oksigen Hydroksil yang membentuk ikatan kovalen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6669181" y="4089330"/>
            <a:ext cx="10181055" cy="2319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59"/>
              </a:lnSpc>
            </a:pPr>
            <a:r>
              <a:rPr lang="en-US" sz="2549">
                <a:solidFill>
                  <a:srgbClr val="000000"/>
                </a:solidFill>
                <a:latin typeface="Poppins Medium"/>
              </a:rPr>
              <a:t>Pembentukan siklisasi : </a:t>
            </a:r>
          </a:p>
          <a:p>
            <a:pPr>
              <a:lnSpc>
                <a:spcPts val="3059"/>
              </a:lnSpc>
            </a:pPr>
            <a:r>
              <a:rPr lang="en-US" sz="2549">
                <a:solidFill>
                  <a:srgbClr val="000000"/>
                </a:solidFill>
                <a:latin typeface="Poppins Medium"/>
              </a:rPr>
              <a:t>1. Glukosa : </a:t>
            </a:r>
          </a:p>
          <a:p>
            <a:pPr>
              <a:lnSpc>
                <a:spcPts val="3059"/>
              </a:lnSpc>
            </a:pPr>
            <a:r>
              <a:rPr lang="en-US" sz="2549">
                <a:solidFill>
                  <a:srgbClr val="000000"/>
                </a:solidFill>
                <a:latin typeface="Poppins Medium"/>
              </a:rPr>
              <a:t>Glukosa memiliki gugus Aldehid dengan rantai samping R1 dan alkohol dengan rantai samping R2 -&gt; Interaksi ini akan membentuk Hemiacetal. (Akan membentuk hidroksil yg baru). 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6669181" y="6762445"/>
            <a:ext cx="10181055" cy="1932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59"/>
              </a:lnSpc>
            </a:pPr>
            <a:r>
              <a:rPr lang="en-US" sz="2549">
                <a:solidFill>
                  <a:srgbClr val="000000"/>
                </a:solidFill>
                <a:latin typeface="Poppins Medium"/>
              </a:rPr>
              <a:t>2. Fruktosa : Terdapat gugus keton dengan rantai samping R1 , R2 dan alkohol dengan rantai samping R3 -&gt; Interaksi ini akan membentuk Hemiketal dimana oksigen akan terikat pada karbon dan h pada alkohol akan membentuk gugus baru. 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>
  <p:cSld>
    <p:bg>
      <p:bgPr>
        <a:solidFill>
          <a:srgbClr val="2B8D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5787409" y="3884956"/>
            <a:ext cx="13126184" cy="1258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0066"/>
              </a:lnSpc>
            </a:pPr>
            <a:r>
              <a:rPr lang="en-US" sz="8389">
                <a:solidFill>
                  <a:srgbClr val="FFFFFF"/>
                </a:solidFill>
                <a:latin typeface="Poppins Medium"/>
              </a:rPr>
              <a:t>TERIMA KASIH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DAE5-_pYCh4</dc:identifier>
  <dcterms:modified xsi:type="dcterms:W3CDTF">2011-08-01T06:04:30Z</dcterms:modified>
  <cp:revision>1</cp:revision>
  <dc:title>Presentasi Pendidikan Silabus Program Ditulis Tangan Hijau</dc:title>
</cp:coreProperties>
</file>