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ua" charset="1" panose="00000000000000000000"/>
      <p:regular r:id="rId10"/>
    </p:embeddedFont>
    <p:embeddedFont>
      <p:font typeface="Now" charset="1" panose="00000500000000000000"/>
      <p:regular r:id="rId11"/>
    </p:embeddedFont>
    <p:embeddedFont>
      <p:font typeface="Now Bold" charset="1" panose="000006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24" Target="../media/image23.png" Type="http://schemas.openxmlformats.org/officeDocument/2006/relationships/image"/><Relationship Id="rId25" Target="../media/image24.svg" Type="http://schemas.openxmlformats.org/officeDocument/2006/relationships/image"/><Relationship Id="rId26" Target="../media/image25.png" Type="http://schemas.openxmlformats.org/officeDocument/2006/relationships/image"/><Relationship Id="rId27" Target="../media/image26.svg" Type="http://schemas.openxmlformats.org/officeDocument/2006/relationships/image"/><Relationship Id="rId28" Target="../media/image27.png" Type="http://schemas.openxmlformats.org/officeDocument/2006/relationships/image"/><Relationship Id="rId29" Target="../media/image28.svg" Type="http://schemas.openxmlformats.org/officeDocument/2006/relationships/image"/><Relationship Id="rId3" Target="../media/image2.svg" Type="http://schemas.openxmlformats.org/officeDocument/2006/relationships/image"/><Relationship Id="rId30" Target="../media/image29.png" Type="http://schemas.openxmlformats.org/officeDocument/2006/relationships/image"/><Relationship Id="rId31" Target="../media/image30.svg" Type="http://schemas.openxmlformats.org/officeDocument/2006/relationships/image"/><Relationship Id="rId32" Target="../media/image31.png" Type="http://schemas.openxmlformats.org/officeDocument/2006/relationships/image"/><Relationship Id="rId33" Target="../media/image3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16" Target="../media/image37.png" Type="http://schemas.openxmlformats.org/officeDocument/2006/relationships/image"/><Relationship Id="rId17" Target="../media/image38.svg" Type="http://schemas.openxmlformats.org/officeDocument/2006/relationships/image"/><Relationship Id="rId18" Target="../media/image39.png" Type="http://schemas.openxmlformats.org/officeDocument/2006/relationships/image"/><Relationship Id="rId19" Target="../media/image40.svg" Type="http://schemas.openxmlformats.org/officeDocument/2006/relationships/image"/><Relationship Id="rId2" Target="../media/image31.png" Type="http://schemas.openxmlformats.org/officeDocument/2006/relationships/image"/><Relationship Id="rId20" Target="../media/image11.png" Type="http://schemas.openxmlformats.org/officeDocument/2006/relationships/image"/><Relationship Id="rId21" Target="../media/image12.svg" Type="http://schemas.openxmlformats.org/officeDocument/2006/relationships/image"/><Relationship Id="rId22" Target="../media/image41.png" Type="http://schemas.openxmlformats.org/officeDocument/2006/relationships/image"/><Relationship Id="rId23" Target="../media/image42.svg" Type="http://schemas.openxmlformats.org/officeDocument/2006/relationships/image"/><Relationship Id="rId3" Target="../media/image32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Relationship Id="rId6" Target="../media/image35.png" Type="http://schemas.openxmlformats.org/officeDocument/2006/relationships/image"/><Relationship Id="rId7" Target="../media/image36.svg" Type="http://schemas.openxmlformats.org/officeDocument/2006/relationships/image"/><Relationship Id="rId8" Target="../media/image25.png" Type="http://schemas.openxmlformats.org/officeDocument/2006/relationships/image"/><Relationship Id="rId9" Target="../media/image26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47.png" Type="http://schemas.openxmlformats.org/officeDocument/2006/relationships/image"/><Relationship Id="rId13" Target="../media/image48.svg" Type="http://schemas.openxmlformats.org/officeDocument/2006/relationships/image"/><Relationship Id="rId14" Target="../media/image49.png" Type="http://schemas.openxmlformats.org/officeDocument/2006/relationships/image"/><Relationship Id="rId15" Target="../media/image50.svg" Type="http://schemas.openxmlformats.org/officeDocument/2006/relationships/image"/><Relationship Id="rId16" Target="../media/image31.png" Type="http://schemas.openxmlformats.org/officeDocument/2006/relationships/image"/><Relationship Id="rId17" Target="../media/image32.svg" Type="http://schemas.openxmlformats.org/officeDocument/2006/relationships/image"/><Relationship Id="rId2" Target="../media/image43.png" Type="http://schemas.openxmlformats.org/officeDocument/2006/relationships/image"/><Relationship Id="rId3" Target="../media/image44.svg" Type="http://schemas.openxmlformats.org/officeDocument/2006/relationships/image"/><Relationship Id="rId4" Target="../media/image45.png" Type="http://schemas.openxmlformats.org/officeDocument/2006/relationships/image"/><Relationship Id="rId5" Target="../media/image46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jpeg" Type="http://schemas.openxmlformats.org/officeDocument/2006/relationships/image"/><Relationship Id="rId11" Target="../media/image56.jpeg" Type="http://schemas.openxmlformats.org/officeDocument/2006/relationships/image"/><Relationship Id="rId2" Target="../media/image51.png" Type="http://schemas.openxmlformats.org/officeDocument/2006/relationships/image"/><Relationship Id="rId3" Target="../media/image52.sv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53.png" Type="http://schemas.openxmlformats.org/officeDocument/2006/relationships/image"/><Relationship Id="rId9" Target="../media/image5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11" Target="../media/image28.svg" Type="http://schemas.openxmlformats.org/officeDocument/2006/relationships/image"/><Relationship Id="rId12" Target="../media/image29.png" Type="http://schemas.openxmlformats.org/officeDocument/2006/relationships/image"/><Relationship Id="rId13" Target="../media/image30.svg" Type="http://schemas.openxmlformats.org/officeDocument/2006/relationships/image"/><Relationship Id="rId14" Target="../media/image59.png" Type="http://schemas.openxmlformats.org/officeDocument/2006/relationships/image"/><Relationship Id="rId15" Target="../media/image60.svg" Type="http://schemas.openxmlformats.org/officeDocument/2006/relationships/image"/><Relationship Id="rId16" Target="../media/image61.jpeg" Type="http://schemas.openxmlformats.org/officeDocument/2006/relationships/image"/><Relationship Id="rId17" Target="../media/image62.jpeg" Type="http://schemas.openxmlformats.org/officeDocument/2006/relationships/image"/><Relationship Id="rId2" Target="../media/image31.png" Type="http://schemas.openxmlformats.org/officeDocument/2006/relationships/image"/><Relationship Id="rId3" Target="../media/image32.svg" Type="http://schemas.openxmlformats.org/officeDocument/2006/relationships/image"/><Relationship Id="rId4" Target="../media/image57.png" Type="http://schemas.openxmlformats.org/officeDocument/2006/relationships/image"/><Relationship Id="rId5" Target="../media/image58.svg" Type="http://schemas.openxmlformats.org/officeDocument/2006/relationships/image"/><Relationship Id="rId6" Target="../media/image53.png" Type="http://schemas.openxmlformats.org/officeDocument/2006/relationships/image"/><Relationship Id="rId7" Target="../media/image54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5.png" Type="http://schemas.openxmlformats.org/officeDocument/2006/relationships/image"/><Relationship Id="rId11" Target="../media/image66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14" Target="../media/image27.png" Type="http://schemas.openxmlformats.org/officeDocument/2006/relationships/image"/><Relationship Id="rId15" Target="../media/image28.svg" Type="http://schemas.openxmlformats.org/officeDocument/2006/relationships/image"/><Relationship Id="rId16" Target="../media/image59.png" Type="http://schemas.openxmlformats.org/officeDocument/2006/relationships/image"/><Relationship Id="rId17" Target="../media/image60.svg" Type="http://schemas.openxmlformats.org/officeDocument/2006/relationships/image"/><Relationship Id="rId18" Target="../media/image47.png" Type="http://schemas.openxmlformats.org/officeDocument/2006/relationships/image"/><Relationship Id="rId19" Target="../media/image48.svg" Type="http://schemas.openxmlformats.org/officeDocument/2006/relationships/image"/><Relationship Id="rId2" Target="../media/image39.png" Type="http://schemas.openxmlformats.org/officeDocument/2006/relationships/image"/><Relationship Id="rId3" Target="../media/image4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63.png" Type="http://schemas.openxmlformats.org/officeDocument/2006/relationships/image"/><Relationship Id="rId7" Target="../media/image64.svg" Type="http://schemas.openxmlformats.org/officeDocument/2006/relationships/image"/><Relationship Id="rId8" Target="../media/image29.png" Type="http://schemas.openxmlformats.org/officeDocument/2006/relationships/image"/><Relationship Id="rId9" Target="../media/image30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28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711664">
            <a:off x="-2029230" y="7116323"/>
            <a:ext cx="5387298" cy="307565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54195" y="5588988"/>
            <a:ext cx="2700535" cy="409948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702144">
            <a:off x="15545321" y="7886133"/>
            <a:ext cx="4134082" cy="205200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7445426">
            <a:off x="15389446" y="-1390877"/>
            <a:ext cx="5023980" cy="460379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3405818" y="911019"/>
            <a:ext cx="3762641" cy="195187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6543273">
            <a:off x="15451524" y="8382181"/>
            <a:ext cx="3901747" cy="17522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94993" y="6734549"/>
            <a:ext cx="1473832" cy="300782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62230" y="8487274"/>
            <a:ext cx="651930" cy="3550113"/>
          </a:xfrm>
          <a:prstGeom prst="rect">
            <a:avLst/>
          </a:prstGeom>
        </p:spPr>
      </p:pic>
      <p:grpSp>
        <p:nvGrpSpPr>
          <p:cNvPr name="Group 10" id="10"/>
          <p:cNvGrpSpPr/>
          <p:nvPr/>
        </p:nvGrpSpPr>
        <p:grpSpPr>
          <a:xfrm rot="0">
            <a:off x="3289155" y="2394798"/>
            <a:ext cx="11709689" cy="5497404"/>
            <a:chOff x="0" y="0"/>
            <a:chExt cx="15612919" cy="7329872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1105334"/>
              <a:ext cx="15612919" cy="236476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2502"/>
                </a:lnSpc>
              </a:pPr>
              <a:r>
                <a:rPr lang="en-US" spc="-218" sz="10418">
                  <a:solidFill>
                    <a:srgbClr val="FFFFFF"/>
                  </a:solidFill>
                  <a:latin typeface="Jua Bold"/>
                </a:rPr>
                <a:t>MONOSAKARIDA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4703265" y="0"/>
              <a:ext cx="6206389" cy="4572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760"/>
                </a:lnSpc>
              </a:pP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4703265" y="4365879"/>
              <a:ext cx="6206389" cy="6191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3000">
                  <a:solidFill>
                    <a:srgbClr val="FFFFFF"/>
                  </a:solidFill>
                  <a:latin typeface="Now"/>
                </a:rPr>
                <a:t>Resume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4703265" y="5254480"/>
              <a:ext cx="6206389" cy="20732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79"/>
                </a:lnSpc>
              </a:pPr>
              <a:r>
                <a:rPr lang="en-US" sz="3399">
                  <a:solidFill>
                    <a:srgbClr val="FFFFFF"/>
                  </a:solidFill>
                  <a:latin typeface="Now Bold"/>
                </a:rPr>
                <a:t>Naufal Bintang Ramadhan</a:t>
              </a:r>
            </a:p>
            <a:p>
              <a:pPr algn="ctr">
                <a:lnSpc>
                  <a:spcPts val="4079"/>
                </a:lnSpc>
              </a:pPr>
              <a:r>
                <a:rPr lang="en-US" sz="3399">
                  <a:solidFill>
                    <a:srgbClr val="FFFFFF"/>
                  </a:solidFill>
                  <a:latin typeface="Now Bold"/>
                </a:rPr>
                <a:t>Npm 2114051057</a:t>
              </a:r>
            </a:p>
          </p:txBody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566613" y="-1437403"/>
            <a:ext cx="4206008" cy="4221359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498288" y="-1427878"/>
            <a:ext cx="3924730" cy="404990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129873" y="-2027187"/>
            <a:ext cx="1077795" cy="372822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47705" y="8487274"/>
            <a:ext cx="880980" cy="829723"/>
          </a:xfrm>
          <a:prstGeom prst="rect">
            <a:avLst/>
          </a:prstGeom>
        </p:spPr>
      </p:pic>
      <p:pic>
        <p:nvPicPr>
          <p:cNvPr name="Picture 19" id="19"/>
          <p:cNvPicPr>
            <a:picLocks noChangeAspect="true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56667" y="3650557"/>
            <a:ext cx="405308" cy="441305"/>
          </a:xfrm>
          <a:prstGeom prst="rect">
            <a:avLst/>
          </a:prstGeom>
        </p:spPr>
      </p:pic>
      <p:pic>
        <p:nvPicPr>
          <p:cNvPr name="Picture 20" id="20"/>
          <p:cNvPicPr>
            <a:picLocks noChangeAspect="true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213502" y="6839994"/>
            <a:ext cx="210719" cy="229434"/>
          </a:xfrm>
          <a:prstGeom prst="rect">
            <a:avLst/>
          </a:prstGeom>
        </p:spPr>
      </p:pic>
      <p:pic>
        <p:nvPicPr>
          <p:cNvPr name="Picture 21" id="21"/>
          <p:cNvPicPr>
            <a:picLocks noChangeAspect="true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08142" y="7413498"/>
            <a:ext cx="210719" cy="229434"/>
          </a:xfrm>
          <a:prstGeom prst="rect">
            <a:avLst/>
          </a:prstGeom>
        </p:spPr>
      </p:pic>
      <p:pic>
        <p:nvPicPr>
          <p:cNvPr name="Picture 22" id="22"/>
          <p:cNvPicPr>
            <a:picLocks noChangeAspect="true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17455" y="930474"/>
            <a:ext cx="180427" cy="196452"/>
          </a:xfrm>
          <a:prstGeom prst="rect">
            <a:avLst/>
          </a:prstGeom>
        </p:spPr>
      </p:pic>
      <p:pic>
        <p:nvPicPr>
          <p:cNvPr name="Picture 23" id="23"/>
          <p:cNvPicPr>
            <a:picLocks noChangeAspect="true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205947" y="5573779"/>
            <a:ext cx="981159" cy="1033788"/>
          </a:xfrm>
          <a:prstGeom prst="rect">
            <a:avLst/>
          </a:prstGeom>
        </p:spPr>
      </p:pic>
      <p:pic>
        <p:nvPicPr>
          <p:cNvPr name="Picture 24" id="24"/>
          <p:cNvPicPr>
            <a:picLocks noChangeAspect="true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27209" y="3540230"/>
            <a:ext cx="202654" cy="220653"/>
          </a:xfrm>
          <a:prstGeom prst="rect">
            <a:avLst/>
          </a:prstGeom>
        </p:spPr>
      </p:pic>
      <p:pic>
        <p:nvPicPr>
          <p:cNvPr name="Picture 25" id="25"/>
          <p:cNvPicPr>
            <a:picLocks noChangeAspect="true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592036" y="837664"/>
            <a:ext cx="265666" cy="2892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66E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5748" y="1028700"/>
            <a:ext cx="16230600" cy="8229600"/>
            <a:chOff x="0" y="0"/>
            <a:chExt cx="7859901" cy="3985302"/>
          </a:xfrm>
        </p:grpSpPr>
        <p:sp>
          <p:nvSpPr>
            <p:cNvPr name="Freeform 3" id="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r="r" b="b" t="t" l="l"/>
              <a:pathLst>
                <a:path h="3957362" w="7837041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11284D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r="r" b="b" t="t" l="l"/>
              <a:pathLst>
                <a:path h="3984032" w="7866251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566E96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375174" y="2005796"/>
            <a:ext cx="15670460" cy="62130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676"/>
              </a:lnSpc>
            </a:pPr>
            <a:r>
              <a:rPr lang="en-US" sz="4768">
                <a:solidFill>
                  <a:srgbClr val="FFFFFF"/>
                </a:solidFill>
                <a:latin typeface="Now"/>
              </a:rPr>
              <a:t>Pengertian Monosakarida:</a:t>
            </a:r>
          </a:p>
          <a:p>
            <a:pPr algn="ctr">
              <a:lnSpc>
                <a:spcPts val="9196"/>
              </a:lnSpc>
            </a:pPr>
          </a:p>
          <a:p>
            <a:pPr>
              <a:lnSpc>
                <a:spcPts val="6676"/>
              </a:lnSpc>
            </a:pPr>
            <a:r>
              <a:rPr lang="en-US" sz="4768">
                <a:solidFill>
                  <a:srgbClr val="FFFFFF"/>
                </a:solidFill>
                <a:latin typeface="Now"/>
              </a:rPr>
              <a:t>Monosakarida merupakan jenis karbohidrat yang terkecil yang hanya mengandung satu gula. Yang tersusun dari satu gugus aldehida atau satu gugus keton yang pada rantainya terikat dua atau lebih gugus hidroksil.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65925" y="8402061"/>
            <a:ext cx="1079709" cy="113762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515499">
            <a:off x="-1859064" y="8237575"/>
            <a:ext cx="4472952" cy="409885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62894">
            <a:off x="16063761" y="6141237"/>
            <a:ext cx="1139795" cy="238077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407579">
            <a:off x="4600728" y="8351215"/>
            <a:ext cx="360854" cy="392903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407579">
            <a:off x="3620959" y="7366644"/>
            <a:ext cx="180427" cy="19645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592685" y="7464869"/>
            <a:ext cx="1077795" cy="372822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09720" y="2108491"/>
            <a:ext cx="180427" cy="19645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99933" y="1566027"/>
            <a:ext cx="180427" cy="19645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218215" y="1957917"/>
            <a:ext cx="276584" cy="30114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408442">
            <a:off x="14718601" y="-144608"/>
            <a:ext cx="4134082" cy="2052008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249571">
            <a:off x="15103112" y="279365"/>
            <a:ext cx="3901747" cy="1752239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407579">
            <a:off x="16060785" y="2841595"/>
            <a:ext cx="360854" cy="39290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9910">
            <a:off x="14890235" y="1966311"/>
            <a:ext cx="1090564" cy="102711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566E9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5748" y="1028700"/>
            <a:ext cx="16230600" cy="8229600"/>
            <a:chOff x="0" y="0"/>
            <a:chExt cx="7859901" cy="3985302"/>
          </a:xfrm>
        </p:grpSpPr>
        <p:sp>
          <p:nvSpPr>
            <p:cNvPr name="Freeform 3" id="3"/>
            <p:cNvSpPr/>
            <p:nvPr/>
          </p:nvSpPr>
          <p:spPr>
            <a:xfrm>
              <a:off x="10160" y="16510"/>
              <a:ext cx="7837041" cy="3957362"/>
            </a:xfrm>
            <a:custGeom>
              <a:avLst/>
              <a:gdLst/>
              <a:ahLst/>
              <a:cxnLst/>
              <a:rect r="r" b="b" t="t" l="l"/>
              <a:pathLst>
                <a:path h="3957362" w="7837041">
                  <a:moveTo>
                    <a:pt x="7837041" y="3957362"/>
                  </a:moveTo>
                  <a:lnTo>
                    <a:pt x="0" y="3949742"/>
                  </a:lnTo>
                  <a:lnTo>
                    <a:pt x="0" y="1385743"/>
                  </a:lnTo>
                  <a:lnTo>
                    <a:pt x="17780" y="19050"/>
                  </a:lnTo>
                  <a:lnTo>
                    <a:pt x="3906166" y="0"/>
                  </a:lnTo>
                  <a:lnTo>
                    <a:pt x="7817991" y="5080"/>
                  </a:lnTo>
                  <a:close/>
                </a:path>
              </a:pathLst>
            </a:custGeom>
            <a:solidFill>
              <a:srgbClr val="11284D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-3810" y="0"/>
              <a:ext cx="7866251" cy="3984032"/>
            </a:xfrm>
            <a:custGeom>
              <a:avLst/>
              <a:gdLst/>
              <a:ahLst/>
              <a:cxnLst/>
              <a:rect r="r" b="b" t="t" l="l"/>
              <a:pathLst>
                <a:path h="3984032" w="7866251">
                  <a:moveTo>
                    <a:pt x="7831961" y="21590"/>
                  </a:moveTo>
                  <a:cubicBezTo>
                    <a:pt x="7833231" y="34290"/>
                    <a:pt x="7833231" y="44450"/>
                    <a:pt x="7834501" y="54610"/>
                  </a:cubicBezTo>
                  <a:cubicBezTo>
                    <a:pt x="7837041" y="124036"/>
                    <a:pt x="7838311" y="210485"/>
                    <a:pt x="7840851" y="293847"/>
                  </a:cubicBezTo>
                  <a:cubicBezTo>
                    <a:pt x="7840851" y="414259"/>
                    <a:pt x="7853551" y="2788533"/>
                    <a:pt x="7859901" y="2908944"/>
                  </a:cubicBezTo>
                  <a:cubicBezTo>
                    <a:pt x="7866251" y="3091106"/>
                    <a:pt x="7862441" y="3276355"/>
                    <a:pt x="7862441" y="3458516"/>
                  </a:cubicBezTo>
                  <a:cubicBezTo>
                    <a:pt x="7862441" y="3619065"/>
                    <a:pt x="7863711" y="3767264"/>
                    <a:pt x="7864981" y="3923072"/>
                  </a:cubicBezTo>
                  <a:cubicBezTo>
                    <a:pt x="7864981" y="3944662"/>
                    <a:pt x="7864981" y="3958632"/>
                    <a:pt x="7864981" y="3982762"/>
                  </a:cubicBezTo>
                  <a:cubicBezTo>
                    <a:pt x="7842121" y="3982762"/>
                    <a:pt x="7821801" y="3984032"/>
                    <a:pt x="7781528" y="3982762"/>
                  </a:cubicBezTo>
                  <a:cubicBezTo>
                    <a:pt x="7381861" y="3977682"/>
                    <a:pt x="6976046" y="3984032"/>
                    <a:pt x="6576380" y="3978952"/>
                  </a:cubicBezTo>
                  <a:cubicBezTo>
                    <a:pt x="6336580" y="3975142"/>
                    <a:pt x="6102929" y="3977682"/>
                    <a:pt x="5863129" y="3975142"/>
                  </a:cubicBezTo>
                  <a:cubicBezTo>
                    <a:pt x="5752453" y="3973872"/>
                    <a:pt x="5641776" y="3972602"/>
                    <a:pt x="5531099" y="3971332"/>
                  </a:cubicBezTo>
                  <a:cubicBezTo>
                    <a:pt x="5463463" y="3971332"/>
                    <a:pt x="5401976" y="3972602"/>
                    <a:pt x="5334340" y="3972602"/>
                  </a:cubicBezTo>
                  <a:cubicBezTo>
                    <a:pt x="5162176" y="3971332"/>
                    <a:pt x="4688725" y="3972602"/>
                    <a:pt x="4516561" y="3971332"/>
                  </a:cubicBezTo>
                  <a:cubicBezTo>
                    <a:pt x="4393587" y="3970062"/>
                    <a:pt x="1934102" y="3978952"/>
                    <a:pt x="1811128" y="3977682"/>
                  </a:cubicBezTo>
                  <a:cubicBezTo>
                    <a:pt x="1780385" y="3977682"/>
                    <a:pt x="1743492" y="3978952"/>
                    <a:pt x="1712749" y="3978952"/>
                  </a:cubicBezTo>
                  <a:cubicBezTo>
                    <a:pt x="1638964" y="3978952"/>
                    <a:pt x="1571328" y="3980222"/>
                    <a:pt x="1497544" y="3980222"/>
                  </a:cubicBezTo>
                  <a:cubicBezTo>
                    <a:pt x="1313082" y="3980222"/>
                    <a:pt x="1134770" y="3978952"/>
                    <a:pt x="950308" y="3977682"/>
                  </a:cubicBezTo>
                  <a:cubicBezTo>
                    <a:pt x="839632" y="3976412"/>
                    <a:pt x="728955" y="3975142"/>
                    <a:pt x="624427" y="3973872"/>
                  </a:cubicBezTo>
                  <a:cubicBezTo>
                    <a:pt x="427668" y="3972602"/>
                    <a:pt x="230909" y="3971332"/>
                    <a:pt x="48260" y="3971332"/>
                  </a:cubicBezTo>
                  <a:cubicBezTo>
                    <a:pt x="38100" y="3971332"/>
                    <a:pt x="29210" y="3971332"/>
                    <a:pt x="19050" y="3970062"/>
                  </a:cubicBezTo>
                  <a:cubicBezTo>
                    <a:pt x="10160" y="3968792"/>
                    <a:pt x="5080" y="3962442"/>
                    <a:pt x="7620" y="3953552"/>
                  </a:cubicBezTo>
                  <a:cubicBezTo>
                    <a:pt x="16510" y="3921639"/>
                    <a:pt x="12700" y="3844451"/>
                    <a:pt x="11430" y="3764177"/>
                  </a:cubicBezTo>
                  <a:cubicBezTo>
                    <a:pt x="10160" y="3600540"/>
                    <a:pt x="6350" y="3439991"/>
                    <a:pt x="7620" y="3276355"/>
                  </a:cubicBezTo>
                  <a:cubicBezTo>
                    <a:pt x="5080" y="3072581"/>
                    <a:pt x="0" y="550108"/>
                    <a:pt x="7620" y="343247"/>
                  </a:cubicBezTo>
                  <a:cubicBezTo>
                    <a:pt x="8890" y="303110"/>
                    <a:pt x="7620" y="259885"/>
                    <a:pt x="8890" y="219748"/>
                  </a:cubicBezTo>
                  <a:cubicBezTo>
                    <a:pt x="10160" y="154911"/>
                    <a:pt x="12700" y="8389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7191" y="30480"/>
                    <a:pt x="175571" y="29210"/>
                  </a:cubicBezTo>
                  <a:cubicBezTo>
                    <a:pt x="341586" y="25400"/>
                    <a:pt x="507601" y="22860"/>
                    <a:pt x="679765" y="20320"/>
                  </a:cubicBezTo>
                  <a:cubicBezTo>
                    <a:pt x="796591" y="17780"/>
                    <a:pt x="913416" y="16510"/>
                    <a:pt x="1024093" y="13970"/>
                  </a:cubicBezTo>
                  <a:cubicBezTo>
                    <a:pt x="1134770" y="11430"/>
                    <a:pt x="1251595" y="8890"/>
                    <a:pt x="1362272" y="8890"/>
                  </a:cubicBezTo>
                  <a:cubicBezTo>
                    <a:pt x="1485246" y="7620"/>
                    <a:pt x="1608221" y="10160"/>
                    <a:pt x="1731195" y="8890"/>
                  </a:cubicBezTo>
                  <a:cubicBezTo>
                    <a:pt x="1884913" y="8890"/>
                    <a:pt x="4670279" y="6350"/>
                    <a:pt x="4823997" y="5080"/>
                  </a:cubicBezTo>
                  <a:cubicBezTo>
                    <a:pt x="4971566" y="3810"/>
                    <a:pt x="5119135" y="2540"/>
                    <a:pt x="5272853" y="2540"/>
                  </a:cubicBezTo>
                  <a:cubicBezTo>
                    <a:pt x="5524951" y="1270"/>
                    <a:pt x="5770899" y="0"/>
                    <a:pt x="6022996" y="0"/>
                  </a:cubicBezTo>
                  <a:cubicBezTo>
                    <a:pt x="6127524" y="0"/>
                    <a:pt x="6238201" y="2540"/>
                    <a:pt x="6342729" y="2540"/>
                  </a:cubicBezTo>
                  <a:cubicBezTo>
                    <a:pt x="6631719" y="3810"/>
                    <a:pt x="6926856" y="5080"/>
                    <a:pt x="7215846" y="7620"/>
                  </a:cubicBezTo>
                  <a:cubicBezTo>
                    <a:pt x="7369564" y="8890"/>
                    <a:pt x="7523281" y="12700"/>
                    <a:pt x="7677000" y="16510"/>
                  </a:cubicBezTo>
                  <a:cubicBezTo>
                    <a:pt x="7713891" y="16510"/>
                    <a:pt x="7750784" y="16510"/>
                    <a:pt x="7781528" y="16510"/>
                  </a:cubicBezTo>
                  <a:cubicBezTo>
                    <a:pt x="7812911" y="17780"/>
                    <a:pt x="7821801" y="20320"/>
                    <a:pt x="7831961" y="21590"/>
                  </a:cubicBezTo>
                  <a:close/>
                  <a:moveTo>
                    <a:pt x="7842121" y="3966252"/>
                  </a:moveTo>
                  <a:cubicBezTo>
                    <a:pt x="7843391" y="3949742"/>
                    <a:pt x="7844661" y="3937042"/>
                    <a:pt x="7844661" y="3924342"/>
                  </a:cubicBezTo>
                  <a:cubicBezTo>
                    <a:pt x="7843391" y="3751827"/>
                    <a:pt x="7842121" y="3588191"/>
                    <a:pt x="7842121" y="3412204"/>
                  </a:cubicBezTo>
                  <a:cubicBezTo>
                    <a:pt x="7842121" y="3331930"/>
                    <a:pt x="7844661" y="3251655"/>
                    <a:pt x="7843391" y="3171380"/>
                  </a:cubicBezTo>
                  <a:cubicBezTo>
                    <a:pt x="7843391" y="3097281"/>
                    <a:pt x="7842121" y="3020094"/>
                    <a:pt x="7840851" y="2945994"/>
                  </a:cubicBezTo>
                  <a:cubicBezTo>
                    <a:pt x="7835771" y="2831757"/>
                    <a:pt x="7824341" y="466746"/>
                    <a:pt x="7824341" y="352510"/>
                  </a:cubicBezTo>
                  <a:cubicBezTo>
                    <a:pt x="7821801" y="256798"/>
                    <a:pt x="7819261" y="157998"/>
                    <a:pt x="7816721" y="63500"/>
                  </a:cubicBezTo>
                  <a:cubicBezTo>
                    <a:pt x="7815451" y="44450"/>
                    <a:pt x="7814181" y="43180"/>
                    <a:pt x="7763081" y="41910"/>
                  </a:cubicBezTo>
                  <a:cubicBezTo>
                    <a:pt x="7744635" y="41910"/>
                    <a:pt x="7732338" y="41910"/>
                    <a:pt x="7713892" y="40640"/>
                  </a:cubicBezTo>
                  <a:cubicBezTo>
                    <a:pt x="7560174" y="36830"/>
                    <a:pt x="7400307" y="31750"/>
                    <a:pt x="7246590" y="30480"/>
                  </a:cubicBezTo>
                  <a:cubicBezTo>
                    <a:pt x="6871519" y="26670"/>
                    <a:pt x="6490298" y="25400"/>
                    <a:pt x="6115227" y="22860"/>
                  </a:cubicBezTo>
                  <a:cubicBezTo>
                    <a:pt x="6059888" y="22860"/>
                    <a:pt x="5998401" y="22860"/>
                    <a:pt x="5943063" y="22860"/>
                  </a:cubicBezTo>
                  <a:cubicBezTo>
                    <a:pt x="5850832" y="22860"/>
                    <a:pt x="5758601" y="22860"/>
                    <a:pt x="5672519" y="22860"/>
                  </a:cubicBezTo>
                  <a:cubicBezTo>
                    <a:pt x="5475761" y="22860"/>
                    <a:pt x="5279002" y="22860"/>
                    <a:pt x="5088392" y="24130"/>
                  </a:cubicBezTo>
                  <a:cubicBezTo>
                    <a:pt x="4922376" y="25400"/>
                    <a:pt x="2124712" y="29210"/>
                    <a:pt x="1958697" y="29210"/>
                  </a:cubicBezTo>
                  <a:cubicBezTo>
                    <a:pt x="1688154" y="29210"/>
                    <a:pt x="1417611" y="26670"/>
                    <a:pt x="1147067" y="33020"/>
                  </a:cubicBezTo>
                  <a:cubicBezTo>
                    <a:pt x="1005647" y="36830"/>
                    <a:pt x="870375" y="36830"/>
                    <a:pt x="735104" y="38100"/>
                  </a:cubicBezTo>
                  <a:cubicBezTo>
                    <a:pt x="501452" y="41910"/>
                    <a:pt x="267801" y="45720"/>
                    <a:pt x="49530" y="50800"/>
                  </a:cubicBezTo>
                  <a:cubicBezTo>
                    <a:pt x="36830" y="50800"/>
                    <a:pt x="34290" y="53340"/>
                    <a:pt x="33020" y="74636"/>
                  </a:cubicBezTo>
                  <a:cubicBezTo>
                    <a:pt x="31750" y="130211"/>
                    <a:pt x="31750" y="185786"/>
                    <a:pt x="30480" y="241360"/>
                  </a:cubicBezTo>
                  <a:cubicBezTo>
                    <a:pt x="29210" y="333985"/>
                    <a:pt x="26670" y="423522"/>
                    <a:pt x="25400" y="516146"/>
                  </a:cubicBezTo>
                  <a:cubicBezTo>
                    <a:pt x="20320" y="614946"/>
                    <a:pt x="26670" y="3029356"/>
                    <a:pt x="29210" y="3128156"/>
                  </a:cubicBezTo>
                  <a:cubicBezTo>
                    <a:pt x="29210" y="3233130"/>
                    <a:pt x="29210" y="3341192"/>
                    <a:pt x="30480" y="3446166"/>
                  </a:cubicBezTo>
                  <a:cubicBezTo>
                    <a:pt x="30480" y="3523353"/>
                    <a:pt x="33020" y="3600540"/>
                    <a:pt x="33020" y="3677727"/>
                  </a:cubicBezTo>
                  <a:cubicBezTo>
                    <a:pt x="33020" y="3761089"/>
                    <a:pt x="33020" y="3844451"/>
                    <a:pt x="31750" y="3924342"/>
                  </a:cubicBezTo>
                  <a:cubicBezTo>
                    <a:pt x="31750" y="3928152"/>
                    <a:pt x="31750" y="3930692"/>
                    <a:pt x="31750" y="3934502"/>
                  </a:cubicBezTo>
                  <a:cubicBezTo>
                    <a:pt x="31750" y="3944662"/>
                    <a:pt x="35560" y="3948472"/>
                    <a:pt x="44450" y="3948472"/>
                  </a:cubicBezTo>
                  <a:cubicBezTo>
                    <a:pt x="89489" y="3948472"/>
                    <a:pt x="175571" y="3949742"/>
                    <a:pt x="255504" y="3949742"/>
                  </a:cubicBezTo>
                  <a:cubicBezTo>
                    <a:pt x="372330" y="3949742"/>
                    <a:pt x="495304" y="3947202"/>
                    <a:pt x="612129" y="3949742"/>
                  </a:cubicBezTo>
                  <a:cubicBezTo>
                    <a:pt x="802739" y="3953552"/>
                    <a:pt x="993349" y="3956092"/>
                    <a:pt x="1183960" y="3954822"/>
                  </a:cubicBezTo>
                  <a:cubicBezTo>
                    <a:pt x="1306934" y="3953552"/>
                    <a:pt x="1423759" y="3956092"/>
                    <a:pt x="1546734" y="3956092"/>
                  </a:cubicBezTo>
                  <a:cubicBezTo>
                    <a:pt x="1725046" y="3956092"/>
                    <a:pt x="1903359" y="3954822"/>
                    <a:pt x="2081672" y="3956092"/>
                  </a:cubicBezTo>
                  <a:cubicBezTo>
                    <a:pt x="2346066" y="3957362"/>
                    <a:pt x="5248258" y="3947202"/>
                    <a:pt x="5518802" y="3949742"/>
                  </a:cubicBezTo>
                  <a:cubicBezTo>
                    <a:pt x="5635627" y="3951012"/>
                    <a:pt x="5752453" y="3952282"/>
                    <a:pt x="5863129" y="3952282"/>
                  </a:cubicBezTo>
                  <a:cubicBezTo>
                    <a:pt x="6066037" y="3954822"/>
                    <a:pt x="6262796" y="3951012"/>
                    <a:pt x="6465703" y="3954822"/>
                  </a:cubicBezTo>
                  <a:cubicBezTo>
                    <a:pt x="6631719" y="3957362"/>
                    <a:pt x="6797734" y="3957362"/>
                    <a:pt x="6963749" y="3959902"/>
                  </a:cubicBezTo>
                  <a:cubicBezTo>
                    <a:pt x="7209697" y="3963712"/>
                    <a:pt x="7455646" y="3966252"/>
                    <a:pt x="7701594" y="3967522"/>
                  </a:cubicBezTo>
                  <a:cubicBezTo>
                    <a:pt x="7793825" y="3967522"/>
                    <a:pt x="7821801" y="3966252"/>
                    <a:pt x="7842121" y="3966252"/>
                  </a:cubicBezTo>
                  <a:close/>
                </a:path>
              </a:pathLst>
            </a:custGeom>
            <a:solidFill>
              <a:srgbClr val="566E96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724839" y="1778942"/>
            <a:ext cx="15117296" cy="5877955"/>
            <a:chOff x="0" y="0"/>
            <a:chExt cx="20156395" cy="7837273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200025"/>
              <a:ext cx="20156395" cy="11454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592"/>
                </a:lnSpc>
              </a:pPr>
              <a:r>
                <a:rPr lang="en-US" sz="4709">
                  <a:solidFill>
                    <a:srgbClr val="FFFFFF"/>
                  </a:solidFill>
                  <a:latin typeface="Jua"/>
                </a:rPr>
                <a:t>PENAMAAN MONOSAKARIDA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571187"/>
              <a:ext cx="20156395" cy="554333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4734"/>
                </a:lnSpc>
              </a:pPr>
              <a:r>
                <a:rPr lang="en-US" sz="3381">
                  <a:solidFill>
                    <a:srgbClr val="FFFFFF"/>
                  </a:solidFill>
                  <a:latin typeface="Now"/>
                </a:rPr>
                <a:t>Untuk kelompok aldehid diberi awalan aldo ditambah akhiran osa sebelum penamaan jumlah atom carbon yang terikat. Contoh : Glukosa menjadi Aldoheksosa.</a:t>
              </a:r>
            </a:p>
            <a:p>
              <a:pPr>
                <a:lnSpc>
                  <a:spcPts val="4734"/>
                </a:lnSpc>
              </a:pPr>
            </a:p>
            <a:p>
              <a:pPr>
                <a:lnSpc>
                  <a:spcPts val="4734"/>
                </a:lnSpc>
              </a:pPr>
              <a:r>
                <a:rPr lang="en-US" sz="3381">
                  <a:solidFill>
                    <a:srgbClr val="FFFFFF"/>
                  </a:solidFill>
                  <a:latin typeface="Now"/>
                </a:rPr>
                <a:t>Untuk kelompok keton hampir sama hanya awalnya di ganti keto. contoh : Fruktosa menjadi ketoheksosa.</a:t>
              </a:r>
            </a:p>
            <a:p>
              <a:pPr>
                <a:lnSpc>
                  <a:spcPts val="4734"/>
                </a:lnSpc>
              </a:pPr>
            </a:p>
          </p:txBody>
        </p:sp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16903" y="7307310"/>
            <a:ext cx="1097432" cy="195099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777865" y="5939931"/>
            <a:ext cx="1408508" cy="1446478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24977" y="-1203613"/>
            <a:ext cx="1077795" cy="372822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412641" y="1882528"/>
            <a:ext cx="180427" cy="196452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54423" y="2373224"/>
            <a:ext cx="265666" cy="28926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6823443">
            <a:off x="71344" y="8959653"/>
            <a:ext cx="4862857" cy="2705517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014552" y="5547028"/>
            <a:ext cx="360854" cy="392903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104765" y="4748568"/>
            <a:ext cx="180427" cy="19645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788254">
            <a:off x="17030383" y="-928968"/>
            <a:ext cx="651930" cy="3550113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638827" y="5099034"/>
            <a:ext cx="278076" cy="302773"/>
          </a:xfrm>
          <a:prstGeom prst="rect">
            <a:avLst/>
          </a:prstGeom>
        </p:spPr>
      </p:pic>
      <p:pic>
        <p:nvPicPr>
          <p:cNvPr name="Picture 18" id="18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097043" y="7711133"/>
            <a:ext cx="992049" cy="10452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28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5218978" y="788044"/>
            <a:ext cx="6201312" cy="1776471"/>
            <a:chOff x="0" y="0"/>
            <a:chExt cx="8268416" cy="2368628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0" t="51616" r="0" b="0"/>
            <a:stretch>
              <a:fillRect/>
            </a:stretch>
          </p:blipFill>
          <p:spPr>
            <a:xfrm flipH="false" flipV="false" rot="0">
              <a:off x="0" y="0"/>
              <a:ext cx="2243679" cy="97701"/>
            </a:xfrm>
            <a:prstGeom prst="rect">
              <a:avLst/>
            </a:prstGeom>
          </p:spPr>
        </p:pic>
        <p:sp>
          <p:nvSpPr>
            <p:cNvPr name="TextBox 4" id="4"/>
            <p:cNvSpPr txBox="true"/>
            <p:nvPr/>
          </p:nvSpPr>
          <p:spPr>
            <a:xfrm rot="0">
              <a:off x="0" y="344520"/>
              <a:ext cx="8268416" cy="20241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480"/>
                </a:lnSpc>
              </a:pPr>
              <a:r>
                <a:rPr lang="en-US" sz="5122">
                  <a:solidFill>
                    <a:srgbClr val="FFFFFF"/>
                  </a:solidFill>
                  <a:latin typeface="Jua"/>
                </a:rPr>
                <a:t>Pusat Asimetrik monosakarida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16001" y="3738386"/>
            <a:ext cx="11467325" cy="5878996"/>
            <a:chOff x="0" y="0"/>
            <a:chExt cx="8321594" cy="4266262"/>
          </a:xfrm>
        </p:grpSpPr>
        <p:sp>
          <p:nvSpPr>
            <p:cNvPr name="Freeform 6" id="6"/>
            <p:cNvSpPr/>
            <p:nvPr/>
          </p:nvSpPr>
          <p:spPr>
            <a:xfrm>
              <a:off x="10160" y="16510"/>
              <a:ext cx="8298734" cy="4238323"/>
            </a:xfrm>
            <a:custGeom>
              <a:avLst/>
              <a:gdLst/>
              <a:ahLst/>
              <a:cxnLst/>
              <a:rect r="r" b="b" t="t" l="l"/>
              <a:pathLst>
                <a:path h="4238323" w="8298734">
                  <a:moveTo>
                    <a:pt x="8298734" y="4238323"/>
                  </a:moveTo>
                  <a:lnTo>
                    <a:pt x="0" y="4230702"/>
                  </a:lnTo>
                  <a:lnTo>
                    <a:pt x="0" y="1483188"/>
                  </a:lnTo>
                  <a:lnTo>
                    <a:pt x="17780" y="19050"/>
                  </a:lnTo>
                  <a:lnTo>
                    <a:pt x="4136419" y="0"/>
                  </a:lnTo>
                  <a:lnTo>
                    <a:pt x="8279684" y="5080"/>
                  </a:lnTo>
                  <a:close/>
                </a:path>
              </a:pathLst>
            </a:custGeom>
            <a:solidFill>
              <a:srgbClr val="566E96"/>
            </a:solidFill>
          </p:spPr>
        </p:sp>
        <p:sp>
          <p:nvSpPr>
            <p:cNvPr name="Freeform 7" id="7"/>
            <p:cNvSpPr/>
            <p:nvPr/>
          </p:nvSpPr>
          <p:spPr>
            <a:xfrm>
              <a:off x="-3810" y="0"/>
              <a:ext cx="8327944" cy="4264992"/>
            </a:xfrm>
            <a:custGeom>
              <a:avLst/>
              <a:gdLst/>
              <a:ahLst/>
              <a:cxnLst/>
              <a:rect r="r" b="b" t="t" l="l"/>
              <a:pathLst>
                <a:path h="4264992" w="8327944">
                  <a:moveTo>
                    <a:pt x="8293654" y="21590"/>
                  </a:moveTo>
                  <a:cubicBezTo>
                    <a:pt x="8294924" y="34290"/>
                    <a:pt x="8294924" y="44450"/>
                    <a:pt x="8296194" y="54610"/>
                  </a:cubicBezTo>
                  <a:cubicBezTo>
                    <a:pt x="8298734" y="128383"/>
                    <a:pt x="8300004" y="221129"/>
                    <a:pt x="8302544" y="310563"/>
                  </a:cubicBezTo>
                  <a:cubicBezTo>
                    <a:pt x="8302544" y="439744"/>
                    <a:pt x="8315244" y="2986945"/>
                    <a:pt x="8321594" y="3116126"/>
                  </a:cubicBezTo>
                  <a:cubicBezTo>
                    <a:pt x="8327944" y="3311555"/>
                    <a:pt x="8324134" y="3510297"/>
                    <a:pt x="8324134" y="3705725"/>
                  </a:cubicBezTo>
                  <a:cubicBezTo>
                    <a:pt x="8324134" y="3877968"/>
                    <a:pt x="8325404" y="4036961"/>
                    <a:pt x="8326674" y="4204032"/>
                  </a:cubicBezTo>
                  <a:cubicBezTo>
                    <a:pt x="8326674" y="4225622"/>
                    <a:pt x="8326674" y="4239592"/>
                    <a:pt x="8326674" y="4263722"/>
                  </a:cubicBezTo>
                  <a:cubicBezTo>
                    <a:pt x="8303813" y="4263722"/>
                    <a:pt x="8283494" y="4264992"/>
                    <a:pt x="8241723" y="4263722"/>
                  </a:cubicBezTo>
                  <a:cubicBezTo>
                    <a:pt x="7818257" y="4258642"/>
                    <a:pt x="7388276" y="4264992"/>
                    <a:pt x="6964810" y="4259912"/>
                  </a:cubicBezTo>
                  <a:cubicBezTo>
                    <a:pt x="6710730" y="4256102"/>
                    <a:pt x="6463165" y="4258642"/>
                    <a:pt x="6209086" y="4256102"/>
                  </a:cubicBezTo>
                  <a:cubicBezTo>
                    <a:pt x="6091818" y="4254832"/>
                    <a:pt x="5974551" y="4253562"/>
                    <a:pt x="5857283" y="4252292"/>
                  </a:cubicBezTo>
                  <a:cubicBezTo>
                    <a:pt x="5785619" y="4252292"/>
                    <a:pt x="5720471" y="4253562"/>
                    <a:pt x="5648808" y="4253562"/>
                  </a:cubicBezTo>
                  <a:cubicBezTo>
                    <a:pt x="5466391" y="4252292"/>
                    <a:pt x="4964747" y="4253562"/>
                    <a:pt x="4782331" y="4252292"/>
                  </a:cubicBezTo>
                  <a:cubicBezTo>
                    <a:pt x="4652034" y="4251022"/>
                    <a:pt x="2046089" y="4259912"/>
                    <a:pt x="1915791" y="4258642"/>
                  </a:cubicBezTo>
                  <a:cubicBezTo>
                    <a:pt x="1883217" y="4258642"/>
                    <a:pt x="1844128" y="4259912"/>
                    <a:pt x="1811554" y="4259912"/>
                  </a:cubicBezTo>
                  <a:cubicBezTo>
                    <a:pt x="1733375" y="4259912"/>
                    <a:pt x="1661712" y="4261182"/>
                    <a:pt x="1583533" y="4261182"/>
                  </a:cubicBezTo>
                  <a:cubicBezTo>
                    <a:pt x="1388087" y="4261182"/>
                    <a:pt x="1199156" y="4259912"/>
                    <a:pt x="1003711" y="4258642"/>
                  </a:cubicBezTo>
                  <a:cubicBezTo>
                    <a:pt x="886443" y="4257372"/>
                    <a:pt x="769176" y="4256102"/>
                    <a:pt x="658423" y="4254832"/>
                  </a:cubicBezTo>
                  <a:cubicBezTo>
                    <a:pt x="449947" y="4253562"/>
                    <a:pt x="241472" y="4252292"/>
                    <a:pt x="48260" y="4252292"/>
                  </a:cubicBezTo>
                  <a:cubicBezTo>
                    <a:pt x="38100" y="4252292"/>
                    <a:pt x="29210" y="4252292"/>
                    <a:pt x="19050" y="4251022"/>
                  </a:cubicBezTo>
                  <a:cubicBezTo>
                    <a:pt x="10160" y="4249752"/>
                    <a:pt x="5080" y="4243402"/>
                    <a:pt x="7620" y="4234512"/>
                  </a:cubicBezTo>
                  <a:cubicBezTo>
                    <a:pt x="16510" y="4202579"/>
                    <a:pt x="12700" y="4119770"/>
                    <a:pt x="11430" y="4033649"/>
                  </a:cubicBezTo>
                  <a:cubicBezTo>
                    <a:pt x="10160" y="3858094"/>
                    <a:pt x="6350" y="3685851"/>
                    <a:pt x="7620" y="3510297"/>
                  </a:cubicBezTo>
                  <a:cubicBezTo>
                    <a:pt x="5080" y="3291681"/>
                    <a:pt x="0" y="585488"/>
                    <a:pt x="7620" y="363560"/>
                  </a:cubicBezTo>
                  <a:cubicBezTo>
                    <a:pt x="8890" y="320500"/>
                    <a:pt x="7620" y="274127"/>
                    <a:pt x="8890" y="231066"/>
                  </a:cubicBezTo>
                  <a:cubicBezTo>
                    <a:pt x="10160" y="161507"/>
                    <a:pt x="12700" y="853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8600" y="30480"/>
                    <a:pt x="182838" y="29210"/>
                  </a:cubicBezTo>
                  <a:cubicBezTo>
                    <a:pt x="358739" y="25400"/>
                    <a:pt x="534641" y="22860"/>
                    <a:pt x="717057" y="20320"/>
                  </a:cubicBezTo>
                  <a:cubicBezTo>
                    <a:pt x="840839" y="17780"/>
                    <a:pt x="964621" y="16510"/>
                    <a:pt x="1081889" y="13970"/>
                  </a:cubicBezTo>
                  <a:cubicBezTo>
                    <a:pt x="1199157" y="11430"/>
                    <a:pt x="1322939" y="8890"/>
                    <a:pt x="1440206" y="8890"/>
                  </a:cubicBezTo>
                  <a:cubicBezTo>
                    <a:pt x="1570504" y="7620"/>
                    <a:pt x="1700801" y="10160"/>
                    <a:pt x="1831098" y="8890"/>
                  </a:cubicBezTo>
                  <a:cubicBezTo>
                    <a:pt x="1993970" y="8890"/>
                    <a:pt x="4945202" y="6350"/>
                    <a:pt x="5108074" y="5080"/>
                  </a:cubicBezTo>
                  <a:cubicBezTo>
                    <a:pt x="5264431" y="3810"/>
                    <a:pt x="5420787" y="2540"/>
                    <a:pt x="5583659" y="2540"/>
                  </a:cubicBezTo>
                  <a:cubicBezTo>
                    <a:pt x="5850768" y="1270"/>
                    <a:pt x="6111363" y="0"/>
                    <a:pt x="6378472" y="0"/>
                  </a:cubicBezTo>
                  <a:cubicBezTo>
                    <a:pt x="6489225" y="0"/>
                    <a:pt x="6606492" y="2540"/>
                    <a:pt x="6717245" y="2540"/>
                  </a:cubicBezTo>
                  <a:cubicBezTo>
                    <a:pt x="7023444" y="3810"/>
                    <a:pt x="7336157" y="5080"/>
                    <a:pt x="7642355" y="7620"/>
                  </a:cubicBezTo>
                  <a:cubicBezTo>
                    <a:pt x="7805227" y="8890"/>
                    <a:pt x="7968098" y="12700"/>
                    <a:pt x="8130971" y="16510"/>
                  </a:cubicBezTo>
                  <a:cubicBezTo>
                    <a:pt x="8170060" y="16510"/>
                    <a:pt x="8209149" y="16510"/>
                    <a:pt x="8241723" y="16510"/>
                  </a:cubicBezTo>
                  <a:cubicBezTo>
                    <a:pt x="8274604" y="17780"/>
                    <a:pt x="8283494" y="20320"/>
                    <a:pt x="8293654" y="21590"/>
                  </a:cubicBezTo>
                  <a:close/>
                  <a:moveTo>
                    <a:pt x="8303813" y="4247212"/>
                  </a:moveTo>
                  <a:cubicBezTo>
                    <a:pt x="8305084" y="4230702"/>
                    <a:pt x="8306354" y="4218002"/>
                    <a:pt x="8306354" y="4205302"/>
                  </a:cubicBezTo>
                  <a:cubicBezTo>
                    <a:pt x="8305084" y="4020399"/>
                    <a:pt x="8303813" y="3844844"/>
                    <a:pt x="8303813" y="3656040"/>
                  </a:cubicBezTo>
                  <a:cubicBezTo>
                    <a:pt x="8303813" y="3569919"/>
                    <a:pt x="8306354" y="3483798"/>
                    <a:pt x="8305084" y="3397677"/>
                  </a:cubicBezTo>
                  <a:cubicBezTo>
                    <a:pt x="8305084" y="3318180"/>
                    <a:pt x="8303813" y="3235371"/>
                    <a:pt x="8302544" y="3155875"/>
                  </a:cubicBezTo>
                  <a:cubicBezTo>
                    <a:pt x="8297463" y="3033318"/>
                    <a:pt x="8286034" y="496054"/>
                    <a:pt x="8286034" y="373497"/>
                  </a:cubicBezTo>
                  <a:cubicBezTo>
                    <a:pt x="8283494" y="270814"/>
                    <a:pt x="8280954" y="164819"/>
                    <a:pt x="8278413" y="63500"/>
                  </a:cubicBezTo>
                  <a:cubicBezTo>
                    <a:pt x="8277144" y="44450"/>
                    <a:pt x="8275874" y="43180"/>
                    <a:pt x="8222178" y="41910"/>
                  </a:cubicBezTo>
                  <a:cubicBezTo>
                    <a:pt x="8202634" y="41910"/>
                    <a:pt x="8189604" y="41910"/>
                    <a:pt x="8170060" y="40640"/>
                  </a:cubicBezTo>
                  <a:cubicBezTo>
                    <a:pt x="8007188" y="36830"/>
                    <a:pt x="7837802" y="31750"/>
                    <a:pt x="7674930" y="30480"/>
                  </a:cubicBezTo>
                  <a:cubicBezTo>
                    <a:pt x="7277523" y="26670"/>
                    <a:pt x="6873602" y="25400"/>
                    <a:pt x="6476195" y="22860"/>
                  </a:cubicBezTo>
                  <a:cubicBezTo>
                    <a:pt x="6417562" y="22860"/>
                    <a:pt x="6352413" y="22860"/>
                    <a:pt x="6293779" y="22860"/>
                  </a:cubicBezTo>
                  <a:cubicBezTo>
                    <a:pt x="6196056" y="22860"/>
                    <a:pt x="6098333" y="22860"/>
                    <a:pt x="6007125" y="22860"/>
                  </a:cubicBezTo>
                  <a:cubicBezTo>
                    <a:pt x="5798650" y="22860"/>
                    <a:pt x="5590174" y="22860"/>
                    <a:pt x="5388213" y="24130"/>
                  </a:cubicBezTo>
                  <a:cubicBezTo>
                    <a:pt x="5212312" y="25400"/>
                    <a:pt x="2248049" y="29210"/>
                    <a:pt x="2072148" y="29210"/>
                  </a:cubicBezTo>
                  <a:cubicBezTo>
                    <a:pt x="1785494" y="29210"/>
                    <a:pt x="1498840" y="26670"/>
                    <a:pt x="1212186" y="33020"/>
                  </a:cubicBezTo>
                  <a:cubicBezTo>
                    <a:pt x="1062344" y="36830"/>
                    <a:pt x="919017" y="36830"/>
                    <a:pt x="775690" y="38100"/>
                  </a:cubicBezTo>
                  <a:cubicBezTo>
                    <a:pt x="528126" y="41910"/>
                    <a:pt x="280561" y="45720"/>
                    <a:pt x="49530" y="50800"/>
                  </a:cubicBezTo>
                  <a:cubicBezTo>
                    <a:pt x="36830" y="50800"/>
                    <a:pt x="34290" y="53340"/>
                    <a:pt x="33020" y="75386"/>
                  </a:cubicBezTo>
                  <a:cubicBezTo>
                    <a:pt x="31750" y="135008"/>
                    <a:pt x="31750" y="194630"/>
                    <a:pt x="30480" y="254253"/>
                  </a:cubicBezTo>
                  <a:cubicBezTo>
                    <a:pt x="29210" y="353623"/>
                    <a:pt x="26670" y="449682"/>
                    <a:pt x="25400" y="549052"/>
                  </a:cubicBezTo>
                  <a:cubicBezTo>
                    <a:pt x="20320" y="655047"/>
                    <a:pt x="26670" y="3245308"/>
                    <a:pt x="29210" y="3351304"/>
                  </a:cubicBezTo>
                  <a:cubicBezTo>
                    <a:pt x="29210" y="3463924"/>
                    <a:pt x="29210" y="3579856"/>
                    <a:pt x="30480" y="3692476"/>
                  </a:cubicBezTo>
                  <a:cubicBezTo>
                    <a:pt x="30480" y="3775285"/>
                    <a:pt x="33020" y="3858094"/>
                    <a:pt x="33020" y="3940903"/>
                  </a:cubicBezTo>
                  <a:cubicBezTo>
                    <a:pt x="33020" y="4030336"/>
                    <a:pt x="33020" y="4119770"/>
                    <a:pt x="31750" y="4205302"/>
                  </a:cubicBezTo>
                  <a:cubicBezTo>
                    <a:pt x="31750" y="4209112"/>
                    <a:pt x="31750" y="4211652"/>
                    <a:pt x="31750" y="4215462"/>
                  </a:cubicBezTo>
                  <a:cubicBezTo>
                    <a:pt x="31750" y="4225622"/>
                    <a:pt x="35560" y="4229433"/>
                    <a:pt x="44450" y="4229433"/>
                  </a:cubicBezTo>
                  <a:cubicBezTo>
                    <a:pt x="91630" y="4229433"/>
                    <a:pt x="182838" y="4230702"/>
                    <a:pt x="267531" y="4230702"/>
                  </a:cubicBezTo>
                  <a:cubicBezTo>
                    <a:pt x="391314" y="4230702"/>
                    <a:pt x="521611" y="4228162"/>
                    <a:pt x="645393" y="4230702"/>
                  </a:cubicBezTo>
                  <a:cubicBezTo>
                    <a:pt x="847354" y="4234512"/>
                    <a:pt x="1049315" y="4237052"/>
                    <a:pt x="1251275" y="4235783"/>
                  </a:cubicBezTo>
                  <a:cubicBezTo>
                    <a:pt x="1381573" y="4234512"/>
                    <a:pt x="1505355" y="4237052"/>
                    <a:pt x="1635652" y="4237052"/>
                  </a:cubicBezTo>
                  <a:cubicBezTo>
                    <a:pt x="1824583" y="4237052"/>
                    <a:pt x="2013514" y="4235783"/>
                    <a:pt x="2202445" y="4237052"/>
                  </a:cubicBezTo>
                  <a:cubicBezTo>
                    <a:pt x="2482584" y="4238322"/>
                    <a:pt x="5557600" y="4228162"/>
                    <a:pt x="5844254" y="4230702"/>
                  </a:cubicBezTo>
                  <a:cubicBezTo>
                    <a:pt x="5968036" y="4231972"/>
                    <a:pt x="6091818" y="4233242"/>
                    <a:pt x="6209086" y="4233242"/>
                  </a:cubicBezTo>
                  <a:cubicBezTo>
                    <a:pt x="6424076" y="4235783"/>
                    <a:pt x="6632552" y="4231972"/>
                    <a:pt x="6847543" y="4235783"/>
                  </a:cubicBezTo>
                  <a:cubicBezTo>
                    <a:pt x="7023444" y="4238322"/>
                    <a:pt x="7199345" y="4238322"/>
                    <a:pt x="7375246" y="4240862"/>
                  </a:cubicBezTo>
                  <a:cubicBezTo>
                    <a:pt x="7635841" y="4244672"/>
                    <a:pt x="7896435" y="4247212"/>
                    <a:pt x="8157029" y="4248483"/>
                  </a:cubicBezTo>
                  <a:cubicBezTo>
                    <a:pt x="8254753" y="4248483"/>
                    <a:pt x="8283494" y="4247212"/>
                    <a:pt x="8303813" y="4247212"/>
                  </a:cubicBezTo>
                  <a:close/>
                </a:path>
              </a:pathLst>
            </a:custGeom>
            <a:solidFill>
              <a:srgbClr val="566E96"/>
            </a:solidFill>
          </p:spPr>
        </p:sp>
      </p:grpSp>
      <p:sp>
        <p:nvSpPr>
          <p:cNvPr name="TextBox 8" id="8"/>
          <p:cNvSpPr txBox="true"/>
          <p:nvPr/>
        </p:nvSpPr>
        <p:spPr>
          <a:xfrm rot="-155">
            <a:off x="1500569" y="4155128"/>
            <a:ext cx="11098188" cy="49788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71"/>
              </a:lnSpc>
            </a:pPr>
            <a:r>
              <a:rPr lang="en-US" sz="3551">
                <a:solidFill>
                  <a:srgbClr val="FFFFFF"/>
                </a:solidFill>
                <a:latin typeface="Now"/>
              </a:rPr>
              <a:t>Monosakarida Memilki atom karbon yang mengikat 4 gugus yang bereda pada ke 4 tangannya. Biasa disebut atom asimetri/ atom kira.</a:t>
            </a:r>
          </a:p>
          <a:p>
            <a:pPr>
              <a:lnSpc>
                <a:spcPts val="4971"/>
              </a:lnSpc>
            </a:pPr>
          </a:p>
          <a:p>
            <a:pPr>
              <a:lnSpc>
                <a:spcPts val="4971"/>
              </a:lnSpc>
            </a:pPr>
            <a:r>
              <a:rPr lang="en-US" sz="3551">
                <a:solidFill>
                  <a:srgbClr val="FFFFFF"/>
                </a:solidFill>
                <a:latin typeface="Now"/>
              </a:rPr>
              <a:t>Pada gambar disamping merupakan susunan monomer dari glukosa yang mengandung 4 atom C asimetris yang ditandai oleh bintang.</a:t>
            </a:r>
          </a:p>
        </p:txBody>
      </p:sp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76146" y="1153148"/>
            <a:ext cx="1079709" cy="1137624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407579">
            <a:off x="13232841" y="1827828"/>
            <a:ext cx="360854" cy="392903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030050">
            <a:off x="8529814" y="8668603"/>
            <a:ext cx="2483617" cy="2834003"/>
          </a:xfrm>
          <a:prstGeom prst="rect">
            <a:avLst/>
          </a:prstGeom>
        </p:spPr>
      </p:pic>
      <p:grpSp>
        <p:nvGrpSpPr>
          <p:cNvPr name="Group 12" id="12"/>
          <p:cNvGrpSpPr/>
          <p:nvPr/>
        </p:nvGrpSpPr>
        <p:grpSpPr>
          <a:xfrm rot="0">
            <a:off x="18268950" y="0"/>
            <a:ext cx="47625" cy="10287000"/>
            <a:chOff x="0" y="0"/>
            <a:chExt cx="63500" cy="13716000"/>
          </a:xfrm>
        </p:grpSpPr>
        <p:pic>
          <p:nvPicPr>
            <p:cNvPr name="Picture 13" id="13"/>
            <p:cNvPicPr>
              <a:picLocks noChangeAspect="true"/>
            </p:cNvPicPr>
            <p:nvPr/>
          </p:nvPicPr>
          <p:blipFill>
            <a:blip r:embed="rId10"/>
            <a:srcRect l="48694" t="3539" r="51007" b="0"/>
            <a:stretch>
              <a:fillRect/>
            </a:stretch>
          </p:blipFill>
          <p:spPr>
            <a:xfrm>
              <a:off x="0" y="0"/>
              <a:ext cx="63500" cy="13716000"/>
            </a:xfrm>
            <a:prstGeom prst="rect">
              <a:avLst/>
            </a:prstGeom>
          </p:spPr>
        </p:pic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11"/>
          <a:srcRect l="0" t="0" r="0" b="0"/>
          <a:stretch>
            <a:fillRect/>
          </a:stretch>
        </p:blipFill>
        <p:spPr>
          <a:xfrm flipH="false" flipV="false" rot="0">
            <a:off x="13148701" y="3367350"/>
            <a:ext cx="4749369" cy="55498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28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539471" y="2036514"/>
            <a:ext cx="18080909" cy="7449304"/>
            <a:chOff x="0" y="0"/>
            <a:chExt cx="8755940" cy="3607433"/>
          </a:xfrm>
        </p:grpSpPr>
        <p:sp>
          <p:nvSpPr>
            <p:cNvPr name="Freeform 3" id="3"/>
            <p:cNvSpPr/>
            <p:nvPr/>
          </p:nvSpPr>
          <p:spPr>
            <a:xfrm>
              <a:off x="10160" y="16510"/>
              <a:ext cx="8733080" cy="3579493"/>
            </a:xfrm>
            <a:custGeom>
              <a:avLst/>
              <a:gdLst/>
              <a:ahLst/>
              <a:cxnLst/>
              <a:rect r="r" b="b" t="t" l="l"/>
              <a:pathLst>
                <a:path h="3579493" w="8733080">
                  <a:moveTo>
                    <a:pt x="8733080" y="3579493"/>
                  </a:moveTo>
                  <a:lnTo>
                    <a:pt x="0" y="3571873"/>
                  </a:lnTo>
                  <a:lnTo>
                    <a:pt x="0" y="1254688"/>
                  </a:lnTo>
                  <a:lnTo>
                    <a:pt x="17780" y="19050"/>
                  </a:lnTo>
                  <a:lnTo>
                    <a:pt x="4353034" y="0"/>
                  </a:lnTo>
                  <a:lnTo>
                    <a:pt x="8714030" y="5080"/>
                  </a:lnTo>
                  <a:close/>
                </a:path>
              </a:pathLst>
            </a:custGeom>
            <a:solidFill>
              <a:srgbClr val="566E96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-3810" y="0"/>
              <a:ext cx="8762289" cy="3606162"/>
            </a:xfrm>
            <a:custGeom>
              <a:avLst/>
              <a:gdLst/>
              <a:ahLst/>
              <a:cxnLst/>
              <a:rect r="r" b="b" t="t" l="l"/>
              <a:pathLst>
                <a:path h="3606162" w="8762289">
                  <a:moveTo>
                    <a:pt x="8728000" y="21590"/>
                  </a:moveTo>
                  <a:cubicBezTo>
                    <a:pt x="8729270" y="34290"/>
                    <a:pt x="8729270" y="44450"/>
                    <a:pt x="8730539" y="54610"/>
                  </a:cubicBezTo>
                  <a:cubicBezTo>
                    <a:pt x="8733080" y="118189"/>
                    <a:pt x="8734350" y="196170"/>
                    <a:pt x="8736889" y="271367"/>
                  </a:cubicBezTo>
                  <a:cubicBezTo>
                    <a:pt x="8736889" y="379984"/>
                    <a:pt x="8749589" y="2521684"/>
                    <a:pt x="8755939" y="2630301"/>
                  </a:cubicBezTo>
                  <a:cubicBezTo>
                    <a:pt x="8762289" y="2794619"/>
                    <a:pt x="8758480" y="2961722"/>
                    <a:pt x="8758480" y="3126039"/>
                  </a:cubicBezTo>
                  <a:cubicBezTo>
                    <a:pt x="8758480" y="3270862"/>
                    <a:pt x="8759750" y="3404544"/>
                    <a:pt x="8761020" y="3545203"/>
                  </a:cubicBezTo>
                  <a:cubicBezTo>
                    <a:pt x="8761020" y="3566792"/>
                    <a:pt x="8761020" y="3580762"/>
                    <a:pt x="8761020" y="3604892"/>
                  </a:cubicBezTo>
                  <a:cubicBezTo>
                    <a:pt x="8738160" y="3604892"/>
                    <a:pt x="8717839" y="3606162"/>
                    <a:pt x="8674660" y="3604892"/>
                  </a:cubicBezTo>
                  <a:cubicBezTo>
                    <a:pt x="8228804" y="3599812"/>
                    <a:pt x="7776088" y="3606162"/>
                    <a:pt x="7330232" y="3601083"/>
                  </a:cubicBezTo>
                  <a:cubicBezTo>
                    <a:pt x="7062719" y="3597272"/>
                    <a:pt x="6802064" y="3599812"/>
                    <a:pt x="6534550" y="3597272"/>
                  </a:cubicBezTo>
                  <a:cubicBezTo>
                    <a:pt x="6411082" y="3596003"/>
                    <a:pt x="6287615" y="3594733"/>
                    <a:pt x="6164147" y="3593462"/>
                  </a:cubicBezTo>
                  <a:cubicBezTo>
                    <a:pt x="6088694" y="3593462"/>
                    <a:pt x="6020101" y="3594733"/>
                    <a:pt x="5944649" y="3594733"/>
                  </a:cubicBezTo>
                  <a:cubicBezTo>
                    <a:pt x="5752587" y="3593462"/>
                    <a:pt x="5224419" y="3594733"/>
                    <a:pt x="5032358" y="3593462"/>
                  </a:cubicBezTo>
                  <a:cubicBezTo>
                    <a:pt x="4895172" y="3592192"/>
                    <a:pt x="2151442" y="3601083"/>
                    <a:pt x="2014255" y="3599812"/>
                  </a:cubicBezTo>
                  <a:cubicBezTo>
                    <a:pt x="1979959" y="3599812"/>
                    <a:pt x="1938803" y="3601083"/>
                    <a:pt x="1904506" y="3601083"/>
                  </a:cubicBezTo>
                  <a:cubicBezTo>
                    <a:pt x="1822194" y="3601083"/>
                    <a:pt x="1746741" y="3602353"/>
                    <a:pt x="1664430" y="3602353"/>
                  </a:cubicBezTo>
                  <a:cubicBezTo>
                    <a:pt x="1458650" y="3602353"/>
                    <a:pt x="1259729" y="3601083"/>
                    <a:pt x="1053950" y="3599812"/>
                  </a:cubicBezTo>
                  <a:cubicBezTo>
                    <a:pt x="930482" y="3598542"/>
                    <a:pt x="807014" y="3597272"/>
                    <a:pt x="690405" y="3596003"/>
                  </a:cubicBezTo>
                  <a:cubicBezTo>
                    <a:pt x="470907" y="3594733"/>
                    <a:pt x="251409" y="3593462"/>
                    <a:pt x="48260" y="3593462"/>
                  </a:cubicBezTo>
                  <a:cubicBezTo>
                    <a:pt x="38100" y="3593462"/>
                    <a:pt x="29210" y="3593462"/>
                    <a:pt x="19050" y="3592192"/>
                  </a:cubicBezTo>
                  <a:cubicBezTo>
                    <a:pt x="10160" y="3590922"/>
                    <a:pt x="5080" y="3584572"/>
                    <a:pt x="7620" y="3575683"/>
                  </a:cubicBezTo>
                  <a:cubicBezTo>
                    <a:pt x="16510" y="3543796"/>
                    <a:pt x="12700" y="3474170"/>
                    <a:pt x="11430" y="3401759"/>
                  </a:cubicBezTo>
                  <a:cubicBezTo>
                    <a:pt x="10160" y="3254151"/>
                    <a:pt x="6350" y="3109329"/>
                    <a:pt x="7620" y="2961722"/>
                  </a:cubicBezTo>
                  <a:cubicBezTo>
                    <a:pt x="5080" y="2777908"/>
                    <a:pt x="0" y="502525"/>
                    <a:pt x="7620" y="315927"/>
                  </a:cubicBezTo>
                  <a:cubicBezTo>
                    <a:pt x="8890" y="279722"/>
                    <a:pt x="7620" y="240731"/>
                    <a:pt x="8890" y="204526"/>
                  </a:cubicBezTo>
                  <a:cubicBezTo>
                    <a:pt x="10160" y="146040"/>
                    <a:pt x="12700" y="8198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9925" y="30480"/>
                    <a:pt x="189675" y="29210"/>
                  </a:cubicBezTo>
                  <a:cubicBezTo>
                    <a:pt x="374876" y="25400"/>
                    <a:pt x="560078" y="22860"/>
                    <a:pt x="752139" y="20320"/>
                  </a:cubicBezTo>
                  <a:cubicBezTo>
                    <a:pt x="882467" y="17780"/>
                    <a:pt x="1012794" y="16510"/>
                    <a:pt x="1136262" y="13970"/>
                  </a:cubicBezTo>
                  <a:cubicBezTo>
                    <a:pt x="1259729" y="11430"/>
                    <a:pt x="1390057" y="8890"/>
                    <a:pt x="1513524" y="8890"/>
                  </a:cubicBezTo>
                  <a:cubicBezTo>
                    <a:pt x="1650711" y="7620"/>
                    <a:pt x="1787897" y="10160"/>
                    <a:pt x="1925084" y="8890"/>
                  </a:cubicBezTo>
                  <a:cubicBezTo>
                    <a:pt x="2096567" y="8890"/>
                    <a:pt x="5203841" y="6350"/>
                    <a:pt x="5375324" y="5080"/>
                  </a:cubicBezTo>
                  <a:cubicBezTo>
                    <a:pt x="5539948" y="3810"/>
                    <a:pt x="5704572" y="2540"/>
                    <a:pt x="5876055" y="2540"/>
                  </a:cubicBezTo>
                  <a:cubicBezTo>
                    <a:pt x="6157288" y="1270"/>
                    <a:pt x="6431661" y="0"/>
                    <a:pt x="6712893" y="0"/>
                  </a:cubicBezTo>
                  <a:cubicBezTo>
                    <a:pt x="6829501" y="0"/>
                    <a:pt x="6952970" y="2540"/>
                    <a:pt x="7069578" y="2540"/>
                  </a:cubicBezTo>
                  <a:cubicBezTo>
                    <a:pt x="7391966" y="3810"/>
                    <a:pt x="7721213" y="5080"/>
                    <a:pt x="8043602" y="7620"/>
                  </a:cubicBezTo>
                  <a:cubicBezTo>
                    <a:pt x="8215085" y="8890"/>
                    <a:pt x="8386568" y="12700"/>
                    <a:pt x="8558051" y="16510"/>
                  </a:cubicBezTo>
                  <a:cubicBezTo>
                    <a:pt x="8599207" y="16510"/>
                    <a:pt x="8640363" y="16510"/>
                    <a:pt x="8674660" y="16510"/>
                  </a:cubicBezTo>
                  <a:cubicBezTo>
                    <a:pt x="8708950" y="17780"/>
                    <a:pt x="8717839" y="20320"/>
                    <a:pt x="8728000" y="21590"/>
                  </a:cubicBezTo>
                  <a:close/>
                  <a:moveTo>
                    <a:pt x="8738160" y="3588383"/>
                  </a:moveTo>
                  <a:cubicBezTo>
                    <a:pt x="8739430" y="3571873"/>
                    <a:pt x="8740700" y="3559173"/>
                    <a:pt x="8740700" y="3546473"/>
                  </a:cubicBezTo>
                  <a:cubicBezTo>
                    <a:pt x="8739430" y="3390619"/>
                    <a:pt x="8738160" y="3243011"/>
                    <a:pt x="8738160" y="3084264"/>
                  </a:cubicBezTo>
                  <a:cubicBezTo>
                    <a:pt x="8738160" y="3011852"/>
                    <a:pt x="8740700" y="2939441"/>
                    <a:pt x="8739430" y="2867030"/>
                  </a:cubicBezTo>
                  <a:cubicBezTo>
                    <a:pt x="8739430" y="2800189"/>
                    <a:pt x="8738160" y="2730563"/>
                    <a:pt x="8736890" y="2663722"/>
                  </a:cubicBezTo>
                  <a:cubicBezTo>
                    <a:pt x="8731810" y="2560675"/>
                    <a:pt x="8720380" y="427329"/>
                    <a:pt x="8720380" y="324283"/>
                  </a:cubicBezTo>
                  <a:cubicBezTo>
                    <a:pt x="8717840" y="237946"/>
                    <a:pt x="8715300" y="148825"/>
                    <a:pt x="8712760" y="63500"/>
                  </a:cubicBezTo>
                  <a:cubicBezTo>
                    <a:pt x="8711490" y="44450"/>
                    <a:pt x="8710220" y="43180"/>
                    <a:pt x="8654082" y="41910"/>
                  </a:cubicBezTo>
                  <a:cubicBezTo>
                    <a:pt x="8633504" y="41910"/>
                    <a:pt x="8619786" y="41910"/>
                    <a:pt x="8599208" y="40640"/>
                  </a:cubicBezTo>
                  <a:cubicBezTo>
                    <a:pt x="8427724" y="36830"/>
                    <a:pt x="8249382" y="31750"/>
                    <a:pt x="8077899" y="30480"/>
                  </a:cubicBezTo>
                  <a:cubicBezTo>
                    <a:pt x="7659480" y="26670"/>
                    <a:pt x="7234202" y="25400"/>
                    <a:pt x="6815783" y="22860"/>
                  </a:cubicBezTo>
                  <a:cubicBezTo>
                    <a:pt x="6754049" y="22860"/>
                    <a:pt x="6685456" y="22860"/>
                    <a:pt x="6623722" y="22860"/>
                  </a:cubicBezTo>
                  <a:cubicBezTo>
                    <a:pt x="6520832" y="22860"/>
                    <a:pt x="6417942" y="22860"/>
                    <a:pt x="6321912" y="22860"/>
                  </a:cubicBezTo>
                  <a:cubicBezTo>
                    <a:pt x="6102413" y="22860"/>
                    <a:pt x="5882915" y="22860"/>
                    <a:pt x="5670276" y="24130"/>
                  </a:cubicBezTo>
                  <a:cubicBezTo>
                    <a:pt x="5485073" y="25400"/>
                    <a:pt x="2364081" y="29210"/>
                    <a:pt x="2178879" y="29210"/>
                  </a:cubicBezTo>
                  <a:cubicBezTo>
                    <a:pt x="1877069" y="29210"/>
                    <a:pt x="1575258" y="26670"/>
                    <a:pt x="1273448" y="33020"/>
                  </a:cubicBezTo>
                  <a:cubicBezTo>
                    <a:pt x="1115684" y="36830"/>
                    <a:pt x="964778" y="36830"/>
                    <a:pt x="813873" y="38100"/>
                  </a:cubicBezTo>
                  <a:cubicBezTo>
                    <a:pt x="553219" y="41910"/>
                    <a:pt x="292565" y="45720"/>
                    <a:pt x="49530" y="50800"/>
                  </a:cubicBezTo>
                  <a:cubicBezTo>
                    <a:pt x="36830" y="50800"/>
                    <a:pt x="34290" y="53340"/>
                    <a:pt x="33020" y="73628"/>
                  </a:cubicBezTo>
                  <a:cubicBezTo>
                    <a:pt x="31750" y="123759"/>
                    <a:pt x="31750" y="173890"/>
                    <a:pt x="30480" y="224021"/>
                  </a:cubicBezTo>
                  <a:cubicBezTo>
                    <a:pt x="29210" y="307572"/>
                    <a:pt x="26670" y="388339"/>
                    <a:pt x="25400" y="471890"/>
                  </a:cubicBezTo>
                  <a:cubicBezTo>
                    <a:pt x="20320" y="561012"/>
                    <a:pt x="26670" y="2738918"/>
                    <a:pt x="29210" y="2828039"/>
                  </a:cubicBezTo>
                  <a:cubicBezTo>
                    <a:pt x="29210" y="2922731"/>
                    <a:pt x="29210" y="3020208"/>
                    <a:pt x="30480" y="3114899"/>
                  </a:cubicBezTo>
                  <a:cubicBezTo>
                    <a:pt x="30480" y="3184525"/>
                    <a:pt x="33020" y="3254151"/>
                    <a:pt x="33020" y="3323778"/>
                  </a:cubicBezTo>
                  <a:cubicBezTo>
                    <a:pt x="33020" y="3398974"/>
                    <a:pt x="33020" y="3474170"/>
                    <a:pt x="31750" y="3546473"/>
                  </a:cubicBezTo>
                  <a:cubicBezTo>
                    <a:pt x="31750" y="3550283"/>
                    <a:pt x="31750" y="3552823"/>
                    <a:pt x="31750" y="3556633"/>
                  </a:cubicBezTo>
                  <a:cubicBezTo>
                    <a:pt x="31750" y="3566792"/>
                    <a:pt x="35560" y="3570603"/>
                    <a:pt x="44450" y="3570603"/>
                  </a:cubicBezTo>
                  <a:cubicBezTo>
                    <a:pt x="93644" y="3570603"/>
                    <a:pt x="189675" y="3571873"/>
                    <a:pt x="278846" y="3571873"/>
                  </a:cubicBezTo>
                  <a:cubicBezTo>
                    <a:pt x="409173" y="3571873"/>
                    <a:pt x="546360" y="3569333"/>
                    <a:pt x="676687" y="3571873"/>
                  </a:cubicBezTo>
                  <a:cubicBezTo>
                    <a:pt x="889326" y="3575683"/>
                    <a:pt x="1101965" y="3578223"/>
                    <a:pt x="1314604" y="3576953"/>
                  </a:cubicBezTo>
                  <a:cubicBezTo>
                    <a:pt x="1451791" y="3575683"/>
                    <a:pt x="1582118" y="3578223"/>
                    <a:pt x="1719304" y="3578223"/>
                  </a:cubicBezTo>
                  <a:cubicBezTo>
                    <a:pt x="1918225" y="3578223"/>
                    <a:pt x="2117145" y="3576953"/>
                    <a:pt x="2316066" y="3578223"/>
                  </a:cubicBezTo>
                  <a:cubicBezTo>
                    <a:pt x="2611017" y="3579492"/>
                    <a:pt x="5848618" y="3569333"/>
                    <a:pt x="6150428" y="3571873"/>
                  </a:cubicBezTo>
                  <a:cubicBezTo>
                    <a:pt x="6280756" y="3573142"/>
                    <a:pt x="6411083" y="3574412"/>
                    <a:pt x="6534551" y="3574412"/>
                  </a:cubicBezTo>
                  <a:cubicBezTo>
                    <a:pt x="6760908" y="3576953"/>
                    <a:pt x="6980407" y="3573142"/>
                    <a:pt x="7206764" y="3576953"/>
                  </a:cubicBezTo>
                  <a:cubicBezTo>
                    <a:pt x="7391966" y="3579492"/>
                    <a:pt x="7577168" y="3579492"/>
                    <a:pt x="7762370" y="3582033"/>
                  </a:cubicBezTo>
                  <a:cubicBezTo>
                    <a:pt x="8036743" y="3585842"/>
                    <a:pt x="8311116" y="3588383"/>
                    <a:pt x="8585489" y="3589653"/>
                  </a:cubicBezTo>
                  <a:cubicBezTo>
                    <a:pt x="8688379" y="3589653"/>
                    <a:pt x="8717839" y="3588383"/>
                    <a:pt x="8738160" y="3588383"/>
                  </a:cubicBezTo>
                  <a:close/>
                </a:path>
              </a:pathLst>
            </a:custGeom>
            <a:solidFill>
              <a:srgbClr val="566E96"/>
            </a:solidFill>
          </p:spPr>
        </p:sp>
      </p:grpSp>
      <p:grpSp>
        <p:nvGrpSpPr>
          <p:cNvPr name="Group 5" id="5"/>
          <p:cNvGrpSpPr/>
          <p:nvPr/>
        </p:nvGrpSpPr>
        <p:grpSpPr>
          <a:xfrm rot="5384584">
            <a:off x="8549130" y="-6040891"/>
            <a:ext cx="1244361" cy="14449345"/>
            <a:chOff x="0" y="0"/>
            <a:chExt cx="1232462" cy="14311169"/>
          </a:xfrm>
        </p:grpSpPr>
        <p:sp>
          <p:nvSpPr>
            <p:cNvPr name="Freeform 6" id="6"/>
            <p:cNvSpPr/>
            <p:nvPr/>
          </p:nvSpPr>
          <p:spPr>
            <a:xfrm>
              <a:off x="-3810" y="1270"/>
              <a:ext cx="1237542" cy="14309900"/>
            </a:xfrm>
            <a:custGeom>
              <a:avLst/>
              <a:gdLst/>
              <a:ahLst/>
              <a:cxnLst/>
              <a:rect r="r" b="b" t="t" l="l"/>
              <a:pathLst>
                <a:path h="14309900" w="1237542">
                  <a:moveTo>
                    <a:pt x="1233732" y="12495996"/>
                  </a:moveTo>
                  <a:cubicBezTo>
                    <a:pt x="1233732" y="11826228"/>
                    <a:pt x="1237542" y="11145109"/>
                    <a:pt x="1231192" y="10475341"/>
                  </a:cubicBezTo>
                  <a:cubicBezTo>
                    <a:pt x="1223572" y="10032613"/>
                    <a:pt x="1212142" y="1302927"/>
                    <a:pt x="1212142" y="860200"/>
                  </a:cubicBezTo>
                  <a:cubicBezTo>
                    <a:pt x="1209602" y="553696"/>
                    <a:pt x="1208332" y="235840"/>
                    <a:pt x="1205792" y="54610"/>
                  </a:cubicBezTo>
                  <a:cubicBezTo>
                    <a:pt x="1205792" y="44450"/>
                    <a:pt x="1204522" y="34290"/>
                    <a:pt x="1203252" y="21590"/>
                  </a:cubicBezTo>
                  <a:cubicBezTo>
                    <a:pt x="1193092" y="19050"/>
                    <a:pt x="1184202" y="17780"/>
                    <a:pt x="1174042" y="16510"/>
                  </a:cubicBezTo>
                  <a:cubicBezTo>
                    <a:pt x="1168064" y="15240"/>
                    <a:pt x="1162718" y="16510"/>
                    <a:pt x="1158263" y="16510"/>
                  </a:cubicBezTo>
                  <a:cubicBezTo>
                    <a:pt x="1135987" y="13970"/>
                    <a:pt x="1113712" y="8890"/>
                    <a:pt x="1091436" y="7620"/>
                  </a:cubicBezTo>
                  <a:cubicBezTo>
                    <a:pt x="1049558" y="5080"/>
                    <a:pt x="1006789" y="3810"/>
                    <a:pt x="964911" y="2540"/>
                  </a:cubicBezTo>
                  <a:cubicBezTo>
                    <a:pt x="949764" y="2540"/>
                    <a:pt x="933726" y="0"/>
                    <a:pt x="918578" y="0"/>
                  </a:cubicBezTo>
                  <a:cubicBezTo>
                    <a:pt x="882046" y="0"/>
                    <a:pt x="846406" y="1270"/>
                    <a:pt x="809874" y="1270"/>
                  </a:cubicBezTo>
                  <a:cubicBezTo>
                    <a:pt x="788489" y="1270"/>
                    <a:pt x="767105" y="3810"/>
                    <a:pt x="744829" y="3810"/>
                  </a:cubicBezTo>
                  <a:cubicBezTo>
                    <a:pt x="722554" y="5080"/>
                    <a:pt x="318922" y="7620"/>
                    <a:pt x="296646" y="7620"/>
                  </a:cubicBezTo>
                  <a:cubicBezTo>
                    <a:pt x="278826" y="7620"/>
                    <a:pt x="261005" y="6350"/>
                    <a:pt x="243185" y="7620"/>
                  </a:cubicBezTo>
                  <a:cubicBezTo>
                    <a:pt x="227147" y="8890"/>
                    <a:pt x="210217" y="11430"/>
                    <a:pt x="194179" y="12700"/>
                  </a:cubicBezTo>
                  <a:cubicBezTo>
                    <a:pt x="177250" y="15240"/>
                    <a:pt x="160320" y="16510"/>
                    <a:pt x="144282" y="19050"/>
                  </a:cubicBezTo>
                  <a:cubicBezTo>
                    <a:pt x="120224" y="21590"/>
                    <a:pt x="95276" y="24130"/>
                    <a:pt x="71218" y="27940"/>
                  </a:cubicBezTo>
                  <a:cubicBezTo>
                    <a:pt x="56962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6912"/>
                    <a:pt x="10160" y="338008"/>
                    <a:pt x="8890" y="587752"/>
                  </a:cubicBezTo>
                  <a:cubicBezTo>
                    <a:pt x="7620" y="735328"/>
                    <a:pt x="8890" y="894256"/>
                    <a:pt x="7620" y="1041832"/>
                  </a:cubicBezTo>
                  <a:cubicBezTo>
                    <a:pt x="0" y="1791063"/>
                    <a:pt x="5080" y="11065645"/>
                    <a:pt x="7620" y="11826228"/>
                  </a:cubicBezTo>
                  <a:cubicBezTo>
                    <a:pt x="6350" y="12427885"/>
                    <a:pt x="11430" y="13018188"/>
                    <a:pt x="11430" y="13619844"/>
                  </a:cubicBezTo>
                  <a:cubicBezTo>
                    <a:pt x="11430" y="13903644"/>
                    <a:pt x="15240" y="14198795"/>
                    <a:pt x="7620" y="14279420"/>
                  </a:cubicBezTo>
                  <a:cubicBezTo>
                    <a:pt x="5080" y="14288309"/>
                    <a:pt x="10160" y="14294659"/>
                    <a:pt x="19050" y="14295929"/>
                  </a:cubicBezTo>
                  <a:cubicBezTo>
                    <a:pt x="29210" y="14297200"/>
                    <a:pt x="38100" y="14297200"/>
                    <a:pt x="48260" y="14297200"/>
                  </a:cubicBezTo>
                  <a:cubicBezTo>
                    <a:pt x="78346" y="14298470"/>
                    <a:pt x="106859" y="14298470"/>
                    <a:pt x="136263" y="14299739"/>
                  </a:cubicBezTo>
                  <a:cubicBezTo>
                    <a:pt x="152301" y="14301009"/>
                    <a:pt x="168339" y="14302279"/>
                    <a:pt x="183487" y="14303550"/>
                  </a:cubicBezTo>
                  <a:cubicBezTo>
                    <a:pt x="210217" y="14304820"/>
                    <a:pt x="236057" y="14304820"/>
                    <a:pt x="262787" y="14306089"/>
                  </a:cubicBezTo>
                  <a:cubicBezTo>
                    <a:pt x="273480" y="14306089"/>
                    <a:pt x="283281" y="14306089"/>
                    <a:pt x="293973" y="14304820"/>
                  </a:cubicBezTo>
                  <a:cubicBezTo>
                    <a:pt x="298428" y="14304820"/>
                    <a:pt x="303774" y="14303550"/>
                    <a:pt x="308229" y="14303550"/>
                  </a:cubicBezTo>
                  <a:cubicBezTo>
                    <a:pt x="326050" y="14304820"/>
                    <a:pt x="682458" y="14295929"/>
                    <a:pt x="700278" y="14297200"/>
                  </a:cubicBezTo>
                  <a:cubicBezTo>
                    <a:pt x="725227" y="14298470"/>
                    <a:pt x="793835" y="14298470"/>
                    <a:pt x="818784" y="14298470"/>
                  </a:cubicBezTo>
                  <a:cubicBezTo>
                    <a:pt x="828585" y="14298470"/>
                    <a:pt x="837495" y="14297200"/>
                    <a:pt x="847297" y="14297200"/>
                  </a:cubicBezTo>
                  <a:cubicBezTo>
                    <a:pt x="863335" y="14298470"/>
                    <a:pt x="879373" y="14299739"/>
                    <a:pt x="895412" y="14301009"/>
                  </a:cubicBezTo>
                  <a:cubicBezTo>
                    <a:pt x="930161" y="14303550"/>
                    <a:pt x="964020" y="14301009"/>
                    <a:pt x="998770" y="14304820"/>
                  </a:cubicBezTo>
                  <a:cubicBezTo>
                    <a:pt x="1056686" y="14309900"/>
                    <a:pt x="1115494" y="14303550"/>
                    <a:pt x="1174042" y="14308629"/>
                  </a:cubicBezTo>
                  <a:cubicBezTo>
                    <a:pt x="1194362" y="14309900"/>
                    <a:pt x="1214682" y="14308629"/>
                    <a:pt x="1237542" y="14308629"/>
                  </a:cubicBezTo>
                  <a:cubicBezTo>
                    <a:pt x="1237542" y="14284500"/>
                    <a:pt x="1237542" y="14271800"/>
                    <a:pt x="1237542" y="14210148"/>
                  </a:cubicBezTo>
                  <a:cubicBezTo>
                    <a:pt x="1236272" y="13631196"/>
                    <a:pt x="1233732" y="13086300"/>
                    <a:pt x="1233732" y="12495996"/>
                  </a:cubicBezTo>
                  <a:close/>
                </a:path>
              </a:pathLst>
            </a:custGeom>
            <a:solidFill>
              <a:srgbClr val="E95729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147115" y="420464"/>
            <a:ext cx="14251586" cy="12504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96"/>
              </a:lnSpc>
              <a:spcBef>
                <a:spcPct val="0"/>
              </a:spcBef>
            </a:pPr>
            <a:r>
              <a:rPr lang="en-US" sz="6426">
                <a:solidFill>
                  <a:srgbClr val="FFFFFF"/>
                </a:solidFill>
                <a:latin typeface="Jua"/>
              </a:rPr>
              <a:t>SIKLIKLISASI MONOSAKARIDA</a:t>
            </a: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15555" y="2828138"/>
            <a:ext cx="966292" cy="101812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081948" y="-2600956"/>
            <a:ext cx="5082201" cy="5100749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030050">
            <a:off x="16642152" y="8507786"/>
            <a:ext cx="3118476" cy="355842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942423">
            <a:off x="583211" y="7785615"/>
            <a:ext cx="1077795" cy="3728223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26461">
            <a:off x="1517463" y="8932908"/>
            <a:ext cx="180427" cy="196452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26461">
            <a:off x="16791633" y="2318369"/>
            <a:ext cx="180427" cy="196452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26461">
            <a:off x="2008823" y="9175321"/>
            <a:ext cx="276584" cy="301149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26461">
            <a:off x="16817781" y="1666003"/>
            <a:ext cx="291860" cy="317782"/>
          </a:xfrm>
          <a:prstGeom prst="rect">
            <a:avLst/>
          </a:prstGeom>
        </p:spPr>
      </p:pic>
      <p:pic>
        <p:nvPicPr>
          <p:cNvPr name="Picture 16" id="16"/>
          <p:cNvPicPr>
            <a:picLocks noChangeAspect="true"/>
          </p:cNvPicPr>
          <p:nvPr/>
        </p:nvPicPr>
        <p:blipFill>
          <a:blip r:embed="rId16"/>
          <a:srcRect l="5164" t="29195" r="5510" b="21056"/>
          <a:stretch>
            <a:fillRect/>
          </a:stretch>
        </p:blipFill>
        <p:spPr>
          <a:xfrm flipH="false" flipV="false" rot="0">
            <a:off x="0" y="3337200"/>
            <a:ext cx="9850066" cy="2819525"/>
          </a:xfrm>
          <a:prstGeom prst="rect">
            <a:avLst/>
          </a:prstGeom>
        </p:spPr>
      </p:pic>
      <p:pic>
        <p:nvPicPr>
          <p:cNvPr name="Picture 17" id="17"/>
          <p:cNvPicPr>
            <a:picLocks noChangeAspect="true"/>
          </p:cNvPicPr>
          <p:nvPr/>
        </p:nvPicPr>
        <p:blipFill>
          <a:blip r:embed="rId17"/>
          <a:srcRect l="10233" t="27657" r="441" b="21016"/>
          <a:stretch>
            <a:fillRect/>
          </a:stretch>
        </p:blipFill>
        <p:spPr>
          <a:xfrm flipH="false" flipV="false" rot="0">
            <a:off x="7691372" y="6258777"/>
            <a:ext cx="9850066" cy="3067119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0" y="2228622"/>
            <a:ext cx="15582905" cy="10200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095"/>
              </a:lnSpc>
            </a:pPr>
            <a:r>
              <a:rPr lang="en-US" sz="2925">
                <a:solidFill>
                  <a:srgbClr val="FFFFFF"/>
                </a:solidFill>
                <a:latin typeface="Now"/>
              </a:rPr>
              <a:t>Siklisasi merupakan proses berubahnya struktur rantai terbuka pada monosakarida menjadi struktur cincin atau siklik. a. Glukosa dan b. fruktosa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11284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65121" y="4236119"/>
            <a:ext cx="13633223" cy="1490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48"/>
              </a:lnSpc>
            </a:pPr>
            <a:r>
              <a:rPr lang="en-US" sz="7677">
                <a:solidFill>
                  <a:srgbClr val="FFFFFF"/>
                </a:solidFill>
                <a:latin typeface="Jua"/>
              </a:rPr>
              <a:t>Sekian dan Terima kasih !</a:t>
            </a: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084350">
            <a:off x="-1415909" y="-537419"/>
            <a:ext cx="4134082" cy="2052008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4243221">
            <a:off x="-1123257" y="-728101"/>
            <a:ext cx="3901747" cy="1752239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66445">
            <a:off x="1995301" y="1850825"/>
            <a:ext cx="360854" cy="39290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766445">
            <a:off x="2441237" y="1549724"/>
            <a:ext cx="180427" cy="196452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799910">
            <a:off x="16082064" y="7890133"/>
            <a:ext cx="1090564" cy="1027113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3942423">
            <a:off x="583211" y="7785615"/>
            <a:ext cx="1077795" cy="3728223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26461">
            <a:off x="15065499" y="8664769"/>
            <a:ext cx="180427" cy="19645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26461">
            <a:off x="15530040" y="8436287"/>
            <a:ext cx="180427" cy="19645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3226461">
            <a:off x="15556859" y="8907182"/>
            <a:ext cx="276584" cy="301149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9706255">
            <a:off x="16434249" y="-324058"/>
            <a:ext cx="4862857" cy="270551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DAE5-4pw5TI</dc:identifier>
  <dcterms:modified xsi:type="dcterms:W3CDTF">2011-08-01T06:04:30Z</dcterms:modified>
  <cp:revision>1</cp:revision>
  <dc:title>Naufal Bintang - Monosakarida</dc:title>
</cp:coreProperties>
</file>