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Fredoka One" charset="1" panose="02000000000000000000"/>
      <p:regular r:id="rId10"/>
    </p:embeddedFont>
    <p:embeddedFont>
      <p:font typeface="Belleza" charset="1" panose="02000503050000020003"/>
      <p:regular r:id="rId11"/>
    </p:embeddedFont>
    <p:embeddedFont>
      <p:font typeface="Overpass" charset="1" panose="00000500000000000000"/>
      <p:regular r:id="rId12"/>
    </p:embeddedFont>
    <p:embeddedFont>
      <p:font typeface="Overpass Bold" charset="1" panose="00000900000000000000"/>
      <p:regular r:id="rId13"/>
    </p:embeddedFont>
    <p:embeddedFont>
      <p:font typeface="Overpass Italics" charset="1" panose="00000500000000000000"/>
      <p:regular r:id="rId14"/>
    </p:embeddedFont>
    <p:embeddedFont>
      <p:font typeface="Overpass Bold Italics" charset="1" panose="000009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jpeg" Type="http://schemas.openxmlformats.org/officeDocument/2006/relationships/image"/><Relationship Id="rId9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66455" y="3042319"/>
            <a:ext cx="15555091" cy="4919326"/>
            <a:chOff x="0" y="0"/>
            <a:chExt cx="20740121" cy="655910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272739"/>
              <a:ext cx="20740121" cy="2549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000"/>
                </a:lnSpc>
              </a:pPr>
              <a:r>
                <a:rPr lang="en-US" sz="12500">
                  <a:solidFill>
                    <a:srgbClr val="FFFAEF"/>
                  </a:solidFill>
                  <a:latin typeface="Fredoka One"/>
                </a:rPr>
                <a:t>Monosakarida</a:t>
              </a:r>
              <a:r>
                <a:rPr lang="en-US" sz="12500">
                  <a:solidFill>
                    <a:srgbClr val="FFFAEF"/>
                  </a:solidFill>
                  <a:latin typeface="Fredoka One"/>
                </a:rPr>
                <a:t>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592789"/>
              <a:ext cx="20740121" cy="19725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40"/>
                </a:lnSpc>
              </a:pPr>
              <a:r>
                <a:rPr lang="en-US" sz="4100">
                  <a:solidFill>
                    <a:srgbClr val="FFFAEF"/>
                  </a:solidFill>
                  <a:latin typeface="Overpass"/>
                </a:rPr>
                <a:t>Dipresentasikan oleh </a:t>
              </a:r>
            </a:p>
            <a:p>
              <a:pPr algn="ctr">
                <a:lnSpc>
                  <a:spcPts val="5740"/>
                </a:lnSpc>
              </a:pPr>
              <a:r>
                <a:rPr lang="en-US" sz="4100">
                  <a:solidFill>
                    <a:srgbClr val="FFFAEF"/>
                  </a:solidFill>
                  <a:latin typeface="Overpass"/>
                </a:rPr>
                <a:t>Gracela Natalie THP A 2114051007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155504"/>
              <a:ext cx="20740121" cy="815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>
                  <a:solidFill>
                    <a:srgbClr val="FFFAEF"/>
                  </a:solidFill>
                  <a:latin typeface="Overpass"/>
                </a:rPr>
                <a:t>Biokimia 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1028700"/>
            <a:ext cx="367402" cy="346352"/>
            <a:chOff x="0" y="0"/>
            <a:chExt cx="489869" cy="461803"/>
          </a:xfrm>
        </p:grpSpPr>
        <p:sp>
          <p:nvSpPr>
            <p:cNvPr name="AutoShape 7" id="7"/>
            <p:cNvSpPr/>
            <p:nvPr/>
          </p:nvSpPr>
          <p:spPr>
            <a:xfrm rot="0">
              <a:off x="0" y="0"/>
              <a:ext cx="489869" cy="0"/>
            </a:xfrm>
            <a:prstGeom prst="line">
              <a:avLst/>
            </a:prstGeom>
            <a:ln cap="rnd" w="50800">
              <a:solidFill>
                <a:srgbClr val="FFFAE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 rot="0">
              <a:off x="0" y="205275"/>
              <a:ext cx="489869" cy="0"/>
            </a:xfrm>
            <a:prstGeom prst="line">
              <a:avLst/>
            </a:prstGeom>
            <a:ln cap="rnd" w="50800">
              <a:solidFill>
                <a:srgbClr val="FFFAE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 rot="0">
              <a:off x="0" y="410931"/>
              <a:ext cx="489869" cy="0"/>
            </a:xfrm>
            <a:prstGeom prst="line">
              <a:avLst/>
            </a:prstGeom>
            <a:ln cap="rnd" w="50800">
              <a:solidFill>
                <a:srgbClr val="FFFAEF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16356600" y="9076225"/>
            <a:ext cx="902700" cy="182075"/>
            <a:chOff x="0" y="0"/>
            <a:chExt cx="2128209" cy="429260"/>
          </a:xfrm>
        </p:grpSpPr>
        <p:sp>
          <p:nvSpPr>
            <p:cNvPr name="Freeform 11" id="11"/>
            <p:cNvSpPr/>
            <p:nvPr/>
          </p:nvSpPr>
          <p:spPr>
            <a:xfrm>
              <a:off x="0" y="-5080"/>
              <a:ext cx="2128209" cy="434340"/>
            </a:xfrm>
            <a:custGeom>
              <a:avLst/>
              <a:gdLst/>
              <a:ahLst/>
              <a:cxnLst/>
              <a:rect r="r" b="b" t="t" l="l"/>
              <a:pathLst>
                <a:path h="434340" w="2128209">
                  <a:moveTo>
                    <a:pt x="2110429" y="187960"/>
                  </a:moveTo>
                  <a:lnTo>
                    <a:pt x="1848809" y="11430"/>
                  </a:lnTo>
                  <a:cubicBezTo>
                    <a:pt x="1831029" y="0"/>
                    <a:pt x="1808169" y="3810"/>
                    <a:pt x="1795469" y="21590"/>
                  </a:cubicBezTo>
                  <a:cubicBezTo>
                    <a:pt x="1784039" y="39370"/>
                    <a:pt x="1787849" y="62230"/>
                    <a:pt x="1805629" y="74930"/>
                  </a:cubicBezTo>
                  <a:lnTo>
                    <a:pt x="1964379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964379" y="257810"/>
                  </a:lnTo>
                  <a:lnTo>
                    <a:pt x="1805629" y="364490"/>
                  </a:lnTo>
                  <a:cubicBezTo>
                    <a:pt x="1787849" y="375920"/>
                    <a:pt x="1784039" y="400050"/>
                    <a:pt x="1795469" y="417830"/>
                  </a:cubicBezTo>
                  <a:cubicBezTo>
                    <a:pt x="1803089" y="429260"/>
                    <a:pt x="1814519" y="434340"/>
                    <a:pt x="1827219" y="434340"/>
                  </a:cubicBezTo>
                  <a:cubicBezTo>
                    <a:pt x="1834839" y="434340"/>
                    <a:pt x="1842459" y="431800"/>
                    <a:pt x="1848809" y="427990"/>
                  </a:cubicBezTo>
                  <a:lnTo>
                    <a:pt x="2111699" y="251460"/>
                  </a:lnTo>
                  <a:cubicBezTo>
                    <a:pt x="2121859" y="243840"/>
                    <a:pt x="2128209" y="232410"/>
                    <a:pt x="2128209" y="219710"/>
                  </a:cubicBezTo>
                  <a:cubicBezTo>
                    <a:pt x="2128209" y="207010"/>
                    <a:pt x="2121859" y="195580"/>
                    <a:pt x="2110429" y="187960"/>
                  </a:cubicBezTo>
                  <a:close/>
                </a:path>
              </a:pathLst>
            </a:custGeom>
            <a:solidFill>
              <a:srgbClr val="FFFAEF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477849" y="715800"/>
            <a:ext cx="11810151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Fredoka One"/>
              </a:rPr>
              <a:t>Monosakarida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284446" y="2784949"/>
            <a:ext cx="14485930" cy="6663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94"/>
              </a:lnSpc>
            </a:pPr>
            <a:r>
              <a:rPr lang="en-US" sz="3924">
                <a:solidFill>
                  <a:srgbClr val="000000"/>
                </a:solidFill>
                <a:latin typeface="Overpass"/>
              </a:rPr>
              <a:t>Monosakarida adalah senyawa karbohidrat dalam bentuk gula yang paling sederhana</a:t>
            </a:r>
          </a:p>
          <a:p>
            <a:pPr>
              <a:lnSpc>
                <a:spcPts val="5494"/>
              </a:lnSpc>
            </a:pPr>
            <a:r>
              <a:rPr lang="en-US" sz="3924">
                <a:solidFill>
                  <a:srgbClr val="000000"/>
                </a:solidFill>
                <a:latin typeface="Overpass"/>
              </a:rPr>
              <a:t> </a:t>
            </a:r>
          </a:p>
          <a:p>
            <a:pPr>
              <a:lnSpc>
                <a:spcPts val="5494"/>
              </a:lnSpc>
            </a:pPr>
            <a:r>
              <a:rPr lang="en-US" sz="3924">
                <a:solidFill>
                  <a:srgbClr val="000000"/>
                </a:solidFill>
                <a:latin typeface="Overpass"/>
              </a:rPr>
              <a:t>Monosakarida tersusun dari gugus fungsi yaitu satu gugus aldehid atau satu gugus keton, yang pada rantainya terikat 2 gugus hidroksil</a:t>
            </a:r>
          </a:p>
          <a:p>
            <a:pPr>
              <a:lnSpc>
                <a:spcPts val="1267"/>
              </a:lnSpc>
            </a:pPr>
          </a:p>
          <a:p>
            <a:pPr>
              <a:lnSpc>
                <a:spcPts val="1267"/>
              </a:lnSpc>
            </a:pPr>
          </a:p>
          <a:p>
            <a:pPr>
              <a:lnSpc>
                <a:spcPts val="5494"/>
              </a:lnSpc>
            </a:pPr>
            <a:r>
              <a:rPr lang="en-US" sz="3924">
                <a:solidFill>
                  <a:srgbClr val="000000"/>
                </a:solidFill>
                <a:latin typeface="Overpass"/>
              </a:rPr>
              <a:t>Kedua molekul ini memiliki 6 atom carbon dan terikat 5 gugus hidroksil</a:t>
            </a:r>
          </a:p>
          <a:p>
            <a:pPr>
              <a:lnSpc>
                <a:spcPts val="5494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41364" y="2275527"/>
            <a:ext cx="4532376" cy="716150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394" t="0" r="0" b="0"/>
          <a:stretch>
            <a:fillRect/>
          </a:stretch>
        </p:blipFill>
        <p:spPr>
          <a:xfrm flipH="false" flipV="false" rot="0">
            <a:off x="3964897" y="2439302"/>
            <a:ext cx="4643749" cy="6997733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-1387124" y="453167"/>
            <a:ext cx="10704042" cy="1151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63"/>
              </a:lnSpc>
            </a:pPr>
            <a:r>
              <a:rPr lang="en-US" sz="7552">
                <a:solidFill>
                  <a:srgbClr val="000000"/>
                </a:solidFill>
                <a:latin typeface="Fredoka One"/>
              </a:rPr>
              <a:t>TATA NAMA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-237635" y="5594026"/>
            <a:ext cx="6966753" cy="1381691"/>
            <a:chOff x="0" y="0"/>
            <a:chExt cx="9289003" cy="184225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076233"/>
              <a:ext cx="9289003" cy="500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5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28575"/>
              <a:ext cx="9289003" cy="7550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80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16799">
            <a:off x="9736550" y="-2506878"/>
            <a:ext cx="11406363" cy="992353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735980" y="1805773"/>
            <a:ext cx="12218678" cy="745252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436854" y="406787"/>
            <a:ext cx="7619889" cy="1106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714"/>
              </a:lnSpc>
            </a:pPr>
            <a:r>
              <a:rPr lang="en-US" sz="7262">
                <a:solidFill>
                  <a:srgbClr val="FFFAEF"/>
                </a:solidFill>
                <a:latin typeface="Fredoka One"/>
              </a:rPr>
              <a:t>struktur hawort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14057" y="1787992"/>
            <a:ext cx="8561131" cy="410715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471855" y="1751900"/>
            <a:ext cx="8306304" cy="417933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901443" y="6241270"/>
            <a:ext cx="5331035" cy="635592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42746" y="7366561"/>
            <a:ext cx="4456722" cy="485085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/>
          <a:srcRect l="0" t="0" r="0" b="4410"/>
          <a:stretch>
            <a:fillRect/>
          </a:stretch>
        </p:blipFill>
        <p:spPr>
          <a:xfrm flipH="false" flipV="false" rot="0">
            <a:off x="414057" y="6241270"/>
            <a:ext cx="8528011" cy="379935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9471855" y="6500529"/>
            <a:ext cx="8371430" cy="3280839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517497" y="528856"/>
            <a:ext cx="13908717" cy="999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71"/>
              </a:lnSpc>
            </a:pPr>
            <a:r>
              <a:rPr lang="en-US" sz="6559">
                <a:solidFill>
                  <a:srgbClr val="000000"/>
                </a:solidFill>
                <a:latin typeface="Fredoka One"/>
              </a:rPr>
              <a:t>Prinsip siklik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-154774" y="1110773"/>
            <a:ext cx="4849397" cy="67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1925">
                <a:solidFill>
                  <a:srgbClr val="000000"/>
                </a:solidFill>
                <a:latin typeface="Belleza"/>
              </a:rPr>
              <a:t>Aldehid dapat bereaksi dengan alkohol membentuk hemisetal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323793" y="981075"/>
            <a:ext cx="4454366" cy="676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7"/>
              </a:lnSpc>
            </a:pPr>
            <a:r>
              <a:rPr lang="en-US" sz="1912">
                <a:solidFill>
                  <a:srgbClr val="000000"/>
                </a:solidFill>
                <a:latin typeface="Belleza"/>
              </a:rPr>
              <a:t>Keton dapat bereaksi dengan alkohol membentuk hemiketal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677" y="682933"/>
            <a:ext cx="15255463" cy="1851331"/>
            <a:chOff x="0" y="0"/>
            <a:chExt cx="20340617" cy="246844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5897"/>
              <a:ext cx="20340617" cy="1557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256"/>
                </a:lnSpc>
              </a:pPr>
              <a:r>
                <a:rPr lang="en-US" sz="7713">
                  <a:solidFill>
                    <a:srgbClr val="000000"/>
                  </a:solidFill>
                  <a:latin typeface="Fredoka One"/>
                </a:rPr>
                <a:t>Cincin Piranosa dan Heksosa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774530"/>
              <a:ext cx="20340617" cy="697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99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6015" t="0" r="1336" b="0"/>
          <a:stretch>
            <a:fillRect/>
          </a:stretch>
        </p:blipFill>
        <p:spPr>
          <a:xfrm flipH="false" flipV="false" rot="0">
            <a:off x="4935443" y="2232517"/>
            <a:ext cx="12148572" cy="70257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DAE5_tgEHpg</dc:identifier>
  <dcterms:modified xsi:type="dcterms:W3CDTF">2011-08-01T06:04:30Z</dcterms:modified>
  <cp:revision>1</cp:revision>
  <dc:title>Monosakarida</dc:title>
</cp:coreProperties>
</file>