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embeddedFontLst>
    <p:embeddedFont>
      <p:font typeface="Bakso Sapi" pitchFamily="50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abi Estudies" panose="02000503000000000000" pitchFamily="2" charset="0"/>
      <p:regular r:id="rId13"/>
    </p:embeddedFont>
    <p:embeddedFont>
      <p:font typeface="Mungil" panose="02000503000000000000" pitchFamily="2" charset="0"/>
      <p:regular r:id="rId14"/>
    </p:embeddedFont>
    <p:embeddedFont>
      <p:font typeface="UOWPAW+TimesNewRomanPS-BoldMT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96328" y="8959924"/>
            <a:ext cx="5508662" cy="113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80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by</a:t>
            </a:r>
            <a:r>
              <a:rPr sz="3200" spc="985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</a:t>
            </a:r>
            <a:r>
              <a:rPr sz="3200" spc="-235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Na</a:t>
            </a:r>
            <a:r>
              <a:rPr sz="3200" spc="-1177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</a:t>
            </a:r>
            <a:r>
              <a:rPr sz="3200" spc="-246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omi</a:t>
            </a:r>
            <a:r>
              <a:rPr sz="3200" spc="1082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</a:t>
            </a:r>
            <a:r>
              <a:rPr sz="3200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a</a:t>
            </a:r>
            <a:r>
              <a:rPr sz="3200" spc="-1177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</a:t>
            </a:r>
            <a:r>
              <a:rPr sz="3200" spc="-125" dirty="0" err="1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zza</a:t>
            </a:r>
            <a:r>
              <a:rPr sz="3200" spc="-1177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</a:t>
            </a:r>
            <a:r>
              <a:rPr sz="3200" spc="-179" dirty="0" err="1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hra</a:t>
            </a:r>
            <a:r>
              <a:rPr lang="en-US" sz="3200" spc="780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</a:t>
            </a:r>
            <a:r>
              <a:rPr sz="3200" spc="-375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TH</a:t>
            </a:r>
            <a:r>
              <a:rPr sz="3200" spc="-1661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</a:t>
            </a:r>
            <a:r>
              <a:rPr sz="3200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PA</a:t>
            </a:r>
            <a:r>
              <a:rPr sz="3200" spc="-490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</a:t>
            </a:r>
            <a:r>
              <a:rPr sz="3200" spc="-438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NPM</a:t>
            </a:r>
            <a:r>
              <a:rPr lang="en-US" sz="3200" spc="-438" dirty="0">
                <a:solidFill>
                  <a:srgbClr val="202020"/>
                </a:solidFill>
                <a:latin typeface="Bakso Sapi" pitchFamily="50" charset="0"/>
                <a:cs typeface="UOWPAW+TimesNewRomanPS-BoldMT"/>
              </a:rPr>
              <a:t>  2114051005</a:t>
            </a:r>
            <a:endParaRPr sz="3200" spc="-438" dirty="0">
              <a:solidFill>
                <a:srgbClr val="202020"/>
              </a:solidFill>
              <a:latin typeface="Bakso Sapi" pitchFamily="50" charset="0"/>
              <a:cs typeface="UOWPAW+TimesNewRomanPS-Bold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7455" y="2808015"/>
            <a:ext cx="9977065" cy="3085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3906"/>
              </a:lnSpc>
              <a:spcBef>
                <a:spcPts val="0"/>
              </a:spcBef>
              <a:spcAft>
                <a:spcPts val="0"/>
              </a:spcAft>
            </a:pPr>
            <a:r>
              <a:rPr sz="9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ungil" panose="02000503000000000000" pitchFamily="2" charset="0"/>
                <a:cs typeface="OGJOBD+LucidaSansUnicode"/>
              </a:rPr>
              <a:t>Rangkuman video</a:t>
            </a:r>
          </a:p>
          <a:p>
            <a:pPr marL="627379" marR="0" algn="ctr">
              <a:lnSpc>
                <a:spcPts val="12586"/>
              </a:lnSpc>
              <a:spcBef>
                <a:spcPts val="0"/>
              </a:spcBef>
              <a:spcAft>
                <a:spcPts val="0"/>
              </a:spcAft>
            </a:pPr>
            <a:r>
              <a:rPr sz="905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i Estudies" panose="02000503000000000000" pitchFamily="2" charset="0"/>
                <a:cs typeface="OGJOBD+LucidaSansUnicode"/>
              </a:rPr>
              <a:t>Monosakarida</a:t>
            </a:r>
            <a:endParaRPr sz="9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i Estudies" panose="02000503000000000000" pitchFamily="2" charset="0"/>
              <a:cs typeface="OGJOBD+LucidaSans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27576" y="901929"/>
            <a:ext cx="7926003" cy="1240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02"/>
              </a:lnSpc>
              <a:spcBef>
                <a:spcPts val="0"/>
              </a:spcBef>
              <a:spcAft>
                <a:spcPts val="0"/>
              </a:spcAft>
            </a:pPr>
            <a:r>
              <a:rPr sz="6900" dirty="0">
                <a:solidFill>
                  <a:schemeClr val="accent3">
                    <a:lumMod val="50000"/>
                  </a:schemeClr>
                </a:solidFill>
                <a:latin typeface="Bakso Sapi" pitchFamily="50" charset="0"/>
                <a:cs typeface="OGJOBD+LucidaSansUnicode"/>
              </a:rPr>
              <a:t>M</a:t>
            </a:r>
            <a:r>
              <a:rPr sz="6900" spc="-1209" dirty="0">
                <a:solidFill>
                  <a:schemeClr val="accent3">
                    <a:lumMod val="50000"/>
                  </a:schemeClr>
                </a:solidFill>
                <a:latin typeface="Bakso Sapi" pitchFamily="50" charset="0"/>
                <a:cs typeface="OGJOBD+LucidaSansUnicode"/>
              </a:rPr>
              <a:t> </a:t>
            </a:r>
            <a:r>
              <a:rPr sz="6900" spc="-116" dirty="0">
                <a:solidFill>
                  <a:schemeClr val="accent3">
                    <a:lumMod val="50000"/>
                  </a:schemeClr>
                </a:solidFill>
                <a:latin typeface="Bakso Sapi" pitchFamily="50" charset="0"/>
                <a:cs typeface="OGJOBD+LucidaSansUnicode"/>
              </a:rPr>
              <a:t>onosakar</a:t>
            </a:r>
            <a:r>
              <a:rPr sz="6900" spc="-1213" dirty="0">
                <a:solidFill>
                  <a:schemeClr val="accent3">
                    <a:lumMod val="50000"/>
                  </a:schemeClr>
                </a:solidFill>
                <a:latin typeface="Bakso Sapi" pitchFamily="50" charset="0"/>
                <a:cs typeface="OGJOBD+LucidaSansUnicode"/>
              </a:rPr>
              <a:t> </a:t>
            </a:r>
            <a:r>
              <a:rPr sz="6900" spc="-69" dirty="0">
                <a:solidFill>
                  <a:schemeClr val="accent3">
                    <a:lumMod val="50000"/>
                  </a:schemeClr>
                </a:solidFill>
                <a:latin typeface="Bakso Sapi" pitchFamily="50" charset="0"/>
                <a:cs typeface="OGJOBD+LucidaSansUnicode"/>
              </a:rPr>
              <a:t>ida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3484" y="3044582"/>
            <a:ext cx="15486239" cy="27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8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monosakarida</a:t>
            </a:r>
            <a:r>
              <a:rPr sz="3200" spc="66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20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merupakan</a:t>
            </a:r>
            <a:r>
              <a:rPr sz="3200" spc="6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3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jenis</a:t>
            </a:r>
            <a:r>
              <a:rPr sz="3200" spc="59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karbohidrat</a:t>
            </a:r>
            <a:r>
              <a:rPr sz="3200" spc="62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  <a:r>
              <a:rPr sz="3200" spc="57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paling</a:t>
            </a:r>
            <a:r>
              <a:rPr sz="3200" spc="58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6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sederhana,</a:t>
            </a:r>
            <a:r>
              <a:rPr sz="3200" spc="6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2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</a:t>
            </a:r>
            <a:r>
              <a:rPr sz="3200" spc="5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9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artinya</a:t>
            </a:r>
            <a:r>
              <a:rPr sz="3200" spc="58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6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satu</a:t>
            </a:r>
            <a:r>
              <a:rPr sz="3200" spc="5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2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dan</a:t>
            </a:r>
          </a:p>
          <a:p>
            <a:pPr marL="310133" marR="0">
              <a:lnSpc>
                <a:spcPts val="3543"/>
              </a:lnSpc>
              <a:spcBef>
                <a:spcPts val="952"/>
              </a:spcBef>
              <a:spcAft>
                <a:spcPts val="0"/>
              </a:spcAft>
            </a:pPr>
            <a:r>
              <a:rPr sz="3200" spc="-1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sakarida</a:t>
            </a:r>
            <a:r>
              <a:rPr sz="3200" spc="5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9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artinya</a:t>
            </a:r>
            <a:r>
              <a:rPr sz="3200" spc="59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6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gula</a:t>
            </a:r>
            <a:r>
              <a:rPr sz="3200" spc="56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  <a:r>
              <a:rPr sz="3200" spc="57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berarti</a:t>
            </a:r>
            <a:r>
              <a:rPr sz="3200" spc="5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6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satu</a:t>
            </a:r>
            <a:r>
              <a:rPr sz="3200" spc="5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unit</a:t>
            </a:r>
            <a:r>
              <a:rPr sz="3200" spc="57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gula.</a:t>
            </a:r>
            <a:r>
              <a:rPr sz="3200" spc="58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molekul</a:t>
            </a:r>
            <a:r>
              <a:rPr sz="3200" spc="58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kimianya</a:t>
            </a:r>
            <a:r>
              <a:rPr sz="3200" spc="5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9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tersusun</a:t>
            </a:r>
            <a:r>
              <a:rPr sz="3200" spc="60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atas</a:t>
            </a:r>
            <a:r>
              <a:rPr sz="3200" spc="19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1</a:t>
            </a:r>
          </a:p>
          <a:p>
            <a:pPr marL="143689" marR="0">
              <a:lnSpc>
                <a:spcPts val="3543"/>
              </a:lnSpc>
              <a:spcBef>
                <a:spcPts val="902"/>
              </a:spcBef>
              <a:spcAft>
                <a:spcPts val="0"/>
              </a:spcAft>
            </a:pPr>
            <a:r>
              <a:rPr sz="3200" spc="-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3200" spc="58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aldehid</a:t>
            </a:r>
            <a:r>
              <a:rPr sz="3200" spc="59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atau</a:t>
            </a:r>
            <a:r>
              <a:rPr sz="3200" spc="5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1</a:t>
            </a:r>
            <a:r>
              <a:rPr sz="3200" spc="31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3200" spc="58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keton</a:t>
            </a:r>
            <a:r>
              <a:rPr sz="3200" spc="57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8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pada</a:t>
            </a:r>
            <a:r>
              <a:rPr sz="3200" spc="56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1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rantainya</a:t>
            </a:r>
            <a:r>
              <a:rPr sz="3200" spc="61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6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terikat</a:t>
            </a:r>
            <a:r>
              <a:rPr sz="3200" spc="61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9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dua</a:t>
            </a:r>
            <a:r>
              <a:rPr sz="3200" spc="57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atau</a:t>
            </a:r>
            <a:r>
              <a:rPr sz="3200" spc="-10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5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lebih</a:t>
            </a:r>
            <a:r>
              <a:rPr sz="3200" spc="-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3200" spc="-7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hidroksil.</a:t>
            </a:r>
          </a:p>
          <a:p>
            <a:pPr marL="191135" marR="0">
              <a:lnSpc>
                <a:spcPts val="3543"/>
              </a:lnSpc>
              <a:spcBef>
                <a:spcPts val="952"/>
              </a:spcBef>
              <a:spcAft>
                <a:spcPts val="0"/>
              </a:spcAft>
            </a:pPr>
            <a:r>
              <a:rPr sz="3200" spc="-18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pada</a:t>
            </a:r>
            <a:r>
              <a:rPr sz="3200" spc="-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3200" spc="5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aldehid</a:t>
            </a:r>
            <a:r>
              <a:rPr sz="3200" spc="55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6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contohnya</a:t>
            </a:r>
            <a:r>
              <a:rPr sz="3200" spc="-8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3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glukosa</a:t>
            </a:r>
            <a:r>
              <a:rPr sz="3200" spc="-11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sedangkan</a:t>
            </a:r>
            <a:r>
              <a:rPr sz="3200" spc="-10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8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pada</a:t>
            </a:r>
            <a:r>
              <a:rPr sz="3200" spc="-6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3200" spc="55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keton</a:t>
            </a:r>
            <a:r>
              <a:rPr sz="3200" spc="-9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terdapat</a:t>
            </a:r>
            <a:r>
              <a:rPr sz="3200" spc="5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fluktosa</a:t>
            </a:r>
            <a:r>
              <a:rPr sz="3200" spc="54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</a:p>
          <a:p>
            <a:pPr marL="2151633" marR="0">
              <a:lnSpc>
                <a:spcPts val="3543"/>
              </a:lnSpc>
              <a:spcBef>
                <a:spcPts val="902"/>
              </a:spcBef>
              <a:spcAft>
                <a:spcPts val="0"/>
              </a:spcAft>
            </a:pPr>
            <a:r>
              <a:rPr sz="320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masing2</a:t>
            </a:r>
            <a:r>
              <a:rPr sz="3200" spc="5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7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  <a:r>
              <a:rPr sz="3200" spc="54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6</a:t>
            </a:r>
            <a:r>
              <a:rPr sz="3200" spc="49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6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3200" spc="-9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25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karbon</a:t>
            </a:r>
            <a:r>
              <a:rPr sz="32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2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dan</a:t>
            </a:r>
            <a:r>
              <a:rPr sz="3200" spc="-5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7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  <a:r>
              <a:rPr sz="3200" spc="54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5</a:t>
            </a:r>
            <a:r>
              <a:rPr sz="3200" spc="51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3200" spc="54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200" spc="-12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karboksil.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6607" y="679412"/>
            <a:ext cx="5582877" cy="1369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sz="2700" spc="-13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penamaandalam</a:t>
            </a:r>
            <a:r>
              <a:rPr sz="2700" spc="33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6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monoskarida</a:t>
            </a:r>
            <a:r>
              <a:rPr sz="2700" spc="183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yaitu</a:t>
            </a:r>
          </a:p>
          <a:p>
            <a:pPr marL="0" marR="0">
              <a:lnSpc>
                <a:spcPts val="2990"/>
              </a:lnSpc>
              <a:spcBef>
                <a:spcPts val="708"/>
              </a:spcBef>
              <a:spcAft>
                <a:spcPts val="0"/>
              </a:spcAft>
            </a:pPr>
            <a:r>
              <a:rPr sz="2700" spc="-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al</a:t>
            </a:r>
            <a:r>
              <a:rPr sz="2700" spc="-6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dosa</a:t>
            </a:r>
            <a:r>
              <a:rPr sz="2700" spc="5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</a:t>
            </a:r>
            <a:r>
              <a:rPr sz="2700" spc="-58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6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rupakan</a:t>
            </a:r>
            <a:r>
              <a:rPr sz="2700" spc="4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8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monos</a:t>
            </a:r>
            <a:r>
              <a:rPr sz="2700" spc="-66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akari</a:t>
            </a:r>
            <a:r>
              <a:rPr sz="2700" spc="-59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</a:t>
            </a:r>
            <a:r>
              <a:rPr sz="2700" spc="5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</a:p>
          <a:p>
            <a:pPr marL="0" marR="0">
              <a:lnSpc>
                <a:spcPts val="2990"/>
              </a:lnSpc>
              <a:spcBef>
                <a:spcPts val="758"/>
              </a:spcBef>
              <a:spcAft>
                <a:spcPts val="0"/>
              </a:spcAft>
            </a:pPr>
            <a:r>
              <a:rPr sz="2700" spc="-6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  <a:r>
              <a:rPr sz="2700" spc="5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6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2700" spc="49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7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aldehida</a:t>
            </a:r>
            <a:r>
              <a:rPr sz="2700" spc="49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2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setiap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43113" y="679412"/>
            <a:ext cx="5582542" cy="1369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sz="2700" spc="-13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penamaandalam</a:t>
            </a:r>
            <a:r>
              <a:rPr sz="2700" spc="33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6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monoskarida</a:t>
            </a:r>
            <a:r>
              <a:rPr sz="2700" spc="183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yaitu</a:t>
            </a:r>
          </a:p>
          <a:p>
            <a:pPr marL="0" marR="0">
              <a:lnSpc>
                <a:spcPts val="2990"/>
              </a:lnSpc>
              <a:spcBef>
                <a:spcPts val="708"/>
              </a:spcBef>
              <a:spcAft>
                <a:spcPts val="0"/>
              </a:spcAft>
            </a:pPr>
            <a:r>
              <a:rPr sz="2700" spc="-1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ke</a:t>
            </a:r>
            <a:r>
              <a:rPr sz="2700" spc="-58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tosa</a:t>
            </a:r>
            <a:r>
              <a:rPr sz="2700" spc="44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</a:t>
            </a:r>
            <a:r>
              <a:rPr sz="2700" spc="-58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6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rupakan</a:t>
            </a:r>
            <a:r>
              <a:rPr sz="2700" spc="4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8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monos</a:t>
            </a:r>
            <a:r>
              <a:rPr sz="2700" spc="-66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akari</a:t>
            </a:r>
            <a:r>
              <a:rPr sz="2700" spc="-59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</a:t>
            </a:r>
            <a:r>
              <a:rPr sz="2700" spc="55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</a:p>
          <a:p>
            <a:pPr marL="0" marR="0">
              <a:lnSpc>
                <a:spcPts val="2990"/>
              </a:lnSpc>
              <a:spcBef>
                <a:spcPts val="758"/>
              </a:spcBef>
              <a:spcAft>
                <a:spcPts val="0"/>
              </a:spcAft>
            </a:pPr>
            <a:r>
              <a:rPr sz="2700" spc="-6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  <a:r>
              <a:rPr sz="2700" spc="5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6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2700" spc="49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keton</a:t>
            </a:r>
            <a:r>
              <a:rPr sz="2700" spc="5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2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setiap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86607" y="2107659"/>
            <a:ext cx="532643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sz="2700" spc="-12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molekulnya</a:t>
            </a:r>
            <a:r>
              <a:rPr sz="2700" spc="5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0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ditentukan</a:t>
            </a:r>
            <a:r>
              <a:rPr sz="2700" spc="51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dari</a:t>
            </a:r>
            <a:r>
              <a:rPr sz="2700" spc="48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3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2700" spc="48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43113" y="2107659"/>
            <a:ext cx="532643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0"/>
              </a:lnSpc>
              <a:spcBef>
                <a:spcPts val="0"/>
              </a:spcBef>
              <a:spcAft>
                <a:spcPts val="0"/>
              </a:spcAft>
            </a:pPr>
            <a:r>
              <a:rPr sz="2700" spc="-12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molekulnya</a:t>
            </a:r>
            <a:r>
              <a:rPr sz="2700" spc="5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0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ditentukan</a:t>
            </a:r>
            <a:r>
              <a:rPr sz="2700" spc="51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dari</a:t>
            </a:r>
            <a:r>
              <a:rPr sz="2700" spc="48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3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2700" spc="48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700" spc="-1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59563" y="408786"/>
            <a:ext cx="13085237" cy="1369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95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monosakarida</a:t>
            </a:r>
            <a:r>
              <a:rPr sz="1950" spc="-8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  <a:r>
              <a:rPr sz="1950" spc="-3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8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1950" spc="-7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14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karbon</a:t>
            </a:r>
            <a:r>
              <a:rPr sz="1950" spc="20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  <a:r>
              <a:rPr sz="1950" spc="-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5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mengikat</a:t>
            </a:r>
            <a:r>
              <a:rPr sz="1950" spc="-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4</a:t>
            </a:r>
            <a:r>
              <a:rPr sz="1950" spc="2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1950" spc="-2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1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yg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berbeda</a:t>
            </a:r>
            <a:r>
              <a:rPr sz="1950" spc="-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dalam</a:t>
            </a:r>
            <a:r>
              <a:rPr sz="1950" spc="-6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setiap</a:t>
            </a:r>
            <a:r>
              <a:rPr sz="1950" spc="47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6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tangannya</a:t>
            </a:r>
            <a:r>
              <a:rPr sz="1950" spc="37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disebut</a:t>
            </a:r>
            <a:r>
              <a:rPr sz="1950" spc="42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8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1950" spc="32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14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karbon</a:t>
            </a:r>
          </a:p>
          <a:p>
            <a:pPr marL="0" marR="0">
              <a:lnSpc>
                <a:spcPts val="2159"/>
              </a:lnSpc>
              <a:spcBef>
                <a:spcPts val="565"/>
              </a:spcBef>
              <a:spcAft>
                <a:spcPts val="0"/>
              </a:spcAft>
            </a:pPr>
            <a:r>
              <a:rPr sz="1950" spc="-1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asimetrik.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dalam</a:t>
            </a:r>
            <a:r>
              <a:rPr sz="1950" spc="-6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rumus</a:t>
            </a:r>
            <a:r>
              <a:rPr sz="1950" spc="-8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kimia</a:t>
            </a:r>
            <a:r>
              <a:rPr sz="1950" spc="-6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terdapat</a:t>
            </a:r>
            <a:r>
              <a:rPr sz="1950" spc="-3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8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1950" spc="-7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2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Casismetris</a:t>
            </a:r>
            <a:r>
              <a:rPr sz="1950" spc="1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dan</a:t>
            </a:r>
            <a:r>
              <a:rPr sz="1950" spc="-21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6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1950" spc="-1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Ckiral</a:t>
            </a:r>
            <a:r>
              <a:rPr sz="1950" spc="-3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  <a:r>
              <a:rPr sz="1950" spc="4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perbedaan</a:t>
            </a:r>
            <a:r>
              <a:rPr sz="1950" spc="3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gugus</a:t>
            </a:r>
            <a:r>
              <a:rPr sz="1950" spc="42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18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OHnya</a:t>
            </a:r>
            <a:r>
              <a:rPr sz="1950" spc="11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1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terletak</a:t>
            </a:r>
            <a:r>
              <a:rPr sz="1950" spc="4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</a:t>
            </a:r>
          </a:p>
          <a:p>
            <a:pPr marL="0" marR="0">
              <a:lnSpc>
                <a:spcPts val="2159"/>
              </a:lnSpc>
              <a:spcBef>
                <a:spcPts val="615"/>
              </a:spcBef>
              <a:spcAft>
                <a:spcPts val="0"/>
              </a:spcAft>
            </a:pPr>
            <a:r>
              <a:rPr sz="1950" spc="-1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sebelah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10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kanan</a:t>
            </a:r>
            <a:r>
              <a:rPr sz="1950" spc="-24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dan</a:t>
            </a:r>
            <a:r>
              <a:rPr sz="1950" spc="-21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kiri</a:t>
            </a:r>
            <a:r>
              <a:rPr sz="1950" spc="-6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  <a:r>
              <a:rPr sz="1950" spc="-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disebut</a:t>
            </a:r>
            <a:r>
              <a:rPr sz="1950" spc="-1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isomer</a:t>
            </a:r>
            <a:r>
              <a:rPr sz="1950" spc="-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geometri. </a:t>
            </a:r>
            <a:r>
              <a:rPr sz="1950" spc="-8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lukosa</a:t>
            </a:r>
            <a:r>
              <a:rPr sz="1950" spc="-6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disebut</a:t>
            </a:r>
            <a:r>
              <a:rPr sz="1950" spc="-1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4</a:t>
            </a:r>
            <a:r>
              <a:rPr sz="1950" spc="2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8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1950" spc="-7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2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Casimetris</a:t>
            </a:r>
            <a:r>
              <a:rPr sz="1950" spc="1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dan</a:t>
            </a:r>
            <a:r>
              <a:rPr sz="1950" spc="-21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4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fluktosa</a:t>
            </a:r>
            <a:r>
              <a:rPr sz="1950" spc="-4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disebut</a:t>
            </a:r>
            <a:r>
              <a:rPr sz="1950" spc="-1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3</a:t>
            </a:r>
            <a:r>
              <a:rPr sz="1950" spc="72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spc="-8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1950" spc="31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</a:t>
            </a:r>
          </a:p>
          <a:p>
            <a:pPr marL="0" marR="0">
              <a:lnSpc>
                <a:spcPts val="2159"/>
              </a:lnSpc>
              <a:spcBef>
                <a:spcPts val="615"/>
              </a:spcBef>
              <a:spcAft>
                <a:spcPts val="0"/>
              </a:spcAft>
            </a:pPr>
            <a:r>
              <a:rPr sz="19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asimetris.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0099" y="5451266"/>
            <a:ext cx="1325315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13"/>
              </a:lnSpc>
              <a:spcBef>
                <a:spcPts val="0"/>
              </a:spcBef>
              <a:spcAft>
                <a:spcPts val="0"/>
              </a:spcAft>
            </a:pPr>
            <a:r>
              <a:rPr sz="2450" spc="-1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monosakarida</a:t>
            </a:r>
            <a:r>
              <a:rPr sz="2450" spc="48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6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  <a:r>
              <a:rPr sz="2450" spc="48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2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2450" spc="4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</a:t>
            </a:r>
            <a:r>
              <a:rPr sz="2450" spc="-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6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asimetrik</a:t>
            </a:r>
            <a:r>
              <a:rPr sz="2450" spc="47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sehingga</a:t>
            </a:r>
            <a:r>
              <a:rPr sz="2450" spc="46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bersifat</a:t>
            </a:r>
            <a:r>
              <a:rPr sz="2450" spc="48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3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optik</a:t>
            </a:r>
            <a:r>
              <a:rPr sz="2450" spc="44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aktif.</a:t>
            </a:r>
            <a:r>
              <a:rPr sz="2450" spc="4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5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pada</a:t>
            </a:r>
            <a:r>
              <a:rPr sz="2450" spc="44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gliseraldehida</a:t>
            </a:r>
            <a:r>
              <a:rPr sz="2450" spc="56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0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jika</a:t>
            </a:r>
          </a:p>
          <a:p>
            <a:pPr marL="0" marR="0">
              <a:lnSpc>
                <a:spcPts val="2713"/>
              </a:lnSpc>
              <a:spcBef>
                <a:spcPts val="697"/>
              </a:spcBef>
              <a:spcAft>
                <a:spcPts val="0"/>
              </a:spcAft>
            </a:pPr>
            <a:r>
              <a:rPr sz="2450" spc="-1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molekul</a:t>
            </a:r>
            <a:r>
              <a:rPr sz="2450" spc="4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4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CHO</a:t>
            </a:r>
            <a:r>
              <a:rPr sz="2450" spc="29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9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mengikat</a:t>
            </a:r>
            <a:r>
              <a:rPr sz="2450" spc="57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9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hidroksil</a:t>
            </a:r>
            <a:r>
              <a:rPr sz="2450" spc="39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45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OH</a:t>
            </a:r>
            <a:r>
              <a:rPr sz="2450" spc="55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5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pada</a:t>
            </a:r>
            <a:r>
              <a:rPr sz="2450" spc="44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sebelah</a:t>
            </a:r>
            <a:r>
              <a:rPr sz="2450" spc="45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8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kanan</a:t>
            </a:r>
            <a:r>
              <a:rPr sz="2450" spc="45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karbonil</a:t>
            </a:r>
            <a:r>
              <a:rPr sz="2450" spc="4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9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terjauhnya</a:t>
            </a:r>
            <a:r>
              <a:rPr sz="2450" spc="4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6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disebut</a:t>
            </a:r>
            <a:r>
              <a:rPr sz="2450" spc="45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</a:t>
            </a:r>
            <a:r>
              <a:rPr sz="2450" spc="4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gliseraldehida</a:t>
            </a:r>
          </a:p>
          <a:p>
            <a:pPr marL="0" marR="0">
              <a:lnSpc>
                <a:spcPts val="2713"/>
              </a:lnSpc>
              <a:spcBef>
                <a:spcPts val="697"/>
              </a:spcBef>
              <a:spcAft>
                <a:spcPts val="0"/>
              </a:spcAft>
            </a:pPr>
            <a:r>
              <a:rPr sz="2450" spc="-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  <a:r>
              <a:rPr sz="2450" spc="44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artinya</a:t>
            </a:r>
            <a:r>
              <a:rPr sz="2450" spc="46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2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Dextro</a:t>
            </a:r>
            <a:r>
              <a:rPr sz="2450" spc="46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kanan.</a:t>
            </a:r>
            <a:r>
              <a:rPr sz="2450" spc="43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0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jika</a:t>
            </a:r>
            <a:r>
              <a:rPr sz="2450" spc="4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9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mengikat</a:t>
            </a:r>
            <a:r>
              <a:rPr sz="2450" spc="47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15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pada</a:t>
            </a:r>
            <a:r>
              <a:rPr sz="2450" spc="44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bagian</a:t>
            </a:r>
            <a:r>
              <a:rPr sz="2450" spc="4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8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kiri</a:t>
            </a:r>
            <a:r>
              <a:rPr sz="2450" spc="35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6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disebut</a:t>
            </a:r>
            <a:r>
              <a:rPr sz="2450" spc="4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2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L-gliseraldehida</a:t>
            </a:r>
            <a:r>
              <a:rPr sz="2450" spc="4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yaitu</a:t>
            </a:r>
            <a:r>
              <a:rPr sz="2450" spc="4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20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Levo</a:t>
            </a:r>
            <a:r>
              <a:rPr sz="2450" spc="1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450" spc="-2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kiri.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81269" y="202828"/>
            <a:ext cx="12446763" cy="1527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2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Aldotreosa</a:t>
            </a:r>
            <a:r>
              <a:rPr sz="3000" spc="5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7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monosakarida</a:t>
            </a:r>
            <a:r>
              <a:rPr sz="3000" spc="52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0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yang</a:t>
            </a:r>
            <a:r>
              <a:rPr sz="3000" spc="5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7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  <a:r>
              <a:rPr sz="3000" spc="53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lebih</a:t>
            </a:r>
            <a:r>
              <a:rPr sz="3000" spc="52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dari</a:t>
            </a:r>
            <a:r>
              <a:rPr sz="3000" spc="52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5</a:t>
            </a:r>
            <a:r>
              <a:rPr sz="3000" spc="4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5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atom</a:t>
            </a:r>
            <a:r>
              <a:rPr sz="3000" spc="52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1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C,</a:t>
            </a:r>
            <a:r>
              <a:rPr sz="3000" spc="5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7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memiliki</a:t>
            </a:r>
          </a:p>
          <a:p>
            <a:pPr marL="0" marR="0">
              <a:lnSpc>
                <a:spcPts val="3322"/>
              </a:lnSpc>
              <a:spcBef>
                <a:spcPts val="878"/>
              </a:spcBef>
              <a:spcAft>
                <a:spcPts val="0"/>
              </a:spcAft>
            </a:pPr>
            <a:r>
              <a:rPr sz="30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st</a:t>
            </a:r>
            <a:r>
              <a:rPr sz="3000" spc="-7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9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rukt</a:t>
            </a:r>
            <a:r>
              <a:rPr sz="3000" spc="-7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0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ur</a:t>
            </a:r>
            <a:r>
              <a:rPr sz="3000" spc="45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2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siklik</a:t>
            </a:r>
            <a:r>
              <a:rPr sz="3000" spc="16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atau</a:t>
            </a:r>
            <a:r>
              <a:rPr sz="3000" spc="36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6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hawort</a:t>
            </a:r>
            <a:r>
              <a:rPr sz="3000" spc="-70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h</a:t>
            </a:r>
            <a:r>
              <a:rPr sz="3000" spc="31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2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</a:t>
            </a:r>
            <a:r>
              <a:rPr sz="3000" spc="-6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</a:t>
            </a:r>
            <a:r>
              <a:rPr sz="3000" spc="-64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9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babkan</a:t>
            </a:r>
            <a:r>
              <a:rPr sz="3000" spc="5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3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adanya</a:t>
            </a:r>
            <a:r>
              <a:rPr sz="3000" spc="56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i</a:t>
            </a:r>
            <a:r>
              <a:rPr sz="3000" spc="-6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7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nte</a:t>
            </a:r>
            <a:r>
              <a:rPr sz="3000" spc="-64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3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raksi</a:t>
            </a:r>
            <a:r>
              <a:rPr sz="3000" spc="76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2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</a:t>
            </a:r>
            <a:r>
              <a:rPr sz="3000" spc="-8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9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ri</a:t>
            </a:r>
            <a:r>
              <a:rPr sz="3000" spc="70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</a:t>
            </a:r>
            <a:r>
              <a:rPr sz="3000" spc="-7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0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ugus</a:t>
            </a:r>
            <a:r>
              <a:rPr sz="3000" spc="64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2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karboni</a:t>
            </a:r>
            <a:r>
              <a:rPr sz="3000" spc="-6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l</a:t>
            </a:r>
          </a:p>
          <a:p>
            <a:pPr marL="0" marR="0">
              <a:lnSpc>
                <a:spcPts val="3322"/>
              </a:lnSpc>
              <a:spcBef>
                <a:spcPts val="878"/>
              </a:spcBef>
              <a:spcAft>
                <a:spcPts val="0"/>
              </a:spcAft>
            </a:pPr>
            <a:r>
              <a:rPr sz="3000" spc="-2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dan</a:t>
            </a:r>
            <a:r>
              <a:rPr sz="3000" spc="52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9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oksigen</a:t>
            </a:r>
            <a:r>
              <a:rPr sz="3000" spc="53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7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pada</a:t>
            </a:r>
            <a:r>
              <a:rPr sz="3000" spc="5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hidroksil</a:t>
            </a:r>
            <a:r>
              <a:rPr sz="3000" spc="53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3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yg</a:t>
            </a:r>
            <a:r>
              <a:rPr sz="3000" spc="51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7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membentuk</a:t>
            </a:r>
            <a:r>
              <a:rPr sz="3000" spc="5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1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ikantan</a:t>
            </a:r>
            <a:r>
              <a:rPr sz="3000" spc="5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000" spc="-8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kovalen.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1667" y="2244587"/>
            <a:ext cx="790055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20"/>
              </a:lnSpc>
              <a:spcBef>
                <a:spcPts val="0"/>
              </a:spcBef>
              <a:spcAft>
                <a:spcPts val="0"/>
              </a:spcAft>
            </a:pPr>
            <a:r>
              <a:rPr sz="3450" spc="-11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proses</a:t>
            </a:r>
            <a:r>
              <a:rPr sz="3450" spc="6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450" spc="-2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pembentukan</a:t>
            </a:r>
            <a:r>
              <a:rPr sz="3450" spc="68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450" spc="-2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siklisasi</a:t>
            </a:r>
            <a:r>
              <a:rPr sz="3450" spc="65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450" spc="-21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pada</a:t>
            </a:r>
            <a:r>
              <a:rPr sz="3450" spc="6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450" spc="-1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glukosa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41608" y="2244501"/>
            <a:ext cx="6892594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09"/>
              </a:lnSpc>
              <a:spcBef>
                <a:spcPts val="0"/>
              </a:spcBef>
              <a:spcAft>
                <a:spcPts val="0"/>
              </a:spcAft>
            </a:pPr>
            <a:r>
              <a:rPr sz="3350" spc="-19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pembentukan</a:t>
            </a:r>
            <a:r>
              <a:rPr sz="3350" spc="61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3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prinsip</a:t>
            </a:r>
            <a:r>
              <a:rPr sz="3350" spc="60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siklisasi</a:t>
            </a:r>
            <a:r>
              <a:rPr sz="3350" spc="59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fluktosa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3523" y="5564237"/>
            <a:ext cx="731392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dal</a:t>
            </a:r>
            <a:r>
              <a:rPr sz="2800" spc="-62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-4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am</a:t>
            </a:r>
            <a:r>
              <a:rPr sz="2800" spc="26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-13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pri</a:t>
            </a:r>
            <a:r>
              <a:rPr sz="2800" spc="-6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-6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nsi</a:t>
            </a:r>
            <a:r>
              <a:rPr sz="2800" spc="-6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</a:t>
            </a:r>
            <a:r>
              <a:rPr sz="2800" spc="26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sliklisasi</a:t>
            </a:r>
            <a:r>
              <a:rPr sz="2800" spc="61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1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gl</a:t>
            </a:r>
            <a:r>
              <a:rPr sz="2800" spc="-62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-13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ukosa</a:t>
            </a:r>
            <a:r>
              <a:rPr sz="2800" spc="5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1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se</a:t>
            </a:r>
            <a:r>
              <a:rPr sz="2800" spc="-5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-7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bagai</a:t>
            </a:r>
            <a:r>
              <a:rPr sz="2800" spc="68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-122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be</a:t>
            </a:r>
            <a:r>
              <a:rPr sz="2800" spc="-59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-8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ri</a:t>
            </a:r>
            <a:r>
              <a:rPr sz="2800" spc="-60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2800" spc="-17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kut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13171" y="5554643"/>
            <a:ext cx="4148680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09"/>
              </a:lnSpc>
              <a:spcBef>
                <a:spcPts val="0"/>
              </a:spcBef>
              <a:spcAft>
                <a:spcPts val="0"/>
              </a:spcAft>
            </a:pPr>
            <a:r>
              <a:rPr sz="33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</a:t>
            </a:r>
            <a:r>
              <a:rPr sz="3350" spc="-95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3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</a:t>
            </a:r>
            <a:r>
              <a:rPr sz="3350" spc="-95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7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pun</a:t>
            </a:r>
            <a:r>
              <a:rPr sz="3350" spc="47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21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ke</a:t>
            </a:r>
            <a:r>
              <a:rPr sz="3350" spc="-72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l</a:t>
            </a:r>
            <a:r>
              <a:rPr sz="3350" spc="-76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4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anjut</a:t>
            </a:r>
            <a:r>
              <a:rPr sz="3350" spc="-80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5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annya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6662" y="1188728"/>
            <a:ext cx="10321212" cy="110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09"/>
              </a:lnSpc>
              <a:spcBef>
                <a:spcPts val="0"/>
              </a:spcBef>
              <a:spcAft>
                <a:spcPts val="0"/>
              </a:spcAft>
            </a:pPr>
            <a:r>
              <a:rPr sz="3350" spc="-15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be</a:t>
            </a:r>
            <a:r>
              <a:rPr sz="3350" spc="-72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4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rdas</a:t>
            </a:r>
            <a:r>
              <a:rPr sz="3350" spc="-82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7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arkan</a:t>
            </a:r>
            <a:r>
              <a:rPr sz="3350" spc="55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4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rant</a:t>
            </a:r>
            <a:r>
              <a:rPr sz="3350" spc="-79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5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ai</a:t>
            </a:r>
            <a:r>
              <a:rPr sz="3350" spc="77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2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siklik</a:t>
            </a:r>
            <a:r>
              <a:rPr sz="3350" spc="23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2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te</a:t>
            </a:r>
            <a:r>
              <a:rPr sz="3350" spc="-72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6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rse</a:t>
            </a:r>
            <a:r>
              <a:rPr sz="3350" spc="-72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2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but,</a:t>
            </a:r>
            <a:r>
              <a:rPr sz="3350" spc="111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3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gula</a:t>
            </a:r>
            <a:r>
              <a:rPr sz="3350" spc="53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13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di</a:t>
            </a:r>
            <a:r>
              <a:rPr sz="3350" spc="-738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215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ke</a:t>
            </a:r>
            <a:r>
              <a:rPr sz="3350" spc="-72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l</a:t>
            </a:r>
            <a:r>
              <a:rPr sz="3350" spc="-763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24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ompokan</a:t>
            </a:r>
            <a:r>
              <a:rPr sz="3350" spc="6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43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ke</a:t>
            </a:r>
          </a:p>
          <a:p>
            <a:pPr marL="2475865" marR="0">
              <a:lnSpc>
                <a:spcPts val="3709"/>
              </a:lnSpc>
              <a:spcBef>
                <a:spcPts val="961"/>
              </a:spcBef>
              <a:spcAft>
                <a:spcPts val="0"/>
              </a:spcAft>
            </a:pPr>
            <a:r>
              <a:rPr sz="3350" spc="-1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dalam</a:t>
            </a:r>
            <a:r>
              <a:rPr sz="3350" spc="617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229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kelompok</a:t>
            </a:r>
            <a:r>
              <a:rPr sz="3350" spc="650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76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cincin</a:t>
            </a:r>
            <a:r>
              <a:rPr sz="3350" spc="634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 </a:t>
            </a:r>
            <a:r>
              <a:rPr sz="3350" spc="-81" dirty="0">
                <a:solidFill>
                  <a:srgbClr val="202020"/>
                </a:solidFill>
                <a:latin typeface="UOWPAW+TimesNewRomanPS-BoldMT"/>
                <a:cs typeface="UOWPAW+TimesNewRomanPS-BoldMT"/>
              </a:rPr>
              <a:t>piran.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309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Gabi Estudies</vt:lpstr>
      <vt:lpstr>Mungil</vt:lpstr>
      <vt:lpstr>Bakso Sapi</vt:lpstr>
      <vt:lpstr>UOWPAW+TimesNewRomanPS-BoldMT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ASUS</dc:creator>
  <cp:lastModifiedBy>Naomi Asus</cp:lastModifiedBy>
  <cp:revision>2</cp:revision>
  <dcterms:modified xsi:type="dcterms:W3CDTF">2022-03-04T07:35:41Z</dcterms:modified>
</cp:coreProperties>
</file>