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5143500"/>
  <p:notesSz cx="9144000" cy="5143500"/>
  <p:embeddedFontLst>
    <p:embeddedFont>
      <p:font typeface="BKBEQR+FredokaOne-Regular"/>
      <p:regular r:id="rId12"/>
    </p:embeddedFont>
    <p:embeddedFont>
      <p:font typeface="VLTUHN+Barlow-Regular"/>
      <p:regular r:id="rId13"/>
    </p:embeddedFont>
    <p:embeddedFont>
      <p:font typeface="LMINGT+Barlow-Bold"/>
      <p:regular r:id="rId14"/>
    </p:embeddedFont>
    <p:embeddedFont>
      <p:font typeface="OIJDFL+CourierNewPSMT"/>
      <p:regular r:id="rId15"/>
    </p:embeddedFont>
    <p:embeddedFont>
      <p:font typeface="BBMFTV+Barlow-MediumItalic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font" Target="fonts/font1.fntdata" /><Relationship Id="rId13" Type="http://schemas.openxmlformats.org/officeDocument/2006/relationships/font" Target="fonts/font2.fntdata" /><Relationship Id="rId14" Type="http://schemas.openxmlformats.org/officeDocument/2006/relationships/font" Target="fonts/font3.fntdata" /><Relationship Id="rId15" Type="http://schemas.openxmlformats.org/officeDocument/2006/relationships/font" Target="fonts/font4.fntdata" /><Relationship Id="rId16" Type="http://schemas.openxmlformats.org/officeDocument/2006/relationships/font" Target="fonts/font5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459063" y="1302254"/>
            <a:ext cx="1639823" cy="268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14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Tugas</a:t>
            </a: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Summary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60390" y="1770851"/>
            <a:ext cx="3778986" cy="13235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1254" marR="0">
              <a:lnSpc>
                <a:spcPts val="5081"/>
              </a:lnSpc>
              <a:spcBef>
                <a:spcPts val="0"/>
              </a:spcBef>
              <a:spcAft>
                <a:spcPts val="0"/>
              </a:spcAft>
            </a:pPr>
            <a:r>
              <a:rPr dirty="0" sz="4200">
                <a:solidFill>
                  <a:srgbClr val="a67c69"/>
                </a:solidFill>
                <a:latin typeface="BKBEQR+FredokaOne-Regular"/>
                <a:cs typeface="BKBEQR+FredokaOne-Regular"/>
              </a:rPr>
              <a:t>Karbohidrat:</a:t>
            </a:r>
          </a:p>
          <a:p>
            <a:pPr marL="0" marR="0">
              <a:lnSpc>
                <a:spcPts val="5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4200">
                <a:solidFill>
                  <a:srgbClr val="a67c69"/>
                </a:solidFill>
                <a:latin typeface="BKBEQR+FredokaOne-Regular"/>
                <a:cs typeface="BKBEQR+FredokaOne-Regular"/>
              </a:rPr>
              <a:t>Monosakarida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43933" y="3368061"/>
            <a:ext cx="1796898" cy="8427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Nama: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Intan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Alvina</a:t>
            </a:r>
          </a:p>
          <a:p>
            <a:pPr marL="80824" marR="0">
              <a:lnSpc>
                <a:spcPts val="1920"/>
              </a:lnSpc>
              <a:spcBef>
                <a:spcPts val="288"/>
              </a:spcBef>
              <a:spcAft>
                <a:spcPts val="0"/>
              </a:spcAft>
            </a:pP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NPM: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2114051033</a:t>
            </a:r>
          </a:p>
          <a:p>
            <a:pPr marL="261877" marR="0">
              <a:lnSpc>
                <a:spcPts val="1920"/>
              </a:lnSpc>
              <a:spcBef>
                <a:spcPts val="287"/>
              </a:spcBef>
              <a:spcAft>
                <a:spcPts val="0"/>
              </a:spcAft>
            </a:pP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Kelas: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THP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VLTUHN+Barlow-Regular"/>
                <a:cs typeface="VLTUHN+Barlow-Regular"/>
              </a:rPr>
              <a:t>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998555" y="4768904"/>
            <a:ext cx="2064829" cy="2686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14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Mata</a:t>
            </a: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Kuliah</a:t>
            </a: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1500">
                <a:solidFill>
                  <a:srgbClr val="a67c69"/>
                </a:solidFill>
                <a:latin typeface="BKBEQR+FredokaOne-Regular"/>
                <a:cs typeface="BKBEQR+FredokaOne-Regular"/>
              </a:rPr>
              <a:t>Biokimia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88550" y="798336"/>
            <a:ext cx="3914704" cy="6567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839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>
                <a:solidFill>
                  <a:srgbClr val="a67c69"/>
                </a:solidFill>
                <a:latin typeface="BKBEQR+FredokaOne-Regular"/>
                <a:cs typeface="BKBEQR+FredokaOne-Regular"/>
              </a:rPr>
              <a:t>Monosakarida</a:t>
            </a:r>
            <a:r>
              <a:rPr dirty="0" sz="4000" spc="463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4000">
                <a:solidFill>
                  <a:srgbClr val="a67c69"/>
                </a:solidFill>
                <a:latin typeface="BKBEQR+FredokaOne-Regular"/>
                <a:cs typeface="BKBEQR+FredokaOne-Regular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655899" y="987225"/>
            <a:ext cx="4278250" cy="4648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merupakan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unit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karbohidrat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terkecil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atau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senyawa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karbohidrat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dalam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bentuk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gula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yang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paling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sederhana.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79825" y="1900188"/>
            <a:ext cx="1365580" cy="3147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7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a67c69"/>
                </a:solidFill>
                <a:latin typeface="BKBEQR+FredokaOne-Regular"/>
                <a:cs typeface="BKBEQR+FredokaOne-Regular"/>
              </a:rPr>
              <a:t>Mono:</a:t>
            </a:r>
            <a:r>
              <a:rPr dirty="0" sz="1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1800">
                <a:solidFill>
                  <a:srgbClr val="a67c69"/>
                </a:solidFill>
                <a:latin typeface="BKBEQR+FredokaOne-Regular"/>
                <a:cs typeface="BKBEQR+FredokaOne-Regular"/>
              </a:rPr>
              <a:t>satu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795258" y="1900188"/>
            <a:ext cx="1711909" cy="3147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7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a67c69"/>
                </a:solidFill>
                <a:latin typeface="BKBEQR+FredokaOne-Regular"/>
                <a:cs typeface="BKBEQR+FredokaOne-Regular"/>
              </a:rPr>
              <a:t>Sakarida:</a:t>
            </a:r>
            <a:r>
              <a:rPr dirty="0" sz="1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1800">
                <a:solidFill>
                  <a:srgbClr val="a67c69"/>
                </a:solidFill>
                <a:latin typeface="BKBEQR+FredokaOne-Regular"/>
                <a:cs typeface="BKBEQR+FredokaOne-Regular"/>
              </a:rPr>
              <a:t>gula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4300" y="2723499"/>
            <a:ext cx="3991124" cy="4648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terdiri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atas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400" spc="-6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aldehid</a:t>
            </a:r>
            <a:r>
              <a:rPr dirty="0" sz="1400" spc="-70" u="sng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dan</a:t>
            </a:r>
            <a:r>
              <a:rPr dirty="0" sz="1400" spc="-70" u="sng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keton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dengan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dua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atau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lebih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hidroksil.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84300" y="3277219"/>
            <a:ext cx="4073677" cy="678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yang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memiliki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struktur</a:t>
            </a:r>
            <a:r>
              <a:rPr dirty="0" sz="1400" spc="11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400" spc="-70" u="sng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aldehid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disebut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aldosa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.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Sementara,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yang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mempunyai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struktur</a:t>
            </a:r>
            <a:r>
              <a:rPr dirty="0" sz="1400" spc="-2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400" spc="-70" u="sng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keton</a:t>
            </a:r>
            <a:r>
              <a:rPr dirty="0" sz="1400" spc="-57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disebut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400" u="sng">
                <a:solidFill>
                  <a:srgbClr val="7c5c4e"/>
                </a:solidFill>
                <a:latin typeface="VLTUHN+Barlow-Regular"/>
                <a:cs typeface="VLTUHN+Barlow-Regular"/>
              </a:rPr>
              <a:t>ketosa</a:t>
            </a:r>
            <a:r>
              <a:rPr dirty="0" sz="1400">
                <a:solidFill>
                  <a:srgbClr val="7c5c4e"/>
                </a:solidFill>
                <a:latin typeface="VLTUHN+Barlow-Regular"/>
                <a:cs typeface="VLTUHN+Barlow-Regular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33526" y="458057"/>
            <a:ext cx="4102100" cy="4222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025"/>
              </a:lnSpc>
              <a:spcBef>
                <a:spcPts val="0"/>
              </a:spcBef>
              <a:spcAft>
                <a:spcPts val="0"/>
              </a:spcAft>
            </a:pPr>
            <a:r>
              <a:rPr dirty="0" sz="2500">
                <a:solidFill>
                  <a:srgbClr val="a67c69"/>
                </a:solidFill>
                <a:latin typeface="BKBEQR+FredokaOne-Regular"/>
                <a:cs typeface="BKBEQR+FredokaOne-Regular"/>
              </a:rPr>
              <a:t>Tata</a:t>
            </a:r>
            <a:r>
              <a:rPr dirty="0" sz="25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500">
                <a:solidFill>
                  <a:srgbClr val="a67c69"/>
                </a:solidFill>
                <a:latin typeface="BKBEQR+FredokaOne-Regular"/>
                <a:cs typeface="BKBEQR+FredokaOne-Regular"/>
              </a:rPr>
              <a:t>Nama</a:t>
            </a:r>
            <a:r>
              <a:rPr dirty="0" sz="25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500">
                <a:solidFill>
                  <a:srgbClr val="a67c69"/>
                </a:solidFill>
                <a:latin typeface="BKBEQR+FredokaOne-Regular"/>
                <a:cs typeface="BKBEQR+FredokaOne-Regular"/>
              </a:rPr>
              <a:t>Monosakarida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963881" y="538537"/>
            <a:ext cx="5382208" cy="4683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8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Pusat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Asimetrik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Monosakarida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4650" y="1207049"/>
            <a:ext cx="6971791" cy="7696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Pada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monosakarida,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atom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biasanya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berupa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kiral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atau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asimetris.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Dimana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perbedaanya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yaitu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terletak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pada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posisi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atom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OH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(dikanan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atau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dikiri),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sehingga</a:t>
            </a:r>
          </a:p>
          <a:p>
            <a:pPr marL="0" marR="0">
              <a:lnSpc>
                <a:spcPts val="1919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disebut</a:t>
            </a:r>
            <a:r>
              <a:rPr dirty="0" sz="1600" spc="25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isomer</a:t>
            </a: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 </a:t>
            </a: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geometri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04650" y="2065570"/>
            <a:ext cx="6641997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memiliki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sifat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optik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aktif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karena</a:t>
            </a:r>
            <a:r>
              <a:rPr dirty="0" sz="1600" spc="32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memiliki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atom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C-asimetrik.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04650" y="2436410"/>
            <a:ext cx="7228840" cy="5257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Berdasarkan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sifat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ini,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dibagi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menjadi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dextro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(D)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yang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berarti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kanan,</a:t>
            </a:r>
          </a:p>
          <a:p>
            <a:pPr marL="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levo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(L)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yang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berarti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kiri.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04650" y="3051089"/>
            <a:ext cx="859129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Contoh: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103137" y="3860605"/>
            <a:ext cx="1235456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19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a67c69"/>
                </a:solidFill>
                <a:latin typeface="BKBEQR+FredokaOne-Regular"/>
                <a:cs typeface="BKBEQR+FredokaOne-Regular"/>
              </a:rPr>
              <a:t>Gliserida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08127" y="362327"/>
            <a:ext cx="3208782" cy="468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8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Struktur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Haworth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8850" y="922285"/>
            <a:ext cx="6066494" cy="5257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Struktur</a:t>
            </a: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 </a:t>
            </a: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Haworth</a:t>
            </a:r>
            <a:r>
              <a:rPr dirty="0" sz="1600" spc="-52" b="1">
                <a:solidFill>
                  <a:srgbClr val="7c5c4e"/>
                </a:solidFill>
                <a:latin typeface="LMINGT+Barlow-Bold"/>
                <a:cs typeface="LMINGT+Barlow-Bold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dapat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terjadi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disebabkan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interaksi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karbonil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oksigen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pada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hidroksil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membentuk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ikatan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kovalen.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3585" y="1662727"/>
            <a:ext cx="6592669" cy="4683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8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Prinsip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Siklisasi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Glukosa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dan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BKBEQR+FredokaOne-Regular"/>
                <a:cs typeface="BKBEQR+FredokaOne-Regular"/>
              </a:rPr>
              <a:t>Fruktosa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023949" y="2498384"/>
            <a:ext cx="846150" cy="2362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Catatan…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023949" y="2894624"/>
            <a:ext cx="1985340" cy="1028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Bentuk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OIJDFL+CourierNewPSMT"/>
                <a:cs typeface="OIJDFL+CourierNewPSMT"/>
              </a:rPr>
              <a:t>α</a:t>
            </a:r>
            <a:r>
              <a:rPr dirty="0" sz="1300" spc="-69">
                <a:solidFill>
                  <a:srgbClr val="213b55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(alpha)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memiliki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gugus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hidroksil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“di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bawah”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hidrogennya.</a:t>
            </a:r>
          </a:p>
          <a:p>
            <a:pPr marL="0" marR="0">
              <a:lnSpc>
                <a:spcPts val="1559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Sedangkan,</a:t>
            </a:r>
            <a:r>
              <a:rPr dirty="0" sz="1300" spc="-41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OIJDFL+CourierNewPSMT"/>
                <a:cs typeface="OIJDFL+CourierNewPSMT"/>
              </a:rPr>
              <a:t>β</a:t>
            </a:r>
            <a:r>
              <a:rPr dirty="0" sz="1300" spc="-69">
                <a:solidFill>
                  <a:srgbClr val="213b55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(beta)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memiliki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gugus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023949" y="3885224"/>
            <a:ext cx="1754860" cy="4343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hidroksilnya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berada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“di</a:t>
            </a:r>
          </a:p>
          <a:p>
            <a:pPr marL="0" marR="0">
              <a:lnSpc>
                <a:spcPts val="1559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atas”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 </a:t>
            </a:r>
            <a:r>
              <a:rPr dirty="0" sz="1300">
                <a:solidFill>
                  <a:srgbClr val="213b55"/>
                </a:solidFill>
                <a:latin typeface="VLTUHN+Barlow-Regular"/>
                <a:cs typeface="VLTUHN+Barlow-Regular"/>
              </a:rPr>
              <a:t>hidrogennya.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60025" y="4559074"/>
            <a:ext cx="2329917" cy="251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Berlaku</a:t>
            </a: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 </a:t>
            </a: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juga</a:t>
            </a: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 </a:t>
            </a: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untuk</a:t>
            </a: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 </a:t>
            </a:r>
            <a:r>
              <a:rPr dirty="0" sz="1400" b="1">
                <a:solidFill>
                  <a:srgbClr val="7c5c4e"/>
                </a:solidFill>
                <a:latin typeface="LMINGT+Barlow-Bold"/>
                <a:cs typeface="LMINGT+Barlow-Bold"/>
              </a:rPr>
              <a:t>fruktosa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963033" y="775660"/>
            <a:ext cx="5417692" cy="3761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Pengelompokan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Cincin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Piran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dan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BKBEQR+FredokaOne-Regular"/>
                <a:cs typeface="BKBEQR+FredokaOne-Regular"/>
              </a:rPr>
              <a:t>Furan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17825" y="1535074"/>
            <a:ext cx="2604617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Monosakarida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dalam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bentuk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17825" y="1778915"/>
            <a:ext cx="3220719" cy="769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hemiasetal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cincin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segi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lima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disebut</a:t>
            </a:r>
          </a:p>
          <a:p>
            <a:pPr marL="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furanosa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,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dan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cincin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segi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enam</a:t>
            </a:r>
          </a:p>
          <a:p>
            <a:pPr marL="0" marR="0">
              <a:lnSpc>
                <a:spcPts val="192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disebut</a:t>
            </a:r>
            <a:r>
              <a:rPr dirty="0" sz="1600" spc="25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 b="1">
                <a:solidFill>
                  <a:srgbClr val="7c5c4e"/>
                </a:solidFill>
                <a:latin typeface="LMINGT+Barlow-Bold"/>
                <a:cs typeface="LMINGT+Barlow-Bold"/>
              </a:rPr>
              <a:t>piranosa.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083588" y="4038539"/>
            <a:ext cx="3751132" cy="789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Jika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OH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terletak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“di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bawah”</a:t>
            </a:r>
          </a:p>
          <a:p>
            <a:pPr marL="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dinamakan</a:t>
            </a:r>
            <a:r>
              <a:rPr dirty="0" sz="1600" spc="-17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OIJDFL+CourierNewPSMT"/>
                <a:cs typeface="OIJDFL+CourierNewPSMT"/>
              </a:rPr>
              <a:t>α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-D-</a:t>
            </a:r>
            <a:r>
              <a:rPr dirty="0" sz="1600">
                <a:solidFill>
                  <a:srgbClr val="7c5c4e"/>
                </a:solidFill>
                <a:latin typeface="BBMFTV+Barlow-MediumItalic"/>
                <a:cs typeface="BBMFTV+Barlow-MediumItalic"/>
              </a:rPr>
              <a:t>piranosa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,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jika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gugus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OH</a:t>
            </a:r>
          </a:p>
          <a:p>
            <a:pPr marL="0" marR="0">
              <a:lnSpc>
                <a:spcPts val="192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terletak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“di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atas”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dinamakan</a:t>
            </a:r>
            <a:r>
              <a:rPr dirty="0" sz="1600">
                <a:solidFill>
                  <a:srgbClr val="7c5c4e"/>
                </a:solidFill>
                <a:latin typeface="OIJDFL+CourierNewPSMT"/>
                <a:cs typeface="OIJDFL+CourierNewPSMT"/>
              </a:rPr>
              <a:t>β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-D</a:t>
            </a:r>
            <a:r>
              <a:rPr dirty="0" sz="1600">
                <a:solidFill>
                  <a:srgbClr val="7c5c4e"/>
                </a:solidFill>
                <a:latin typeface="VLTUHN+Barlow-Regular"/>
                <a:cs typeface="VLTUHN+Barlow-Regular"/>
              </a:rPr>
              <a:t> </a:t>
            </a:r>
            <a:r>
              <a:rPr dirty="0" sz="1600">
                <a:solidFill>
                  <a:srgbClr val="7c5c4e"/>
                </a:solidFill>
                <a:latin typeface="BBMFTV+Barlow-MediumItalic"/>
                <a:cs typeface="BBMFTV+Barlow-MediumItalic"/>
              </a:rPr>
              <a:t>furanosa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2022-03-04T01:30:28-06:00</dcterms:modified>
</cp:coreProperties>
</file>