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y="10287000" cx="18288000"/>
  <p:notesSz cx="18288000" cy="102870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36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37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38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39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13000" i="0">
                <a:solidFill>
                  <a:srgbClr val="3728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sz="3950" i="0">
                <a:solidFill>
                  <a:srgbClr val="3728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84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5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6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13000" i="0">
                <a:solidFill>
                  <a:srgbClr val="3728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641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42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43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44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45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E7D8"/>
          </a:solidFill>
        </p:spPr>
        <p:txBody>
          <a:bodyPr bIns="0" lIns="0" rIns="0" rtlCol="0" tIns="0" wrap="square"/>
          <a:p/>
        </p:txBody>
      </p:sp>
      <p:sp>
        <p:nvSpPr>
          <p:cNvPr id="1048603" name="bg object 17"/>
          <p:cNvSpPr/>
          <p:nvPr/>
        </p:nvSpPr>
        <p:spPr>
          <a:xfrm>
            <a:off x="16327313" y="7382301"/>
            <a:ext cx="1863943" cy="290469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4" name="bg object 18"/>
          <p:cNvSpPr/>
          <p:nvPr/>
        </p:nvSpPr>
        <p:spPr>
          <a:xfrm>
            <a:off x="0" y="7381889"/>
            <a:ext cx="2223537" cy="290510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5" name="bg object 19"/>
          <p:cNvSpPr/>
          <p:nvPr/>
        </p:nvSpPr>
        <p:spPr>
          <a:xfrm>
            <a:off x="15853130" y="1"/>
            <a:ext cx="2434869" cy="2381577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6" name="bg object 20"/>
          <p:cNvSpPr/>
          <p:nvPr/>
        </p:nvSpPr>
        <p:spPr>
          <a:xfrm>
            <a:off x="496394" y="3206617"/>
            <a:ext cx="8315309" cy="4743449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7" name="bg object 21"/>
          <p:cNvSpPr/>
          <p:nvPr/>
        </p:nvSpPr>
        <p:spPr>
          <a:xfrm>
            <a:off x="9486351" y="3206617"/>
            <a:ext cx="8248649" cy="4743449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8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13000" i="0">
                <a:solidFill>
                  <a:srgbClr val="3728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609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10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11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47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48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8BF9C"/>
          </a:solid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2852963" y="3409239"/>
            <a:ext cx="12582072" cy="200660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13000" i="0">
                <a:solidFill>
                  <a:srgbClr val="3728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9491817" y="2463673"/>
            <a:ext cx="7947025" cy="489267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950" i="0">
                <a:solidFill>
                  <a:srgbClr val="3728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8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E7D8"/>
          </a:solidFill>
        </p:spPr>
        <p:txBody>
          <a:bodyPr bIns="0" lIns="0" rIns="0" rtlCol="0" tIns="0" wrap="square"/>
          <a:p/>
        </p:txBody>
      </p:sp>
      <p:sp>
        <p:nvSpPr>
          <p:cNvPr id="1048588" name="object 3"/>
          <p:cNvSpPr/>
          <p:nvPr/>
        </p:nvSpPr>
        <p:spPr>
          <a:xfrm>
            <a:off x="15025115" y="6902836"/>
            <a:ext cx="2238374" cy="221572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9" name="object 4"/>
          <p:cNvSpPr txBox="1">
            <a:spLocks noGrp="1"/>
          </p:cNvSpPr>
          <p:nvPr>
            <p:ph type="title"/>
          </p:nvPr>
        </p:nvSpPr>
        <p:spPr>
          <a:xfrm>
            <a:off x="2433958" y="3202335"/>
            <a:ext cx="13418161" cy="19558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1430"/>
              <a:t>M</a:t>
            </a:r>
            <a:r>
              <a:rPr b="1" dirty="0" lang="en-US" spc="1430"/>
              <a:t>O</a:t>
            </a:r>
            <a:r>
              <a:rPr b="1" dirty="0" lang="en-US" spc="1430"/>
              <a:t>N</a:t>
            </a:r>
            <a:r>
              <a:rPr b="1" dirty="0" lang="en-US" spc="1430"/>
              <a:t>O</a:t>
            </a:r>
            <a:r>
              <a:rPr b="1" dirty="0" lang="en-US" spc="1430"/>
              <a:t>SAKARIDA</a:t>
            </a:r>
            <a:endParaRPr b="1" dirty="0" spc="1430"/>
          </a:p>
        </p:txBody>
      </p:sp>
      <p:sp>
        <p:nvSpPr>
          <p:cNvPr id="1048590" name="object 5"/>
          <p:cNvSpPr txBox="1"/>
          <p:nvPr/>
        </p:nvSpPr>
        <p:spPr>
          <a:xfrm>
            <a:off x="6040744" y="5756767"/>
            <a:ext cx="6206490" cy="18802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1050925" marL="1974214" marR="1075690">
              <a:lnSpc>
                <a:spcPct val="116300"/>
              </a:lnSpc>
              <a:spcBef>
                <a:spcPts val="100"/>
              </a:spcBef>
            </a:pPr>
            <a:r>
              <a:rPr dirty="0" sz="3600" spc="420">
                <a:solidFill>
                  <a:srgbClr val="37281B"/>
                </a:solidFill>
                <a:latin typeface="Trebuchet MS"/>
                <a:cs typeface="Trebuchet MS"/>
              </a:rPr>
              <a:t>Mia </a:t>
            </a:r>
            <a:r>
              <a:rPr dirty="0" sz="3600" spc="140">
                <a:solidFill>
                  <a:srgbClr val="37281B"/>
                </a:solidFill>
                <a:latin typeface="Trebuchet MS"/>
                <a:cs typeface="Trebuchet MS"/>
              </a:rPr>
              <a:t>Nikmatul</a:t>
            </a:r>
            <a:r>
              <a:rPr dirty="0" sz="3600" spc="-130">
                <a:solidFill>
                  <a:srgbClr val="37281B"/>
                </a:solidFill>
                <a:latin typeface="Trebuchet MS"/>
                <a:cs typeface="Trebuchet MS"/>
              </a:rPr>
              <a:t> </a:t>
            </a:r>
            <a:r>
              <a:rPr dirty="0" sz="3600" spc="95">
                <a:solidFill>
                  <a:srgbClr val="37281B"/>
                </a:solidFill>
                <a:latin typeface="Trebuchet MS"/>
                <a:cs typeface="Trebuchet MS"/>
              </a:rPr>
              <a:t>Laila  </a:t>
            </a:r>
            <a:r>
              <a:rPr dirty="0" sz="3600" spc="-114">
                <a:solidFill>
                  <a:srgbClr val="37281B"/>
                </a:solidFill>
                <a:latin typeface="Trebuchet MS"/>
                <a:cs typeface="Trebuchet MS"/>
              </a:rPr>
              <a:t>2114051049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3600" spc="180">
                <a:solidFill>
                  <a:srgbClr val="37281B"/>
                </a:solidFill>
                <a:latin typeface="Trebuchet MS"/>
                <a:cs typeface="Trebuchet MS"/>
              </a:rPr>
              <a:t>Teknologi </a:t>
            </a:r>
            <a:r>
              <a:rPr dirty="0" sz="3600" spc="204">
                <a:solidFill>
                  <a:srgbClr val="37281B"/>
                </a:solidFill>
                <a:latin typeface="Trebuchet MS"/>
                <a:cs typeface="Trebuchet MS"/>
              </a:rPr>
              <a:t>Hasil </a:t>
            </a:r>
            <a:r>
              <a:rPr dirty="0" sz="3600" spc="70">
                <a:solidFill>
                  <a:srgbClr val="37281B"/>
                </a:solidFill>
                <a:latin typeface="Trebuchet MS"/>
                <a:cs typeface="Trebuchet MS"/>
              </a:rPr>
              <a:t>Pertanian</a:t>
            </a:r>
            <a:r>
              <a:rPr dirty="0" sz="3600" spc="90">
                <a:solidFill>
                  <a:srgbClr val="37281B"/>
                </a:solidFill>
                <a:latin typeface="Trebuchet MS"/>
                <a:cs typeface="Trebuchet MS"/>
              </a:rPr>
              <a:t> </a:t>
            </a:r>
            <a:r>
              <a:rPr dirty="0" sz="3600" spc="509">
                <a:solidFill>
                  <a:srgbClr val="37281B"/>
                </a:solidFill>
                <a:latin typeface="Trebuchet MS"/>
                <a:cs typeface="Trebuchet MS"/>
              </a:rPr>
              <a:t>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591" name="object 6"/>
          <p:cNvSpPr/>
          <p:nvPr/>
        </p:nvSpPr>
        <p:spPr>
          <a:xfrm>
            <a:off x="8280775" y="7814675"/>
            <a:ext cx="1828799" cy="194309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2" name="object 7"/>
          <p:cNvSpPr/>
          <p:nvPr/>
        </p:nvSpPr>
        <p:spPr>
          <a:xfrm>
            <a:off x="8280044" y="660605"/>
            <a:ext cx="1828799" cy="1943099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3" name="object 8"/>
          <p:cNvSpPr/>
          <p:nvPr/>
        </p:nvSpPr>
        <p:spPr>
          <a:xfrm>
            <a:off x="446714" y="4488332"/>
            <a:ext cx="1162049" cy="123824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4" name="object 9"/>
          <p:cNvSpPr/>
          <p:nvPr/>
        </p:nvSpPr>
        <p:spPr>
          <a:xfrm>
            <a:off x="15025115" y="1028715"/>
            <a:ext cx="2238374" cy="2219309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5" name="object 10"/>
          <p:cNvSpPr/>
          <p:nvPr/>
        </p:nvSpPr>
        <p:spPr>
          <a:xfrm>
            <a:off x="1028700" y="1098416"/>
            <a:ext cx="2300721" cy="2285990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6" name="object 11"/>
          <p:cNvSpPr/>
          <p:nvPr/>
        </p:nvSpPr>
        <p:spPr>
          <a:xfrm>
            <a:off x="1028700" y="6972238"/>
            <a:ext cx="2300721" cy="2282738"/>
          </a:xfrm>
          <a:prstGeom prst="rect"/>
          <a:blipFill>
            <a:blip xmlns:r="http://schemas.openxmlformats.org/officeDocument/2006/relationships" r:embed="rId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7" name="object 12"/>
          <p:cNvSpPr/>
          <p:nvPr/>
        </p:nvSpPr>
        <p:spPr>
          <a:xfrm>
            <a:off x="16677315" y="4488332"/>
            <a:ext cx="1162049" cy="123824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2"/>
          <p:cNvSpPr/>
          <p:nvPr/>
        </p:nvSpPr>
        <p:spPr>
          <a:xfrm>
            <a:off x="11895446" y="0"/>
            <a:ext cx="6392553" cy="1028699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9" name="object 3"/>
          <p:cNvSpPr txBox="1">
            <a:spLocks noGrp="1"/>
          </p:cNvSpPr>
          <p:nvPr>
            <p:ph type="title"/>
          </p:nvPr>
        </p:nvSpPr>
        <p:spPr>
          <a:xfrm>
            <a:off x="4586975" y="831473"/>
            <a:ext cx="8090534" cy="1244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350" spc="915"/>
              <a:t>Monosakarida</a:t>
            </a:r>
            <a:endParaRPr sz="8350"/>
          </a:p>
        </p:txBody>
      </p:sp>
      <p:sp>
        <p:nvSpPr>
          <p:cNvPr id="1048600" name="object 4"/>
          <p:cNvSpPr/>
          <p:nvPr/>
        </p:nvSpPr>
        <p:spPr>
          <a:xfrm>
            <a:off x="468462" y="106536"/>
            <a:ext cx="2863001" cy="313370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1" name="object 5"/>
          <p:cNvSpPr txBox="1"/>
          <p:nvPr/>
        </p:nvSpPr>
        <p:spPr>
          <a:xfrm>
            <a:off x="1887285" y="2740563"/>
            <a:ext cx="11840210" cy="59182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6477635">
              <a:lnSpc>
                <a:spcPct val="125099"/>
              </a:lnSpc>
              <a:spcBef>
                <a:spcPts val="95"/>
              </a:spcBef>
            </a:pPr>
            <a:r>
              <a:rPr dirty="0" sz="3500" spc="95">
                <a:solidFill>
                  <a:srgbClr val="37281B"/>
                </a:solidFill>
                <a:latin typeface="Trebuchet MS"/>
                <a:cs typeface="Trebuchet MS"/>
              </a:rPr>
              <a:t>Unit </a:t>
            </a:r>
            <a:r>
              <a:rPr dirty="0" sz="3500" spc="75">
                <a:solidFill>
                  <a:srgbClr val="37281B"/>
                </a:solidFill>
                <a:latin typeface="Trebuchet MS"/>
                <a:cs typeface="Trebuchet MS"/>
              </a:rPr>
              <a:t>karbohidrat </a:t>
            </a:r>
            <a:r>
              <a:rPr dirty="0" sz="3500" spc="5">
                <a:solidFill>
                  <a:srgbClr val="37281B"/>
                </a:solidFill>
                <a:latin typeface="Trebuchet MS"/>
                <a:cs typeface="Trebuchet MS"/>
              </a:rPr>
              <a:t>terkecil.  </a:t>
            </a:r>
            <a:endParaRPr sz="3500">
              <a:latin typeface="Trebuchet MS"/>
              <a:cs typeface="Trebuchet MS"/>
            </a:endParaRPr>
          </a:p>
          <a:p>
            <a:pPr marL="12700" marR="6477635">
              <a:lnSpc>
                <a:spcPct val="125099"/>
              </a:lnSpc>
              <a:spcBef>
                <a:spcPts val="95"/>
              </a:spcBef>
            </a:pPr>
            <a:r>
              <a:rPr dirty="0" sz="3500" spc="450">
                <a:solidFill>
                  <a:srgbClr val="37281B"/>
                </a:solidFill>
                <a:latin typeface="Trebuchet MS"/>
                <a:cs typeface="Trebuchet MS"/>
              </a:rPr>
              <a:t>Mono </a:t>
            </a:r>
            <a:r>
              <a:rPr dirty="0" sz="3500" spc="-490">
                <a:solidFill>
                  <a:srgbClr val="37281B"/>
                </a:solidFill>
                <a:latin typeface="Trebuchet MS"/>
                <a:cs typeface="Trebuchet MS"/>
              </a:rPr>
              <a:t>:</a:t>
            </a:r>
            <a:r>
              <a:rPr dirty="0" sz="3500" spc="-120">
                <a:solidFill>
                  <a:srgbClr val="37281B"/>
                </a:solidFill>
                <a:latin typeface="Trebuchet MS"/>
                <a:cs typeface="Trebuchet MS"/>
              </a:rPr>
              <a:t> </a:t>
            </a:r>
            <a:r>
              <a:rPr dirty="0" sz="3500" spc="90">
                <a:solidFill>
                  <a:srgbClr val="37281B"/>
                </a:solidFill>
                <a:latin typeface="Trebuchet MS"/>
                <a:cs typeface="Trebuchet MS"/>
              </a:rPr>
              <a:t>satu</a:t>
            </a:r>
            <a:endParaRPr sz="3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3500" spc="120">
                <a:solidFill>
                  <a:srgbClr val="37281B"/>
                </a:solidFill>
                <a:latin typeface="Trebuchet MS"/>
                <a:cs typeface="Trebuchet MS"/>
              </a:rPr>
              <a:t>Sakarida </a:t>
            </a:r>
            <a:r>
              <a:rPr dirty="0" sz="3500" spc="-490">
                <a:solidFill>
                  <a:srgbClr val="37281B"/>
                </a:solidFill>
                <a:latin typeface="Trebuchet MS"/>
                <a:cs typeface="Trebuchet MS"/>
              </a:rPr>
              <a:t>:</a:t>
            </a:r>
            <a:r>
              <a:rPr dirty="0" sz="3500" spc="-350">
                <a:solidFill>
                  <a:srgbClr val="37281B"/>
                </a:solidFill>
                <a:latin typeface="Trebuchet MS"/>
                <a:cs typeface="Trebuchet MS"/>
              </a:rPr>
              <a:t> </a:t>
            </a:r>
            <a:r>
              <a:rPr dirty="0" sz="3500" spc="120">
                <a:solidFill>
                  <a:srgbClr val="37281B"/>
                </a:solidFill>
                <a:latin typeface="Trebuchet MS"/>
                <a:cs typeface="Trebuchet MS"/>
              </a:rPr>
              <a:t>gula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0">
              <a:latin typeface="Trebuchet MS"/>
              <a:cs typeface="Trebuchet MS"/>
            </a:endParaRPr>
          </a:p>
          <a:p>
            <a:pPr marL="12700" marR="5080">
              <a:lnSpc>
                <a:spcPct val="125099"/>
              </a:lnSpc>
            </a:pPr>
            <a:r>
              <a:rPr dirty="0" sz="3500" spc="150">
                <a:solidFill>
                  <a:srgbClr val="37281B"/>
                </a:solidFill>
                <a:latin typeface="Trebuchet MS"/>
                <a:cs typeface="Trebuchet MS"/>
              </a:rPr>
              <a:t>Satu </a:t>
            </a:r>
            <a:r>
              <a:rPr dirty="0" sz="3500" spc="60">
                <a:solidFill>
                  <a:srgbClr val="37281B"/>
                </a:solidFill>
                <a:latin typeface="Trebuchet MS"/>
                <a:cs typeface="Trebuchet MS"/>
              </a:rPr>
              <a:t>unit </a:t>
            </a:r>
            <a:r>
              <a:rPr dirty="0" sz="3500" spc="15">
                <a:solidFill>
                  <a:srgbClr val="37281B"/>
                </a:solidFill>
                <a:latin typeface="Trebuchet MS"/>
                <a:cs typeface="Trebuchet MS"/>
              </a:rPr>
              <a:t>gula, </a:t>
            </a:r>
            <a:r>
              <a:rPr dirty="0" sz="3500" spc="120">
                <a:solidFill>
                  <a:srgbClr val="37281B"/>
                </a:solidFill>
                <a:latin typeface="Trebuchet MS"/>
                <a:cs typeface="Trebuchet MS"/>
              </a:rPr>
              <a:t>gula </a:t>
            </a:r>
            <a:r>
              <a:rPr dirty="0" sz="3500" spc="70">
                <a:solidFill>
                  <a:srgbClr val="37281B"/>
                </a:solidFill>
                <a:latin typeface="Trebuchet MS"/>
                <a:cs typeface="Trebuchet MS"/>
              </a:rPr>
              <a:t>tersebut </a:t>
            </a:r>
            <a:r>
              <a:rPr dirty="0" sz="3500" spc="40">
                <a:solidFill>
                  <a:srgbClr val="37281B"/>
                </a:solidFill>
                <a:latin typeface="Trebuchet MS"/>
                <a:cs typeface="Trebuchet MS"/>
              </a:rPr>
              <a:t>terdiri </a:t>
            </a:r>
            <a:r>
              <a:rPr dirty="0" sz="3500" spc="65">
                <a:solidFill>
                  <a:srgbClr val="37281B"/>
                </a:solidFill>
                <a:latin typeface="Trebuchet MS"/>
                <a:cs typeface="Trebuchet MS"/>
              </a:rPr>
              <a:t>dari </a:t>
            </a:r>
            <a:r>
              <a:rPr dirty="0" sz="3500" spc="90">
                <a:solidFill>
                  <a:srgbClr val="37281B"/>
                </a:solidFill>
                <a:latin typeface="Trebuchet MS"/>
                <a:cs typeface="Trebuchet MS"/>
              </a:rPr>
              <a:t>satu </a:t>
            </a:r>
            <a:r>
              <a:rPr dirty="0" sz="3500" spc="240">
                <a:solidFill>
                  <a:srgbClr val="37281B"/>
                </a:solidFill>
                <a:latin typeface="Trebuchet MS"/>
                <a:cs typeface="Trebuchet MS"/>
              </a:rPr>
              <a:t>gugus  </a:t>
            </a:r>
            <a:r>
              <a:rPr dirty="0" sz="3500" spc="80">
                <a:solidFill>
                  <a:srgbClr val="37281B"/>
                </a:solidFill>
                <a:latin typeface="Trebuchet MS"/>
                <a:cs typeface="Trebuchet MS"/>
              </a:rPr>
              <a:t>aldehida </a:t>
            </a:r>
            <a:r>
              <a:rPr dirty="0" sz="3500" spc="110">
                <a:solidFill>
                  <a:srgbClr val="37281B"/>
                </a:solidFill>
                <a:latin typeface="Trebuchet MS"/>
                <a:cs typeface="Trebuchet MS"/>
              </a:rPr>
              <a:t>dan </a:t>
            </a:r>
            <a:r>
              <a:rPr dirty="0" sz="3500" spc="20">
                <a:solidFill>
                  <a:srgbClr val="37281B"/>
                </a:solidFill>
                <a:latin typeface="Trebuchet MS"/>
                <a:cs typeface="Trebuchet MS"/>
              </a:rPr>
              <a:t>keton, </a:t>
            </a:r>
            <a:r>
              <a:rPr dirty="0" sz="3500" spc="110">
                <a:solidFill>
                  <a:srgbClr val="37281B"/>
                </a:solidFill>
                <a:latin typeface="Trebuchet MS"/>
                <a:cs typeface="Trebuchet MS"/>
              </a:rPr>
              <a:t>dan dua </a:t>
            </a:r>
            <a:r>
              <a:rPr dirty="0" sz="3500" spc="35">
                <a:solidFill>
                  <a:srgbClr val="37281B"/>
                </a:solidFill>
                <a:latin typeface="Trebuchet MS"/>
                <a:cs typeface="Trebuchet MS"/>
              </a:rPr>
              <a:t>atau </a:t>
            </a:r>
            <a:r>
              <a:rPr dirty="0" sz="3500" spc="75">
                <a:solidFill>
                  <a:srgbClr val="37281B"/>
                </a:solidFill>
                <a:latin typeface="Trebuchet MS"/>
                <a:cs typeface="Trebuchet MS"/>
              </a:rPr>
              <a:t>lebih </a:t>
            </a:r>
            <a:r>
              <a:rPr dirty="0" sz="3500" spc="240">
                <a:solidFill>
                  <a:srgbClr val="37281B"/>
                </a:solidFill>
                <a:latin typeface="Trebuchet MS"/>
                <a:cs typeface="Trebuchet MS"/>
              </a:rPr>
              <a:t>gugus</a:t>
            </a:r>
            <a:r>
              <a:rPr dirty="0" sz="3500" spc="855">
                <a:solidFill>
                  <a:srgbClr val="37281B"/>
                </a:solidFill>
                <a:latin typeface="Trebuchet MS"/>
                <a:cs typeface="Trebuchet MS"/>
              </a:rPr>
              <a:t> </a:t>
            </a:r>
            <a:r>
              <a:rPr dirty="0" sz="3500" spc="65">
                <a:solidFill>
                  <a:srgbClr val="37281B"/>
                </a:solidFill>
                <a:latin typeface="Trebuchet MS"/>
                <a:cs typeface="Trebuchet MS"/>
              </a:rPr>
              <a:t>hidroksil.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0">
              <a:latin typeface="Trebuchet MS"/>
              <a:cs typeface="Trebuchet MS"/>
            </a:endParaRPr>
          </a:p>
          <a:p>
            <a:pPr marL="12700" marR="589280">
              <a:lnSpc>
                <a:spcPct val="125099"/>
              </a:lnSpc>
            </a:pPr>
            <a:r>
              <a:rPr dirty="0" sz="3500" spc="235">
                <a:solidFill>
                  <a:srgbClr val="37281B"/>
                </a:solidFill>
                <a:latin typeface="Trebuchet MS"/>
                <a:cs typeface="Trebuchet MS"/>
              </a:rPr>
              <a:t>Molekul </a:t>
            </a:r>
            <a:r>
              <a:rPr dirty="0" sz="3500" spc="160">
                <a:solidFill>
                  <a:srgbClr val="37281B"/>
                </a:solidFill>
                <a:latin typeface="Trebuchet MS"/>
                <a:cs typeface="Trebuchet MS"/>
              </a:rPr>
              <a:t>glukosa </a:t>
            </a:r>
            <a:r>
              <a:rPr dirty="0" sz="3500" spc="110">
                <a:solidFill>
                  <a:srgbClr val="37281B"/>
                </a:solidFill>
                <a:latin typeface="Trebuchet MS"/>
                <a:cs typeface="Trebuchet MS"/>
              </a:rPr>
              <a:t>dan </a:t>
            </a:r>
            <a:r>
              <a:rPr dirty="0" sz="3500" spc="85">
                <a:solidFill>
                  <a:srgbClr val="37281B"/>
                </a:solidFill>
                <a:latin typeface="Trebuchet MS"/>
                <a:cs typeface="Trebuchet MS"/>
              </a:rPr>
              <a:t>fruktosa </a:t>
            </a:r>
            <a:r>
              <a:rPr dirty="0" sz="3500" spc="75">
                <a:solidFill>
                  <a:srgbClr val="37281B"/>
                </a:solidFill>
                <a:latin typeface="Trebuchet MS"/>
                <a:cs typeface="Trebuchet MS"/>
              </a:rPr>
              <a:t>memiliki </a:t>
            </a:r>
            <a:r>
              <a:rPr dirty="0" sz="3500" spc="215">
                <a:solidFill>
                  <a:srgbClr val="37281B"/>
                </a:solidFill>
                <a:latin typeface="Trebuchet MS"/>
                <a:cs typeface="Trebuchet MS"/>
              </a:rPr>
              <a:t>6 </a:t>
            </a:r>
            <a:r>
              <a:rPr dirty="0" sz="3500" spc="114">
                <a:solidFill>
                  <a:srgbClr val="37281B"/>
                </a:solidFill>
                <a:latin typeface="Trebuchet MS"/>
                <a:cs typeface="Trebuchet MS"/>
              </a:rPr>
              <a:t>karbon </a:t>
            </a:r>
            <a:r>
              <a:rPr dirty="0" sz="3500" spc="110">
                <a:solidFill>
                  <a:srgbClr val="37281B"/>
                </a:solidFill>
                <a:latin typeface="Trebuchet MS"/>
                <a:cs typeface="Trebuchet MS"/>
              </a:rPr>
              <a:t>dan  </a:t>
            </a:r>
            <a:r>
              <a:rPr dirty="0" sz="3500" spc="20">
                <a:solidFill>
                  <a:srgbClr val="37281B"/>
                </a:solidFill>
                <a:latin typeface="Trebuchet MS"/>
                <a:cs typeface="Trebuchet MS"/>
              </a:rPr>
              <a:t>terikat </a:t>
            </a:r>
            <a:r>
              <a:rPr dirty="0" sz="3500" spc="140">
                <a:solidFill>
                  <a:srgbClr val="37281B"/>
                </a:solidFill>
                <a:latin typeface="Trebuchet MS"/>
                <a:cs typeface="Trebuchet MS"/>
              </a:rPr>
              <a:t>5 </a:t>
            </a:r>
            <a:r>
              <a:rPr dirty="0" sz="3500" spc="90">
                <a:solidFill>
                  <a:srgbClr val="37281B"/>
                </a:solidFill>
                <a:latin typeface="Trebuchet MS"/>
                <a:cs typeface="Trebuchet MS"/>
              </a:rPr>
              <a:t>atom</a:t>
            </a:r>
            <a:r>
              <a:rPr dirty="0" sz="3500" spc="345">
                <a:solidFill>
                  <a:srgbClr val="37281B"/>
                </a:solidFill>
                <a:latin typeface="Trebuchet MS"/>
                <a:cs typeface="Trebuchet MS"/>
              </a:rPr>
              <a:t> </a:t>
            </a:r>
            <a:r>
              <a:rPr dirty="0" sz="3500" spc="65">
                <a:solidFill>
                  <a:srgbClr val="37281B"/>
                </a:solidFill>
                <a:latin typeface="Trebuchet MS"/>
                <a:cs typeface="Trebuchet MS"/>
              </a:rPr>
              <a:t>hidroksil.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object 2"/>
          <p:cNvSpPr txBox="1">
            <a:spLocks noGrp="1"/>
          </p:cNvSpPr>
          <p:nvPr>
            <p:ph type="title"/>
          </p:nvPr>
        </p:nvSpPr>
        <p:spPr>
          <a:xfrm>
            <a:off x="2840697" y="935512"/>
            <a:ext cx="12381865" cy="1096645"/>
          </a:xfrm>
          <a:prstGeom prst="rect"/>
        </p:spPr>
        <p:txBody>
          <a:bodyPr bIns="0" lIns="0" rIns="0" rtlCol="0" tIns="17145" vert="horz" wrap="square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1050"/>
              <a:t>Tata </a:t>
            </a:r>
            <a:r>
              <a:rPr dirty="0" sz="7200" spc="484"/>
              <a:t>nama</a:t>
            </a:r>
            <a:r>
              <a:rPr dirty="0" sz="7200" spc="-1445"/>
              <a:t> </a:t>
            </a:r>
            <a:r>
              <a:rPr dirty="0" sz="7200" spc="810"/>
              <a:t>monosakarida</a:t>
            </a:r>
            <a:endParaRPr sz="7200"/>
          </a:p>
        </p:txBody>
      </p:sp>
      <p:sp>
        <p:nvSpPr>
          <p:cNvPr id="1048613" name="object 3"/>
          <p:cNvSpPr/>
          <p:nvPr/>
        </p:nvSpPr>
        <p:spPr>
          <a:xfrm>
            <a:off x="0" y="1"/>
            <a:ext cx="2089176" cy="198043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object 2"/>
          <p:cNvSpPr txBox="1">
            <a:spLocks noGrp="1"/>
          </p:cNvSpPr>
          <p:nvPr>
            <p:ph type="title"/>
          </p:nvPr>
        </p:nvSpPr>
        <p:spPr>
          <a:xfrm>
            <a:off x="2102331" y="514964"/>
            <a:ext cx="14034135" cy="10280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850" spc="855"/>
              <a:t>Pusat </a:t>
            </a:r>
            <a:r>
              <a:rPr dirty="0" sz="6850" spc="610"/>
              <a:t>asimetrik</a:t>
            </a:r>
            <a:r>
              <a:rPr dirty="0" sz="6850" spc="-1215"/>
              <a:t> </a:t>
            </a:r>
            <a:r>
              <a:rPr dirty="0" sz="6850" spc="745"/>
              <a:t>monosakarida</a:t>
            </a:r>
            <a:endParaRPr sz="6850"/>
          </a:p>
        </p:txBody>
      </p:sp>
      <p:sp>
        <p:nvSpPr>
          <p:cNvPr id="1048615" name="object 3"/>
          <p:cNvSpPr/>
          <p:nvPr/>
        </p:nvSpPr>
        <p:spPr>
          <a:xfrm>
            <a:off x="17643378" y="0"/>
            <a:ext cx="209549" cy="1028699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grpSp>
        <p:nvGrpSpPr>
          <p:cNvPr id="19" name="object 4"/>
          <p:cNvGrpSpPr/>
          <p:nvPr/>
        </p:nvGrpSpPr>
        <p:grpSpPr>
          <a:xfrm>
            <a:off x="0" y="0"/>
            <a:ext cx="9144000" cy="7030720"/>
            <a:chOff x="0" y="0"/>
            <a:chExt cx="9144000" cy="7030720"/>
          </a:xfrm>
        </p:grpSpPr>
        <p:sp>
          <p:nvSpPr>
            <p:cNvPr id="1048616" name="object 5"/>
            <p:cNvSpPr/>
            <p:nvPr/>
          </p:nvSpPr>
          <p:spPr>
            <a:xfrm>
              <a:off x="0" y="0"/>
              <a:ext cx="2657474" cy="2246918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17" name="object 6"/>
            <p:cNvSpPr/>
            <p:nvPr/>
          </p:nvSpPr>
          <p:spPr>
            <a:xfrm>
              <a:off x="637748" y="2248881"/>
              <a:ext cx="8505809" cy="4781549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18" name="object 7"/>
          <p:cNvSpPr txBox="1">
            <a:spLocks noGrp="1"/>
          </p:cNvSpPr>
          <p:nvPr>
            <p:ph type="body" idx="1"/>
          </p:nvPr>
        </p:nvSpPr>
        <p:spPr>
          <a:xfrm>
            <a:off x="9491817" y="2463673"/>
            <a:ext cx="7947025" cy="47244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dirty="0" spc="35"/>
              <a:t>Monosakarida </a:t>
            </a:r>
            <a:r>
              <a:rPr dirty="0" spc="204"/>
              <a:t>memiliki </a:t>
            </a:r>
            <a:r>
              <a:rPr dirty="0" spc="95"/>
              <a:t>atom  </a:t>
            </a:r>
            <a:r>
              <a:rPr dirty="0" spc="90"/>
              <a:t>karbon </a:t>
            </a:r>
            <a:r>
              <a:rPr dirty="0" spc="35"/>
              <a:t>yg </a:t>
            </a:r>
            <a:r>
              <a:rPr dirty="0" spc="95"/>
              <a:t>mengikat </a:t>
            </a:r>
            <a:r>
              <a:rPr dirty="0" spc="-240"/>
              <a:t>4 </a:t>
            </a:r>
            <a:r>
              <a:rPr dirty="0" spc="-40"/>
              <a:t>gugus </a:t>
            </a:r>
            <a:r>
              <a:rPr dirty="0" spc="35"/>
              <a:t>yg  </a:t>
            </a:r>
            <a:r>
              <a:rPr dirty="0" spc="-25"/>
              <a:t>berbeda </a:t>
            </a:r>
            <a:r>
              <a:rPr dirty="0" spc="-60"/>
              <a:t>pada </a:t>
            </a:r>
            <a:r>
              <a:rPr dirty="0" spc="50"/>
              <a:t>keempat </a:t>
            </a:r>
            <a:r>
              <a:rPr dirty="0" spc="10"/>
              <a:t>tangannya,  </a:t>
            </a:r>
            <a:r>
              <a:rPr dirty="0" spc="90"/>
              <a:t>karbon</a:t>
            </a:r>
            <a:r>
              <a:rPr dirty="0" spc="-235"/>
              <a:t> </a:t>
            </a:r>
            <a:r>
              <a:rPr dirty="0" spc="70"/>
              <a:t>seperti</a:t>
            </a:r>
            <a:r>
              <a:rPr dirty="0" spc="-229"/>
              <a:t> </a:t>
            </a:r>
            <a:r>
              <a:rPr dirty="0" spc="245"/>
              <a:t>ini</a:t>
            </a:r>
            <a:r>
              <a:rPr dirty="0" spc="-229"/>
              <a:t> </a:t>
            </a:r>
            <a:r>
              <a:rPr dirty="0" spc="60"/>
              <a:t>dinamakan</a:t>
            </a:r>
            <a:r>
              <a:rPr dirty="0" spc="-229"/>
              <a:t> </a:t>
            </a:r>
            <a:r>
              <a:rPr dirty="0" spc="95"/>
              <a:t>atom  </a:t>
            </a:r>
            <a:r>
              <a:rPr dirty="0" spc="90"/>
              <a:t>karbon</a:t>
            </a:r>
            <a:r>
              <a:rPr dirty="0" spc="-225"/>
              <a:t> </a:t>
            </a:r>
            <a:r>
              <a:rPr dirty="0" spc="95"/>
              <a:t>asimetrik.</a:t>
            </a:r>
          </a:p>
          <a:p>
            <a:pPr marL="12700" marR="479425">
              <a:lnSpc>
                <a:spcPct val="115500"/>
              </a:lnSpc>
            </a:pPr>
            <a:r>
              <a:rPr dirty="0" spc="135"/>
              <a:t>Atom</a:t>
            </a:r>
            <a:r>
              <a:rPr dirty="0" spc="-235"/>
              <a:t> </a:t>
            </a:r>
            <a:r>
              <a:rPr dirty="0" spc="90"/>
              <a:t>karbon</a:t>
            </a:r>
            <a:r>
              <a:rPr dirty="0" spc="-235"/>
              <a:t> </a:t>
            </a:r>
            <a:r>
              <a:rPr dirty="0" spc="35"/>
              <a:t>yg</a:t>
            </a:r>
            <a:r>
              <a:rPr dirty="0" spc="-229"/>
              <a:t> </a:t>
            </a:r>
            <a:r>
              <a:rPr dirty="0" spc="110"/>
              <a:t>ditandai</a:t>
            </a:r>
            <a:r>
              <a:rPr dirty="0" spc="-235"/>
              <a:t> </a:t>
            </a:r>
            <a:r>
              <a:rPr dirty="0" spc="95"/>
              <a:t>bintang  </a:t>
            </a:r>
            <a:r>
              <a:rPr dirty="0" spc="-60"/>
              <a:t>pada</a:t>
            </a:r>
            <a:r>
              <a:rPr dirty="0" spc="-225"/>
              <a:t> </a:t>
            </a:r>
            <a:r>
              <a:rPr dirty="0" spc="10"/>
              <a:t>kedua</a:t>
            </a:r>
            <a:r>
              <a:rPr dirty="0" spc="-225"/>
              <a:t> </a:t>
            </a:r>
            <a:r>
              <a:rPr dirty="0" spc="95"/>
              <a:t>atom</a:t>
            </a:r>
            <a:r>
              <a:rPr dirty="0" spc="-220"/>
              <a:t> </a:t>
            </a:r>
            <a:r>
              <a:rPr dirty="0" spc="245"/>
              <a:t>ini</a:t>
            </a:r>
            <a:r>
              <a:rPr dirty="0" spc="-225"/>
              <a:t> </a:t>
            </a:r>
            <a:r>
              <a:rPr dirty="0" spc="95"/>
              <a:t>mengikat</a:t>
            </a:r>
            <a:r>
              <a:rPr dirty="0" spc="-220"/>
              <a:t> </a:t>
            </a:r>
            <a:r>
              <a:rPr dirty="0" spc="-240"/>
              <a:t>4</a:t>
            </a:r>
          </a:p>
        </p:txBody>
      </p:sp>
      <p:sp>
        <p:nvSpPr>
          <p:cNvPr id="1048619" name="object 8"/>
          <p:cNvSpPr txBox="1"/>
          <p:nvPr/>
        </p:nvSpPr>
        <p:spPr>
          <a:xfrm>
            <a:off x="9491817" y="7330949"/>
            <a:ext cx="7512050" cy="13589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dirty="0" sz="3950" spc="-40">
                <a:solidFill>
                  <a:srgbClr val="37281B"/>
                </a:solidFill>
                <a:latin typeface="Arial"/>
                <a:cs typeface="Arial"/>
              </a:rPr>
              <a:t>gugus</a:t>
            </a:r>
            <a:r>
              <a:rPr dirty="0" sz="3950" spc="-229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dirty="0" sz="3950" spc="35">
                <a:solidFill>
                  <a:srgbClr val="37281B"/>
                </a:solidFill>
                <a:latin typeface="Arial"/>
                <a:cs typeface="Arial"/>
              </a:rPr>
              <a:t>yg</a:t>
            </a:r>
            <a:r>
              <a:rPr dirty="0" sz="3950" spc="-22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dirty="0" sz="3950" spc="-25">
                <a:solidFill>
                  <a:srgbClr val="37281B"/>
                </a:solidFill>
                <a:latin typeface="Arial"/>
                <a:cs typeface="Arial"/>
              </a:rPr>
              <a:t>berbeda</a:t>
            </a:r>
            <a:r>
              <a:rPr dirty="0" sz="3950" spc="-22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dirty="0" sz="3950" spc="105">
                <a:solidFill>
                  <a:srgbClr val="37281B"/>
                </a:solidFill>
                <a:latin typeface="Arial"/>
                <a:cs typeface="Arial"/>
              </a:rPr>
              <a:t>yaitu,</a:t>
            </a:r>
            <a:r>
              <a:rPr dirty="0" sz="3950" spc="-22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dirty="0" sz="3950">
                <a:solidFill>
                  <a:srgbClr val="37281B"/>
                </a:solidFill>
                <a:latin typeface="Arial"/>
                <a:cs typeface="Arial"/>
              </a:rPr>
              <a:t>aldehida,  </a:t>
            </a:r>
            <a:r>
              <a:rPr dirty="0" sz="3950" spc="50">
                <a:solidFill>
                  <a:srgbClr val="37281B"/>
                </a:solidFill>
                <a:latin typeface="Arial"/>
                <a:cs typeface="Arial"/>
              </a:rPr>
              <a:t>metanol, hidrogen, </a:t>
            </a:r>
            <a:r>
              <a:rPr dirty="0" sz="3950" spc="10">
                <a:solidFill>
                  <a:srgbClr val="37281B"/>
                </a:solidFill>
                <a:latin typeface="Arial"/>
                <a:cs typeface="Arial"/>
              </a:rPr>
              <a:t>dan</a:t>
            </a:r>
            <a:r>
              <a:rPr dirty="0" sz="3950" spc="-76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dirty="0" sz="3950" spc="114">
                <a:solidFill>
                  <a:srgbClr val="37281B"/>
                </a:solidFill>
                <a:latin typeface="Arial"/>
                <a:cs typeface="Arial"/>
              </a:rPr>
              <a:t>hidroksil.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48620" name="object 9"/>
          <p:cNvSpPr txBox="1"/>
          <p:nvPr/>
        </p:nvSpPr>
        <p:spPr>
          <a:xfrm>
            <a:off x="625048" y="7544046"/>
            <a:ext cx="6473825" cy="223266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dirty="0" sz="2650" lang="en-US" spc="-135">
                <a:solidFill>
                  <a:srgbClr val="37281B"/>
                </a:solidFill>
                <a:latin typeface="Arial"/>
                <a:cs typeface="Arial"/>
              </a:rPr>
              <a:t>Monosakarida</a:t>
            </a:r>
            <a:r>
              <a:rPr b="1" dirty="0" sz="2650" spc="-13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lang="en-US" spc="-120">
                <a:solidFill>
                  <a:srgbClr val="37281B"/>
                </a:solidFill>
                <a:latin typeface="Arial"/>
                <a:cs typeface="Arial"/>
              </a:rPr>
              <a:t>memiliki</a:t>
            </a:r>
            <a:r>
              <a:rPr b="1" dirty="0" sz="2650" spc="-120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spc="10">
                <a:solidFill>
                  <a:srgbClr val="37281B"/>
                </a:solidFill>
                <a:latin typeface="Arial"/>
                <a:cs typeface="Arial"/>
              </a:rPr>
              <a:t>sifat </a:t>
            </a:r>
            <a:r>
              <a:rPr b="1" dirty="0" sz="2650" lang="en-US" spc="-275">
                <a:solidFill>
                  <a:srgbClr val="37281B"/>
                </a:solidFill>
                <a:latin typeface="Arial"/>
                <a:cs typeface="Arial"/>
              </a:rPr>
              <a:t>optik</a:t>
            </a:r>
            <a:r>
              <a:rPr b="1" dirty="0" sz="2650" spc="13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spc="-190">
                <a:solidFill>
                  <a:srgbClr val="37281B"/>
                </a:solidFill>
                <a:latin typeface="Arial"/>
                <a:cs typeface="Arial"/>
              </a:rPr>
              <a:t>a</a:t>
            </a:r>
            <a:r>
              <a:rPr b="1" dirty="0" sz="2650" lang="en-US" spc="-190">
                <a:solidFill>
                  <a:srgbClr val="37281B"/>
                </a:solidFill>
                <a:latin typeface="Arial"/>
                <a:cs typeface="Arial"/>
              </a:rPr>
              <a:t>k</a:t>
            </a:r>
            <a:r>
              <a:rPr b="1" dirty="0" sz="2650" spc="-190">
                <a:solidFill>
                  <a:srgbClr val="37281B"/>
                </a:solidFill>
                <a:latin typeface="Arial"/>
                <a:cs typeface="Arial"/>
              </a:rPr>
              <a:t>tif.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dirty="0" sz="2650" spc="-65">
                <a:solidFill>
                  <a:srgbClr val="37281B"/>
                </a:solidFill>
                <a:latin typeface="Arial"/>
                <a:cs typeface="Arial"/>
              </a:rPr>
              <a:t>ex</a:t>
            </a:r>
            <a:r>
              <a:rPr b="1" dirty="0" sz="2650" spc="-3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spc="55">
                <a:solidFill>
                  <a:srgbClr val="37281B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  <a:p>
            <a:pPr indent="-231775" marL="243840">
              <a:lnSpc>
                <a:spcPct val="100000"/>
              </a:lnSpc>
              <a:spcBef>
                <a:spcPts val="570"/>
              </a:spcBef>
              <a:buChar char="•"/>
              <a:tabLst>
                <a:tab algn="l" pos="244475"/>
              </a:tabLst>
            </a:pPr>
            <a:r>
              <a:rPr b="1" dirty="0" sz="2650" spc="-260">
                <a:solidFill>
                  <a:srgbClr val="37281B"/>
                </a:solidFill>
                <a:latin typeface="Arial"/>
                <a:cs typeface="Arial"/>
              </a:rPr>
              <a:t>glu</a:t>
            </a:r>
            <a:r>
              <a:rPr b="1" dirty="0" sz="2650" lang="en-US" spc="-260">
                <a:solidFill>
                  <a:srgbClr val="37281B"/>
                </a:solidFill>
                <a:latin typeface="Arial"/>
                <a:cs typeface="Arial"/>
              </a:rPr>
              <a:t>k</a:t>
            </a:r>
            <a:r>
              <a:rPr b="1" dirty="0" sz="2650" spc="-260">
                <a:solidFill>
                  <a:srgbClr val="37281B"/>
                </a:solidFill>
                <a:latin typeface="Arial"/>
                <a:cs typeface="Arial"/>
              </a:rPr>
              <a:t>osa </a:t>
            </a:r>
            <a:r>
              <a:rPr b="1" dirty="0" sz="2650" lang="en-US" spc="-120">
                <a:solidFill>
                  <a:srgbClr val="37281B"/>
                </a:solidFill>
                <a:latin typeface="Arial"/>
                <a:cs typeface="Arial"/>
              </a:rPr>
              <a:t>memiliki</a:t>
            </a:r>
            <a:r>
              <a:rPr b="1" dirty="0" sz="2650" spc="-120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spc="130">
                <a:solidFill>
                  <a:srgbClr val="37281B"/>
                </a:solidFill>
                <a:latin typeface="Arial"/>
                <a:cs typeface="Arial"/>
              </a:rPr>
              <a:t>4 </a:t>
            </a:r>
            <a:r>
              <a:rPr b="1" dirty="0" sz="2650" spc="-10">
                <a:solidFill>
                  <a:srgbClr val="37281B"/>
                </a:solidFill>
                <a:latin typeface="Arial"/>
                <a:cs typeface="Arial"/>
              </a:rPr>
              <a:t>atom </a:t>
            </a:r>
            <a:r>
              <a:rPr b="1" dirty="0" sz="2650" spc="-355">
                <a:solidFill>
                  <a:srgbClr val="37281B"/>
                </a:solidFill>
                <a:latin typeface="Arial"/>
                <a:cs typeface="Arial"/>
              </a:rPr>
              <a:t>C</a:t>
            </a:r>
            <a:r>
              <a:rPr b="1" dirty="0" sz="2650" spc="-380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spc="-5">
                <a:solidFill>
                  <a:srgbClr val="37281B"/>
                </a:solidFill>
                <a:latin typeface="Arial"/>
                <a:cs typeface="Arial"/>
              </a:rPr>
              <a:t>asimetris</a:t>
            </a:r>
            <a:endParaRPr sz="2650">
              <a:latin typeface="Arial"/>
              <a:cs typeface="Arial"/>
            </a:endParaRPr>
          </a:p>
          <a:p>
            <a:pPr indent="-231775" marL="243840">
              <a:lnSpc>
                <a:spcPct val="100000"/>
              </a:lnSpc>
              <a:spcBef>
                <a:spcPts val="570"/>
              </a:spcBef>
              <a:buChar char="•"/>
              <a:tabLst>
                <a:tab algn="l" pos="244475"/>
              </a:tabLst>
            </a:pPr>
            <a:r>
              <a:rPr b="1" dirty="0" sz="2650" lang="en-US" spc="-185">
                <a:solidFill>
                  <a:srgbClr val="37281B"/>
                </a:solidFill>
                <a:latin typeface="Arial"/>
                <a:cs typeface="Arial"/>
              </a:rPr>
              <a:t>fruktosa</a:t>
            </a:r>
            <a:r>
              <a:rPr b="1" dirty="0" sz="2650" spc="-18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lang="en-US" spc="-120">
                <a:solidFill>
                  <a:srgbClr val="37281B"/>
                </a:solidFill>
                <a:latin typeface="Arial"/>
                <a:cs typeface="Arial"/>
              </a:rPr>
              <a:t>memiliki</a:t>
            </a:r>
            <a:r>
              <a:rPr b="1" dirty="0" sz="2650" spc="-120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spc="55">
                <a:solidFill>
                  <a:srgbClr val="37281B"/>
                </a:solidFill>
                <a:latin typeface="Arial"/>
                <a:cs typeface="Arial"/>
              </a:rPr>
              <a:t>3 </a:t>
            </a:r>
            <a:r>
              <a:rPr b="1" dirty="0" sz="2650" spc="-10">
                <a:solidFill>
                  <a:srgbClr val="37281B"/>
                </a:solidFill>
                <a:latin typeface="Arial"/>
                <a:cs typeface="Arial"/>
              </a:rPr>
              <a:t>atom </a:t>
            </a:r>
            <a:r>
              <a:rPr b="1" dirty="0" sz="2650" spc="-355">
                <a:solidFill>
                  <a:srgbClr val="37281B"/>
                </a:solidFill>
                <a:latin typeface="Arial"/>
                <a:cs typeface="Arial"/>
              </a:rPr>
              <a:t>C</a:t>
            </a:r>
            <a:r>
              <a:rPr b="1" dirty="0" sz="2650" spc="-290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b="1" dirty="0" sz="2650" spc="-5">
                <a:solidFill>
                  <a:srgbClr val="37281B"/>
                </a:solidFill>
                <a:latin typeface="Arial"/>
                <a:cs typeface="Arial"/>
              </a:rPr>
              <a:t>asimetris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E7D8"/>
          </a:solidFill>
        </p:spPr>
        <p:txBody>
          <a:bodyPr bIns="0" lIns="0" rIns="0" rtlCol="0" tIns="0" wrap="square"/>
          <a:p/>
        </p:txBody>
      </p:sp>
      <p:sp>
        <p:nvSpPr>
          <p:cNvPr id="1048622" name="object 3"/>
          <p:cNvSpPr/>
          <p:nvPr/>
        </p:nvSpPr>
        <p:spPr>
          <a:xfrm>
            <a:off x="0" y="2"/>
            <a:ext cx="2650382" cy="267917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23" name="object 4"/>
          <p:cNvSpPr/>
          <p:nvPr/>
        </p:nvSpPr>
        <p:spPr>
          <a:xfrm>
            <a:off x="16034846" y="7714750"/>
            <a:ext cx="2253154" cy="257224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24" name="object 5"/>
          <p:cNvSpPr/>
          <p:nvPr/>
        </p:nvSpPr>
        <p:spPr>
          <a:xfrm>
            <a:off x="10306567" y="2679082"/>
            <a:ext cx="6953249" cy="3905249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25" name="object 6"/>
          <p:cNvSpPr/>
          <p:nvPr/>
        </p:nvSpPr>
        <p:spPr>
          <a:xfrm>
            <a:off x="1028700" y="2679082"/>
            <a:ext cx="7210409" cy="4095737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26" name="object 7"/>
          <p:cNvSpPr txBox="1">
            <a:spLocks noGrp="1"/>
          </p:cNvSpPr>
          <p:nvPr>
            <p:ph type="title"/>
          </p:nvPr>
        </p:nvSpPr>
        <p:spPr>
          <a:xfrm>
            <a:off x="4183035" y="790203"/>
            <a:ext cx="11678285" cy="10922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440"/>
              <a:t>Prinsip </a:t>
            </a:r>
            <a:r>
              <a:rPr dirty="0" sz="7200" spc="670"/>
              <a:t>siklisasi</a:t>
            </a:r>
            <a:r>
              <a:rPr dirty="0" sz="7200" spc="-880"/>
              <a:t> </a:t>
            </a:r>
            <a:r>
              <a:rPr dirty="0" sz="7200" spc="1050"/>
              <a:t>glukosa</a:t>
            </a:r>
            <a:endParaRPr sz="7200"/>
          </a:p>
        </p:txBody>
      </p:sp>
      <p:sp>
        <p:nvSpPr>
          <p:cNvPr id="1048627" name="object 8"/>
          <p:cNvSpPr txBox="1"/>
          <p:nvPr/>
        </p:nvSpPr>
        <p:spPr>
          <a:xfrm>
            <a:off x="1555895" y="7084545"/>
            <a:ext cx="15175865" cy="2070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4000" spc="-210">
                <a:solidFill>
                  <a:srgbClr val="37281B"/>
                </a:solidFill>
                <a:latin typeface="Arial"/>
                <a:cs typeface="Arial"/>
              </a:rPr>
              <a:t>Glukosa </a:t>
            </a:r>
            <a:r>
              <a:rPr dirty="0" sz="4000" spc="35">
                <a:solidFill>
                  <a:srgbClr val="37281B"/>
                </a:solidFill>
                <a:latin typeface="Arial"/>
                <a:cs typeface="Arial"/>
              </a:rPr>
              <a:t>memiliki </a:t>
            </a:r>
            <a:r>
              <a:rPr dirty="0" sz="4000" spc="-195">
                <a:solidFill>
                  <a:srgbClr val="37281B"/>
                </a:solidFill>
                <a:latin typeface="Arial"/>
                <a:cs typeface="Arial"/>
              </a:rPr>
              <a:t>gugus </a:t>
            </a:r>
            <a:r>
              <a:rPr dirty="0" sz="4000" spc="-140">
                <a:solidFill>
                  <a:srgbClr val="37281B"/>
                </a:solidFill>
                <a:latin typeface="Arial"/>
                <a:cs typeface="Arial"/>
              </a:rPr>
              <a:t>aldehida </a:t>
            </a:r>
            <a:r>
              <a:rPr dirty="0" sz="4000" spc="-200">
                <a:solidFill>
                  <a:srgbClr val="37281B"/>
                </a:solidFill>
                <a:latin typeface="Arial"/>
                <a:cs typeface="Arial"/>
              </a:rPr>
              <a:t>dengan </a:t>
            </a:r>
            <a:r>
              <a:rPr dirty="0" sz="4000" spc="-25">
                <a:solidFill>
                  <a:srgbClr val="37281B"/>
                </a:solidFill>
                <a:latin typeface="Arial"/>
                <a:cs typeface="Arial"/>
              </a:rPr>
              <a:t>rantai </a:t>
            </a:r>
            <a:r>
              <a:rPr dirty="0" sz="4000" spc="-395">
                <a:solidFill>
                  <a:srgbClr val="37281B"/>
                </a:solidFill>
                <a:latin typeface="Arial"/>
                <a:cs typeface="Arial"/>
              </a:rPr>
              <a:t>R¹ </a:t>
            </a:r>
            <a:r>
              <a:rPr dirty="0" sz="4000" spc="-160">
                <a:solidFill>
                  <a:srgbClr val="37281B"/>
                </a:solidFill>
                <a:latin typeface="Arial"/>
                <a:cs typeface="Arial"/>
              </a:rPr>
              <a:t>dan </a:t>
            </a:r>
            <a:r>
              <a:rPr dirty="0" sz="4000" spc="-114">
                <a:solidFill>
                  <a:srgbClr val="37281B"/>
                </a:solidFill>
                <a:latin typeface="Arial"/>
                <a:cs typeface="Arial"/>
              </a:rPr>
              <a:t>alkohol </a:t>
            </a:r>
            <a:r>
              <a:rPr dirty="0" sz="4000" spc="-200">
                <a:solidFill>
                  <a:srgbClr val="37281B"/>
                </a:solidFill>
                <a:latin typeface="Arial"/>
                <a:cs typeface="Arial"/>
              </a:rPr>
              <a:t>dengan  </a:t>
            </a:r>
            <a:r>
              <a:rPr dirty="0" sz="4000" spc="-25">
                <a:solidFill>
                  <a:srgbClr val="37281B"/>
                </a:solidFill>
                <a:latin typeface="Arial"/>
                <a:cs typeface="Arial"/>
              </a:rPr>
              <a:t>rantai </a:t>
            </a:r>
            <a:r>
              <a:rPr dirty="0" sz="4000" spc="-235">
                <a:solidFill>
                  <a:srgbClr val="37281B"/>
                </a:solidFill>
                <a:latin typeface="Arial"/>
                <a:cs typeface="Arial"/>
              </a:rPr>
              <a:t>R² </a:t>
            </a:r>
            <a:r>
              <a:rPr dirty="0" sz="4000" spc="-45">
                <a:solidFill>
                  <a:srgbClr val="37281B"/>
                </a:solidFill>
                <a:latin typeface="Arial"/>
                <a:cs typeface="Arial"/>
              </a:rPr>
              <a:t>interaksi </a:t>
            </a:r>
            <a:r>
              <a:rPr dirty="0" sz="4000" spc="-125">
                <a:solidFill>
                  <a:srgbClr val="37281B"/>
                </a:solidFill>
                <a:latin typeface="Arial"/>
                <a:cs typeface="Arial"/>
              </a:rPr>
              <a:t>antara </a:t>
            </a:r>
            <a:r>
              <a:rPr dirty="0" sz="4000" spc="-140">
                <a:solidFill>
                  <a:srgbClr val="37281B"/>
                </a:solidFill>
                <a:latin typeface="Arial"/>
                <a:cs typeface="Arial"/>
              </a:rPr>
              <a:t>aldehida </a:t>
            </a:r>
            <a:r>
              <a:rPr dirty="0" sz="4000" spc="-160">
                <a:solidFill>
                  <a:srgbClr val="37281B"/>
                </a:solidFill>
                <a:latin typeface="Arial"/>
                <a:cs typeface="Arial"/>
              </a:rPr>
              <a:t>dan </a:t>
            </a:r>
            <a:r>
              <a:rPr dirty="0" sz="4000" spc="-114">
                <a:solidFill>
                  <a:srgbClr val="37281B"/>
                </a:solidFill>
                <a:latin typeface="Arial"/>
                <a:cs typeface="Arial"/>
              </a:rPr>
              <a:t>alkohol </a:t>
            </a:r>
            <a:r>
              <a:rPr dirty="0" sz="4000" spc="145">
                <a:solidFill>
                  <a:srgbClr val="37281B"/>
                </a:solidFill>
                <a:latin typeface="Arial"/>
                <a:cs typeface="Arial"/>
              </a:rPr>
              <a:t>ini </a:t>
            </a:r>
            <a:r>
              <a:rPr dirty="0" sz="4000" spc="-200">
                <a:solidFill>
                  <a:srgbClr val="37281B"/>
                </a:solidFill>
                <a:latin typeface="Arial"/>
                <a:cs typeface="Arial"/>
              </a:rPr>
              <a:t>akan </a:t>
            </a:r>
            <a:r>
              <a:rPr dirty="0" sz="4000" spc="-210">
                <a:solidFill>
                  <a:srgbClr val="37281B"/>
                </a:solidFill>
                <a:latin typeface="Arial"/>
                <a:cs typeface="Arial"/>
              </a:rPr>
              <a:t>berada </a:t>
            </a:r>
            <a:r>
              <a:rPr dirty="0" sz="4000" spc="-235">
                <a:solidFill>
                  <a:srgbClr val="37281B"/>
                </a:solidFill>
                <a:latin typeface="Arial"/>
                <a:cs typeface="Arial"/>
              </a:rPr>
              <a:t>pada  </a:t>
            </a:r>
            <a:r>
              <a:rPr dirty="0" sz="4000" spc="-165">
                <a:solidFill>
                  <a:srgbClr val="37281B"/>
                </a:solidFill>
                <a:latin typeface="Arial"/>
                <a:cs typeface="Arial"/>
              </a:rPr>
              <a:t>kesetimbangan </a:t>
            </a:r>
            <a:r>
              <a:rPr dirty="0" sz="4000">
                <a:solidFill>
                  <a:srgbClr val="37281B"/>
                </a:solidFill>
                <a:latin typeface="Arial"/>
                <a:cs typeface="Arial"/>
              </a:rPr>
              <a:t>untuk </a:t>
            </a:r>
            <a:r>
              <a:rPr dirty="0" sz="4000" spc="-114">
                <a:solidFill>
                  <a:srgbClr val="37281B"/>
                </a:solidFill>
                <a:latin typeface="Arial"/>
                <a:cs typeface="Arial"/>
              </a:rPr>
              <a:t>membentuk</a:t>
            </a:r>
            <a:r>
              <a:rPr dirty="0" sz="4000" spc="-795">
                <a:solidFill>
                  <a:srgbClr val="37281B"/>
                </a:solidFill>
                <a:latin typeface="Arial"/>
                <a:cs typeface="Arial"/>
              </a:rPr>
              <a:t> </a:t>
            </a:r>
            <a:r>
              <a:rPr dirty="0" sz="4000" spc="-130">
                <a:solidFill>
                  <a:srgbClr val="37281B"/>
                </a:solidFill>
                <a:latin typeface="Arial"/>
                <a:cs typeface="Arial"/>
              </a:rPr>
              <a:t>hemiacetal.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bject 2"/>
          <p:cNvSpPr/>
          <p:nvPr/>
        </p:nvSpPr>
        <p:spPr>
          <a:xfrm>
            <a:off x="2215601" y="0"/>
            <a:ext cx="13858859" cy="1028699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29" name="object 3"/>
          <p:cNvSpPr/>
          <p:nvPr/>
        </p:nvSpPr>
        <p:spPr>
          <a:xfrm>
            <a:off x="744" y="8820058"/>
            <a:ext cx="1381124" cy="146684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0" name="object 4"/>
          <p:cNvSpPr/>
          <p:nvPr/>
        </p:nvSpPr>
        <p:spPr>
          <a:xfrm>
            <a:off x="16764000" y="8667688"/>
            <a:ext cx="1523999" cy="161924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1" name="object 5"/>
          <p:cNvSpPr/>
          <p:nvPr/>
        </p:nvSpPr>
        <p:spPr>
          <a:xfrm>
            <a:off x="9479188" y="2460162"/>
            <a:ext cx="8058149" cy="459104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2" name="object 6"/>
          <p:cNvSpPr/>
          <p:nvPr/>
        </p:nvSpPr>
        <p:spPr>
          <a:xfrm>
            <a:off x="690941" y="2460162"/>
            <a:ext cx="7762890" cy="4591040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3" name="object 7"/>
          <p:cNvSpPr txBox="1">
            <a:spLocks noGrp="1"/>
          </p:cNvSpPr>
          <p:nvPr>
            <p:ph type="title"/>
          </p:nvPr>
        </p:nvSpPr>
        <p:spPr>
          <a:xfrm>
            <a:off x="3203810" y="842524"/>
            <a:ext cx="12814300" cy="1133475"/>
          </a:xfrm>
          <a:prstGeom prst="rect"/>
        </p:spPr>
        <p:txBody>
          <a:bodyPr bIns="0" lIns="0" rIns="0" rtlCol="0" tIns="15875" vert="horz" wrap="square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50" spc="470"/>
              <a:t>Prinsip </a:t>
            </a:r>
            <a:r>
              <a:rPr dirty="0" sz="7550" spc="710"/>
              <a:t>siklisasi</a:t>
            </a:r>
            <a:r>
              <a:rPr dirty="0" sz="7550" spc="-905"/>
              <a:t> </a:t>
            </a:r>
            <a:r>
              <a:rPr dirty="0" sz="7550" spc="1390"/>
              <a:t>fruktosa</a:t>
            </a:r>
            <a:endParaRPr sz="7550"/>
          </a:p>
        </p:txBody>
      </p:sp>
      <p:sp>
        <p:nvSpPr>
          <p:cNvPr id="1048634" name="object 8"/>
          <p:cNvSpPr txBox="1"/>
          <p:nvPr/>
        </p:nvSpPr>
        <p:spPr>
          <a:xfrm>
            <a:off x="1895646" y="7569272"/>
            <a:ext cx="14601190" cy="22218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just" marL="12700" marR="5080">
              <a:lnSpc>
                <a:spcPct val="116399"/>
              </a:lnSpc>
              <a:spcBef>
                <a:spcPts val="95"/>
              </a:spcBef>
            </a:pPr>
            <a:r>
              <a:rPr dirty="0" sz="4350" spc="-225">
                <a:solidFill>
                  <a:srgbClr val="37281B"/>
                </a:solidFill>
                <a:latin typeface="Trebuchet MS"/>
                <a:cs typeface="Trebuchet MS"/>
              </a:rPr>
              <a:t>Fruktosa memiliki </a:t>
            </a:r>
            <a:r>
              <a:rPr dirty="0" sz="4350" spc="-165">
                <a:solidFill>
                  <a:srgbClr val="37281B"/>
                </a:solidFill>
                <a:latin typeface="Trebuchet MS"/>
                <a:cs typeface="Trebuchet MS"/>
              </a:rPr>
              <a:t>gugus </a:t>
            </a:r>
            <a:r>
              <a:rPr dirty="0" sz="4350" spc="-210">
                <a:solidFill>
                  <a:srgbClr val="37281B"/>
                </a:solidFill>
                <a:latin typeface="Trebuchet MS"/>
                <a:cs typeface="Trebuchet MS"/>
              </a:rPr>
              <a:t>keton </a:t>
            </a:r>
            <a:r>
              <a:rPr dirty="0" sz="4350" spc="-235">
                <a:solidFill>
                  <a:srgbClr val="37281B"/>
                </a:solidFill>
                <a:latin typeface="Trebuchet MS"/>
                <a:cs typeface="Trebuchet MS"/>
              </a:rPr>
              <a:t>dengan </a:t>
            </a:r>
            <a:r>
              <a:rPr dirty="0" sz="4350" spc="-290">
                <a:solidFill>
                  <a:srgbClr val="37281B"/>
                </a:solidFill>
                <a:latin typeface="Trebuchet MS"/>
                <a:cs typeface="Trebuchet MS"/>
              </a:rPr>
              <a:t>rantai </a:t>
            </a:r>
            <a:r>
              <a:rPr dirty="0" sz="4350" spc="20">
                <a:solidFill>
                  <a:srgbClr val="37281B"/>
                </a:solidFill>
                <a:latin typeface="Trebuchet MS"/>
                <a:cs typeface="Trebuchet MS"/>
              </a:rPr>
              <a:t>R¹ </a:t>
            </a:r>
            <a:r>
              <a:rPr dirty="0" sz="4350" spc="-270">
                <a:solidFill>
                  <a:srgbClr val="37281B"/>
                </a:solidFill>
                <a:latin typeface="Trebuchet MS"/>
                <a:cs typeface="Trebuchet MS"/>
              </a:rPr>
              <a:t>dan </a:t>
            </a:r>
            <a:r>
              <a:rPr dirty="0" sz="4350" spc="-180">
                <a:solidFill>
                  <a:srgbClr val="37281B"/>
                </a:solidFill>
                <a:latin typeface="Trebuchet MS"/>
                <a:cs typeface="Trebuchet MS"/>
              </a:rPr>
              <a:t>R², </a:t>
            </a:r>
            <a:r>
              <a:rPr dirty="0" sz="4350" spc="-270">
                <a:solidFill>
                  <a:srgbClr val="37281B"/>
                </a:solidFill>
                <a:latin typeface="Trebuchet MS"/>
                <a:cs typeface="Trebuchet MS"/>
              </a:rPr>
              <a:t>dan  </a:t>
            </a:r>
            <a:r>
              <a:rPr dirty="0" sz="4350" spc="-210">
                <a:solidFill>
                  <a:srgbClr val="37281B"/>
                </a:solidFill>
                <a:latin typeface="Trebuchet MS"/>
                <a:cs typeface="Trebuchet MS"/>
              </a:rPr>
              <a:t>alkohol </a:t>
            </a:r>
            <a:r>
              <a:rPr dirty="0" sz="4350" spc="-235">
                <a:solidFill>
                  <a:srgbClr val="37281B"/>
                </a:solidFill>
                <a:latin typeface="Trebuchet MS"/>
                <a:cs typeface="Trebuchet MS"/>
              </a:rPr>
              <a:t>dengan </a:t>
            </a:r>
            <a:r>
              <a:rPr dirty="0" sz="4350" spc="-290">
                <a:solidFill>
                  <a:srgbClr val="37281B"/>
                </a:solidFill>
                <a:latin typeface="Trebuchet MS"/>
                <a:cs typeface="Trebuchet MS"/>
              </a:rPr>
              <a:t>rantai </a:t>
            </a:r>
            <a:r>
              <a:rPr dirty="0" sz="4350" spc="15">
                <a:solidFill>
                  <a:srgbClr val="37281B"/>
                </a:solidFill>
                <a:latin typeface="Trebuchet MS"/>
                <a:cs typeface="Trebuchet MS"/>
              </a:rPr>
              <a:t>R³ </a:t>
            </a:r>
            <a:r>
              <a:rPr dirty="0" sz="4350" spc="-240">
                <a:solidFill>
                  <a:srgbClr val="37281B"/>
                </a:solidFill>
                <a:latin typeface="Trebuchet MS"/>
                <a:cs typeface="Trebuchet MS"/>
              </a:rPr>
              <a:t>interaksi </a:t>
            </a:r>
            <a:r>
              <a:rPr dirty="0" sz="4350" spc="-315">
                <a:solidFill>
                  <a:srgbClr val="37281B"/>
                </a:solidFill>
                <a:latin typeface="Trebuchet MS"/>
                <a:cs typeface="Trebuchet MS"/>
              </a:rPr>
              <a:t>antara </a:t>
            </a:r>
            <a:r>
              <a:rPr dirty="0" sz="4350" spc="-210">
                <a:solidFill>
                  <a:srgbClr val="37281B"/>
                </a:solidFill>
                <a:latin typeface="Trebuchet MS"/>
                <a:cs typeface="Trebuchet MS"/>
              </a:rPr>
              <a:t>keton </a:t>
            </a:r>
            <a:r>
              <a:rPr dirty="0" sz="4350" spc="-270">
                <a:solidFill>
                  <a:srgbClr val="37281B"/>
                </a:solidFill>
                <a:latin typeface="Trebuchet MS"/>
                <a:cs typeface="Trebuchet MS"/>
              </a:rPr>
              <a:t>dan </a:t>
            </a:r>
            <a:r>
              <a:rPr dirty="0" sz="4350" spc="-210">
                <a:solidFill>
                  <a:srgbClr val="37281B"/>
                </a:solidFill>
                <a:latin typeface="Trebuchet MS"/>
                <a:cs typeface="Trebuchet MS"/>
              </a:rPr>
              <a:t>alkohol </a:t>
            </a:r>
            <a:r>
              <a:rPr dirty="0" sz="4350" spc="-240">
                <a:solidFill>
                  <a:srgbClr val="37281B"/>
                </a:solidFill>
                <a:latin typeface="Trebuchet MS"/>
                <a:cs typeface="Trebuchet MS"/>
              </a:rPr>
              <a:t>akan  </a:t>
            </a:r>
            <a:r>
              <a:rPr dirty="0" sz="4350" spc="-245">
                <a:solidFill>
                  <a:srgbClr val="37281B"/>
                </a:solidFill>
                <a:latin typeface="Trebuchet MS"/>
                <a:cs typeface="Trebuchet MS"/>
              </a:rPr>
              <a:t>membentuk</a:t>
            </a:r>
            <a:r>
              <a:rPr dirty="0" sz="4350" spc="-229">
                <a:solidFill>
                  <a:srgbClr val="37281B"/>
                </a:solidFill>
                <a:latin typeface="Trebuchet MS"/>
                <a:cs typeface="Trebuchet MS"/>
              </a:rPr>
              <a:t> </a:t>
            </a:r>
            <a:r>
              <a:rPr dirty="0" sz="4350" spc="-280">
                <a:solidFill>
                  <a:srgbClr val="37281B"/>
                </a:solidFill>
                <a:latin typeface="Trebuchet MS"/>
                <a:cs typeface="Trebuchet MS"/>
              </a:rPr>
              <a:t>hemiketal.</a:t>
            </a:r>
            <a:endParaRPr sz="4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Krem dan Emas Elegan Berkelas Sederhana Presentasi Natal</dc:title>
  <dc:creator>Mia Nikmatul Laila</dc:creator>
  <dcterms:created xsi:type="dcterms:W3CDTF">2022-03-03T16:52:34Z</dcterms:created>
  <dcterms:modified xsi:type="dcterms:W3CDTF">2022-03-04T06:57:56Z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2022-03-04T00:00:00Z</vt:filetime>
  </property>
</Properties>
</file>