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61" r:id="rId5"/>
    <p:sldId id="262" r:id="rId6"/>
    <p:sldId id="263" r:id="rId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599" autoAdjust="0"/>
  </p:normalViewPr>
  <p:slideViewPr>
    <p:cSldViewPr>
      <p:cViewPr varScale="1">
        <p:scale>
          <a:sx n="74" d="100"/>
          <a:sy n="74" d="100"/>
        </p:scale>
        <p:origin x="540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3/4/2022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3/4/2022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3/4/2022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3/4/2022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2060848"/>
            <a:ext cx="9144000" cy="2667000"/>
          </a:xfrm>
        </p:spPr>
        <p:txBody>
          <a:bodyPr/>
          <a:lstStyle/>
          <a:p>
            <a:pPr algn="ctr"/>
            <a:r>
              <a:rPr lang="id-ID" dirty="0" smtClean="0"/>
              <a:t>KARBOHIDRAT</a:t>
            </a:r>
            <a:br>
              <a:rPr lang="id-ID" dirty="0" smtClean="0"/>
            </a:br>
            <a:r>
              <a:rPr lang="id-ID" dirty="0" smtClean="0"/>
              <a:t>(MONOSAKARIDA)</a:t>
            </a:r>
            <a:br>
              <a:rPr lang="id-ID" dirty="0" smtClean="0"/>
            </a:br>
            <a:r>
              <a:rPr lang="id-ID" dirty="0"/>
              <a:t/>
            </a:r>
            <a:br>
              <a:rPr lang="id-ID" dirty="0"/>
            </a:br>
            <a:r>
              <a:rPr lang="id-ID" sz="2800" dirty="0" smtClean="0"/>
              <a:t>Aliefuddin Yusuf Mubaroq</a:t>
            </a:r>
            <a:br>
              <a:rPr lang="id-ID" sz="2800" dirty="0" smtClean="0"/>
            </a:br>
            <a:r>
              <a:rPr lang="id-ID" sz="2800" dirty="0" smtClean="0"/>
              <a:t>2114051051</a:t>
            </a:r>
            <a:br>
              <a:rPr lang="id-ID" sz="2800" dirty="0" smtClean="0"/>
            </a:br>
            <a:r>
              <a:rPr lang="id-ID" sz="2800" dirty="0" smtClean="0"/>
              <a:t>THP A</a:t>
            </a:r>
            <a:br>
              <a:rPr lang="id-ID" sz="2800" dirty="0" smtClean="0"/>
            </a:br>
            <a:r>
              <a:rPr lang="id-ID" sz="2800" dirty="0" smtClean="0"/>
              <a:t>Mata Kuliah Biokimia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89514" y="1556792"/>
            <a:ext cx="9144000" cy="4267200"/>
          </a:xfrm>
        </p:spPr>
        <p:txBody>
          <a:bodyPr/>
          <a:lstStyle/>
          <a:p>
            <a:r>
              <a:rPr lang="id-ID" dirty="0"/>
              <a:t>monosakarida terdiri dari kata mono yang artinya tunggal dan sakarida yang artinya gula. Monosakarida merupakan molekul tunggal yang berfungsi sebagai molekul dasar pembentukan senyawa karbohidrat kompleks</a:t>
            </a:r>
            <a:r>
              <a:rPr lang="id-ID" dirty="0" smtClean="0"/>
              <a:t>.</a:t>
            </a:r>
          </a:p>
          <a:p>
            <a:r>
              <a:rPr lang="id-ID" dirty="0"/>
              <a:t>Secara struktur, monosakarida terdiri atas gugus aldehid atau keton dengan dua atau lebih gugus hidroksil. Monosakarida yang memiliki struktur gugus aldehid disebut aldosa. Sementara, </a:t>
            </a:r>
            <a:r>
              <a:rPr lang="id-ID" dirty="0" smtClean="0"/>
              <a:t>monosakarida </a:t>
            </a:r>
            <a:r>
              <a:rPr lang="id-ID" dirty="0"/>
              <a:t>yang punya struktur gugus keton disebut ketosa</a:t>
            </a:r>
            <a:r>
              <a:rPr lang="id-ID" dirty="0" smtClean="0"/>
              <a:t>.</a:t>
            </a:r>
          </a:p>
          <a:p>
            <a:r>
              <a:rPr lang="id-ID" dirty="0">
                <a:latin typeface="Trebuchet MS"/>
                <a:cs typeface="Trebuchet MS"/>
              </a:rPr>
              <a:t>Kedua molekul tersebut Memiliki 6 atom  karbon  (C). Terikat dengan 5 atom  hidroksil (OH)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MONOSAKARIDA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PENAMAAN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Penamaan Aldehida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Aldo + 3C = </a:t>
            </a:r>
            <a:r>
              <a:rPr lang="id-ID" dirty="0" err="1"/>
              <a:t>A</a:t>
            </a:r>
            <a:r>
              <a:rPr lang="en-US" dirty="0" err="1" smtClean="0"/>
              <a:t>ldotriosa</a:t>
            </a:r>
            <a:endParaRPr lang="id-ID" dirty="0" smtClean="0"/>
          </a:p>
          <a:p>
            <a:r>
              <a:rPr lang="en-US" dirty="0" smtClean="0"/>
              <a:t>Aldo </a:t>
            </a:r>
            <a:r>
              <a:rPr lang="en-US" dirty="0"/>
              <a:t>+ 4C = </a:t>
            </a:r>
            <a:r>
              <a:rPr lang="en-US" dirty="0" err="1" smtClean="0"/>
              <a:t>Aldotetrosa</a:t>
            </a:r>
            <a:endParaRPr lang="id-ID" dirty="0" smtClean="0"/>
          </a:p>
          <a:p>
            <a:r>
              <a:rPr lang="en-US" dirty="0" smtClean="0"/>
              <a:t>Aldo </a:t>
            </a:r>
            <a:r>
              <a:rPr lang="en-US" dirty="0"/>
              <a:t>+ 5C = </a:t>
            </a:r>
            <a:r>
              <a:rPr lang="en-US" dirty="0" err="1" smtClean="0"/>
              <a:t>Aldopentosa</a:t>
            </a:r>
            <a:endParaRPr lang="id-ID" dirty="0" smtClean="0"/>
          </a:p>
          <a:p>
            <a:r>
              <a:rPr lang="en-US" dirty="0" smtClean="0"/>
              <a:t>Aldo </a:t>
            </a:r>
            <a:r>
              <a:rPr lang="en-US" dirty="0"/>
              <a:t>+ 6C = </a:t>
            </a:r>
            <a:r>
              <a:rPr lang="en-US" dirty="0" err="1"/>
              <a:t>Aldoheksosa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d-ID" dirty="0" smtClean="0"/>
              <a:t>Penamaan Keton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Keto</a:t>
            </a:r>
            <a:r>
              <a:rPr lang="en-US" dirty="0"/>
              <a:t> + 3c = </a:t>
            </a:r>
            <a:r>
              <a:rPr lang="en-US" dirty="0" err="1" smtClean="0"/>
              <a:t>Ketotriosa</a:t>
            </a:r>
            <a:endParaRPr lang="id-ID" dirty="0" smtClean="0"/>
          </a:p>
          <a:p>
            <a:r>
              <a:rPr lang="en-US" dirty="0" err="1" smtClean="0"/>
              <a:t>Keto</a:t>
            </a:r>
            <a:r>
              <a:rPr lang="en-US" dirty="0" smtClean="0"/>
              <a:t> </a:t>
            </a:r>
            <a:r>
              <a:rPr lang="en-US" dirty="0"/>
              <a:t>+ 4C = </a:t>
            </a:r>
            <a:r>
              <a:rPr lang="en-US" dirty="0" err="1" smtClean="0"/>
              <a:t>Ketotetrosa</a:t>
            </a:r>
            <a:endParaRPr lang="id-ID" dirty="0" smtClean="0"/>
          </a:p>
          <a:p>
            <a:r>
              <a:rPr lang="en-US" dirty="0" err="1" smtClean="0"/>
              <a:t>Keto</a:t>
            </a:r>
            <a:r>
              <a:rPr lang="en-US" dirty="0" smtClean="0"/>
              <a:t> </a:t>
            </a:r>
            <a:r>
              <a:rPr lang="en-US" dirty="0"/>
              <a:t>+ 5C = </a:t>
            </a:r>
            <a:r>
              <a:rPr lang="en-US" dirty="0" err="1" smtClean="0"/>
              <a:t>Ketopentosa</a:t>
            </a:r>
            <a:endParaRPr lang="id-ID" dirty="0" smtClean="0"/>
          </a:p>
          <a:p>
            <a:r>
              <a:rPr lang="en-US" dirty="0" err="1" smtClean="0"/>
              <a:t>Keto</a:t>
            </a:r>
            <a:r>
              <a:rPr lang="en-US" dirty="0" smtClean="0"/>
              <a:t> </a:t>
            </a:r>
            <a:r>
              <a:rPr lang="en-US" dirty="0"/>
              <a:t>+ 6C = </a:t>
            </a:r>
            <a:r>
              <a:rPr lang="en-US" dirty="0" err="1"/>
              <a:t>Ketoheksosa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15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88640"/>
            <a:ext cx="9143998" cy="603468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Monosakarida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atom </a:t>
            </a:r>
            <a:r>
              <a:rPr lang="en-US" sz="2400" dirty="0" err="1"/>
              <a:t>karbon</a:t>
            </a:r>
            <a:r>
              <a:rPr lang="en-US" sz="2400" dirty="0"/>
              <a:t> yang </a:t>
            </a:r>
            <a:r>
              <a:rPr lang="en-US" sz="2400" dirty="0" smtClean="0"/>
              <a:t>me</a:t>
            </a:r>
            <a:r>
              <a:rPr lang="id-ID" sz="2400" dirty="0" smtClean="0"/>
              <a:t>n</a:t>
            </a:r>
            <a:r>
              <a:rPr lang="en-US" sz="2400" dirty="0" err="1" smtClean="0"/>
              <a:t>gikat</a:t>
            </a:r>
            <a:r>
              <a:rPr lang="en-US" sz="2400" dirty="0" smtClean="0"/>
              <a:t> </a:t>
            </a:r>
            <a:r>
              <a:rPr lang="en-US" sz="2400" dirty="0"/>
              <a:t>4 </a:t>
            </a:r>
            <a:r>
              <a:rPr lang="en-US" sz="2400" dirty="0" err="1"/>
              <a:t>gugus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keempat</a:t>
            </a:r>
            <a:r>
              <a:rPr lang="en-US" sz="2400" dirty="0"/>
              <a:t> </a:t>
            </a:r>
            <a:r>
              <a:rPr lang="en-US" sz="2400" dirty="0" err="1"/>
              <a:t>tangannya</a:t>
            </a:r>
            <a:r>
              <a:rPr lang="en-US" sz="2400" dirty="0"/>
              <a:t>, atom 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atom 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asimetrik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atom 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kiral</a:t>
            </a:r>
            <a:r>
              <a:rPr lang="en-US" sz="2400" dirty="0"/>
              <a:t> (OH: isomer </a:t>
            </a:r>
            <a:r>
              <a:rPr lang="en-US" sz="2400" dirty="0" err="1"/>
              <a:t>geometri</a:t>
            </a:r>
            <a:r>
              <a:rPr lang="en-US" sz="2400" dirty="0" smtClean="0"/>
              <a:t>).</a:t>
            </a: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en-US" sz="2400" dirty="0" err="1" smtClean="0"/>
              <a:t>Glukosa</a:t>
            </a:r>
            <a:r>
              <a:rPr lang="en-US" sz="2400" dirty="0" smtClean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4 Atom C </a:t>
            </a:r>
            <a:r>
              <a:rPr lang="en-US" sz="2400" dirty="0" err="1" smtClean="0"/>
              <a:t>asimetrik</a:t>
            </a:r>
            <a:r>
              <a:rPr lang="id-ID" sz="2400" dirty="0" smtClean="0"/>
              <a:t> </a:t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/>
              <a:t>monosakarida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atom C </a:t>
            </a:r>
            <a:r>
              <a:rPr lang="en-US" sz="2400" dirty="0" err="1"/>
              <a:t>asimetrik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fisika</a:t>
            </a:r>
            <a:r>
              <a:rPr lang="en-US" sz="2400" dirty="0"/>
              <a:t> </a:t>
            </a:r>
            <a:r>
              <a:rPr lang="en-US" sz="2400" dirty="0" err="1"/>
              <a:t>monosakarida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senyawa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memutar</a:t>
            </a:r>
            <a:r>
              <a:rPr lang="en-US" sz="2400" dirty="0"/>
              <a:t> </a:t>
            </a:r>
            <a:r>
              <a:rPr lang="en-US" sz="2400" dirty="0" err="1"/>
              <a:t>polarisasi</a:t>
            </a:r>
            <a:r>
              <a:rPr lang="en-US" sz="2400" dirty="0"/>
              <a:t> </a:t>
            </a:r>
            <a:r>
              <a:rPr lang="en-US" sz="2400" dirty="0" err="1"/>
              <a:t>cahaya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kata lain </a:t>
            </a:r>
            <a:r>
              <a:rPr lang="en-US" sz="2400" dirty="0" err="1"/>
              <a:t>monosakarida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 smtClean="0"/>
              <a:t>optik</a:t>
            </a:r>
            <a:r>
              <a:rPr lang="en-US" sz="2400" dirty="0" smtClean="0"/>
              <a:t> </a:t>
            </a:r>
            <a:r>
              <a:rPr lang="en-US" sz="2400" dirty="0" err="1" smtClean="0"/>
              <a:t>aktif</a:t>
            </a: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en-US" sz="2400" dirty="0" smtClean="0"/>
              <a:t>D </a:t>
            </a:r>
            <a:r>
              <a:rPr lang="en-US" sz="2400" dirty="0"/>
              <a:t>= </a:t>
            </a:r>
            <a:r>
              <a:rPr lang="en-US" sz="2400" dirty="0" err="1"/>
              <a:t>Dextro</a:t>
            </a:r>
            <a:r>
              <a:rPr lang="en-US" sz="2400" dirty="0"/>
              <a:t> = </a:t>
            </a:r>
            <a:r>
              <a:rPr lang="en-US" sz="2400" dirty="0" err="1" smtClean="0"/>
              <a:t>kanan</a:t>
            </a: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en-US" sz="2400" dirty="0" smtClean="0"/>
              <a:t>L </a:t>
            </a:r>
            <a:r>
              <a:rPr lang="en-US" sz="2400" dirty="0"/>
              <a:t>= </a:t>
            </a:r>
            <a:r>
              <a:rPr lang="en-US" sz="2400" dirty="0" err="1"/>
              <a:t>Levo</a:t>
            </a:r>
            <a:r>
              <a:rPr lang="en-US" sz="2400" dirty="0"/>
              <a:t> = </a:t>
            </a:r>
            <a:r>
              <a:rPr lang="en-US" sz="2400" dirty="0" err="1"/>
              <a:t>kiri</a:t>
            </a:r>
            <a:r>
              <a:rPr lang="en-US" sz="2400" dirty="0"/>
              <a:t> </a:t>
            </a: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id-ID" sz="2400" dirty="0" smtClean="0"/>
              <a:t/>
            </a:r>
            <a:br>
              <a:rPr lang="id-ID" sz="2400" dirty="0" smtClean="0"/>
            </a:br>
            <a:r>
              <a:rPr lang="en-US" sz="2400" dirty="0" err="1" smtClean="0"/>
              <a:t>Aldotriosa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monosakarida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5 atom C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siklik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howard</a:t>
            </a:r>
            <a:r>
              <a:rPr lang="en-US" sz="2400" dirty="0"/>
              <a:t>,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gugus</a:t>
            </a:r>
            <a:r>
              <a:rPr lang="en-US" sz="2400" dirty="0"/>
              <a:t> </a:t>
            </a:r>
            <a:r>
              <a:rPr lang="en-US" sz="2400" dirty="0" err="1"/>
              <a:t>karbonil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oksigen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hidroksil</a:t>
            </a:r>
            <a:r>
              <a:rPr lang="en-US" sz="2400" dirty="0"/>
              <a:t> yang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ikatan</a:t>
            </a:r>
            <a:r>
              <a:rPr lang="en-US" sz="2400" dirty="0"/>
              <a:t> </a:t>
            </a:r>
            <a:r>
              <a:rPr lang="en-US" sz="2400" dirty="0" err="1"/>
              <a:t>kovalen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860" y="260648"/>
            <a:ext cx="9144000" cy="1019944"/>
          </a:xfrm>
        </p:spPr>
        <p:txBody>
          <a:bodyPr/>
          <a:lstStyle/>
          <a:p>
            <a:r>
              <a:rPr lang="id-ID" dirty="0" smtClean="0"/>
              <a:t>Prinsip Siklisasi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844" y="1412776"/>
            <a:ext cx="9143999" cy="106680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Prinsip Siklisasi </a:t>
            </a:r>
            <a:r>
              <a:rPr lang="id-ID" sz="2800" dirty="0" smtClean="0"/>
              <a:t>Glukosa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 smtClean="0"/>
              <a:t>Aldehida </a:t>
            </a:r>
            <a:r>
              <a:rPr lang="id-ID" sz="2800" dirty="0"/>
              <a:t>+ Alkohol = </a:t>
            </a:r>
            <a:r>
              <a:rPr lang="id-ID" sz="2800" dirty="0" smtClean="0"/>
              <a:t>Hemiacetal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d-ID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 smtClean="0"/>
              <a:t>Prinsip </a:t>
            </a:r>
            <a:r>
              <a:rPr lang="id-ID" sz="2800" dirty="0"/>
              <a:t>Siklisasi </a:t>
            </a:r>
            <a:r>
              <a:rPr lang="id-ID" sz="2800" dirty="0" smtClean="0"/>
              <a:t>Fruktosa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 smtClean="0"/>
              <a:t>Keton </a:t>
            </a:r>
            <a:r>
              <a:rPr lang="id-ID" sz="2800" dirty="0"/>
              <a:t>+ alkohol = Hemiketal (Oksigen akan terikat pada atom karbon pada atom karbon aldehid dan akan membentuk struktur siklik</a:t>
            </a:r>
            <a:r>
              <a:rPr lang="id-ID" sz="28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 smtClean="0"/>
              <a:t>alpha </a:t>
            </a:r>
            <a:r>
              <a:rPr lang="id-ID" sz="2800" dirty="0"/>
              <a:t>= gugus OH berada di bawah ( alpha - D Fruktosa</a:t>
            </a:r>
            <a:r>
              <a:rPr lang="id-ID" sz="28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 smtClean="0"/>
              <a:t>beta </a:t>
            </a:r>
            <a:r>
              <a:rPr lang="id-ID" sz="2800" dirty="0"/>
              <a:t>= gugus OH berada di atas ( beta - D Fruktosa</a:t>
            </a:r>
            <a:r>
              <a:rPr lang="id-ID" sz="28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d-ID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Pada struktur siklik, kita dapat mengelompokkan gula </a:t>
            </a:r>
            <a:r>
              <a:rPr lang="sv-SE" sz="2800" dirty="0" smtClean="0"/>
              <a:t>dalam</a:t>
            </a:r>
            <a:r>
              <a:rPr lang="id-ID" sz="28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/>
              <a:t>C</a:t>
            </a:r>
            <a:r>
              <a:rPr lang="sv-SE" sz="2800" dirty="0" smtClean="0"/>
              <a:t>incin </a:t>
            </a:r>
            <a:r>
              <a:rPr lang="sv-SE" sz="2800" dirty="0"/>
              <a:t>(6 C</a:t>
            </a:r>
            <a:r>
              <a:rPr lang="sv-SE" sz="2800" dirty="0" smtClean="0"/>
              <a:t>)</a:t>
            </a:r>
            <a:r>
              <a:rPr lang="id-ID" sz="2800" dirty="0" smtClean="0"/>
              <a:t> = Piran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800" dirty="0" smtClean="0"/>
              <a:t>C</a:t>
            </a:r>
            <a:r>
              <a:rPr lang="sv-SE" sz="2800" dirty="0" smtClean="0"/>
              <a:t>inci</a:t>
            </a:r>
            <a:r>
              <a:rPr lang="id-ID" sz="2800" dirty="0" smtClean="0"/>
              <a:t>n</a:t>
            </a:r>
            <a:r>
              <a:rPr lang="sv-SE" sz="2800" dirty="0" smtClean="0"/>
              <a:t> </a:t>
            </a:r>
            <a:r>
              <a:rPr lang="sv-SE" sz="2800" dirty="0"/>
              <a:t>(5 C</a:t>
            </a:r>
            <a:r>
              <a:rPr lang="sv-SE" sz="2800" dirty="0" smtClean="0"/>
              <a:t>)</a:t>
            </a:r>
            <a:r>
              <a:rPr lang="id-ID" sz="2800" dirty="0" smtClean="0"/>
              <a:t> = Furan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2420888"/>
            <a:ext cx="9143998" cy="1020762"/>
          </a:xfrm>
        </p:spPr>
        <p:txBody>
          <a:bodyPr>
            <a:noAutofit/>
          </a:bodyPr>
          <a:lstStyle/>
          <a:p>
            <a:pPr algn="ctr"/>
            <a:r>
              <a:rPr lang="id-ID" sz="9600" smtClean="0"/>
              <a:t>TERIMA KASIH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3029179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70</TotalTime>
  <Words>205</Words>
  <Application>Microsoft Office PowerPoint</Application>
  <PresentationFormat>Custom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Consolas</vt:lpstr>
      <vt:lpstr>Corbel</vt:lpstr>
      <vt:lpstr>Trebuchet MS</vt:lpstr>
      <vt:lpstr>Chalkboard 16x9</vt:lpstr>
      <vt:lpstr>KARBOHIDRAT (MONOSAKARIDA)  Aliefuddin Yusuf Mubaroq 2114051051 THP A Mata Kuliah Biokimia</vt:lpstr>
      <vt:lpstr>MONOSAKARIDA</vt:lpstr>
      <vt:lpstr>PENAMAAN</vt:lpstr>
      <vt:lpstr>Monosakarida memiliki atom karbon yang mengikat 4 gugus berbeda pada keempat tangannya, atom karbon ini dinamakan atom karbon asimetrik atau atom karbon kiral (OH: isomer geometri). Glukosa memiliki 4 Atom C asimetrik   Karena monosakarida memiliki atom C asimetrik maka secara fisika monosakarida memiliki sifat sebagai senyawa yang dapat memutar polarisasi cahaya atau dengan kata lain monosakarida bersifat optik aktif D = Dextro = kanan L = Levo = kiri   Aldotriosa dan monosakarida dengan lebih dari 5 atom C memiliki struktur siklik atau struktur howard, Struktur ini disebabkan interaksi gugus karbonil dan oksigen pada hidroksil yang membentuk ikatan kovalen</vt:lpstr>
      <vt:lpstr>Prinsip Siklisasi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(MONOSAKARIDA)  Aliefuddin Yusuf Mubaroq 2114051051 THP A Mata Kuliah Biokimia</dc:title>
  <dc:creator>USER</dc:creator>
  <cp:lastModifiedBy>USER</cp:lastModifiedBy>
  <cp:revision>6</cp:revision>
  <dcterms:created xsi:type="dcterms:W3CDTF">2022-03-04T06:08:20Z</dcterms:created>
  <dcterms:modified xsi:type="dcterms:W3CDTF">2022-03-04T07:18:52Z</dcterms:modified>
</cp:coreProperties>
</file>