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9"/>
  </p:notesMasterIdLst>
  <p:sldIdLst>
    <p:sldId id="256" r:id="rId3"/>
    <p:sldId id="257" r:id="rId4"/>
    <p:sldId id="258" r:id="rId5"/>
    <p:sldId id="302" r:id="rId6"/>
    <p:sldId id="301" r:id="rId7"/>
    <p:sldId id="266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42348-116C-48A0-89C9-9E194C9072A9}">
  <a:tblStyle styleId="{21242348-116C-48A0-89C9-9E194C9072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74" y="-90"/>
      </p:cViewPr>
      <p:guideLst>
        <p:guide pos="2880"/>
        <p:guide orient="horz" pos="28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tableStyles" Target="tableStyle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viewProps" Target="viewProps.xml" /><Relationship Id="rId5" Type="http://schemas.openxmlformats.org/officeDocument/2006/relationships/slide" Target="slides/slide3.xml" /><Relationship Id="rId10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0c12e5f0d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0c12e5f0d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1.xml" /><Relationship Id="rId5" Type="http://schemas.openxmlformats.org/officeDocument/2006/relationships/hyperlink" Target="http://bit.ly/2TtBDfr" TargetMode="External" /><Relationship Id="rId4" Type="http://schemas.openxmlformats.org/officeDocument/2006/relationships/hyperlink" Target="http://bit.ly/2TyoMsr" TargetMode="Externa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3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ctrTitle"/>
          </p:nvPr>
        </p:nvSpPr>
        <p:spPr>
          <a:xfrm>
            <a:off x="619650" y="2247705"/>
            <a:ext cx="2559900" cy="7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619650" y="2837337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 idx="2" hasCustomPrompt="1"/>
          </p:nvPr>
        </p:nvSpPr>
        <p:spPr>
          <a:xfrm>
            <a:off x="4145650" y="2884438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CUSTOM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2726850" y="2897239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3292050" y="3488360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451650" y="1351346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4">
  <p:cSld name="CUSTOM_6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ctrTitle"/>
          </p:nvPr>
        </p:nvSpPr>
        <p:spPr>
          <a:xfrm flipH="1">
            <a:off x="4847211" y="2553180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 flipH="1">
            <a:off x="5977611" y="283772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133750" y="2079350"/>
            <a:ext cx="2000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2069575" y="1357150"/>
            <a:ext cx="514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621618" y="3589129"/>
            <a:ext cx="24180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Hind Vadodara Medium"/>
              <a:ea typeface="Hind Vadodara Medium"/>
              <a:cs typeface="Hind Vadodara Medium"/>
              <a:sym typeface="Hind Vadodara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 flipH="1">
            <a:off x="5408076" y="1087185"/>
            <a:ext cx="225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flipH="1">
            <a:off x="1483662" y="4161895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2"/>
          </p:nvPr>
        </p:nvSpPr>
        <p:spPr>
          <a:xfrm flipH="1">
            <a:off x="1505901" y="3702014"/>
            <a:ext cx="2205600" cy="6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flipH="1">
            <a:off x="5408076" y="1497548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208600" y="1016100"/>
            <a:ext cx="47268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ubTitle" idx="1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 idx="2" hasCustomPrompt="1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ctrTitle" idx="3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4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5" hasCustomPrompt="1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6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7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 idx="8" hasCustomPrompt="1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9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3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14" hasCustomPrompt="1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 idx="15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6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17" hasCustomPrompt="1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idx="1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 flipH="1">
            <a:off x="5126168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 flipH="1">
            <a:off x="5126168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2"/>
          </p:nvPr>
        </p:nvSpPr>
        <p:spPr>
          <a:xfrm flipH="1">
            <a:off x="5150318" y="2085436"/>
            <a:ext cx="18210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 flipH="1">
            <a:off x="5126168" y="15171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4"/>
          </p:nvPr>
        </p:nvSpPr>
        <p:spPr>
          <a:xfrm flipH="1">
            <a:off x="2241967" y="2088936"/>
            <a:ext cx="17937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 flipH="1">
            <a:off x="2204167" y="151716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 idx="6"/>
          </p:nvPr>
        </p:nvSpPr>
        <p:spPr>
          <a:xfrm flipH="1">
            <a:off x="2204167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7"/>
          </p:nvPr>
        </p:nvSpPr>
        <p:spPr>
          <a:xfrm flipH="1">
            <a:off x="2204167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 flipH="1">
            <a:off x="2543653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 flipH="1">
            <a:off x="2266603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ctrTitle" idx="2"/>
          </p:nvPr>
        </p:nvSpPr>
        <p:spPr>
          <a:xfrm flipH="1">
            <a:off x="2543653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 flipH="1">
            <a:off x="2266608" y="3958300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 idx="4"/>
          </p:nvPr>
        </p:nvSpPr>
        <p:spPr>
          <a:xfrm flipH="1">
            <a:off x="2543653" y="241034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5"/>
          </p:nvPr>
        </p:nvSpPr>
        <p:spPr>
          <a:xfrm flipH="1">
            <a:off x="2266608" y="279217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ctrTitle" idx="6"/>
          </p:nvPr>
        </p:nvSpPr>
        <p:spPr>
          <a:xfrm flipH="1">
            <a:off x="5039747" y="241034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7"/>
          </p:nvPr>
        </p:nvSpPr>
        <p:spPr>
          <a:xfrm flipH="1">
            <a:off x="4762697" y="279335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 idx="8"/>
          </p:nvPr>
        </p:nvSpPr>
        <p:spPr>
          <a:xfrm flipH="1">
            <a:off x="5039747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9"/>
          </p:nvPr>
        </p:nvSpPr>
        <p:spPr>
          <a:xfrm flipH="1">
            <a:off x="4762697" y="395829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ctrTitle" idx="13"/>
          </p:nvPr>
        </p:nvSpPr>
        <p:spPr>
          <a:xfrm flipH="1">
            <a:off x="5039747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4"/>
          </p:nvPr>
        </p:nvSpPr>
        <p:spPr>
          <a:xfrm flipH="1">
            <a:off x="4762697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15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60" r:id="rId8"/>
    <p:sldLayoutId id="2147483662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1990846" y="717630"/>
            <a:ext cx="6192455" cy="15510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latin typeface="Segoe Print" pitchFamily="2" charset="0"/>
              </a:rPr>
              <a:t>KARBOHIDRAT</a:t>
            </a:r>
            <a:br>
              <a:rPr lang="en-US" sz="5000" dirty="0">
                <a:latin typeface="Segoe Print" pitchFamily="2" charset="0"/>
              </a:rPr>
            </a:br>
            <a:r>
              <a:rPr lang="en-US" sz="5000" dirty="0">
                <a:latin typeface="Segoe Print" pitchFamily="2" charset="0"/>
              </a:rPr>
              <a:t>(</a:t>
            </a:r>
            <a:r>
              <a:rPr lang="en-US" sz="5000" dirty="0" err="1">
                <a:latin typeface="Segoe Print" pitchFamily="2" charset="0"/>
              </a:rPr>
              <a:t>Monosakarida</a:t>
            </a:r>
            <a:r>
              <a:rPr lang="en-US" sz="5000" dirty="0">
                <a:latin typeface="Segoe Print" pitchFamily="2" charset="0"/>
              </a:rPr>
              <a:t>)</a:t>
            </a:r>
            <a:endParaRPr sz="5000">
              <a:latin typeface="Segoe Print" pitchFamily="2" charset="0"/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451413" y="3257550"/>
            <a:ext cx="7338349" cy="14764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Nama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: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Fransiska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Dyah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Ayu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Cahyaningtyas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ndalus" pitchFamily="18" charset="-78"/>
                <a:cs typeface="Andalus" pitchFamily="18" charset="-78"/>
              </a:rPr>
              <a:t>NPM	: 2114051043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Kelas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	: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Teknologi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Hasil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Pertanian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A</a:t>
            </a:r>
            <a:endParaRPr sz="2400" b="1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095018" y="0"/>
            <a:ext cx="4627982" cy="451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latin typeface="Segoe Print" pitchFamily="2" charset="0"/>
              </a:rPr>
              <a:t>Monosakarida</a:t>
            </a:r>
            <a:r>
              <a:rPr lang="en-US" sz="2500" b="1" dirty="0">
                <a:latin typeface="Segoe Print" pitchFamily="2" charset="0"/>
              </a:rPr>
              <a:t> </a:t>
            </a:r>
            <a:endParaRPr sz="2500" b="1">
              <a:latin typeface="Segoe Print" pitchFamily="2" charset="0"/>
            </a:endParaRPr>
          </a:p>
        </p:txBody>
      </p:sp>
      <p:pic>
        <p:nvPicPr>
          <p:cNvPr id="4" name="Picture 3" descr="WhatsApp Image 2022-03-04 at 09.35.2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94" y="2152891"/>
            <a:ext cx="4375230" cy="2303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3052" y="717630"/>
            <a:ext cx="6266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ndalus" pitchFamily="18" charset="-78"/>
                <a:cs typeface="Andalus" pitchFamily="18" charset="-78"/>
              </a:rPr>
              <a:t>Monosakarida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unit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karbohidrat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terkecil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mono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berarti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satu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sakarida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berarti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gula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Sehingga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dapat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diartikan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“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hanya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satu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>
                <a:latin typeface="Andalus" pitchFamily="18" charset="-78"/>
                <a:cs typeface="Andalus" pitchFamily="18" charset="-78"/>
              </a:rPr>
              <a:t>unit gula</a:t>
            </a:r>
            <a:r>
              <a:rPr lang="id-ID" sz="2000">
                <a:latin typeface="Andalus" pitchFamily="18" charset="-78"/>
                <a:cs typeface="Andalus" pitchFamily="18" charset="-78"/>
              </a:rPr>
              <a:t>”</a:t>
            </a:r>
            <a:r>
              <a:rPr lang="id-ID" sz="2000" dirty="0">
                <a:latin typeface="Andalus" pitchFamily="18" charset="-78"/>
                <a:cs typeface="Andalus" pitchFamily="18" charset="-78"/>
              </a:rPr>
              <a:t>.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8218" y="1770927"/>
            <a:ext cx="415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Comic Sans MS" pitchFamily="66" charset="0"/>
              </a:rPr>
              <a:t>Penamaan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err="1">
                <a:latin typeface="Comic Sans MS" pitchFamily="66" charset="0"/>
              </a:rPr>
              <a:t>Monosakarida</a:t>
            </a:r>
            <a:endParaRPr lang="en-US" sz="1800" b="1" dirty="0">
              <a:latin typeface="Comic Sans MS" pitchFamily="66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26644" y="2141316"/>
          <a:ext cx="4178460" cy="2326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527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Aldehida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Keton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98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11838" y="3206187"/>
            <a:ext cx="763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Aldo  +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9468" y="2893672"/>
            <a:ext cx="1296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C </a:t>
            </a:r>
            <a:r>
              <a:rPr lang="en-US" dirty="0" err="1"/>
              <a:t>triosa</a:t>
            </a:r>
            <a:endParaRPr lang="en-US" dirty="0"/>
          </a:p>
          <a:p>
            <a:r>
              <a:rPr lang="en-US" dirty="0"/>
              <a:t>4 C </a:t>
            </a:r>
            <a:r>
              <a:rPr lang="en-US" dirty="0" err="1"/>
              <a:t>tetrosa</a:t>
            </a:r>
            <a:endParaRPr lang="en-US" dirty="0"/>
          </a:p>
          <a:p>
            <a:r>
              <a:rPr lang="en-US" dirty="0"/>
              <a:t>5 C pentose</a:t>
            </a:r>
          </a:p>
          <a:p>
            <a:r>
              <a:rPr lang="en-US" dirty="0"/>
              <a:t>6 C </a:t>
            </a:r>
            <a:r>
              <a:rPr lang="en-US" dirty="0" err="1"/>
              <a:t>heksosa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62486" y="3196542"/>
            <a:ext cx="715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Keto</a:t>
            </a:r>
            <a:r>
              <a:rPr lang="en-US" dirty="0"/>
              <a:t> +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5038" y="2870521"/>
            <a:ext cx="1388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C </a:t>
            </a:r>
            <a:r>
              <a:rPr lang="en-US" dirty="0" err="1"/>
              <a:t>triosa</a:t>
            </a:r>
            <a:endParaRPr lang="en-US" dirty="0"/>
          </a:p>
          <a:p>
            <a:r>
              <a:rPr lang="en-US" dirty="0"/>
              <a:t>4 C </a:t>
            </a:r>
            <a:r>
              <a:rPr lang="en-US" dirty="0" err="1"/>
              <a:t>titrosa</a:t>
            </a:r>
            <a:endParaRPr lang="en-US" dirty="0"/>
          </a:p>
          <a:p>
            <a:r>
              <a:rPr lang="en-US" dirty="0"/>
              <a:t>5 C pentose</a:t>
            </a:r>
          </a:p>
          <a:p>
            <a:r>
              <a:rPr lang="en-US" dirty="0"/>
              <a:t>6 C </a:t>
            </a:r>
            <a:r>
              <a:rPr lang="en-US" dirty="0" err="1"/>
              <a:t>heksosa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2942" y="4166887"/>
            <a:ext cx="2083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Print" pitchFamily="2" charset="0"/>
              </a:rPr>
              <a:t>Ex: </a:t>
            </a:r>
            <a:r>
              <a:rPr lang="en-US" sz="1100" dirty="0" err="1">
                <a:latin typeface="Segoe Print" pitchFamily="2" charset="0"/>
              </a:rPr>
              <a:t>Glukosa</a:t>
            </a:r>
            <a:r>
              <a:rPr lang="en-US" sz="1100" dirty="0">
                <a:latin typeface="Segoe Print" pitchFamily="2" charset="0"/>
              </a:rPr>
              <a:t> (</a:t>
            </a:r>
            <a:r>
              <a:rPr lang="en-US" sz="1100" dirty="0" err="1">
                <a:latin typeface="Segoe Print" pitchFamily="2" charset="0"/>
              </a:rPr>
              <a:t>Aldoheksosa</a:t>
            </a:r>
            <a:r>
              <a:rPr lang="en-US" sz="1100" dirty="0">
                <a:latin typeface="Segoe Print" pitchFamily="2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1661" y="4168816"/>
            <a:ext cx="2083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Print" pitchFamily="2" charset="0"/>
              </a:rPr>
              <a:t>Ex: </a:t>
            </a:r>
            <a:r>
              <a:rPr lang="en-US" sz="1100" dirty="0" err="1">
                <a:latin typeface="Segoe Print" pitchFamily="2" charset="0"/>
              </a:rPr>
              <a:t>Fruktosa</a:t>
            </a:r>
            <a:r>
              <a:rPr lang="en-US" sz="1100" dirty="0">
                <a:latin typeface="Segoe Print" pitchFamily="2" charset="0"/>
              </a:rPr>
              <a:t> (</a:t>
            </a:r>
            <a:r>
              <a:rPr lang="en-US" sz="1100" dirty="0" err="1">
                <a:latin typeface="Segoe Print" pitchFamily="2" charset="0"/>
              </a:rPr>
              <a:t>Ketoheksosa</a:t>
            </a:r>
            <a:r>
              <a:rPr lang="en-US" sz="1100" dirty="0">
                <a:latin typeface="Segoe Print" pitchFamily="2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792" y="1782502"/>
            <a:ext cx="437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Comic Sans MS" pitchFamily="66" charset="0"/>
              </a:rPr>
              <a:t>Struktur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err="1">
                <a:latin typeface="Comic Sans MS" pitchFamily="66" charset="0"/>
              </a:rPr>
              <a:t>Molekul</a:t>
            </a:r>
            <a:r>
              <a:rPr lang="en-US" sz="1800" b="1" dirty="0">
                <a:latin typeface="Comic Sans MS" pitchFamily="66" charset="0"/>
              </a:rPr>
              <a:t> Kimia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 idx="18"/>
          </p:nvPr>
        </p:nvSpPr>
        <p:spPr>
          <a:xfrm>
            <a:off x="2420999" y="283608"/>
            <a:ext cx="5009947" cy="630000"/>
          </a:xfrm>
        </p:spPr>
        <p:txBody>
          <a:bodyPr/>
          <a:lstStyle/>
          <a:p>
            <a:r>
              <a:rPr lang="en-US" sz="2500" b="1" dirty="0" err="1"/>
              <a:t>Pusat</a:t>
            </a:r>
            <a:r>
              <a:rPr lang="en-US" sz="2500" b="1" dirty="0"/>
              <a:t> </a:t>
            </a:r>
            <a:r>
              <a:rPr lang="en-US" sz="2500" b="1" dirty="0" err="1"/>
              <a:t>Asimetrik</a:t>
            </a:r>
            <a:r>
              <a:rPr lang="en-US" sz="2500" b="1" dirty="0"/>
              <a:t> </a:t>
            </a:r>
            <a:r>
              <a:rPr lang="en-US" sz="2500" b="1" dirty="0" err="1"/>
              <a:t>Monosakarida</a:t>
            </a:r>
            <a:endParaRPr lang="en-US" sz="2500" b="1" dirty="0"/>
          </a:p>
        </p:txBody>
      </p:sp>
      <p:pic>
        <p:nvPicPr>
          <p:cNvPr id="26" name="Picture 25" descr="WhatsApp Image 2022-03-04 at 11.34.0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16" y="1376167"/>
            <a:ext cx="4261216" cy="208466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162046" y="3703899"/>
            <a:ext cx="437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Ex : </a:t>
            </a:r>
            <a:r>
              <a:rPr lang="en-US" dirty="0" err="1">
                <a:latin typeface="Comic Sans MS" pitchFamily="66" charset="0"/>
              </a:rPr>
              <a:t>Glukosa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memiliki</a:t>
            </a:r>
            <a:r>
              <a:rPr lang="en-US" dirty="0">
                <a:latin typeface="Comic Sans MS" pitchFamily="66" charset="0"/>
              </a:rPr>
              <a:t> 4 atom C </a:t>
            </a:r>
            <a:r>
              <a:rPr lang="en-US" dirty="0" err="1">
                <a:latin typeface="Comic Sans MS" pitchFamily="66" charset="0"/>
              </a:rPr>
              <a:t>asimetris</a:t>
            </a: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Ex : </a:t>
            </a:r>
            <a:r>
              <a:rPr lang="en-US" dirty="0" err="1">
                <a:latin typeface="Comic Sans MS" pitchFamily="66" charset="0"/>
              </a:rPr>
              <a:t>Fruktosa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memiliki</a:t>
            </a:r>
            <a:r>
              <a:rPr lang="en-US" dirty="0">
                <a:latin typeface="Comic Sans MS" pitchFamily="66" charset="0"/>
              </a:rPr>
              <a:t> 3 atom C </a:t>
            </a:r>
            <a:r>
              <a:rPr lang="en-US" dirty="0" err="1">
                <a:latin typeface="Comic Sans MS" pitchFamily="66" charset="0"/>
              </a:rPr>
              <a:t>asimetris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2943" y="1377388"/>
            <a:ext cx="3889092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mic Sans MS" pitchFamily="66" charset="0"/>
              </a:rPr>
              <a:t>Monosakarida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memiliki</a:t>
            </a:r>
            <a:r>
              <a:rPr lang="en-US" sz="1600" dirty="0">
                <a:latin typeface="Comic Sans MS" pitchFamily="66" charset="0"/>
              </a:rPr>
              <a:t> atom C-</a:t>
            </a:r>
            <a:r>
              <a:rPr lang="en-US" sz="1600" dirty="0" err="1">
                <a:latin typeface="Comic Sans MS" pitchFamily="66" charset="0"/>
              </a:rPr>
              <a:t>Asimetrik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maka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monosakarida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memiliki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sifat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optik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aktif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Notasi</a:t>
            </a:r>
            <a:r>
              <a:rPr lang="en-US" dirty="0"/>
              <a:t> L &amp; D</a:t>
            </a:r>
          </a:p>
        </p:txBody>
      </p:sp>
      <p:pic>
        <p:nvPicPr>
          <p:cNvPr id="4" name="Picture 3" descr="WhatsApp Image 2022-03-04 at 13.51.3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7" y="985765"/>
            <a:ext cx="4158052" cy="2468390"/>
          </a:xfrm>
          <a:prstGeom prst="rect">
            <a:avLst/>
          </a:prstGeom>
        </p:spPr>
      </p:pic>
      <p:pic>
        <p:nvPicPr>
          <p:cNvPr id="5" name="Picture 4" descr="WhatsApp Image 2022-03-04 at 13.51.34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941" y="959526"/>
            <a:ext cx="4054491" cy="2505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0652" y="3886200"/>
            <a:ext cx="674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mic Sans MS" pitchFamily="66" charset="0"/>
              </a:rPr>
              <a:t>Molekul</a:t>
            </a:r>
            <a:r>
              <a:rPr lang="en-US" sz="1600" dirty="0">
                <a:latin typeface="Comic Sans MS" pitchFamily="66" charset="0"/>
              </a:rPr>
              <a:t> CHO </a:t>
            </a:r>
            <a:r>
              <a:rPr lang="en-US" sz="1600" dirty="0" err="1">
                <a:latin typeface="Comic Sans MS" pitchFamily="66" charset="0"/>
              </a:rPr>
              <a:t>mengikat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hidroksil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pada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gugus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karbonil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terjauh</a:t>
            </a:r>
            <a:r>
              <a:rPr lang="en-US" sz="1600" dirty="0">
                <a:latin typeface="Comic Sans MS" pitchFamily="66" charset="0"/>
              </a:rPr>
              <a:t>. </a:t>
            </a:r>
            <a:r>
              <a:rPr lang="en-US" sz="1600" dirty="0" err="1">
                <a:latin typeface="Comic Sans MS" pitchFamily="66" charset="0"/>
              </a:rPr>
              <a:t>Jika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mengikat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pada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sebelah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kanan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disebut</a:t>
            </a:r>
            <a:r>
              <a:rPr lang="en-US" sz="1600" dirty="0">
                <a:latin typeface="Comic Sans MS" pitchFamily="66" charset="0"/>
              </a:rPr>
              <a:t> D(</a:t>
            </a:r>
            <a:r>
              <a:rPr lang="en-US" sz="1600" dirty="0" err="1">
                <a:latin typeface="Comic Sans MS" pitchFamily="66" charset="0"/>
              </a:rPr>
              <a:t>Dextro</a:t>
            </a:r>
            <a:r>
              <a:rPr lang="en-US" sz="1600" dirty="0">
                <a:latin typeface="Comic Sans MS" pitchFamily="66" charset="0"/>
              </a:rPr>
              <a:t>), </a:t>
            </a:r>
            <a:r>
              <a:rPr lang="en-US" sz="1600" dirty="0" err="1">
                <a:latin typeface="Comic Sans MS" pitchFamily="66" charset="0"/>
              </a:rPr>
              <a:t>dan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jika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mengikat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sebelah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pada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kiri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disebut</a:t>
            </a:r>
            <a:r>
              <a:rPr lang="en-US" sz="1600" dirty="0">
                <a:latin typeface="Comic Sans MS" pitchFamily="66" charset="0"/>
              </a:rPr>
              <a:t> L (</a:t>
            </a:r>
            <a:r>
              <a:rPr lang="en-US" sz="1600" dirty="0" err="1">
                <a:latin typeface="Comic Sans MS" pitchFamily="66" charset="0"/>
              </a:rPr>
              <a:t>Levo</a:t>
            </a:r>
            <a:r>
              <a:rPr lang="en-US" sz="1600" dirty="0"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idx="18"/>
          </p:nvPr>
        </p:nvSpPr>
        <p:spPr>
          <a:xfrm>
            <a:off x="2420999" y="283608"/>
            <a:ext cx="4905775" cy="630000"/>
          </a:xfrm>
        </p:spPr>
        <p:txBody>
          <a:bodyPr/>
          <a:lstStyle/>
          <a:p>
            <a:r>
              <a:rPr lang="en-US" sz="3000" b="1" dirty="0" err="1"/>
              <a:t>Prinsip</a:t>
            </a:r>
            <a:r>
              <a:rPr lang="en-US" sz="3000" b="1" dirty="0"/>
              <a:t> </a:t>
            </a:r>
            <a:r>
              <a:rPr lang="en-US" sz="3000" b="1" dirty="0" err="1"/>
              <a:t>Siklisasi</a:t>
            </a:r>
            <a:endParaRPr lang="en-US" sz="3000" b="1" dirty="0"/>
          </a:p>
        </p:txBody>
      </p:sp>
      <p:pic>
        <p:nvPicPr>
          <p:cNvPr id="18" name="Picture 17" descr="WhatsApp Image 2022-03-04 at 12.01.25.jpeg"/>
          <p:cNvPicPr>
            <a:picLocks noChangeAspect="1"/>
          </p:cNvPicPr>
          <p:nvPr/>
        </p:nvPicPr>
        <p:blipFill>
          <a:blip r:embed="rId2"/>
          <a:srcRect t="21177"/>
          <a:stretch>
            <a:fillRect/>
          </a:stretch>
        </p:blipFill>
        <p:spPr>
          <a:xfrm>
            <a:off x="178377" y="1493134"/>
            <a:ext cx="4312600" cy="1863524"/>
          </a:xfrm>
          <a:prstGeom prst="round2SameRect">
            <a:avLst/>
          </a:prstGeom>
        </p:spPr>
      </p:pic>
      <p:pic>
        <p:nvPicPr>
          <p:cNvPr id="19" name="Picture 18" descr="WhatsApp Image 2022-03-04 at 12.01.25(1).jpeg"/>
          <p:cNvPicPr>
            <a:picLocks noChangeAspect="1"/>
          </p:cNvPicPr>
          <p:nvPr/>
        </p:nvPicPr>
        <p:blipFill>
          <a:blip r:embed="rId3"/>
          <a:srcRect t="21312"/>
          <a:stretch>
            <a:fillRect/>
          </a:stretch>
        </p:blipFill>
        <p:spPr>
          <a:xfrm>
            <a:off x="4560424" y="1469985"/>
            <a:ext cx="4201611" cy="1888138"/>
          </a:xfrm>
          <a:prstGeom prst="round2Same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5975" y="1134319"/>
            <a:ext cx="309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omic Sans MS" pitchFamily="66" charset="0"/>
              </a:rPr>
              <a:t>Prinsip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Siklisasi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Glukosa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9159" y="1157468"/>
            <a:ext cx="3183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omic Sans MS" pitchFamily="66" charset="0"/>
              </a:rPr>
              <a:t>Prinsip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Siklisasi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Fruktosa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138" y="3379808"/>
            <a:ext cx="331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Letak</a:t>
            </a:r>
            <a:r>
              <a:rPr lang="en-US" dirty="0">
                <a:latin typeface="Comic Sans MS" pitchFamily="66" charset="0"/>
              </a:rPr>
              <a:t> OH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 OH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bawah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l-GR" dirty="0">
                <a:latin typeface="Comic Sans MS" pitchFamily="66" charset="0"/>
              </a:rPr>
              <a:t>α</a:t>
            </a:r>
            <a:r>
              <a:rPr lang="en-US" dirty="0">
                <a:latin typeface="Comic Sans MS" pitchFamily="66" charset="0"/>
              </a:rPr>
              <a:t>-D-</a:t>
            </a:r>
            <a:r>
              <a:rPr lang="en-US" dirty="0" err="1">
                <a:latin typeface="Comic Sans MS" pitchFamily="66" charset="0"/>
              </a:rPr>
              <a:t>Glukosa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 OH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atas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l-GR" dirty="0">
                <a:latin typeface="Comic Sans MS" pitchFamily="66" charset="0"/>
              </a:rPr>
              <a:t>β</a:t>
            </a:r>
            <a:r>
              <a:rPr lang="en-US" dirty="0">
                <a:latin typeface="Comic Sans MS" pitchFamily="66" charset="0"/>
              </a:rPr>
              <a:t>-D-</a:t>
            </a:r>
            <a:r>
              <a:rPr lang="en-US" dirty="0" err="1">
                <a:latin typeface="Comic Sans MS" pitchFamily="66" charset="0"/>
              </a:rPr>
              <a:t>Glukosa</a:t>
            </a:r>
            <a:r>
              <a:rPr lang="en-US" dirty="0">
                <a:latin typeface="Comic Sans MS" pitchFamily="66" charset="0"/>
              </a:rPr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0228" y="3393311"/>
            <a:ext cx="331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Letak</a:t>
            </a:r>
            <a:r>
              <a:rPr lang="en-US" dirty="0"/>
              <a:t> OH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OH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(</a:t>
            </a:r>
            <a:r>
              <a:rPr lang="el-GR" dirty="0"/>
              <a:t>α</a:t>
            </a:r>
            <a:r>
              <a:rPr lang="en-US" dirty="0"/>
              <a:t>-D-</a:t>
            </a:r>
            <a:r>
              <a:rPr lang="en-US" dirty="0" err="1"/>
              <a:t>Fruktosa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OH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(</a:t>
            </a:r>
            <a:r>
              <a:rPr lang="el-GR" dirty="0"/>
              <a:t>β</a:t>
            </a:r>
            <a:r>
              <a:rPr lang="en-US" dirty="0">
                <a:latin typeface="Comic Sans MS" pitchFamily="66" charset="0"/>
              </a:rPr>
              <a:t>-D-</a:t>
            </a:r>
            <a:r>
              <a:rPr lang="en-US" dirty="0" err="1">
                <a:latin typeface="Comic Sans MS" pitchFamily="66" charset="0"/>
              </a:rPr>
              <a:t>Fruktosa</a:t>
            </a:r>
            <a:r>
              <a:rPr lang="en-US" dirty="0"/>
              <a:t>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1413" y="4120594"/>
            <a:ext cx="4004840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siklik</a:t>
            </a:r>
            <a:r>
              <a:rPr lang="en-US" dirty="0"/>
              <a:t> 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cincin</a:t>
            </a:r>
            <a:r>
              <a:rPr lang="en-US" dirty="0"/>
              <a:t> </a:t>
            </a:r>
            <a:r>
              <a:rPr lang="en-US" dirty="0" err="1"/>
              <a:t>piran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OH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(</a:t>
            </a:r>
            <a:r>
              <a:rPr lang="el-GR" dirty="0">
                <a:latin typeface="Comic Sans MS" pitchFamily="66" charset="0"/>
              </a:rPr>
              <a:t>α</a:t>
            </a:r>
            <a:r>
              <a:rPr lang="en-US" dirty="0">
                <a:latin typeface="Comic Sans MS" pitchFamily="66" charset="0"/>
              </a:rPr>
              <a:t>-D-</a:t>
            </a:r>
            <a:r>
              <a:rPr lang="en-US" dirty="0" err="1">
                <a:latin typeface="Comic Sans MS" pitchFamily="66" charset="0"/>
              </a:rPr>
              <a:t>Piranosa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OH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atas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l-GR" dirty="0">
                <a:latin typeface="Comic Sans MS" pitchFamily="66" charset="0"/>
              </a:rPr>
              <a:t>β</a:t>
            </a:r>
            <a:r>
              <a:rPr lang="en-US" dirty="0">
                <a:latin typeface="Comic Sans MS" pitchFamily="66" charset="0"/>
              </a:rPr>
              <a:t>-D-</a:t>
            </a:r>
            <a:r>
              <a:rPr lang="en-US" dirty="0" err="1">
                <a:latin typeface="Comic Sans MS" pitchFamily="66" charset="0"/>
              </a:rPr>
              <a:t>Piranosa</a:t>
            </a:r>
            <a:r>
              <a:rPr lang="en-US" dirty="0">
                <a:latin typeface="Comic Sans MS" pitchFamily="66" charset="0"/>
              </a:rPr>
              <a:t>) 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3378" y="4145673"/>
            <a:ext cx="4004840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siklik</a:t>
            </a:r>
            <a:r>
              <a:rPr lang="en-US" dirty="0"/>
              <a:t> </a:t>
            </a:r>
            <a:r>
              <a:rPr lang="en-US" dirty="0" err="1"/>
              <a:t>fruktosa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cincin</a:t>
            </a:r>
            <a:r>
              <a:rPr lang="en-US" dirty="0"/>
              <a:t> furan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OH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(</a:t>
            </a:r>
            <a:r>
              <a:rPr lang="el-GR" dirty="0">
                <a:latin typeface="Comic Sans MS" pitchFamily="66" charset="0"/>
              </a:rPr>
              <a:t>α</a:t>
            </a:r>
            <a:r>
              <a:rPr lang="en-US" dirty="0">
                <a:latin typeface="Comic Sans MS" pitchFamily="66" charset="0"/>
              </a:rPr>
              <a:t>-D-</a:t>
            </a:r>
            <a:r>
              <a:rPr lang="en-US" dirty="0" err="1">
                <a:latin typeface="Comic Sans MS" pitchFamily="66" charset="0"/>
              </a:rPr>
              <a:t>Furanosa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OH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atas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l-GR" dirty="0">
                <a:latin typeface="Comic Sans MS" pitchFamily="66" charset="0"/>
              </a:rPr>
              <a:t>β</a:t>
            </a:r>
            <a:r>
              <a:rPr lang="en-US" dirty="0">
                <a:latin typeface="Comic Sans MS" pitchFamily="66" charset="0"/>
              </a:rPr>
              <a:t>-D-</a:t>
            </a:r>
            <a:r>
              <a:rPr lang="en-US" dirty="0" err="1">
                <a:latin typeface="Comic Sans MS" pitchFamily="66" charset="0"/>
              </a:rPr>
              <a:t>Furanosa</a:t>
            </a:r>
            <a:r>
              <a:rPr lang="en-US" dirty="0">
                <a:latin typeface="Comic Sans MS" pitchFamily="66" charset="0"/>
              </a:rPr>
              <a:t>) 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836" y="1331450"/>
            <a:ext cx="6354500" cy="17451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TERIMA 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1153</Words>
  <Application>Microsoft Office PowerPoint</Application>
  <PresentationFormat>Peragaan Layar (16:9)</PresentationFormat>
  <Paragraphs>243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Judul Slide</vt:lpstr>
      </vt:variant>
      <vt:variant>
        <vt:i4>6</vt:i4>
      </vt:variant>
    </vt:vector>
  </HeadingPairs>
  <TitlesOfParts>
    <vt:vector size="8" baseType="lpstr">
      <vt:lpstr>Science Fair Newsletter by Slidesgo</vt:lpstr>
      <vt:lpstr>SlidesGo Final Pages</vt:lpstr>
      <vt:lpstr>KARBOHIDRAT (Monosakarida)</vt:lpstr>
      <vt:lpstr>Monosakarida </vt:lpstr>
      <vt:lpstr>Pusat Asimetrik Monosakarida</vt:lpstr>
      <vt:lpstr>Notasi L &amp; D</vt:lpstr>
      <vt:lpstr>Prinsip Siklisasi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KARBOHIRAT (Monosakarida)</dc:title>
  <cp:lastModifiedBy>dyaha371@gmail.com</cp:lastModifiedBy>
  <cp:revision>4</cp:revision>
  <dcterms:modified xsi:type="dcterms:W3CDTF">2022-03-04T07:24:56Z</dcterms:modified>
</cp:coreProperties>
</file>