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52" r:id="rId1"/>
  </p:sldMasterIdLst>
  <p:sldIdLst>
    <p:sldId id="256" r:id="rId2"/>
    <p:sldId id="257" r:id="rId3"/>
    <p:sldId id="260" r:id="rId4"/>
    <p:sldId id="259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92"/>
  </p:normalViewPr>
  <p:slideViewPr>
    <p:cSldViewPr snapToGrid="0" snapToObjects="1">
      <p:cViewPr varScale="1">
        <p:scale>
          <a:sx n="85" d="100"/>
          <a:sy n="85" d="100"/>
        </p:scale>
        <p:origin x="105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Judul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d-ID"/>
              <a:t>Klik untuk mengedit gaya subjudul Master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2180B-12E0-6943-9FC6-DFCDC3CE7C59}" type="datetimeFigureOut">
              <a:rPr lang="id-ID" smtClean="0"/>
              <a:t>04/03/22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6495-1868-0240-8641-891D5681730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455627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2180B-12E0-6943-9FC6-DFCDC3CE7C59}" type="datetimeFigureOut">
              <a:rPr lang="id-ID" smtClean="0"/>
              <a:t>04/03/22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6495-1868-0240-8641-891D5681730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26141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2180B-12E0-6943-9FC6-DFCDC3CE7C59}" type="datetimeFigureOut">
              <a:rPr lang="id-ID" smtClean="0"/>
              <a:t>04/03/22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6495-1868-0240-8641-891D5681730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20131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2180B-12E0-6943-9FC6-DFCDC3CE7C59}" type="datetimeFigureOut">
              <a:rPr lang="id-ID" smtClean="0"/>
              <a:t>04/03/22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6495-1868-0240-8641-891D5681730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87200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Bagia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2180B-12E0-6943-9FC6-DFCDC3CE7C59}" type="datetimeFigureOut">
              <a:rPr lang="id-ID" smtClean="0"/>
              <a:t>04/03/22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6495-1868-0240-8641-891D5681730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248702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2180B-12E0-6943-9FC6-DFCDC3CE7C59}" type="datetimeFigureOut">
              <a:rPr lang="id-ID" smtClean="0"/>
              <a:t>04/03/22</a:t>
            </a:fld>
            <a:endParaRPr lang="id-ID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6495-1868-0240-8641-891D5681730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7249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2180B-12E0-6943-9FC6-DFCDC3CE7C59}" type="datetimeFigureOut">
              <a:rPr lang="id-ID" smtClean="0"/>
              <a:t>04/03/22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6495-1868-0240-8641-891D5681730A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271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2180B-12E0-6943-9FC6-DFCDC3CE7C59}" type="datetimeFigureOut">
              <a:rPr lang="id-ID" smtClean="0"/>
              <a:t>04/03/22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6495-1868-0240-8641-891D5681730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88712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2180B-12E0-6943-9FC6-DFCDC3CE7C59}" type="datetimeFigureOut">
              <a:rPr lang="id-ID" smtClean="0"/>
              <a:t>04/03/22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6495-1868-0240-8641-891D5681730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34488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2180B-12E0-6943-9FC6-DFCDC3CE7C59}" type="datetimeFigureOut">
              <a:rPr lang="id-ID" smtClean="0"/>
              <a:t>04/03/22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id-ID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6495-1868-0240-8641-891D5681730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83744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BF2180B-12E0-6943-9FC6-DFCDC3CE7C59}" type="datetimeFigureOut">
              <a:rPr lang="id-ID" smtClean="0"/>
              <a:t>04/03/22</a:t>
            </a:fld>
            <a:endParaRPr lang="id-ID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6495-1868-0240-8641-891D5681730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23392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BBF2180B-12E0-6943-9FC6-DFCDC3CE7C59}" type="datetimeFigureOut">
              <a:rPr lang="id-ID" smtClean="0"/>
              <a:t>04/03/22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99A46495-1868-0240-8641-891D5681730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92790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C1F98535-8D43-A74D-9740-38AC13DC29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744434"/>
            <a:ext cx="8991600" cy="1042256"/>
          </a:xfrm>
        </p:spPr>
        <p:txBody>
          <a:bodyPr>
            <a:normAutofit/>
          </a:bodyPr>
          <a:lstStyle/>
          <a:p>
            <a:r>
              <a:rPr lang="id-ID" dirty="0"/>
              <a:t>Karbohidrat monosakarida</a:t>
            </a:r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DC7D56A6-E91D-7348-90A8-DF3257EC7B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60086" y="2988439"/>
            <a:ext cx="6801612" cy="1239894"/>
          </a:xfrm>
        </p:spPr>
        <p:txBody>
          <a:bodyPr>
            <a:normAutofit fontScale="92500" lnSpcReduction="20000"/>
          </a:bodyPr>
          <a:lstStyle/>
          <a:p>
            <a:r>
              <a:rPr lang="id-ID" sz="2400" b="1" dirty="0"/>
              <a:t>M AQILA ZHAFRAN </a:t>
            </a:r>
            <a:r>
              <a:rPr lang="id-ID" sz="2400" b="1" dirty="0" err="1"/>
              <a:t>R</a:t>
            </a:r>
            <a:endParaRPr lang="id-ID" sz="2400" b="1" dirty="0"/>
          </a:p>
          <a:p>
            <a:r>
              <a:rPr lang="id-ID" sz="2400" b="1" dirty="0"/>
              <a:t>2154051005</a:t>
            </a:r>
          </a:p>
          <a:p>
            <a:r>
              <a:rPr lang="id-ID" sz="2400" b="1" dirty="0"/>
              <a:t>Teknologi Hasil Pertanian </a:t>
            </a:r>
            <a:r>
              <a:rPr lang="id-ID" sz="2400" b="1" dirty="0" err="1"/>
              <a:t>A</a:t>
            </a:r>
            <a:endParaRPr lang="id-ID" sz="2400" b="1" dirty="0"/>
          </a:p>
        </p:txBody>
      </p:sp>
    </p:spTree>
    <p:extLst>
      <p:ext uri="{BB962C8B-B14F-4D97-AF65-F5344CB8AC3E}">
        <p14:creationId xmlns:p14="http://schemas.microsoft.com/office/powerpoint/2010/main" val="421506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BB815BD6-FE02-D647-9D3B-454123B109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365" y="333418"/>
            <a:ext cx="11589796" cy="6191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2800" dirty="0"/>
              <a:t>M</a:t>
            </a:r>
            <a:r>
              <a:rPr lang="id-ID" sz="1600" dirty="0"/>
              <a:t>onosakarida merupakan unit karbohidrat terkecil '</a:t>
            </a:r>
            <a:r>
              <a:rPr lang="id-ID" sz="1600" dirty="0" err="1"/>
              <a:t>mono':satu</a:t>
            </a:r>
            <a:r>
              <a:rPr lang="id-ID" sz="1600" dirty="0"/>
              <a:t> '</a:t>
            </a:r>
            <a:r>
              <a:rPr lang="id-ID" sz="1600" dirty="0" err="1"/>
              <a:t>sakarida':gula</a:t>
            </a:r>
            <a:endParaRPr lang="id-ID" sz="1600" dirty="0"/>
          </a:p>
          <a:p>
            <a:pPr marL="0" indent="0">
              <a:buNone/>
            </a:pPr>
            <a:r>
              <a:rPr lang="id-ID" sz="1600" dirty="0"/>
              <a:t>Struktur molekul kimianya tersusun atas satu gugus aldehida atau satu gugus  keton yang pada rantainya terikat dua atau lebih gugus hidroksil</a:t>
            </a:r>
          </a:p>
          <a:p>
            <a:pPr marL="0" indent="0">
              <a:buNone/>
            </a:pPr>
            <a:endParaRPr lang="id-ID" sz="1600" dirty="0"/>
          </a:p>
          <a:p>
            <a:pPr marL="0" indent="0">
              <a:buNone/>
            </a:pPr>
            <a:endParaRPr lang="id-ID" sz="1600" dirty="0"/>
          </a:p>
        </p:txBody>
      </p:sp>
      <p:pic>
        <p:nvPicPr>
          <p:cNvPr id="9" name="Gambar 8">
            <a:extLst>
              <a:ext uri="{FF2B5EF4-FFF2-40B4-BE49-F238E27FC236}">
                <a16:creationId xmlns:a16="http://schemas.microsoft.com/office/drawing/2014/main" id="{9488320C-2056-5748-A8B0-24D1D54C46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8230" y="1611742"/>
            <a:ext cx="8534400" cy="4576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773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B02F9F3F-0527-7F40-9D11-E91B1F6BA8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405" y="580756"/>
            <a:ext cx="8546792" cy="5696487"/>
          </a:xfrm>
        </p:spPr>
        <p:txBody>
          <a:bodyPr>
            <a:normAutofit/>
          </a:bodyPr>
          <a:lstStyle/>
          <a:p>
            <a:r>
              <a:rPr lang="id-ID" dirty="0"/>
              <a:t>Penamaan Aldehida</a:t>
            </a:r>
          </a:p>
          <a:p>
            <a:pPr marL="0" indent="0">
              <a:buNone/>
            </a:pPr>
            <a:r>
              <a:rPr lang="id-ID" dirty="0"/>
              <a:t>Aldo + 3C = aldotriosa</a:t>
            </a:r>
          </a:p>
          <a:p>
            <a:pPr marL="0" indent="0">
              <a:buNone/>
            </a:pPr>
            <a:r>
              <a:rPr lang="id-ID" dirty="0"/>
              <a:t>Aldo + 4C = Aldotetrosa</a:t>
            </a:r>
          </a:p>
          <a:p>
            <a:pPr marL="0" indent="0">
              <a:buNone/>
            </a:pPr>
            <a:r>
              <a:rPr lang="id-ID" dirty="0"/>
              <a:t>Aldo + 5C = </a:t>
            </a:r>
            <a:r>
              <a:rPr lang="id-ID" dirty="0" err="1"/>
              <a:t>Aldopentosa</a:t>
            </a:r>
            <a:endParaRPr lang="id-ID" dirty="0"/>
          </a:p>
          <a:p>
            <a:pPr marL="0" indent="0">
              <a:buNone/>
            </a:pPr>
            <a:r>
              <a:rPr lang="id-ID" dirty="0"/>
              <a:t>Aldo + 6C = Aldoheksosa</a:t>
            </a:r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Penamaan Keton</a:t>
            </a:r>
          </a:p>
          <a:p>
            <a:pPr marL="0" indent="0">
              <a:buNone/>
            </a:pPr>
            <a:r>
              <a:rPr lang="id-ID" dirty="0" err="1"/>
              <a:t>Keto</a:t>
            </a:r>
            <a:r>
              <a:rPr lang="id-ID" dirty="0"/>
              <a:t> + 3c = </a:t>
            </a:r>
            <a:r>
              <a:rPr lang="id-ID" dirty="0" err="1"/>
              <a:t>Ketotriosa</a:t>
            </a:r>
            <a:endParaRPr lang="id-ID" dirty="0"/>
          </a:p>
          <a:p>
            <a:pPr marL="0" indent="0">
              <a:buNone/>
            </a:pPr>
            <a:r>
              <a:rPr lang="id-ID" dirty="0" err="1"/>
              <a:t>Keto</a:t>
            </a:r>
            <a:r>
              <a:rPr lang="id-ID" dirty="0"/>
              <a:t> + 4C = </a:t>
            </a:r>
            <a:r>
              <a:rPr lang="id-ID" dirty="0" err="1"/>
              <a:t>Ketotetrosa</a:t>
            </a:r>
            <a:endParaRPr lang="id-ID" dirty="0"/>
          </a:p>
          <a:p>
            <a:pPr marL="0" indent="0">
              <a:buNone/>
            </a:pPr>
            <a:r>
              <a:rPr lang="id-ID" dirty="0" err="1"/>
              <a:t>Keto</a:t>
            </a:r>
            <a:r>
              <a:rPr lang="id-ID" dirty="0"/>
              <a:t> + 5C = </a:t>
            </a:r>
            <a:r>
              <a:rPr lang="id-ID" dirty="0" err="1"/>
              <a:t>Ketopentosa</a:t>
            </a:r>
            <a:endParaRPr lang="id-ID" dirty="0"/>
          </a:p>
          <a:p>
            <a:pPr marL="0" indent="0">
              <a:buNone/>
            </a:pPr>
            <a:r>
              <a:rPr lang="id-ID" dirty="0" err="1"/>
              <a:t>Keto</a:t>
            </a:r>
            <a:r>
              <a:rPr lang="id-ID" dirty="0"/>
              <a:t> + 6C = </a:t>
            </a:r>
            <a:r>
              <a:rPr lang="id-ID" dirty="0" err="1"/>
              <a:t>Ketoheksosa</a:t>
            </a:r>
            <a:endParaRPr lang="id-ID" dirty="0"/>
          </a:p>
          <a:p>
            <a:endParaRPr lang="id-ID" dirty="0"/>
          </a:p>
        </p:txBody>
      </p:sp>
      <p:pic>
        <p:nvPicPr>
          <p:cNvPr id="5" name="Gambar 4">
            <a:extLst>
              <a:ext uri="{FF2B5EF4-FFF2-40B4-BE49-F238E27FC236}">
                <a16:creationId xmlns:a16="http://schemas.microsoft.com/office/drawing/2014/main" id="{69590CDD-5C53-3148-AEF1-E807BDC88C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6970" y="580756"/>
            <a:ext cx="8297625" cy="4392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176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Judul 1">
            <a:extLst>
              <a:ext uri="{FF2B5EF4-FFF2-40B4-BE49-F238E27FC236}">
                <a16:creationId xmlns:a16="http://schemas.microsoft.com/office/drawing/2014/main" id="{4DD8F18B-0853-CC45-A13E-9303037DF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266" y="764273"/>
            <a:ext cx="7887225" cy="5081891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id-ID" dirty="0"/>
              <a:t>Monosakarida memiliki atom karbon yang </a:t>
            </a:r>
            <a:r>
              <a:rPr lang="id-ID" dirty="0" err="1"/>
              <a:t>mebgikat</a:t>
            </a:r>
            <a:r>
              <a:rPr lang="id-ID" dirty="0"/>
              <a:t> 4 gugus berbeda pada keempat tangannya, atom karbon ini dinamakan atom karbon </a:t>
            </a:r>
            <a:r>
              <a:rPr lang="id-ID" dirty="0" err="1"/>
              <a:t>asimetrik</a:t>
            </a:r>
            <a:r>
              <a:rPr lang="id-ID" dirty="0"/>
              <a:t> atau atom karbon </a:t>
            </a:r>
            <a:r>
              <a:rPr lang="id-ID" dirty="0" err="1"/>
              <a:t>kiral</a:t>
            </a:r>
            <a:r>
              <a:rPr lang="id-ID" dirty="0"/>
              <a:t> (OH: isomer geometri).</a:t>
            </a:r>
          </a:p>
          <a:p>
            <a:pPr>
              <a:lnSpc>
                <a:spcPct val="150000"/>
              </a:lnSpc>
            </a:pPr>
            <a:r>
              <a:rPr lang="id-ID" dirty="0"/>
              <a:t>Pusat </a:t>
            </a:r>
            <a:r>
              <a:rPr lang="id-ID" dirty="0" err="1"/>
              <a:t>Asimetri</a:t>
            </a:r>
            <a:r>
              <a:rPr lang="id-ID" dirty="0"/>
              <a:t> (</a:t>
            </a:r>
            <a:r>
              <a:rPr lang="id-ID" dirty="0" err="1"/>
              <a:t>Khiral</a:t>
            </a:r>
            <a:r>
              <a:rPr lang="id-ID" dirty="0"/>
              <a:t>) dari Monosakarida</a:t>
            </a:r>
          </a:p>
          <a:p>
            <a:pPr>
              <a:lnSpc>
                <a:spcPct val="150000"/>
              </a:lnSpc>
            </a:pPr>
            <a:r>
              <a:rPr lang="id-ID" dirty="0"/>
              <a:t>Semua monosakarida, kecuali </a:t>
            </a:r>
            <a:r>
              <a:rPr lang="id-ID" dirty="0" err="1"/>
              <a:t>dihidroksiaseton</a:t>
            </a:r>
            <a:r>
              <a:rPr lang="id-ID" dirty="0"/>
              <a:t> memiliki satu atau lebih atom karbon asimetris atau </a:t>
            </a:r>
            <a:r>
              <a:rPr lang="id-ID" dirty="0" err="1"/>
              <a:t>khiral</a:t>
            </a:r>
            <a:r>
              <a:rPr lang="id-ID" dirty="0"/>
              <a:t>.</a:t>
            </a:r>
          </a:p>
          <a:p>
            <a:pPr>
              <a:lnSpc>
                <a:spcPct val="150000"/>
              </a:lnSpc>
            </a:pPr>
            <a:r>
              <a:rPr lang="id-ID" dirty="0"/>
              <a:t>Atom karbon asimetris (atom karbon </a:t>
            </a:r>
            <a:r>
              <a:rPr lang="id-ID" dirty="0" err="1"/>
              <a:t>khiral</a:t>
            </a:r>
            <a:r>
              <a:rPr lang="id-ID" dirty="0"/>
              <a:t>) adalah atom karbon yang mengikat empat gugus </a:t>
            </a:r>
            <a:r>
              <a:rPr lang="id-ID" dirty="0" err="1"/>
              <a:t>subtituen</a:t>
            </a:r>
            <a:r>
              <a:rPr lang="id-ID" dirty="0"/>
              <a:t> yang berlainan.  Akibat dari adanya karbon asimetris, monosakarida dapat membentuk isomer yang bersifat optik aktif.</a:t>
            </a:r>
          </a:p>
          <a:p>
            <a:pPr>
              <a:lnSpc>
                <a:spcPct val="150000"/>
              </a:lnSpc>
            </a:pPr>
            <a:r>
              <a:rPr lang="id-ID" dirty="0"/>
              <a:t>Contohnya yaitu aldosa yang paling sederhana </a:t>
            </a:r>
            <a:r>
              <a:rPr lang="id-ID" dirty="0" err="1"/>
              <a:t>gliseradehida</a:t>
            </a:r>
            <a:r>
              <a:rPr lang="id-ID" dirty="0"/>
              <a:t> yang memiliki 1pusat </a:t>
            </a:r>
            <a:r>
              <a:rPr lang="id-ID" dirty="0" err="1"/>
              <a:t>khiral</a:t>
            </a:r>
            <a:r>
              <a:rPr lang="id-ID" dirty="0"/>
              <a:t>. Oleh karena itu, </a:t>
            </a:r>
            <a:r>
              <a:rPr lang="id-ID" dirty="0" err="1"/>
              <a:t>gliseraldehida</a:t>
            </a:r>
            <a:r>
              <a:rPr lang="id-ID" dirty="0"/>
              <a:t> memiliki 2 isomer optik atau </a:t>
            </a:r>
            <a:r>
              <a:rPr lang="id-ID" dirty="0" err="1"/>
              <a:t>enantiomer</a:t>
            </a:r>
            <a:r>
              <a:rPr lang="id-ID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67701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otak Teks 5">
            <a:extLst>
              <a:ext uri="{FF2B5EF4-FFF2-40B4-BE49-F238E27FC236}">
                <a16:creationId xmlns:a16="http://schemas.microsoft.com/office/drawing/2014/main" id="{DC677F98-6A6C-E446-B298-102DD40C3768}"/>
              </a:ext>
            </a:extLst>
          </p:cNvPr>
          <p:cNvSpPr txBox="1"/>
          <p:nvPr/>
        </p:nvSpPr>
        <p:spPr>
          <a:xfrm>
            <a:off x="419724" y="269597"/>
            <a:ext cx="1148246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Glukosa memiliki 4 Atom C </a:t>
            </a:r>
            <a:r>
              <a:rPr lang="id-ID" dirty="0" err="1"/>
              <a:t>asimetrik</a:t>
            </a:r>
            <a:endParaRPr lang="id-ID" dirty="0"/>
          </a:p>
          <a:p>
            <a:endParaRPr lang="id-ID" dirty="0"/>
          </a:p>
          <a:p>
            <a:r>
              <a:rPr lang="id-ID" dirty="0"/>
              <a:t>Karena monosakarida memiliki atom C </a:t>
            </a:r>
            <a:r>
              <a:rPr lang="id-ID" dirty="0" err="1"/>
              <a:t>asimetrik</a:t>
            </a:r>
            <a:r>
              <a:rPr lang="id-ID" dirty="0"/>
              <a:t> maka secara fisika monosakarida memiliki sifat sebagai senyawa yang dapat memutar polarisasi cahaya atau dengan kata lain monosakarida bersifat optik aktif</a:t>
            </a:r>
          </a:p>
          <a:p>
            <a:endParaRPr lang="id-ID" dirty="0"/>
          </a:p>
          <a:p>
            <a:r>
              <a:rPr lang="id-ID" dirty="0"/>
              <a:t>D = </a:t>
            </a:r>
            <a:r>
              <a:rPr lang="id-ID" dirty="0" err="1"/>
              <a:t>Dextro</a:t>
            </a:r>
            <a:r>
              <a:rPr lang="id-ID" dirty="0"/>
              <a:t> = kanan</a:t>
            </a:r>
          </a:p>
          <a:p>
            <a:r>
              <a:rPr lang="id-ID" dirty="0"/>
              <a:t>L = Levo = kiri </a:t>
            </a:r>
          </a:p>
          <a:p>
            <a:endParaRPr lang="id-ID" dirty="0"/>
          </a:p>
          <a:p>
            <a:r>
              <a:rPr lang="id-ID" dirty="0"/>
              <a:t>Aldotriosa dan monosakarida dengan lebih dari 5 atom C memiliki struktur siklik atau struktur </a:t>
            </a:r>
            <a:r>
              <a:rPr lang="id-ID" dirty="0" err="1"/>
              <a:t>howard</a:t>
            </a:r>
            <a:r>
              <a:rPr lang="id-ID" dirty="0"/>
              <a:t>, Struktur ini disebabkan interaksi gugus karbonil dan oksigen pada hidroksil yang membentuk ikatan </a:t>
            </a:r>
            <a:r>
              <a:rPr lang="id-ID" dirty="0" err="1"/>
              <a:t>kovalen</a:t>
            </a:r>
            <a:endParaRPr lang="id-ID" dirty="0"/>
          </a:p>
          <a:p>
            <a:endParaRPr lang="id-ID" dirty="0"/>
          </a:p>
          <a:p>
            <a:r>
              <a:rPr lang="id-ID" dirty="0"/>
              <a:t>Prinsip Siklisasi Glukosa</a:t>
            </a:r>
          </a:p>
          <a:p>
            <a:r>
              <a:rPr lang="id-ID" dirty="0"/>
              <a:t>Aldehida + Alkohol = </a:t>
            </a:r>
            <a:r>
              <a:rPr lang="id-ID" dirty="0" err="1"/>
              <a:t>Hemiacetal</a:t>
            </a:r>
            <a:endParaRPr lang="id-ID" dirty="0"/>
          </a:p>
          <a:p>
            <a:r>
              <a:rPr lang="id-ID" dirty="0" err="1"/>
              <a:t>JIka</a:t>
            </a:r>
            <a:r>
              <a:rPr lang="id-ID" dirty="0"/>
              <a:t> prinsip ini dibawa ke siklisasi glukosa </a:t>
            </a:r>
          </a:p>
          <a:p>
            <a:endParaRPr lang="id-ID" dirty="0"/>
          </a:p>
          <a:p>
            <a:r>
              <a:rPr lang="id-ID" dirty="0"/>
              <a:t>Prinsip Siklisasi Fruktosa</a:t>
            </a:r>
          </a:p>
          <a:p>
            <a:r>
              <a:rPr lang="id-ID" dirty="0" err="1"/>
              <a:t>Ketn</a:t>
            </a:r>
            <a:r>
              <a:rPr lang="id-ID" dirty="0"/>
              <a:t> + alkohol = </a:t>
            </a:r>
            <a:r>
              <a:rPr lang="id-ID" dirty="0" err="1"/>
              <a:t>Hemiketal</a:t>
            </a:r>
            <a:r>
              <a:rPr lang="id-ID" dirty="0"/>
              <a:t> (Oksigen akan terikat pada atom karbon pada atom karbon </a:t>
            </a:r>
            <a:r>
              <a:rPr lang="id-ID" dirty="0" err="1"/>
              <a:t>aldehid</a:t>
            </a:r>
            <a:r>
              <a:rPr lang="id-ID" dirty="0"/>
              <a:t> dan akan membentuk struktur siklik)</a:t>
            </a:r>
          </a:p>
          <a:p>
            <a:r>
              <a:rPr lang="id-ID" dirty="0" err="1"/>
              <a:t>alpha</a:t>
            </a:r>
            <a:r>
              <a:rPr lang="id-ID" dirty="0"/>
              <a:t> = gugus OH berada di bawah ( </a:t>
            </a:r>
            <a:r>
              <a:rPr lang="id-ID" dirty="0" err="1"/>
              <a:t>alpha</a:t>
            </a:r>
            <a:r>
              <a:rPr lang="id-ID" dirty="0"/>
              <a:t> - D Fruktosa)</a:t>
            </a:r>
          </a:p>
          <a:p>
            <a:r>
              <a:rPr lang="id-ID" dirty="0"/>
              <a:t>beta = gugus OH berada di atas ( beta - D Fruktosa) </a:t>
            </a:r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41128507"/>
      </p:ext>
    </p:extLst>
  </p:cSld>
  <p:clrMapOvr>
    <a:masterClrMapping/>
  </p:clrMapOvr>
</p:sld>
</file>

<file path=ppt/theme/theme1.xml><?xml version="1.0" encoding="utf-8"?>
<a:theme xmlns:a="http://schemas.openxmlformats.org/drawingml/2006/main" name="Parsel">
  <a:themeElements>
    <a:clrScheme name="Pars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s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s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{3B88596E-8E32-7E41-8F4A-56554986A856}tf10001120</Template>
  <TotalTime>49</TotalTime>
  <Words>336</Words>
  <Application>Microsoft Macintosh PowerPoint</Application>
  <PresentationFormat>Layar Lebar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2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Parsel</vt:lpstr>
      <vt:lpstr>Karbohidrat monosakarida</vt:lpstr>
      <vt:lpstr>Presentasi PowerPoint</vt:lpstr>
      <vt:lpstr>Presentasi PowerPoint</vt:lpstr>
      <vt:lpstr>Presentasi PowerPoint</vt:lpstr>
      <vt:lpstr>Presentasi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SUMAMARY Karbohidrat monosakarida</dc:title>
  <dc:creator>Microsoft Office User</dc:creator>
  <cp:lastModifiedBy>Microsoft Office User</cp:lastModifiedBy>
  <cp:revision>2</cp:revision>
  <dcterms:created xsi:type="dcterms:W3CDTF">2022-03-04T06:14:37Z</dcterms:created>
  <dcterms:modified xsi:type="dcterms:W3CDTF">2022-03-04T07:04:33Z</dcterms:modified>
</cp:coreProperties>
</file>