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0" r:id="rId5"/>
    <p:sldId id="259" r:id="rId6"/>
    <p:sldId id="261" r:id="rId7"/>
    <p:sldId id="264" r:id="rId8"/>
  </p:sldIdLst>
  <p:sldSz cx="18288000" cy="10287000"/>
  <p:notesSz cx="6858000" cy="9144000"/>
  <p:embeddedFontLst>
    <p:embeddedFont>
      <p:font typeface="Varela Round" charset="-79"/>
      <p:regular r:id="rId9"/>
    </p:embeddedFont>
    <p:embeddedFont>
      <p:font typeface="Arimo" charset="0"/>
      <p:regular r:id="rId10"/>
    </p:embeddedFont>
    <p:embeddedFont>
      <p:font typeface="Calibri" pitchFamily="34" charset="0"/>
      <p:regular r:id="rId11"/>
      <p:bold r:id="rId12"/>
      <p:italic r:id="rId13"/>
      <p:boldItalic r:id="rId14"/>
    </p:embeddedFont>
    <p:embeddedFont>
      <p:font typeface="Belleza"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1" d="100"/>
          <a:sy n="51" d="100"/>
        </p:scale>
        <p:origin x="-4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E2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72282" y="5403683"/>
            <a:ext cx="14350795" cy="7331951"/>
          </a:xfrm>
          <a:prstGeom prst="rect">
            <a:avLst/>
          </a:prstGeom>
        </p:spPr>
      </p:pic>
      <p:grpSp>
        <p:nvGrpSpPr>
          <p:cNvPr id="4" name="Group 4"/>
          <p:cNvGrpSpPr/>
          <p:nvPr/>
        </p:nvGrpSpPr>
        <p:grpSpPr>
          <a:xfrm>
            <a:off x="3711579" y="2172029"/>
            <a:ext cx="10864842" cy="5361393"/>
            <a:chOff x="0" y="-410489"/>
            <a:chExt cx="14486456" cy="5915501"/>
          </a:xfrm>
        </p:grpSpPr>
        <p:sp>
          <p:nvSpPr>
            <p:cNvPr id="5" name="TextBox 5"/>
            <p:cNvSpPr txBox="1"/>
            <p:nvPr/>
          </p:nvSpPr>
          <p:spPr>
            <a:xfrm>
              <a:off x="0" y="-410489"/>
              <a:ext cx="14486456" cy="3565650"/>
            </a:xfrm>
            <a:prstGeom prst="rect">
              <a:avLst/>
            </a:prstGeom>
          </p:spPr>
          <p:txBody>
            <a:bodyPr lIns="0" tIns="0" rIns="0" bIns="0" rtlCol="0" anchor="t">
              <a:spAutoFit/>
            </a:bodyPr>
            <a:lstStyle/>
            <a:p>
              <a:pPr algn="ctr">
                <a:lnSpc>
                  <a:spcPts val="8399"/>
                </a:lnSpc>
              </a:pPr>
              <a:r>
                <a:rPr lang="id-ID" sz="6999" dirty="0" smtClean="0">
                  <a:solidFill>
                    <a:srgbClr val="FFFFFF"/>
                  </a:solidFill>
                  <a:latin typeface="Varela Round"/>
                </a:rPr>
                <a:t>Strategi Pengembangan Ruang Kelas Berbasis Karakter</a:t>
              </a:r>
              <a:endParaRPr lang="en-US" sz="6999" dirty="0">
                <a:solidFill>
                  <a:srgbClr val="FFFFFF"/>
                </a:solidFill>
                <a:latin typeface="Varela Round"/>
              </a:endParaRPr>
            </a:p>
          </p:txBody>
        </p:sp>
        <p:sp>
          <p:nvSpPr>
            <p:cNvPr id="6" name="TextBox 6"/>
            <p:cNvSpPr txBox="1"/>
            <p:nvPr/>
          </p:nvSpPr>
          <p:spPr>
            <a:xfrm>
              <a:off x="2010497" y="4910737"/>
              <a:ext cx="10465463" cy="594275"/>
            </a:xfrm>
            <a:prstGeom prst="rect">
              <a:avLst/>
            </a:prstGeom>
          </p:spPr>
          <p:txBody>
            <a:bodyPr lIns="0" tIns="0" rIns="0" bIns="0" rtlCol="0" anchor="t">
              <a:spAutoFit/>
            </a:bodyPr>
            <a:lstStyle/>
            <a:p>
              <a:pPr algn="ctr">
                <a:lnSpc>
                  <a:spcPts val="4200"/>
                </a:lnSpc>
              </a:pPr>
              <a:r>
                <a:rPr lang="en-US" sz="3000" dirty="0" err="1">
                  <a:solidFill>
                    <a:srgbClr val="FFFFFF"/>
                  </a:solidFill>
                  <a:latin typeface="Varela Round"/>
                </a:rPr>
                <a:t>oleh</a:t>
              </a:r>
              <a:r>
                <a:rPr lang="en-US" sz="3000" dirty="0">
                  <a:solidFill>
                    <a:srgbClr val="FFFFFF"/>
                  </a:solidFill>
                  <a:latin typeface="Varela Round"/>
                </a:rPr>
                <a:t> </a:t>
              </a:r>
              <a:r>
                <a:rPr lang="en-US" sz="3000" dirty="0" err="1">
                  <a:solidFill>
                    <a:srgbClr val="FFFFFF"/>
                  </a:solidFill>
                  <a:latin typeface="Varela Round"/>
                </a:rPr>
                <a:t>kelompok</a:t>
              </a:r>
              <a:r>
                <a:rPr lang="en-US" sz="3000" dirty="0">
                  <a:solidFill>
                    <a:srgbClr val="FFFFFF"/>
                  </a:solidFill>
                  <a:latin typeface="Varela Round"/>
                </a:rPr>
                <a:t> </a:t>
              </a:r>
              <a:r>
                <a:rPr lang="id-ID" sz="3000" dirty="0" smtClean="0">
                  <a:solidFill>
                    <a:srgbClr val="FFFFFF"/>
                  </a:solidFill>
                  <a:latin typeface="Varela Round"/>
                </a:rPr>
                <a:t>11</a:t>
              </a:r>
              <a:endParaRPr lang="en-US" sz="3000" dirty="0">
                <a:solidFill>
                  <a:srgbClr val="FFFFFF"/>
                </a:solidFill>
                <a:latin typeface="Varela Round"/>
              </a:endParaRPr>
            </a:p>
          </p:txBody>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25450" y="4777248"/>
            <a:ext cx="2933052" cy="8962103"/>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703024" y="-1197272"/>
            <a:ext cx="2437194" cy="2394543"/>
          </a:xfrm>
          <a:prstGeom prst="rect">
            <a:avLst/>
          </a:prstGeom>
        </p:spPr>
      </p:pic>
      <p:pic>
        <p:nvPicPr>
          <p:cNvPr id="3"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859000" y="5026801"/>
            <a:ext cx="3278390" cy="8085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7"/>
                                        </p:tgtEl>
                                        <p:attrNameLst>
                                          <p:attrName>r</p:attrName>
                                        </p:attrNameLst>
                                      </p:cBhvr>
                                    </p:animRot>
                                    <p:animRot by="-240000">
                                      <p:cBhvr>
                                        <p:cTn id="12" dur="200" fill="hold">
                                          <p:stCondLst>
                                            <p:cond delay="200"/>
                                          </p:stCondLst>
                                        </p:cTn>
                                        <p:tgtEl>
                                          <p:spTgt spid="7"/>
                                        </p:tgtEl>
                                        <p:attrNameLst>
                                          <p:attrName>r</p:attrName>
                                        </p:attrNameLst>
                                      </p:cBhvr>
                                    </p:animRot>
                                    <p:animRot by="240000">
                                      <p:cBhvr>
                                        <p:cTn id="13" dur="200" fill="hold">
                                          <p:stCondLst>
                                            <p:cond delay="400"/>
                                          </p:stCondLst>
                                        </p:cTn>
                                        <p:tgtEl>
                                          <p:spTgt spid="7"/>
                                        </p:tgtEl>
                                        <p:attrNameLst>
                                          <p:attrName>r</p:attrName>
                                        </p:attrNameLst>
                                      </p:cBhvr>
                                    </p:animRot>
                                    <p:animRot by="-240000">
                                      <p:cBhvr>
                                        <p:cTn id="14" dur="200" fill="hold">
                                          <p:stCondLst>
                                            <p:cond delay="600"/>
                                          </p:stCondLst>
                                        </p:cTn>
                                        <p:tgtEl>
                                          <p:spTgt spid="7"/>
                                        </p:tgtEl>
                                        <p:attrNameLst>
                                          <p:attrName>r</p:attrName>
                                        </p:attrNameLst>
                                      </p:cBhvr>
                                    </p:animRot>
                                    <p:animRot by="120000">
                                      <p:cBhvr>
                                        <p:cTn id="15" dur="200" fill="hold">
                                          <p:stCondLst>
                                            <p:cond delay="800"/>
                                          </p:stCondLst>
                                        </p:cTn>
                                        <p:tgtEl>
                                          <p:spTgt spid="7"/>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nodeType="clickEffect">
                                  <p:stCondLst>
                                    <p:cond delay="0"/>
                                  </p:stCondLst>
                                  <p:childTnLst>
                                    <p:animRot by="120000">
                                      <p:cBhvr>
                                        <p:cTn id="19" dur="100" fill="hold">
                                          <p:stCondLst>
                                            <p:cond delay="0"/>
                                          </p:stCondLst>
                                        </p:cTn>
                                        <p:tgtEl>
                                          <p:spTgt spid="3"/>
                                        </p:tgtEl>
                                        <p:attrNameLst>
                                          <p:attrName>r</p:attrName>
                                        </p:attrNameLst>
                                      </p:cBhvr>
                                    </p:animRot>
                                    <p:animRot by="-240000">
                                      <p:cBhvr>
                                        <p:cTn id="20" dur="200" fill="hold">
                                          <p:stCondLst>
                                            <p:cond delay="200"/>
                                          </p:stCondLst>
                                        </p:cTn>
                                        <p:tgtEl>
                                          <p:spTgt spid="3"/>
                                        </p:tgtEl>
                                        <p:attrNameLst>
                                          <p:attrName>r</p:attrName>
                                        </p:attrNameLst>
                                      </p:cBhvr>
                                    </p:animRot>
                                    <p:animRot by="240000">
                                      <p:cBhvr>
                                        <p:cTn id="21" dur="200" fill="hold">
                                          <p:stCondLst>
                                            <p:cond delay="400"/>
                                          </p:stCondLst>
                                        </p:cTn>
                                        <p:tgtEl>
                                          <p:spTgt spid="3"/>
                                        </p:tgtEl>
                                        <p:attrNameLst>
                                          <p:attrName>r</p:attrName>
                                        </p:attrNameLst>
                                      </p:cBhvr>
                                    </p:animRot>
                                    <p:animRot by="-240000">
                                      <p:cBhvr>
                                        <p:cTn id="22" dur="200" fill="hold">
                                          <p:stCondLst>
                                            <p:cond delay="600"/>
                                          </p:stCondLst>
                                        </p:cTn>
                                        <p:tgtEl>
                                          <p:spTgt spid="3"/>
                                        </p:tgtEl>
                                        <p:attrNameLst>
                                          <p:attrName>r</p:attrName>
                                        </p:attrNameLst>
                                      </p:cBhvr>
                                    </p:animRot>
                                    <p:animRot by="120000">
                                      <p:cBhvr>
                                        <p:cTn id="23" dur="200" fill="hold">
                                          <p:stCondLst>
                                            <p:cond delay="800"/>
                                          </p:stCondLst>
                                        </p:cTn>
                                        <p:tgtEl>
                                          <p:spTgt spid="3"/>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9D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5767" y="-117728"/>
            <a:ext cx="18288000" cy="10296525"/>
          </a:xfrm>
          <a:prstGeom prst="rect">
            <a:avLst/>
          </a:prstGeom>
        </p:spPr>
      </p:pic>
      <p:sp>
        <p:nvSpPr>
          <p:cNvPr id="3" name="TextBox 3"/>
          <p:cNvSpPr txBox="1"/>
          <p:nvPr/>
        </p:nvSpPr>
        <p:spPr>
          <a:xfrm>
            <a:off x="4267201" y="4826343"/>
            <a:ext cx="9448800" cy="1615827"/>
          </a:xfrm>
          <a:prstGeom prst="rect">
            <a:avLst/>
          </a:prstGeom>
        </p:spPr>
        <p:txBody>
          <a:bodyPr wrap="square" lIns="0" tIns="0" rIns="0" bIns="0" rtlCol="0" anchor="t">
            <a:spAutoFit/>
          </a:bodyPr>
          <a:lstStyle/>
          <a:p>
            <a:pPr algn="ctr">
              <a:lnSpc>
                <a:spcPts val="4160"/>
              </a:lnSpc>
            </a:pPr>
            <a:r>
              <a:rPr lang="id-ID" sz="3200" dirty="0" smtClean="0"/>
              <a:t>1. M</a:t>
            </a:r>
            <a:r>
              <a:rPr lang="id-ID" sz="3200" dirty="0"/>
              <a:t>. Dicky Kurniawan 2053053031 </a:t>
            </a:r>
            <a:endParaRPr lang="id-ID" sz="3200" dirty="0" smtClean="0"/>
          </a:p>
          <a:p>
            <a:pPr algn="ctr">
              <a:lnSpc>
                <a:spcPts val="4160"/>
              </a:lnSpc>
            </a:pPr>
            <a:r>
              <a:rPr lang="id-ID" sz="3200" dirty="0" smtClean="0"/>
              <a:t>2.Komang </a:t>
            </a:r>
            <a:r>
              <a:rPr lang="id-ID" sz="3200" dirty="0"/>
              <a:t>Cittan Larasati Suradnya </a:t>
            </a:r>
            <a:r>
              <a:rPr lang="id-ID" sz="3200" dirty="0" smtClean="0"/>
              <a:t>2053053005</a:t>
            </a:r>
          </a:p>
          <a:p>
            <a:pPr algn="ctr">
              <a:lnSpc>
                <a:spcPts val="4160"/>
              </a:lnSpc>
            </a:pPr>
            <a:r>
              <a:rPr lang="id-ID" sz="3200" dirty="0" smtClean="0"/>
              <a:t> 3.Bella </a:t>
            </a:r>
            <a:r>
              <a:rPr lang="id-ID" sz="3200" dirty="0"/>
              <a:t>Cornelia 2053053018</a:t>
            </a:r>
            <a:endParaRPr lang="en-US" sz="3200" dirty="0">
              <a:solidFill>
                <a:srgbClr val="000000"/>
              </a:solidFill>
              <a:latin typeface="Varela Round"/>
            </a:endParaRPr>
          </a:p>
        </p:txBody>
      </p:sp>
      <p:sp>
        <p:nvSpPr>
          <p:cNvPr id="4" name="TextBox 4"/>
          <p:cNvSpPr txBox="1"/>
          <p:nvPr/>
        </p:nvSpPr>
        <p:spPr>
          <a:xfrm>
            <a:off x="2843629" y="3088560"/>
            <a:ext cx="12600741" cy="1381125"/>
          </a:xfrm>
          <a:prstGeom prst="rect">
            <a:avLst/>
          </a:prstGeom>
        </p:spPr>
        <p:txBody>
          <a:bodyPr lIns="0" tIns="0" rIns="0" bIns="0" rtlCol="0" anchor="t">
            <a:spAutoFit/>
          </a:bodyPr>
          <a:lstStyle/>
          <a:p>
            <a:pPr algn="ctr">
              <a:lnSpc>
                <a:spcPts val="10800"/>
              </a:lnSpc>
            </a:pPr>
            <a:r>
              <a:rPr lang="en-US" sz="9000" dirty="0" err="1">
                <a:solidFill>
                  <a:srgbClr val="000000"/>
                </a:solidFill>
                <a:latin typeface="Varela Round"/>
              </a:rPr>
              <a:t>Anggota</a:t>
            </a:r>
            <a:r>
              <a:rPr lang="en-US" sz="9000" dirty="0">
                <a:solidFill>
                  <a:srgbClr val="000000"/>
                </a:solidFill>
                <a:latin typeface="Varela Round"/>
              </a:rPr>
              <a:t> </a:t>
            </a:r>
            <a:r>
              <a:rPr lang="en-US" sz="9000" dirty="0" err="1">
                <a:solidFill>
                  <a:srgbClr val="000000"/>
                </a:solidFill>
                <a:latin typeface="Varela Round"/>
              </a:rPr>
              <a:t>Kelompok</a:t>
            </a:r>
            <a:r>
              <a:rPr lang="en-US" sz="9000" dirty="0">
                <a:solidFill>
                  <a:srgbClr val="000000"/>
                </a:solidFill>
                <a:latin typeface="Varela Round"/>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9DE"/>
        </a:solidFill>
        <a:effectLst/>
      </p:bgPr>
    </p:bg>
    <p:spTree>
      <p:nvGrpSpPr>
        <p:cNvPr id="1" name=""/>
        <p:cNvGrpSpPr/>
        <p:nvPr/>
      </p:nvGrpSpPr>
      <p:grpSpPr>
        <a:xfrm>
          <a:off x="0" y="0"/>
          <a:ext cx="0" cy="0"/>
          <a:chOff x="0" y="0"/>
          <a:chExt cx="0" cy="0"/>
        </a:xfrm>
      </p:grpSpPr>
      <p:sp>
        <p:nvSpPr>
          <p:cNvPr id="2" name="AutoShape 2"/>
          <p:cNvSpPr/>
          <p:nvPr/>
        </p:nvSpPr>
        <p:spPr>
          <a:xfrm>
            <a:off x="0" y="8808068"/>
            <a:ext cx="18288000" cy="1478932"/>
          </a:xfrm>
          <a:prstGeom prst="rect">
            <a:avLst/>
          </a:prstGeom>
          <a:solidFill>
            <a:srgbClr val="84653C"/>
          </a:solidFill>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725400" y="5752128"/>
            <a:ext cx="5785182" cy="530794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325600" y="2686621"/>
            <a:ext cx="3525224" cy="7154513"/>
          </a:xfrm>
          <a:prstGeom prst="rect">
            <a:avLst/>
          </a:prstGeom>
        </p:spPr>
      </p:pic>
      <p:sp>
        <p:nvSpPr>
          <p:cNvPr id="6" name="TextBox 6"/>
          <p:cNvSpPr txBox="1"/>
          <p:nvPr/>
        </p:nvSpPr>
        <p:spPr>
          <a:xfrm>
            <a:off x="228600" y="266700"/>
            <a:ext cx="12496800" cy="8617744"/>
          </a:xfrm>
          <a:prstGeom prst="rect">
            <a:avLst/>
          </a:prstGeom>
        </p:spPr>
        <p:txBody>
          <a:bodyPr wrap="square" lIns="0" tIns="0" rIns="0" bIns="0" rtlCol="0" anchor="t">
            <a:spAutoFit/>
          </a:bodyPr>
          <a:lstStyle/>
          <a:p>
            <a:pPr marL="742950" indent="-742950" algn="ctr">
              <a:lnSpc>
                <a:spcPts val="4799"/>
              </a:lnSpc>
              <a:buAutoNum type="alphaUcPeriod"/>
            </a:pPr>
            <a:r>
              <a:rPr lang="id-ID" sz="4000" b="1" dirty="0" smtClean="0"/>
              <a:t>Pengembangan </a:t>
            </a:r>
            <a:r>
              <a:rPr lang="id-ID" sz="4000" b="1" dirty="0"/>
              <a:t>Ruang Kelas </a:t>
            </a:r>
            <a:r>
              <a:rPr lang="id-ID" sz="4000" b="1" dirty="0" smtClean="0"/>
              <a:t>Berkarakter</a:t>
            </a:r>
          </a:p>
          <a:p>
            <a:pPr algn="ctr">
              <a:lnSpc>
                <a:spcPts val="4799"/>
              </a:lnSpc>
            </a:pPr>
            <a:endParaRPr lang="id-ID" sz="4000" dirty="0" smtClean="0"/>
          </a:p>
          <a:p>
            <a:pPr>
              <a:lnSpc>
                <a:spcPts val="4799"/>
              </a:lnSpc>
            </a:pPr>
            <a:r>
              <a:rPr lang="id-ID" sz="2800" dirty="0"/>
              <a:t>Pengembangan karakter merupakan salah satu tujuan dari pendidikan nasional. Pasal 1 UU Sisdiknas tahun 2003 menyatakan bahwa di antara tujuan pendidikan nasional adalah mengembangkan potensi peserta didik untuk memiliki kecerdasan, kepribadian, dan akhlak mulia. </a:t>
            </a:r>
            <a:endParaRPr lang="id-ID" sz="2800" dirty="0">
              <a:solidFill>
                <a:srgbClr val="84653C"/>
              </a:solidFill>
              <a:latin typeface="Varela Round"/>
            </a:endParaRPr>
          </a:p>
          <a:p>
            <a:pPr algn="ctr">
              <a:lnSpc>
                <a:spcPts val="4799"/>
              </a:lnSpc>
            </a:pPr>
            <a:endParaRPr lang="id-ID" sz="3999" dirty="0" smtClean="0">
              <a:solidFill>
                <a:srgbClr val="84653C"/>
              </a:solidFill>
              <a:latin typeface="Varela Round"/>
            </a:endParaRPr>
          </a:p>
          <a:p>
            <a:pPr marL="514350" indent="-514350">
              <a:lnSpc>
                <a:spcPts val="4799"/>
              </a:lnSpc>
              <a:buAutoNum type="alphaLcPeriod"/>
            </a:pPr>
            <a:r>
              <a:rPr lang="id-ID" sz="2800" u="sng" dirty="0" smtClean="0"/>
              <a:t>Unsur-Unsur </a:t>
            </a:r>
            <a:r>
              <a:rPr lang="id-ID" sz="2800" u="sng" dirty="0"/>
              <a:t>Pengembang Ruang Kelas </a:t>
            </a:r>
            <a:r>
              <a:rPr lang="id-ID" sz="2800" u="sng" dirty="0" smtClean="0"/>
              <a:t>Berkarakter</a:t>
            </a:r>
          </a:p>
          <a:p>
            <a:pPr>
              <a:lnSpc>
                <a:spcPts val="4799"/>
              </a:lnSpc>
            </a:pPr>
            <a:r>
              <a:rPr lang="id-ID" sz="2800" dirty="0"/>
              <a:t>Dalam pembentukan dan pengembangan sebuah ruang kelas yang berkarakter, dibutuhkan beberapa unsur yang mendukung terwujudnya hal tersebut. Beberapa unsur tersebut antara lain</a:t>
            </a:r>
            <a:r>
              <a:rPr lang="id-ID" sz="2800" dirty="0" smtClean="0"/>
              <a:t>:</a:t>
            </a:r>
          </a:p>
          <a:p>
            <a:pPr marL="514350" indent="-514350">
              <a:lnSpc>
                <a:spcPts val="4799"/>
              </a:lnSpc>
              <a:buAutoNum type="arabicPeriod"/>
            </a:pPr>
            <a:r>
              <a:rPr lang="id-ID" sz="2800" dirty="0" smtClean="0"/>
              <a:t>Pendidik </a:t>
            </a:r>
          </a:p>
          <a:p>
            <a:pPr>
              <a:lnSpc>
                <a:spcPts val="4799"/>
              </a:lnSpc>
            </a:pPr>
            <a:r>
              <a:rPr lang="id-ID" sz="2800" dirty="0"/>
              <a:t>2. Peserta </a:t>
            </a:r>
            <a:r>
              <a:rPr lang="id-ID" sz="2800" dirty="0" smtClean="0"/>
              <a:t>Didik</a:t>
            </a:r>
          </a:p>
          <a:p>
            <a:pPr>
              <a:lnSpc>
                <a:spcPts val="4799"/>
              </a:lnSpc>
            </a:pPr>
            <a:r>
              <a:rPr lang="it-IT" sz="2800" dirty="0"/>
              <a:t>3. Proses di Dalam Kelas</a:t>
            </a:r>
            <a:endParaRPr lang="en-US" sz="2800" dirty="0">
              <a:solidFill>
                <a:srgbClr val="84653C"/>
              </a:solidFill>
              <a:latin typeface="Varela Roun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9DE"/>
        </a:solidFill>
        <a:effectLst/>
      </p:bgPr>
    </p:bg>
    <p:spTree>
      <p:nvGrpSpPr>
        <p:cNvPr id="1" name=""/>
        <p:cNvGrpSpPr/>
        <p:nvPr/>
      </p:nvGrpSpPr>
      <p:grpSpPr>
        <a:xfrm>
          <a:off x="0" y="0"/>
          <a:ext cx="0" cy="0"/>
          <a:chOff x="0" y="0"/>
          <a:chExt cx="0" cy="0"/>
        </a:xfrm>
      </p:grpSpPr>
      <p:sp>
        <p:nvSpPr>
          <p:cNvPr id="2" name="AutoShape 2"/>
          <p:cNvSpPr/>
          <p:nvPr/>
        </p:nvSpPr>
        <p:spPr>
          <a:xfrm>
            <a:off x="0" y="8808068"/>
            <a:ext cx="18288000" cy="1478932"/>
          </a:xfrm>
          <a:prstGeom prst="rect">
            <a:avLst/>
          </a:prstGeom>
          <a:solidFill>
            <a:srgbClr val="84653C"/>
          </a:solidFill>
        </p:spPr>
      </p:sp>
      <p:sp>
        <p:nvSpPr>
          <p:cNvPr id="4" name="TextBox 4"/>
          <p:cNvSpPr txBox="1"/>
          <p:nvPr/>
        </p:nvSpPr>
        <p:spPr>
          <a:xfrm>
            <a:off x="304800" y="190500"/>
            <a:ext cx="10953345" cy="9143529"/>
          </a:xfrm>
          <a:prstGeom prst="rect">
            <a:avLst/>
          </a:prstGeom>
        </p:spPr>
        <p:txBody>
          <a:bodyPr wrap="square" lIns="0" tIns="0" rIns="0" bIns="0" rtlCol="0" anchor="t">
            <a:spAutoFit/>
          </a:bodyPr>
          <a:lstStyle/>
          <a:p>
            <a:pPr>
              <a:lnSpc>
                <a:spcPts val="3120"/>
              </a:lnSpc>
            </a:pPr>
            <a:r>
              <a:rPr lang="id-ID" sz="2800" u="sng" dirty="0" smtClean="0">
                <a:solidFill>
                  <a:srgbClr val="000000"/>
                </a:solidFill>
                <a:latin typeface="Belleza"/>
              </a:rPr>
              <a:t>\</a:t>
            </a:r>
            <a:r>
              <a:rPr lang="id-ID" sz="2800" u="sng" dirty="0"/>
              <a:t>b. Kegiatan-Kegiatan Pembentuk Ruang Kelas </a:t>
            </a:r>
            <a:r>
              <a:rPr lang="id-ID" sz="2800" u="sng" dirty="0" smtClean="0"/>
              <a:t>Berkarakter</a:t>
            </a:r>
          </a:p>
          <a:p>
            <a:pPr>
              <a:lnSpc>
                <a:spcPts val="3120"/>
              </a:lnSpc>
            </a:pPr>
            <a:endParaRPr lang="id-ID" sz="2800" dirty="0">
              <a:solidFill>
                <a:srgbClr val="000000"/>
              </a:solidFill>
              <a:latin typeface="Belleza"/>
            </a:endParaRPr>
          </a:p>
          <a:p>
            <a:pPr>
              <a:lnSpc>
                <a:spcPts val="3120"/>
              </a:lnSpc>
            </a:pPr>
            <a:r>
              <a:rPr lang="id-ID" sz="2800" dirty="0"/>
              <a:t>Dalam sebuah sekolah atau lembaga pendidikan, sangat perlu adanya ruang kelas berkarakter yang dikelola dengan baik</a:t>
            </a:r>
            <a:r>
              <a:rPr lang="id-ID" sz="2800" dirty="0" smtClean="0"/>
              <a:t>.</a:t>
            </a:r>
          </a:p>
          <a:p>
            <a:pPr>
              <a:lnSpc>
                <a:spcPts val="3120"/>
              </a:lnSpc>
            </a:pPr>
            <a:endParaRPr lang="id-ID" sz="3600" b="1" dirty="0">
              <a:solidFill>
                <a:srgbClr val="000000"/>
              </a:solidFill>
              <a:latin typeface="Belleza"/>
            </a:endParaRPr>
          </a:p>
          <a:p>
            <a:pPr>
              <a:lnSpc>
                <a:spcPts val="3120"/>
              </a:lnSpc>
            </a:pPr>
            <a:r>
              <a:rPr lang="id-ID" sz="4000" b="1" dirty="0"/>
              <a:t>B. Membangun Disiplin Kelas Berbasis </a:t>
            </a:r>
            <a:r>
              <a:rPr lang="id-ID" sz="4000" b="1" dirty="0" smtClean="0"/>
              <a:t>Karakter</a:t>
            </a:r>
          </a:p>
          <a:p>
            <a:pPr>
              <a:lnSpc>
                <a:spcPts val="3120"/>
              </a:lnSpc>
            </a:pPr>
            <a:endParaRPr lang="id-ID" sz="3600" b="1" dirty="0"/>
          </a:p>
          <a:p>
            <a:pPr>
              <a:lnSpc>
                <a:spcPts val="3120"/>
              </a:lnSpc>
            </a:pPr>
            <a:r>
              <a:rPr lang="id-ID" sz="2800" dirty="0"/>
              <a:t>Disiplin merupakan tindakan yang menunjukkan perilaku tertib dan patuh pada peraturan. Menurut Kamus Besar Bahasa Indonesia, disiplin berarti ketaatan (kepatuhan) kepada peraturan (tata tertib). Kata disiplin memiliki makna diantaranya menghukum, melatih, dan mengembangkan kontrol diri anak</a:t>
            </a:r>
            <a:r>
              <a:rPr lang="id-ID" sz="2800" dirty="0" smtClean="0"/>
              <a:t>.</a:t>
            </a:r>
          </a:p>
          <a:p>
            <a:pPr>
              <a:lnSpc>
                <a:spcPts val="3120"/>
              </a:lnSpc>
            </a:pPr>
            <a:endParaRPr lang="id-ID" sz="2800" dirty="0" smtClean="0"/>
          </a:p>
          <a:p>
            <a:pPr>
              <a:lnSpc>
                <a:spcPts val="3120"/>
              </a:lnSpc>
            </a:pPr>
            <a:r>
              <a:rPr lang="id-ID" sz="2800" dirty="0"/>
              <a:t>Berikut ini adalah cara membangun disiplin kelas berbasis karakter yaitu: </a:t>
            </a:r>
            <a:endParaRPr lang="id-ID" sz="2800" b="1" dirty="0" smtClean="0"/>
          </a:p>
          <a:p>
            <a:pPr marL="514350" indent="-514350">
              <a:lnSpc>
                <a:spcPts val="3120"/>
              </a:lnSpc>
              <a:buAutoNum type="arabicPeriod"/>
            </a:pPr>
            <a:r>
              <a:rPr lang="id-ID" sz="2800" dirty="0" smtClean="0"/>
              <a:t>Berbagi Agenda</a:t>
            </a:r>
          </a:p>
          <a:p>
            <a:pPr>
              <a:lnSpc>
                <a:spcPts val="3120"/>
              </a:lnSpc>
            </a:pPr>
            <a:r>
              <a:rPr lang="it-IT" sz="2800" dirty="0"/>
              <a:t>2. Libatkan Peserta Didik dalam Membuat </a:t>
            </a:r>
            <a:r>
              <a:rPr lang="it-IT" sz="2800" dirty="0" smtClean="0"/>
              <a:t>Aturan</a:t>
            </a:r>
            <a:endParaRPr lang="id-ID" sz="2800" dirty="0" smtClean="0"/>
          </a:p>
          <a:p>
            <a:pPr>
              <a:lnSpc>
                <a:spcPts val="3120"/>
              </a:lnSpc>
            </a:pPr>
            <a:r>
              <a:rPr lang="id-ID" sz="2800" dirty="0"/>
              <a:t>3. Berbagi Rencana dengan Orang </a:t>
            </a:r>
            <a:r>
              <a:rPr lang="id-ID" sz="2800" dirty="0" smtClean="0"/>
              <a:t>Tua</a:t>
            </a:r>
          </a:p>
          <a:p>
            <a:pPr>
              <a:lnSpc>
                <a:spcPts val="3120"/>
              </a:lnSpc>
            </a:pPr>
            <a:r>
              <a:rPr lang="es-ES" sz="2800" dirty="0"/>
              <a:t>4. </a:t>
            </a:r>
            <a:r>
              <a:rPr lang="es-ES" sz="2800" dirty="0" err="1"/>
              <a:t>Gunakan</a:t>
            </a:r>
            <a:r>
              <a:rPr lang="es-ES" sz="2800" dirty="0"/>
              <a:t> </a:t>
            </a:r>
            <a:r>
              <a:rPr lang="es-ES" sz="2800" dirty="0" err="1"/>
              <a:t>Bahasa</a:t>
            </a:r>
            <a:r>
              <a:rPr lang="es-ES" sz="2800" dirty="0"/>
              <a:t> yang </a:t>
            </a:r>
            <a:r>
              <a:rPr lang="es-ES" sz="2800" dirty="0" err="1" smtClean="0"/>
              <a:t>Baik</a:t>
            </a:r>
            <a:endParaRPr lang="id-ID" sz="2800" dirty="0" smtClean="0"/>
          </a:p>
          <a:p>
            <a:pPr>
              <a:lnSpc>
                <a:spcPts val="3120"/>
              </a:lnSpc>
            </a:pPr>
            <a:r>
              <a:rPr lang="id-ID" sz="2800" dirty="0"/>
              <a:t>5. Membantu Anak Belajar dari Kesalahan </a:t>
            </a:r>
            <a:endParaRPr lang="id-ID" sz="2800" dirty="0" smtClean="0"/>
          </a:p>
          <a:p>
            <a:pPr>
              <a:lnSpc>
                <a:spcPts val="3120"/>
              </a:lnSpc>
            </a:pPr>
            <a:r>
              <a:rPr lang="id-ID" sz="2800" dirty="0"/>
              <a:t>6. Membantu para Anak Membuat Rencana Perubahan </a:t>
            </a:r>
            <a:r>
              <a:rPr lang="id-ID" sz="2800" dirty="0" smtClean="0"/>
              <a:t>Perilaku</a:t>
            </a:r>
          </a:p>
          <a:p>
            <a:pPr>
              <a:lnSpc>
                <a:spcPts val="3120"/>
              </a:lnSpc>
            </a:pPr>
            <a:r>
              <a:rPr lang="fi-FI" sz="2800" dirty="0"/>
              <a:t>7. Bahaslah Mengapa Perilaku Itu </a:t>
            </a:r>
            <a:r>
              <a:rPr lang="fi-FI" sz="2800" dirty="0" smtClean="0"/>
              <a:t>Salah</a:t>
            </a:r>
            <a:endParaRPr lang="id-ID" sz="2800" dirty="0" smtClean="0"/>
          </a:p>
          <a:p>
            <a:pPr>
              <a:lnSpc>
                <a:spcPts val="3120"/>
              </a:lnSpc>
            </a:pPr>
            <a:r>
              <a:rPr lang="id-ID" sz="2800" dirty="0"/>
              <a:t>8. Berikanlah Tanggung Jawab Kepada Anak yang Sulit Diatur</a:t>
            </a:r>
            <a:endParaRPr lang="id-ID" sz="2800" b="1" dirty="0" smtClean="0">
              <a:solidFill>
                <a:srgbClr val="000000"/>
              </a:solidFill>
              <a:latin typeface="Belleza"/>
            </a:endParaRPr>
          </a:p>
          <a:p>
            <a:pPr>
              <a:lnSpc>
                <a:spcPts val="3120"/>
              </a:lnSpc>
            </a:pPr>
            <a:endParaRPr lang="en-US" sz="3200" b="1" dirty="0">
              <a:solidFill>
                <a:srgbClr val="000000"/>
              </a:solidFill>
              <a:latin typeface="Belleza"/>
            </a:endParaRPr>
          </a:p>
        </p:txBody>
      </p:sp>
      <p:sp>
        <p:nvSpPr>
          <p:cNvPr id="5" name="TextBox 5"/>
          <p:cNvSpPr txBox="1"/>
          <p:nvPr/>
        </p:nvSpPr>
        <p:spPr>
          <a:xfrm>
            <a:off x="1741370" y="5830395"/>
            <a:ext cx="550011" cy="388620"/>
          </a:xfrm>
          <a:prstGeom prst="rect">
            <a:avLst/>
          </a:prstGeom>
        </p:spPr>
        <p:txBody>
          <a:bodyPr lIns="0" tIns="0" rIns="0" bIns="0" rtlCol="0" anchor="t">
            <a:spAutoFit/>
          </a:bodyPr>
          <a:lstStyle/>
          <a:p>
            <a:pPr>
              <a:lnSpc>
                <a:spcPts val="3120"/>
              </a:lnSpc>
            </a:pPr>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564795" y="2395008"/>
            <a:ext cx="5089405" cy="7648012"/>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109012" y="970319"/>
            <a:ext cx="2437194" cy="239454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9DE"/>
        </a:solidFill>
        <a:effectLst/>
      </p:bgPr>
    </p:bg>
    <p:spTree>
      <p:nvGrpSpPr>
        <p:cNvPr id="1" name=""/>
        <p:cNvGrpSpPr/>
        <p:nvPr/>
      </p:nvGrpSpPr>
      <p:grpSpPr>
        <a:xfrm>
          <a:off x="0" y="0"/>
          <a:ext cx="0" cy="0"/>
          <a:chOff x="0" y="0"/>
          <a:chExt cx="0" cy="0"/>
        </a:xfrm>
      </p:grpSpPr>
      <p:grpSp>
        <p:nvGrpSpPr>
          <p:cNvPr id="2" name="Group 2"/>
          <p:cNvGrpSpPr/>
          <p:nvPr/>
        </p:nvGrpSpPr>
        <p:grpSpPr>
          <a:xfrm>
            <a:off x="3977268" y="2064731"/>
            <a:ext cx="6407522" cy="6743336"/>
            <a:chOff x="0" y="0"/>
            <a:chExt cx="2167483" cy="1613148"/>
          </a:xfrm>
        </p:grpSpPr>
        <p:sp>
          <p:nvSpPr>
            <p:cNvPr id="3" name="Freeform 3"/>
            <p:cNvSpPr/>
            <p:nvPr/>
          </p:nvSpPr>
          <p:spPr>
            <a:xfrm>
              <a:off x="0" y="0"/>
              <a:ext cx="2167483" cy="1613148"/>
            </a:xfrm>
            <a:custGeom>
              <a:avLst/>
              <a:gdLst/>
              <a:ahLst/>
              <a:cxnLst/>
              <a:rect l="l" t="t" r="r" b="b"/>
              <a:pathLst>
                <a:path w="2167483" h="1296448">
                  <a:moveTo>
                    <a:pt x="2043023" y="1296448"/>
                  </a:moveTo>
                  <a:lnTo>
                    <a:pt x="124460" y="1296448"/>
                  </a:lnTo>
                  <a:cubicBezTo>
                    <a:pt x="55880" y="1296448"/>
                    <a:pt x="0" y="1240568"/>
                    <a:pt x="0" y="1171988"/>
                  </a:cubicBezTo>
                  <a:lnTo>
                    <a:pt x="0" y="124460"/>
                  </a:lnTo>
                  <a:cubicBezTo>
                    <a:pt x="0" y="55880"/>
                    <a:pt x="55880" y="0"/>
                    <a:pt x="124460" y="0"/>
                  </a:cubicBezTo>
                  <a:lnTo>
                    <a:pt x="2043023" y="0"/>
                  </a:lnTo>
                  <a:cubicBezTo>
                    <a:pt x="2111603" y="0"/>
                    <a:pt x="2167483" y="55880"/>
                    <a:pt x="2167483" y="124460"/>
                  </a:cubicBezTo>
                  <a:lnTo>
                    <a:pt x="2167483" y="1171988"/>
                  </a:lnTo>
                  <a:cubicBezTo>
                    <a:pt x="2167483" y="1240568"/>
                    <a:pt x="2111603" y="1296448"/>
                    <a:pt x="2043023" y="1296448"/>
                  </a:cubicBezTo>
                  <a:close/>
                </a:path>
              </a:pathLst>
            </a:custGeom>
            <a:solidFill>
              <a:srgbClr val="FFBAB3"/>
            </a:solidFill>
          </p:spPr>
        </p:sp>
      </p:grpSp>
      <p:sp>
        <p:nvSpPr>
          <p:cNvPr id="4" name="TextBox 4"/>
          <p:cNvSpPr txBox="1"/>
          <p:nvPr/>
        </p:nvSpPr>
        <p:spPr>
          <a:xfrm>
            <a:off x="4114800" y="2324101"/>
            <a:ext cx="6236067" cy="5745163"/>
          </a:xfrm>
          <a:prstGeom prst="rect">
            <a:avLst/>
          </a:prstGeom>
        </p:spPr>
        <p:txBody>
          <a:bodyPr wrap="square" lIns="0" tIns="0" rIns="0" bIns="0" rtlCol="0" anchor="t">
            <a:spAutoFit/>
          </a:bodyPr>
          <a:lstStyle/>
          <a:p>
            <a:pPr>
              <a:lnSpc>
                <a:spcPts val="3249"/>
              </a:lnSpc>
            </a:pPr>
            <a:r>
              <a:rPr lang="id-ID" sz="2800" dirty="0"/>
              <a:t>Seorang pendidik, saat melakukan pembelajaran akan cenderung mengelompokkan peserta didiknya dalam interaksi yang berbeda. Yang pertama, pendidik mengelompokkan mereka sebagai interaksi “golongan siswa berkemampuan tinggi” yang dianggap sebagai peserta didik yang cerdas, patuh, tertib, rajin, rapi, dan sebagainya. Yang kedua adalah interaksi “golongan siswa berkemampuan rendah”, mereka adalah yang dianggap sebagai yang mempunyai nilai rendah, sulit diatur, pemberontak, malas, dan sebagainya.</a:t>
            </a:r>
            <a:endParaRPr lang="en-US" sz="2800" dirty="0">
              <a:solidFill>
                <a:srgbClr val="000000"/>
              </a:solidFill>
              <a:latin typeface="Arimo"/>
            </a:endParaRPr>
          </a:p>
        </p:txBody>
      </p:sp>
      <p:grpSp>
        <p:nvGrpSpPr>
          <p:cNvPr id="5" name="Group 5"/>
          <p:cNvGrpSpPr/>
          <p:nvPr/>
        </p:nvGrpSpPr>
        <p:grpSpPr>
          <a:xfrm>
            <a:off x="11052111" y="2064730"/>
            <a:ext cx="7007289" cy="6507770"/>
            <a:chOff x="0" y="0"/>
            <a:chExt cx="2167483" cy="1296448"/>
          </a:xfrm>
        </p:grpSpPr>
        <p:sp>
          <p:nvSpPr>
            <p:cNvPr id="6" name="Freeform 6"/>
            <p:cNvSpPr/>
            <p:nvPr/>
          </p:nvSpPr>
          <p:spPr>
            <a:xfrm>
              <a:off x="0" y="0"/>
              <a:ext cx="2167483" cy="1296448"/>
            </a:xfrm>
            <a:custGeom>
              <a:avLst/>
              <a:gdLst/>
              <a:ahLst/>
              <a:cxnLst/>
              <a:rect l="l" t="t" r="r" b="b"/>
              <a:pathLst>
                <a:path w="2167483" h="1296448">
                  <a:moveTo>
                    <a:pt x="2043023" y="1296448"/>
                  </a:moveTo>
                  <a:lnTo>
                    <a:pt x="124460" y="1296448"/>
                  </a:lnTo>
                  <a:cubicBezTo>
                    <a:pt x="55880" y="1296448"/>
                    <a:pt x="0" y="1240568"/>
                    <a:pt x="0" y="1171988"/>
                  </a:cubicBezTo>
                  <a:lnTo>
                    <a:pt x="0" y="124460"/>
                  </a:lnTo>
                  <a:cubicBezTo>
                    <a:pt x="0" y="55880"/>
                    <a:pt x="55880" y="0"/>
                    <a:pt x="124460" y="0"/>
                  </a:cubicBezTo>
                  <a:lnTo>
                    <a:pt x="2043023" y="0"/>
                  </a:lnTo>
                  <a:cubicBezTo>
                    <a:pt x="2111603" y="0"/>
                    <a:pt x="2167483" y="55880"/>
                    <a:pt x="2167483" y="124460"/>
                  </a:cubicBezTo>
                  <a:lnTo>
                    <a:pt x="2167483" y="1171988"/>
                  </a:lnTo>
                  <a:cubicBezTo>
                    <a:pt x="2167483" y="1240568"/>
                    <a:pt x="2111603" y="1296448"/>
                    <a:pt x="2043023" y="1296448"/>
                  </a:cubicBezTo>
                  <a:close/>
                </a:path>
              </a:pathLst>
            </a:custGeom>
            <a:solidFill>
              <a:srgbClr val="FFBAB3"/>
            </a:solidFill>
          </p:spPr>
          <p:txBody>
            <a:bodyPr/>
            <a:lstStyle/>
            <a:p>
              <a:endParaRPr lang="id-ID" sz="2800" dirty="0"/>
            </a:p>
          </p:txBody>
        </p:sp>
      </p:grpSp>
      <p:sp>
        <p:nvSpPr>
          <p:cNvPr id="8" name="AutoShape 8"/>
          <p:cNvSpPr/>
          <p:nvPr/>
        </p:nvSpPr>
        <p:spPr>
          <a:xfrm>
            <a:off x="0" y="8808068"/>
            <a:ext cx="18288000" cy="1478932"/>
          </a:xfrm>
          <a:prstGeom prst="rect">
            <a:avLst/>
          </a:prstGeom>
          <a:solidFill>
            <a:srgbClr val="84653C"/>
          </a:solidFill>
        </p:spPr>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09600" y="2705100"/>
            <a:ext cx="3338121" cy="7746694"/>
          </a:xfrm>
          <a:prstGeom prst="rect">
            <a:avLst/>
          </a:prstGeom>
        </p:spPr>
      </p:pic>
      <p:sp>
        <p:nvSpPr>
          <p:cNvPr id="10" name="TextBox 10"/>
          <p:cNvSpPr txBox="1"/>
          <p:nvPr/>
        </p:nvSpPr>
        <p:spPr>
          <a:xfrm>
            <a:off x="999074" y="819874"/>
            <a:ext cx="15639171" cy="692497"/>
          </a:xfrm>
          <a:prstGeom prst="rect">
            <a:avLst/>
          </a:prstGeom>
        </p:spPr>
        <p:txBody>
          <a:bodyPr lIns="0" tIns="0" rIns="0" bIns="0" rtlCol="0" anchor="t">
            <a:spAutoFit/>
          </a:bodyPr>
          <a:lstStyle/>
          <a:p>
            <a:pPr>
              <a:lnSpc>
                <a:spcPts val="5400"/>
              </a:lnSpc>
            </a:pPr>
            <a:r>
              <a:rPr lang="id-ID" sz="4800" dirty="0"/>
              <a:t>C. </a:t>
            </a:r>
            <a:r>
              <a:rPr lang="id-ID" sz="4800" dirty="0" smtClean="0"/>
              <a:t> </a:t>
            </a:r>
            <a:r>
              <a:rPr lang="id-ID" sz="4800" b="1" dirty="0"/>
              <a:t>Membangun Interaksi Kelas Berbasis Karakter</a:t>
            </a:r>
            <a:endParaRPr lang="en-US" sz="4500" b="1" dirty="0">
              <a:solidFill>
                <a:srgbClr val="84653C"/>
              </a:solidFill>
              <a:latin typeface="Varela Round"/>
            </a:endParaRPr>
          </a:p>
        </p:txBody>
      </p:sp>
      <p:sp>
        <p:nvSpPr>
          <p:cNvPr id="11" name="Rectangle 10"/>
          <p:cNvSpPr/>
          <p:nvPr/>
        </p:nvSpPr>
        <p:spPr>
          <a:xfrm>
            <a:off x="11201400" y="2552700"/>
            <a:ext cx="6629400" cy="4832092"/>
          </a:xfrm>
          <a:prstGeom prst="rect">
            <a:avLst/>
          </a:prstGeom>
        </p:spPr>
        <p:txBody>
          <a:bodyPr wrap="square">
            <a:spAutoFit/>
          </a:bodyPr>
          <a:lstStyle/>
          <a:p>
            <a:r>
              <a:rPr lang="id-ID" sz="2800" dirty="0"/>
              <a:t>Untuk menciptakan interaksi antara peserta didik dengan pendidik dalam melakukan proses komunikasi yang harmonis sehingga tercapai suatu hasil yang diinginkan dapat dilakukan dengan cara contact-hours atau jam-jam bertemu antara pendidik dan peserta didik, dimana pendidik dapat menanyai dan mengungkapkan keadaan peserta didik dan sebaliknya peserta didik mengajukan persoalan dan hambatan-hambatan yang dihadapinya.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9DE"/>
        </a:solidFill>
        <a:effectLst/>
      </p:bgPr>
    </p:bg>
    <p:spTree>
      <p:nvGrpSpPr>
        <p:cNvPr id="1" name=""/>
        <p:cNvGrpSpPr/>
        <p:nvPr/>
      </p:nvGrpSpPr>
      <p:grpSpPr>
        <a:xfrm>
          <a:off x="0" y="0"/>
          <a:ext cx="0" cy="0"/>
          <a:chOff x="0" y="0"/>
          <a:chExt cx="0" cy="0"/>
        </a:xfrm>
      </p:grpSpPr>
      <p:sp>
        <p:nvSpPr>
          <p:cNvPr id="2" name="AutoShape 2"/>
          <p:cNvSpPr/>
          <p:nvPr/>
        </p:nvSpPr>
        <p:spPr>
          <a:xfrm>
            <a:off x="0" y="8808068"/>
            <a:ext cx="18288000" cy="1478932"/>
          </a:xfrm>
          <a:prstGeom prst="rect">
            <a:avLst/>
          </a:prstGeom>
          <a:solidFill>
            <a:srgbClr val="84653C"/>
          </a:solidFill>
        </p:spPr>
      </p:sp>
      <p:sp>
        <p:nvSpPr>
          <p:cNvPr id="5" name="TextBox 5"/>
          <p:cNvSpPr txBox="1"/>
          <p:nvPr/>
        </p:nvSpPr>
        <p:spPr>
          <a:xfrm>
            <a:off x="304800" y="419100"/>
            <a:ext cx="11582400" cy="4770537"/>
          </a:xfrm>
          <a:prstGeom prst="rect">
            <a:avLst/>
          </a:prstGeom>
        </p:spPr>
        <p:txBody>
          <a:bodyPr wrap="square" lIns="0" tIns="0" rIns="0" bIns="0" rtlCol="0" anchor="t">
            <a:spAutoFit/>
          </a:bodyPr>
          <a:lstStyle/>
          <a:p>
            <a:pPr>
              <a:lnSpc>
                <a:spcPts val="3120"/>
              </a:lnSpc>
            </a:pPr>
            <a:endParaRPr lang="id-ID" sz="3200" b="1" dirty="0">
              <a:solidFill>
                <a:srgbClr val="000000"/>
              </a:solidFill>
              <a:latin typeface="Belleza"/>
            </a:endParaRPr>
          </a:p>
          <a:p>
            <a:pPr>
              <a:lnSpc>
                <a:spcPts val="3120"/>
              </a:lnSpc>
            </a:pPr>
            <a:endParaRPr lang="id-ID" sz="3200" dirty="0" smtClean="0">
              <a:solidFill>
                <a:srgbClr val="000000"/>
              </a:solidFill>
              <a:latin typeface="Belleza"/>
            </a:endParaRPr>
          </a:p>
          <a:p>
            <a:pPr>
              <a:lnSpc>
                <a:spcPts val="3120"/>
              </a:lnSpc>
            </a:pPr>
            <a:r>
              <a:rPr lang="id-ID" sz="3600" b="1" dirty="0"/>
              <a:t>D. Membangun Kepedulian/Kerjasama Kelas Berbasis Karakter </a:t>
            </a:r>
            <a:endParaRPr lang="id-ID" sz="3600" b="1" dirty="0" smtClean="0"/>
          </a:p>
          <a:p>
            <a:pPr>
              <a:lnSpc>
                <a:spcPts val="3120"/>
              </a:lnSpc>
            </a:pPr>
            <a:endParaRPr lang="id-ID" sz="3600" b="1" dirty="0" smtClean="0"/>
          </a:p>
          <a:p>
            <a:pPr>
              <a:lnSpc>
                <a:spcPts val="3120"/>
              </a:lnSpc>
            </a:pPr>
            <a:r>
              <a:rPr lang="id-ID" sz="2800" dirty="0"/>
              <a:t>Dalam suatu sekolah pasti diperlukan adanya kerjasama, baik itu kerjasama satu sekolah maupun lingkup dalam kelas. Kerjasama sangat dibutuhkan dalam berjalannya interaksi antara peserta didik dengan pendidik ataupun antara peserta didik dengan peserta didik. Jika semua peserta didik dapat bekerjasama dengan baik, maka akan tumbuh benih kepedulian antara mereka, disamping itu kepedulian akan membentuk karakter peserta didik yang lebih bersimpati dan tanggap dengan lingkungan sekitar. </a:t>
            </a:r>
            <a:endParaRPr lang="id-ID" sz="2800" dirty="0" smtClean="0">
              <a:solidFill>
                <a:srgbClr val="000000"/>
              </a:solidFill>
              <a:latin typeface="Belleza"/>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109012" y="970319"/>
            <a:ext cx="2437194" cy="239454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948506" y="2752170"/>
            <a:ext cx="2929551" cy="739107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E2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97461" y="1396984"/>
            <a:ext cx="14893079" cy="7493032"/>
          </a:xfrm>
          <a:prstGeom prst="rect">
            <a:avLst/>
          </a:prstGeom>
        </p:spPr>
      </p:pic>
      <p:grpSp>
        <p:nvGrpSpPr>
          <p:cNvPr id="3" name="Group 3"/>
          <p:cNvGrpSpPr/>
          <p:nvPr/>
        </p:nvGrpSpPr>
        <p:grpSpPr>
          <a:xfrm>
            <a:off x="4807184" y="3867625"/>
            <a:ext cx="8673632" cy="2551751"/>
            <a:chOff x="0" y="0"/>
            <a:chExt cx="11564842" cy="3402334"/>
          </a:xfrm>
        </p:grpSpPr>
        <p:sp>
          <p:nvSpPr>
            <p:cNvPr id="4" name="TextBox 4"/>
            <p:cNvSpPr txBox="1"/>
            <p:nvPr/>
          </p:nvSpPr>
          <p:spPr>
            <a:xfrm>
              <a:off x="0" y="323850"/>
              <a:ext cx="11564842" cy="2000250"/>
            </a:xfrm>
            <a:prstGeom prst="rect">
              <a:avLst/>
            </a:prstGeom>
          </p:spPr>
          <p:txBody>
            <a:bodyPr lIns="0" tIns="0" rIns="0" bIns="0" rtlCol="0" anchor="t">
              <a:spAutoFit/>
            </a:bodyPr>
            <a:lstStyle/>
            <a:p>
              <a:pPr algn="ctr">
                <a:lnSpc>
                  <a:spcPts val="10875"/>
                </a:lnSpc>
              </a:pPr>
              <a:r>
                <a:rPr lang="en-US" sz="10875" dirty="0" err="1">
                  <a:solidFill>
                    <a:srgbClr val="000000"/>
                  </a:solidFill>
                  <a:latin typeface="Varela Round"/>
                </a:rPr>
                <a:t>Terima</a:t>
              </a:r>
              <a:r>
                <a:rPr lang="en-US" sz="10875" dirty="0">
                  <a:solidFill>
                    <a:srgbClr val="000000"/>
                  </a:solidFill>
                  <a:latin typeface="Varela Round"/>
                </a:rPr>
                <a:t> </a:t>
              </a:r>
              <a:r>
                <a:rPr lang="en-US" sz="10875" dirty="0" err="1">
                  <a:solidFill>
                    <a:srgbClr val="000000"/>
                  </a:solidFill>
                  <a:latin typeface="Varela Round"/>
                </a:rPr>
                <a:t>kasih</a:t>
              </a:r>
              <a:r>
                <a:rPr lang="en-US" sz="10875" dirty="0">
                  <a:solidFill>
                    <a:srgbClr val="000000"/>
                  </a:solidFill>
                  <a:latin typeface="Varela Round"/>
                </a:rPr>
                <a:t>!</a:t>
              </a:r>
            </a:p>
          </p:txBody>
        </p:sp>
        <p:sp>
          <p:nvSpPr>
            <p:cNvPr id="5" name="TextBox 5"/>
            <p:cNvSpPr txBox="1"/>
            <p:nvPr/>
          </p:nvSpPr>
          <p:spPr>
            <a:xfrm>
              <a:off x="0" y="2641146"/>
              <a:ext cx="11564842" cy="755015"/>
            </a:xfrm>
            <a:prstGeom prst="rect">
              <a:avLst/>
            </a:prstGeom>
          </p:spPr>
          <p:txBody>
            <a:bodyPr lIns="0" tIns="0" rIns="0" bIns="0" rtlCol="0" anchor="t">
              <a:spAutoFit/>
            </a:bodyPr>
            <a:lstStyle/>
            <a:p>
              <a:pPr algn="ctr">
                <a:lnSpc>
                  <a:spcPts val="4680"/>
                </a:lnSpc>
              </a:pP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477</Words>
  <Application>Microsoft Office PowerPoint</Application>
  <PresentationFormat>Custom</PresentationFormat>
  <Paragraphs>41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Varela Round</vt:lpstr>
      <vt:lpstr>Arimo</vt:lpstr>
      <vt:lpstr>Calibri</vt:lpstr>
      <vt:lpstr>Belleza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 Pendidikan Tugas Kelompok Ilustrasi Kuning Hijau dan Merah Muda</dc:title>
  <dc:creator>user</dc:creator>
  <cp:lastModifiedBy>user</cp:lastModifiedBy>
  <cp:revision>13</cp:revision>
  <dcterms:created xsi:type="dcterms:W3CDTF">2006-08-16T00:00:00Z</dcterms:created>
  <dcterms:modified xsi:type="dcterms:W3CDTF">2022-02-21T10:08:17Z</dcterms:modified>
  <dc:identifier>DAErfW7j3pM</dc:identifier>
</cp:coreProperties>
</file>