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pitchFamily="34" charset="0"/>
      <p:regular r:id="rId11"/>
    </p:embeddedFont>
    <p:embeddedFont>
      <p:font typeface="Arimo Bold" panose="020B0704020202020204" pitchFamily="34" charset="0"/>
      <p:regular r:id="rId12"/>
    </p:embeddedFont>
    <p:embeddedFont>
      <p:font typeface="Arimo Bold Italics" panose="020B0704020202090204" pitchFamily="34" charset="0"/>
      <p:regular r:id="rId13"/>
    </p:embeddedFont>
    <p:embeddedFont>
      <p:font typeface="Arimo Italics" panose="020B0604020202090204" pitchFamily="34" charset="0"/>
      <p:regular r:id="rId14"/>
    </p:embeddedFont>
    <p:embeddedFont>
      <p:font typeface="More Sugar Thin" pitchFamily="2" charset="0"/>
      <p:regular r:id="rId15"/>
    </p:embeddedFont>
    <p:embeddedFont>
      <p:font typeface="Quicksand" pitchFamily="2" charset="77"/>
      <p:regular r:id="rId16"/>
    </p:embeddedFont>
    <p:embeddedFont>
      <p:font typeface="Quicksand Bold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svg"/><Relationship Id="rId21" Type="http://schemas.openxmlformats.org/officeDocument/2006/relationships/image" Target="../media/image47.sv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svg"/><Relationship Id="rId50" Type="http://schemas.openxmlformats.org/officeDocument/2006/relationships/image" Target="../media/image76.png"/><Relationship Id="rId55" Type="http://schemas.openxmlformats.org/officeDocument/2006/relationships/image" Target="../media/image81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9" Type="http://schemas.openxmlformats.org/officeDocument/2006/relationships/image" Target="../media/image55.svg"/><Relationship Id="rId11" Type="http://schemas.openxmlformats.org/officeDocument/2006/relationships/image" Target="../media/image37.sv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svg"/><Relationship Id="rId40" Type="http://schemas.openxmlformats.org/officeDocument/2006/relationships/image" Target="../media/image66.png"/><Relationship Id="rId45" Type="http://schemas.openxmlformats.org/officeDocument/2006/relationships/image" Target="../media/image71.svg"/><Relationship Id="rId53" Type="http://schemas.openxmlformats.org/officeDocument/2006/relationships/image" Target="../media/image79.svg"/><Relationship Id="rId5" Type="http://schemas.openxmlformats.org/officeDocument/2006/relationships/image" Target="../media/image31.sv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svg"/><Relationship Id="rId30" Type="http://schemas.openxmlformats.org/officeDocument/2006/relationships/image" Target="../media/image56.png"/><Relationship Id="rId35" Type="http://schemas.openxmlformats.org/officeDocument/2006/relationships/image" Target="../media/image61.svg"/><Relationship Id="rId43" Type="http://schemas.openxmlformats.org/officeDocument/2006/relationships/image" Target="../media/image69.svg"/><Relationship Id="rId48" Type="http://schemas.openxmlformats.org/officeDocument/2006/relationships/image" Target="../media/image74.png"/><Relationship Id="rId56" Type="http://schemas.openxmlformats.org/officeDocument/2006/relationships/image" Target="../media/image82.png"/><Relationship Id="rId8" Type="http://schemas.openxmlformats.org/officeDocument/2006/relationships/image" Target="../media/image34.png"/><Relationship Id="rId51" Type="http://schemas.openxmlformats.org/officeDocument/2006/relationships/image" Target="../media/image77.svg"/><Relationship Id="rId3" Type="http://schemas.openxmlformats.org/officeDocument/2006/relationships/image" Target="../media/image29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51.svg"/><Relationship Id="rId33" Type="http://schemas.openxmlformats.org/officeDocument/2006/relationships/image" Target="../media/image59.sv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0" Type="http://schemas.openxmlformats.org/officeDocument/2006/relationships/image" Target="../media/image46.png"/><Relationship Id="rId41" Type="http://schemas.openxmlformats.org/officeDocument/2006/relationships/image" Target="../media/image67.sv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svg"/><Relationship Id="rId57" Type="http://schemas.openxmlformats.org/officeDocument/2006/relationships/image" Target="../media/image83.svg"/><Relationship Id="rId10" Type="http://schemas.openxmlformats.org/officeDocument/2006/relationships/image" Target="../media/image36.png"/><Relationship Id="rId31" Type="http://schemas.openxmlformats.org/officeDocument/2006/relationships/image" Target="../media/image57.svg"/><Relationship Id="rId44" Type="http://schemas.openxmlformats.org/officeDocument/2006/relationships/image" Target="../media/image70.png"/><Relationship Id="rId52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602" y="3429466"/>
            <a:ext cx="4440512" cy="58288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67809" y="4775963"/>
            <a:ext cx="4118247" cy="49347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16801079" y="4721989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136175" y="3334306"/>
            <a:ext cx="13165864" cy="4936222"/>
            <a:chOff x="0" y="0"/>
            <a:chExt cx="17554486" cy="658162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17554486" cy="297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>
                  <a:solidFill>
                    <a:srgbClr val="494949"/>
                  </a:solidFill>
                  <a:latin typeface="More Sugar Thin Bold"/>
                </a:rPr>
                <a:t>MENCIPTAKAN RUANG KELAS </a:t>
              </a:r>
            </a:p>
            <a:p>
              <a:pPr algn="ctr">
                <a:lnSpc>
                  <a:spcPts val="5830"/>
                </a:lnSpc>
              </a:pPr>
              <a:r>
                <a:rPr lang="en-US" sz="5300">
                  <a:solidFill>
                    <a:srgbClr val="494949"/>
                  </a:solidFill>
                  <a:latin typeface="Arimo Bold"/>
                </a:rPr>
                <a:t>YANG BERKARAKTER</a:t>
              </a:r>
            </a:p>
            <a:p>
              <a:pPr algn="ctr">
                <a:lnSpc>
                  <a:spcPts val="5830"/>
                </a:lnSpc>
              </a:pPr>
              <a:endParaRPr lang="en-US" sz="5300">
                <a:solidFill>
                  <a:srgbClr val="494949"/>
                </a:solidFill>
                <a:latin typeface="Arimo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56630" y="3584429"/>
              <a:ext cx="14041226" cy="299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494949"/>
                  </a:solidFill>
                  <a:latin typeface="Quicksand"/>
                </a:rPr>
                <a:t>Dosen pengampu :</a:t>
              </a:r>
            </a:p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494949"/>
                  </a:solidFill>
                  <a:latin typeface="Quicksand"/>
                </a:rPr>
                <a:t>1. Dra. Loliyana, M.Pd</a:t>
              </a:r>
            </a:p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494949"/>
                  </a:solidFill>
                  <a:latin typeface="Quicksand"/>
                </a:rPr>
                <a:t>​​​​  2. Muhisom, M.Pd.I</a:t>
              </a:r>
            </a:p>
            <a:p>
              <a:pPr algn="ctr">
                <a:lnSpc>
                  <a:spcPts val="4440"/>
                </a:lnSpc>
              </a:pPr>
              <a:r>
                <a:rPr lang="en-US" sz="3700">
                  <a:solidFill>
                    <a:srgbClr val="494949"/>
                  </a:solidFill>
                  <a:latin typeface="Quicksan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4731" y="1028700"/>
            <a:ext cx="4395027" cy="20137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1271588" y="1380872"/>
            <a:ext cx="446604" cy="5608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506832" y="3215185"/>
            <a:ext cx="14844713" cy="14357598"/>
            <a:chOff x="0" y="0"/>
            <a:chExt cx="19792951" cy="1914346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44066">
              <a:off x="2280797" y="3166867"/>
              <a:ext cx="15231357" cy="1280973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27619" y="2972871"/>
              <a:ext cx="5937712" cy="591612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6521069" y="2790178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70273" y="5943265"/>
            <a:ext cx="841010" cy="9177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820270"/>
            <a:ext cx="9305968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0"/>
              </a:lnSpc>
            </a:pPr>
            <a:r>
              <a:rPr lang="en-US" sz="4100">
                <a:solidFill>
                  <a:srgbClr val="494949"/>
                </a:solidFill>
                <a:latin typeface="More Sugar Thin"/>
              </a:rPr>
              <a:t>Nama anggota :</a:t>
            </a:r>
          </a:p>
          <a:p>
            <a:pPr>
              <a:lnSpc>
                <a:spcPts val="4920"/>
              </a:lnSpc>
            </a:pPr>
            <a:endParaRPr lang="en-US" sz="4100">
              <a:solidFill>
                <a:srgbClr val="494949"/>
              </a:solidFill>
              <a:latin typeface="More Sugar Thin"/>
            </a:endParaRPr>
          </a:p>
          <a:p>
            <a:pPr>
              <a:lnSpc>
                <a:spcPts val="4920"/>
              </a:lnSpc>
            </a:pPr>
            <a:r>
              <a:rPr lang="en-US" sz="4100">
                <a:solidFill>
                  <a:srgbClr val="494949"/>
                </a:solidFill>
                <a:latin typeface="More Sugar Thin"/>
              </a:rPr>
              <a:t>Aditya Mahendra​​​(2053053012)</a:t>
            </a:r>
          </a:p>
          <a:p>
            <a:pPr>
              <a:lnSpc>
                <a:spcPts val="4920"/>
              </a:lnSpc>
            </a:pPr>
            <a:r>
              <a:rPr lang="en-US" sz="4100">
                <a:solidFill>
                  <a:srgbClr val="494949"/>
                </a:solidFill>
                <a:latin typeface="More Sugar Thin"/>
              </a:rPr>
              <a:t>​​Herma Handani​​​(2053053029)</a:t>
            </a:r>
          </a:p>
          <a:p>
            <a:pPr>
              <a:lnSpc>
                <a:spcPts val="4920"/>
              </a:lnSpc>
            </a:pPr>
            <a:r>
              <a:rPr lang="en-US" sz="4100">
                <a:solidFill>
                  <a:srgbClr val="494949"/>
                </a:solidFill>
                <a:latin typeface="More Sugar Thin"/>
              </a:rPr>
              <a:t>​​Miranda Citra​Haryani​​(2053053023)</a:t>
            </a:r>
          </a:p>
          <a:p>
            <a:pPr>
              <a:lnSpc>
                <a:spcPts val="4920"/>
              </a:lnSpc>
            </a:pPr>
            <a:endParaRPr lang="en-US" sz="4100">
              <a:solidFill>
                <a:srgbClr val="494949"/>
              </a:solidFill>
              <a:latin typeface="More Sugar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75397" y="1409442"/>
            <a:ext cx="7106706" cy="6894357"/>
            <a:chOff x="0" y="0"/>
            <a:chExt cx="6350000" cy="6160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160262"/>
            </a:xfrm>
            <a:custGeom>
              <a:avLst/>
              <a:gdLst/>
              <a:ahLst/>
              <a:cxnLst/>
              <a:rect l="l" t="t" r="r" b="b"/>
              <a:pathLst>
                <a:path w="6350000" h="6160262">
                  <a:moveTo>
                    <a:pt x="6237986" y="4073525"/>
                  </a:moveTo>
                  <a:cubicBezTo>
                    <a:pt x="6237986" y="4870450"/>
                    <a:pt x="5634228" y="5516499"/>
                    <a:pt x="4889373" y="5516499"/>
                  </a:cubicBezTo>
                  <a:cubicBezTo>
                    <a:pt x="4595622" y="5516499"/>
                    <a:pt x="4323842" y="5415915"/>
                    <a:pt x="4102354" y="5245354"/>
                  </a:cubicBezTo>
                  <a:cubicBezTo>
                    <a:pt x="3838448" y="5788914"/>
                    <a:pt x="3307461" y="6160262"/>
                    <a:pt x="2695321" y="6160262"/>
                  </a:cubicBezTo>
                  <a:cubicBezTo>
                    <a:pt x="1820164" y="6160262"/>
                    <a:pt x="1110742" y="5401183"/>
                    <a:pt x="1110742" y="4464812"/>
                  </a:cubicBezTo>
                  <a:cubicBezTo>
                    <a:pt x="1110742" y="4411853"/>
                    <a:pt x="1113155" y="4359402"/>
                    <a:pt x="1117600" y="4307713"/>
                  </a:cubicBezTo>
                  <a:cubicBezTo>
                    <a:pt x="482854" y="4190492"/>
                    <a:pt x="0" y="3598545"/>
                    <a:pt x="0" y="2885948"/>
                  </a:cubicBezTo>
                  <a:cubicBezTo>
                    <a:pt x="0" y="2089023"/>
                    <a:pt x="603758" y="1442974"/>
                    <a:pt x="1348613" y="1442974"/>
                  </a:cubicBezTo>
                  <a:cubicBezTo>
                    <a:pt x="1348613" y="646049"/>
                    <a:pt x="1952371" y="0"/>
                    <a:pt x="2697226" y="0"/>
                  </a:cubicBezTo>
                  <a:cubicBezTo>
                    <a:pt x="3086100" y="0"/>
                    <a:pt x="3436366" y="176149"/>
                    <a:pt x="3682492" y="457835"/>
                  </a:cubicBezTo>
                  <a:cubicBezTo>
                    <a:pt x="3965829" y="173863"/>
                    <a:pt x="4346575" y="0"/>
                    <a:pt x="4765421" y="0"/>
                  </a:cubicBezTo>
                  <a:cubicBezTo>
                    <a:pt x="5640578" y="0"/>
                    <a:pt x="6350000" y="759079"/>
                    <a:pt x="6350000" y="1695450"/>
                  </a:cubicBezTo>
                  <a:cubicBezTo>
                    <a:pt x="6350000" y="2216785"/>
                    <a:pt x="6130036" y="2683002"/>
                    <a:pt x="5784088" y="2994025"/>
                  </a:cubicBezTo>
                  <a:cubicBezTo>
                    <a:pt x="6062472" y="3258312"/>
                    <a:pt x="6237986" y="3644011"/>
                    <a:pt x="6237986" y="4073525"/>
                  </a:cubicBezTo>
                  <a:close/>
                </a:path>
              </a:pathLst>
            </a:custGeom>
            <a:blipFill>
              <a:blip r:embed="rId2"/>
              <a:stretch>
                <a:fillRect l="-36617" r="-3661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447142" y="3076670"/>
            <a:ext cx="8696858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Dalam dunia pendidikan telah hangat dan banyak dibicarakan mengenai pendidikan karakter. Dengan fakta yang menunjukkan bahwa karakter bangsa pada zaman globalisasi ini merosot dengan sangat tajam , hal ini lah yang melatarbelakangi munculnya pendidikan berkarakter.</a:t>
            </a:r>
          </a:p>
          <a:p>
            <a:pPr algn="ctr">
              <a:lnSpc>
                <a:spcPts val="4760"/>
              </a:lnSpc>
            </a:pPr>
            <a:endParaRPr lang="en-US" sz="3400">
              <a:solidFill>
                <a:srgbClr val="494949"/>
              </a:solidFill>
              <a:latin typeface="Quicksan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9837166" y="2386299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6218" y="1196851"/>
            <a:ext cx="3233311" cy="148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75626" y="7045563"/>
            <a:ext cx="3081956" cy="1412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6521069" y="4903598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995330"/>
            <a:ext cx="4700806" cy="5012815"/>
            <a:chOff x="0" y="0"/>
            <a:chExt cx="5948807" cy="6343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48807" cy="6343650"/>
            </a:xfrm>
            <a:custGeom>
              <a:avLst/>
              <a:gdLst/>
              <a:ahLst/>
              <a:cxnLst/>
              <a:rect l="l" t="t" r="r" b="b"/>
              <a:pathLst>
                <a:path w="5948807" h="6343650">
                  <a:moveTo>
                    <a:pt x="5948807" y="738886"/>
                  </a:moveTo>
                  <a:lnTo>
                    <a:pt x="5948807" y="5533771"/>
                  </a:lnTo>
                  <a:lnTo>
                    <a:pt x="5948680" y="5533771"/>
                  </a:lnTo>
                  <a:cubicBezTo>
                    <a:pt x="5948680" y="5537200"/>
                    <a:pt x="5948807" y="5540756"/>
                    <a:pt x="5948807" y="5544185"/>
                  </a:cubicBezTo>
                  <a:cubicBezTo>
                    <a:pt x="5948807" y="5985764"/>
                    <a:pt x="5590921" y="6343650"/>
                    <a:pt x="5149342" y="6343650"/>
                  </a:cubicBezTo>
                  <a:cubicBezTo>
                    <a:pt x="4939284" y="6343650"/>
                    <a:pt x="4748276" y="6262624"/>
                    <a:pt x="4605655" y="6130163"/>
                  </a:cubicBezTo>
                  <a:cubicBezTo>
                    <a:pt x="4463034" y="6262624"/>
                    <a:pt x="4271899" y="6343650"/>
                    <a:pt x="4061968" y="6343650"/>
                  </a:cubicBezTo>
                  <a:cubicBezTo>
                    <a:pt x="3851910" y="6343650"/>
                    <a:pt x="3660902" y="6262624"/>
                    <a:pt x="3518281" y="6130163"/>
                  </a:cubicBezTo>
                  <a:cubicBezTo>
                    <a:pt x="3375660" y="6262624"/>
                    <a:pt x="3184525" y="6343650"/>
                    <a:pt x="2974594" y="6343650"/>
                  </a:cubicBezTo>
                  <a:cubicBezTo>
                    <a:pt x="2764663" y="6343650"/>
                    <a:pt x="2573528" y="6262624"/>
                    <a:pt x="2430907" y="6130163"/>
                  </a:cubicBezTo>
                  <a:cubicBezTo>
                    <a:pt x="2288286" y="6262624"/>
                    <a:pt x="2097151" y="6343650"/>
                    <a:pt x="1887220" y="6343650"/>
                  </a:cubicBezTo>
                  <a:cubicBezTo>
                    <a:pt x="1677162" y="6343650"/>
                    <a:pt x="1486154" y="6262624"/>
                    <a:pt x="1343533" y="6130163"/>
                  </a:cubicBezTo>
                  <a:cubicBezTo>
                    <a:pt x="1200912" y="6262624"/>
                    <a:pt x="1009777" y="6343650"/>
                    <a:pt x="799846" y="6343650"/>
                  </a:cubicBezTo>
                  <a:cubicBezTo>
                    <a:pt x="357886" y="6343650"/>
                    <a:pt x="0" y="5985637"/>
                    <a:pt x="0" y="5544185"/>
                  </a:cubicBezTo>
                  <a:cubicBezTo>
                    <a:pt x="0" y="5540756"/>
                    <a:pt x="127" y="5537200"/>
                    <a:pt x="127" y="5533771"/>
                  </a:cubicBezTo>
                  <a:lnTo>
                    <a:pt x="0" y="5533771"/>
                  </a:lnTo>
                  <a:lnTo>
                    <a:pt x="0" y="738886"/>
                  </a:lnTo>
                  <a:lnTo>
                    <a:pt x="2286" y="738886"/>
                  </a:lnTo>
                  <a:cubicBezTo>
                    <a:pt x="33274" y="325628"/>
                    <a:pt x="378333" y="0"/>
                    <a:pt x="799465" y="0"/>
                  </a:cubicBezTo>
                  <a:cubicBezTo>
                    <a:pt x="1009523" y="0"/>
                    <a:pt x="1200531" y="81026"/>
                    <a:pt x="1343152" y="213487"/>
                  </a:cubicBezTo>
                  <a:cubicBezTo>
                    <a:pt x="1485900" y="81026"/>
                    <a:pt x="1676908" y="0"/>
                    <a:pt x="1886966" y="0"/>
                  </a:cubicBezTo>
                  <a:cubicBezTo>
                    <a:pt x="2097024" y="0"/>
                    <a:pt x="2288032" y="81026"/>
                    <a:pt x="2430653" y="213487"/>
                  </a:cubicBezTo>
                  <a:cubicBezTo>
                    <a:pt x="2573274" y="81026"/>
                    <a:pt x="2764409" y="0"/>
                    <a:pt x="2974340" y="0"/>
                  </a:cubicBezTo>
                  <a:cubicBezTo>
                    <a:pt x="3184271" y="0"/>
                    <a:pt x="3375406" y="81026"/>
                    <a:pt x="3518027" y="213487"/>
                  </a:cubicBezTo>
                  <a:cubicBezTo>
                    <a:pt x="3660775" y="81026"/>
                    <a:pt x="3851910" y="0"/>
                    <a:pt x="4061841" y="0"/>
                  </a:cubicBezTo>
                  <a:cubicBezTo>
                    <a:pt x="4271899" y="0"/>
                    <a:pt x="4462907" y="81026"/>
                    <a:pt x="4605528" y="213487"/>
                  </a:cubicBezTo>
                  <a:cubicBezTo>
                    <a:pt x="4748276" y="81026"/>
                    <a:pt x="4939284" y="0"/>
                    <a:pt x="5149342" y="0"/>
                  </a:cubicBezTo>
                  <a:cubicBezTo>
                    <a:pt x="5570474" y="0"/>
                    <a:pt x="5915533" y="325628"/>
                    <a:pt x="5946521" y="738886"/>
                  </a:cubicBezTo>
                  <a:lnTo>
                    <a:pt x="5948807" y="738886"/>
                  </a:lnTo>
                  <a:close/>
                </a:path>
              </a:pathLst>
            </a:custGeom>
            <a:blipFill>
              <a:blip r:embed="rId2"/>
              <a:stretch>
                <a:fillRect t="-12517" b="-12517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622941" y="3501737"/>
            <a:ext cx="6801867" cy="5657850"/>
            <a:chOff x="0" y="0"/>
            <a:chExt cx="7633970" cy="6350000"/>
          </a:xfrm>
        </p:grpSpPr>
        <p:sp>
          <p:nvSpPr>
            <p:cNvPr id="5" name="Freeform 5"/>
            <p:cNvSpPr/>
            <p:nvPr/>
          </p:nvSpPr>
          <p:spPr>
            <a:xfrm>
              <a:off x="-492760" y="-508000"/>
              <a:ext cx="8544560" cy="7181850"/>
            </a:xfrm>
            <a:custGeom>
              <a:avLst/>
              <a:gdLst/>
              <a:ahLst/>
              <a:cxnLst/>
              <a:rect l="l" t="t" r="r" b="b"/>
              <a:pathLst>
                <a:path w="8544560" h="7181850">
                  <a:moveTo>
                    <a:pt x="6430010" y="631190"/>
                  </a:moveTo>
                  <a:cubicBezTo>
                    <a:pt x="7580630" y="1028700"/>
                    <a:pt x="7470140" y="2660650"/>
                    <a:pt x="6788150" y="3429000"/>
                  </a:cubicBezTo>
                  <a:cubicBezTo>
                    <a:pt x="6788150" y="3429000"/>
                    <a:pt x="8544560" y="3872230"/>
                    <a:pt x="8034020" y="5100320"/>
                  </a:cubicBezTo>
                  <a:cubicBezTo>
                    <a:pt x="7522210" y="6328410"/>
                    <a:pt x="5816600" y="5373370"/>
                    <a:pt x="5816600" y="5373370"/>
                  </a:cubicBezTo>
                  <a:cubicBezTo>
                    <a:pt x="5816600" y="5373370"/>
                    <a:pt x="5850890" y="6840220"/>
                    <a:pt x="4434840" y="6858000"/>
                  </a:cubicBezTo>
                  <a:cubicBezTo>
                    <a:pt x="3018789" y="6875780"/>
                    <a:pt x="2933700" y="5971540"/>
                    <a:pt x="2933700" y="5971540"/>
                  </a:cubicBezTo>
                  <a:cubicBezTo>
                    <a:pt x="2933700" y="5971540"/>
                    <a:pt x="1397000" y="7181850"/>
                    <a:pt x="698500" y="5816600"/>
                  </a:cubicBezTo>
                  <a:cubicBezTo>
                    <a:pt x="0" y="4451350"/>
                    <a:pt x="1313180" y="3530600"/>
                    <a:pt x="1313180" y="3530600"/>
                  </a:cubicBezTo>
                  <a:cubicBezTo>
                    <a:pt x="1313180" y="3530600"/>
                    <a:pt x="800100" y="2200910"/>
                    <a:pt x="1943100" y="1586230"/>
                  </a:cubicBezTo>
                  <a:cubicBezTo>
                    <a:pt x="3086100" y="971550"/>
                    <a:pt x="3870960" y="1996440"/>
                    <a:pt x="3870960" y="1996440"/>
                  </a:cubicBezTo>
                  <a:cubicBezTo>
                    <a:pt x="3870960" y="1996440"/>
                    <a:pt x="4603750" y="0"/>
                    <a:pt x="6430010" y="631190"/>
                  </a:cubicBezTo>
                  <a:close/>
                </a:path>
              </a:pathLst>
            </a:custGeom>
            <a:blipFill>
              <a:blip r:embed="rId3"/>
              <a:stretch>
                <a:fillRect l="-465" r="-2432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684601" y="2119630"/>
            <a:ext cx="6574699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Perilaku buruknya karakter atau tidak berkarakter dapat dilihat secara sekama dengan semakin maraknya terjadi tawuran antar pelajar, adanya pergaulan bebas, dan adanya kesenjangan sosial-ekonomi-politik di masyarakat, kerusakan lingkungan yang terjadi di seluruh pelosok negeri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03370" y="1956250"/>
            <a:ext cx="841010" cy="9177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44959" y="7087238"/>
            <a:ext cx="841010" cy="9177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0553" y="4653627"/>
            <a:ext cx="2938455" cy="49881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478" y="4006465"/>
            <a:ext cx="2735672" cy="563528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261228" y="1028700"/>
            <a:ext cx="11765543" cy="9106795"/>
            <a:chOff x="0" y="0"/>
            <a:chExt cx="15687391" cy="12142394"/>
          </a:xfrm>
        </p:grpSpPr>
        <p:sp>
          <p:nvSpPr>
            <p:cNvPr id="5" name="TextBox 5"/>
            <p:cNvSpPr txBox="1"/>
            <p:nvPr/>
          </p:nvSpPr>
          <p:spPr>
            <a:xfrm>
              <a:off x="0" y="2696242"/>
              <a:ext cx="15687391" cy="9446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Quicksand"/>
                </a:rPr>
                <a:t>menggunakan sebuah keteladanan dan langkah membangun komunikasi antara pendidik dan peserta didik. Strategi yang ditempuh dalam membangun ikatan model karakter adalah:</a:t>
              </a:r>
            </a:p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Arimo"/>
                </a:rPr>
                <a:t>1 Mengundang pembicara yang merupakan panutan yang positif.</a:t>
              </a:r>
            </a:p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Arimo"/>
                </a:rPr>
                <a:t>2.Gunakan inventaris diri untuk fokus sebagai panutan</a:t>
              </a:r>
            </a:p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Arimo"/>
                </a:rPr>
                <a:t>3.Gunakan ikatan untuk memperbaiki perilaku</a:t>
              </a:r>
            </a:p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Arimo"/>
                </a:rPr>
                <a:t>4.Mengenal siswa sebagai individu</a:t>
              </a:r>
            </a:p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Arimo"/>
                </a:rPr>
                <a:t>5..Gunakan kekuatan jabat tangan</a:t>
              </a:r>
            </a:p>
            <a:p>
              <a:pPr algn="ctr">
                <a:lnSpc>
                  <a:spcPts val="4706"/>
                </a:lnSpc>
              </a:pPr>
              <a:r>
                <a:rPr lang="en-US" sz="3361">
                  <a:solidFill>
                    <a:srgbClr val="494949"/>
                  </a:solidFill>
                  <a:latin typeface="Arimo"/>
                </a:rPr>
                <a:t>6.Mengajar adalah seperti sebuah persoalan hubungan</a:t>
              </a:r>
            </a:p>
            <a:p>
              <a:pPr algn="ctr">
                <a:lnSpc>
                  <a:spcPts val="4706"/>
                </a:lnSpc>
              </a:pPr>
              <a:endParaRPr lang="en-US" sz="3361">
                <a:solidFill>
                  <a:srgbClr val="494949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5687391" cy="2235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44"/>
                </a:lnSpc>
              </a:pPr>
              <a:r>
                <a:rPr lang="en-US" sz="5537">
                  <a:solidFill>
                    <a:srgbClr val="494949"/>
                  </a:solidFill>
                  <a:latin typeface="More Sugar Thin"/>
                </a:rPr>
                <a:t>A. </a:t>
              </a:r>
              <a:r>
                <a:rPr lang="en-US" sz="5537">
                  <a:solidFill>
                    <a:srgbClr val="494949"/>
                  </a:solidFill>
                  <a:latin typeface="Arimo Bold"/>
                </a:rPr>
                <a:t>Membangun Ikatan Model Karakter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5791321" y="603693"/>
            <a:ext cx="676920" cy="8500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189146" y="874111"/>
            <a:ext cx="676920" cy="8500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3922322" y="6871083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030388" y="803951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40448" y="2515905"/>
            <a:ext cx="11007103" cy="5255189"/>
            <a:chOff x="0" y="0"/>
            <a:chExt cx="14676138" cy="7006919"/>
          </a:xfrm>
        </p:grpSpPr>
        <p:sp>
          <p:nvSpPr>
            <p:cNvPr id="4" name="TextBox 4"/>
            <p:cNvSpPr txBox="1"/>
            <p:nvPr/>
          </p:nvSpPr>
          <p:spPr>
            <a:xfrm>
              <a:off x="1172802" y="3854991"/>
              <a:ext cx="12330533" cy="3151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494949"/>
                  </a:solidFill>
                  <a:latin typeface="Quicksand"/>
                </a:rPr>
                <a:t>Guru adalah sosok yang dapat ditiru karena guru merupakan faktor penting yang besar pengaruhnya bahkan sangat menentukan berhasil tidaknya peserta didik belajar.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4676138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494949"/>
                  </a:solidFill>
                  <a:latin typeface="More Sugar Thin"/>
                </a:rPr>
                <a:t>B. </a:t>
              </a:r>
              <a:r>
                <a:rPr lang="en-US" sz="8000">
                  <a:solidFill>
                    <a:srgbClr val="494949"/>
                  </a:solidFill>
                  <a:latin typeface="Arimo Bold"/>
                </a:rPr>
                <a:t>Guru Sebagai Model karakter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729598" y="4533187"/>
            <a:ext cx="962819" cy="5426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80746" y="2238931"/>
            <a:ext cx="10219966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Hal-hal yang perlu diperhatikan, khususnya guru baru pada pertemuan pertama dengan peserta didik dikelas sebagai berikut :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Arimo"/>
              </a:rPr>
              <a:t>1.   Bersikap tenang dan percaya diri sendiri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Arimo"/>
              </a:rPr>
              <a:t>2.   Tidak menunjukkan rasa cemas, muka masam atau sikap yang tidak simpatik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Arimo"/>
              </a:rPr>
              <a:t>3.   Memperkenalkan diri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Arimo"/>
              </a:rPr>
              <a:t>4.   Melaksanakan pembelajaran dengan lancer dan tertib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Arimo"/>
              </a:rPr>
              <a:t>5.   Bertindak disiplin, baik terhadap siswa maupun terhadap diri sendiri.</a:t>
            </a:r>
          </a:p>
          <a:p>
            <a:pPr algn="ctr">
              <a:lnSpc>
                <a:spcPts val="4760"/>
              </a:lnSpc>
            </a:pPr>
            <a:endParaRPr lang="en-US" sz="3400">
              <a:solidFill>
                <a:srgbClr val="494949"/>
              </a:solidFill>
              <a:latin typeface="Arimo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00712" y="1453965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22236" y="5849997"/>
            <a:ext cx="9622376" cy="8092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100" y="1028466"/>
            <a:ext cx="4159807" cy="82298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05740" y="2419668"/>
            <a:ext cx="10653560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Peran guru dalam pembentukan karakter bangsa yang harus diperhatikan dan diamalkan oleh seorang pendidik, yaitu :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1.Guru sebagai pendidik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2. Guru sebagai motivator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3. Guru sebagai sumber belajar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4. Guru sebagai fasiliator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5. Guru sebagai pembimbing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494949"/>
                </a:solidFill>
                <a:latin typeface="Quicksand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5722">
            <a:off x="4936185" y="4872160"/>
            <a:ext cx="962819" cy="5426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61590" y="1028700"/>
            <a:ext cx="780413" cy="8516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1099" y="1019175"/>
            <a:ext cx="11905802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494949"/>
                </a:solidFill>
                <a:latin typeface="More Sugar Thin"/>
              </a:rPr>
              <a:t>Terima Kasih!!!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9965" y="3805149"/>
            <a:ext cx="1683634" cy="15611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64692" y="7598539"/>
            <a:ext cx="1351951" cy="16597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97277" y="7904601"/>
            <a:ext cx="1378768" cy="1353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6554" y="5649222"/>
            <a:ext cx="679704" cy="1788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33947" y="5620920"/>
            <a:ext cx="915939" cy="1845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97841" y="7715262"/>
            <a:ext cx="1150264" cy="15430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90381" y="3820892"/>
            <a:ext cx="1025613" cy="1545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07863" y="5649222"/>
            <a:ext cx="1095982" cy="17886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662849" y="5733824"/>
            <a:ext cx="668408" cy="16194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883933" y="7919222"/>
            <a:ext cx="1577073" cy="13390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5589487" y="5848474"/>
            <a:ext cx="902360" cy="13901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979766" y="4115466"/>
            <a:ext cx="736877" cy="12508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053834" y="7896830"/>
            <a:ext cx="1451179" cy="13614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571357" y="7469605"/>
            <a:ext cx="868330" cy="17886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3778232" y="5785098"/>
            <a:ext cx="1265957" cy="15169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9482866" y="3947622"/>
            <a:ext cx="1098859" cy="14187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0840933" y="7553001"/>
            <a:ext cx="663516" cy="170529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5325261" y="4115466"/>
            <a:ext cx="1255436" cy="125087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3032515" y="7469605"/>
            <a:ext cx="1258591" cy="178869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613948" y="5708944"/>
            <a:ext cx="1274700" cy="166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4068872" y="7867488"/>
            <a:ext cx="702992" cy="13908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2049143" y="5649222"/>
            <a:ext cx="1183791" cy="17886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4895184" y="5617534"/>
            <a:ext cx="1222367" cy="185207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9101556" y="5649222"/>
            <a:ext cx="761008" cy="178869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1571357" y="3572890"/>
            <a:ext cx="1509756" cy="179344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2977607" y="3990893"/>
            <a:ext cx="517667" cy="137544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11190992" y="3820892"/>
            <a:ext cx="1177348" cy="154544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4104542" y="4081694"/>
            <a:ext cx="1265957" cy="12846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Kustom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0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kel.10 pendidikan karakter</dc:title>
  <cp:lastModifiedBy>Microsoft Office User</cp:lastModifiedBy>
  <cp:revision>2</cp:revision>
  <dcterms:created xsi:type="dcterms:W3CDTF">2006-08-16T00:00:00Z</dcterms:created>
  <dcterms:modified xsi:type="dcterms:W3CDTF">2022-02-20T15:07:45Z</dcterms:modified>
  <dc:identifier>DAE45JYUusI</dc:identifier>
</cp:coreProperties>
</file>