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Forum" charset="1" panose="02000000000000000000"/>
      <p:regular r:id="rId10"/>
    </p:embeddedFont>
    <p:embeddedFont>
      <p:font typeface="Open Sans Extra Bold" charset="1" panose="020B0906030804020204"/>
      <p:regular r:id="rId11"/>
    </p:embeddedFont>
    <p:embeddedFont>
      <p:font typeface="Open Sans Extra Bold Italics" charset="1" panose="020B0906030804020204"/>
      <p:regular r:id="rId12"/>
    </p:embeddedFont>
    <p:embeddedFont>
      <p:font typeface="Overpass Light" charset="1" panose="00000400000000000000"/>
      <p:regular r:id="rId13"/>
    </p:embeddedFont>
    <p:embeddedFont>
      <p:font typeface="Overpass Light Bold" charset="1" panose="00000500000000000000"/>
      <p:regular r:id="rId14"/>
    </p:embeddedFont>
    <p:embeddedFont>
      <p:font typeface="Overpass Light Italics" charset="1" panose="00000400000000000000"/>
      <p:regular r:id="rId15"/>
    </p:embeddedFont>
    <p:embeddedFont>
      <p:font typeface="Overpass Light Bold Italics" charset="1" panose="000005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28" Target="slides/slide12.xml" Type="http://schemas.openxmlformats.org/officeDocument/2006/relationships/slide"/><Relationship Id="rId29" Target="slides/slide1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png" Type="http://schemas.openxmlformats.org/officeDocument/2006/relationships/image"/><Relationship Id="rId11" Target="../media/image62.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png" Type="http://schemas.openxmlformats.org/officeDocument/2006/relationships/image"/><Relationship Id="rId11" Target="../media/image66.svg" Type="http://schemas.openxmlformats.org/officeDocument/2006/relationships/image"/><Relationship Id="rId12" Target="../media/image67.png" Type="http://schemas.openxmlformats.org/officeDocument/2006/relationships/image"/><Relationship Id="rId13" Target="../media/image68.svg" Type="http://schemas.openxmlformats.org/officeDocument/2006/relationships/image"/><Relationship Id="rId14" Target="../media/image69.png" Type="http://schemas.openxmlformats.org/officeDocument/2006/relationships/image"/><Relationship Id="rId15" Target="../media/image70.svg" Type="http://schemas.openxmlformats.org/officeDocument/2006/relationships/image"/><Relationship Id="rId16" Target="../media/image71.png" Type="http://schemas.openxmlformats.org/officeDocument/2006/relationships/image"/><Relationship Id="rId17" Target="../media/image72.svg" Type="http://schemas.openxmlformats.org/officeDocument/2006/relationships/image"/><Relationship Id="rId18" Target="../media/image73.png" Type="http://schemas.openxmlformats.org/officeDocument/2006/relationships/image"/><Relationship Id="rId19" Target="../media/image74.svg" Type="http://schemas.openxmlformats.org/officeDocument/2006/relationships/image"/><Relationship Id="rId2" Target="../media/image63.png" Type="http://schemas.openxmlformats.org/officeDocument/2006/relationships/image"/><Relationship Id="rId3" Target="../media/image64.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png" Type="http://schemas.openxmlformats.org/officeDocument/2006/relationships/image"/><Relationship Id="rId11" Target="../media/image50.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93C3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9430336">
            <a:off x="13993196" y="6551588"/>
            <a:ext cx="4742725" cy="5411824"/>
          </a:xfrm>
          <a:prstGeom prst="rect">
            <a:avLst/>
          </a:prstGeom>
        </p:spPr>
      </p:pic>
      <p:sp>
        <p:nvSpPr>
          <p:cNvPr name="TextBox 3" id="3"/>
          <p:cNvSpPr txBox="true"/>
          <p:nvPr/>
        </p:nvSpPr>
        <p:spPr>
          <a:xfrm rot="0">
            <a:off x="2888380" y="4407794"/>
            <a:ext cx="12511241" cy="1055370"/>
          </a:xfrm>
          <a:prstGeom prst="rect">
            <a:avLst/>
          </a:prstGeom>
        </p:spPr>
        <p:txBody>
          <a:bodyPr anchor="t" rtlCol="false" tIns="0" lIns="0" bIns="0" rIns="0">
            <a:spAutoFit/>
          </a:bodyPr>
          <a:lstStyle/>
          <a:p>
            <a:pPr algn="ctr">
              <a:lnSpc>
                <a:spcPts val="7800"/>
              </a:lnSpc>
            </a:pPr>
            <a:r>
              <a:rPr lang="en-US" sz="7800">
                <a:solidFill>
                  <a:srgbClr val="FEF1EB"/>
                </a:solidFill>
                <a:latin typeface="Forum"/>
              </a:rPr>
              <a:t>HORMAT PADA DIRI SENDIRI</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73560" y="-2258700"/>
            <a:ext cx="4106193" cy="3800095"/>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800000">
            <a:off x="672205" y="7129787"/>
            <a:ext cx="2216174" cy="349531"/>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283640" y="6170265"/>
            <a:ext cx="2104205" cy="4367218"/>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10569397">
            <a:off x="13052269" y="-698434"/>
            <a:ext cx="6624580" cy="3083441"/>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5237716" y="7289826"/>
            <a:ext cx="2021584" cy="2158974"/>
          </a:xfrm>
          <a:prstGeom prst="rect">
            <a:avLst/>
          </a:prstGeom>
        </p:spPr>
      </p:pic>
      <p:pic>
        <p:nvPicPr>
          <p:cNvPr name="Picture 9" id="9"/>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452447" y="8508965"/>
            <a:ext cx="1067368" cy="1116069"/>
          </a:xfrm>
          <a:prstGeom prst="rect">
            <a:avLst/>
          </a:prstGeom>
        </p:spPr>
      </p:pic>
      <p:pic>
        <p:nvPicPr>
          <p:cNvPr name="Picture 10" id="10"/>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3614841" y="747629"/>
            <a:ext cx="1398994" cy="562141"/>
          </a:xfrm>
          <a:prstGeom prst="rect">
            <a:avLst/>
          </a:prstGeom>
        </p:spPr>
      </p:pic>
      <p:pic>
        <p:nvPicPr>
          <p:cNvPr name="Picture 11" id="11"/>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0">
            <a:off x="13735254" y="7966370"/>
            <a:ext cx="820810" cy="805887"/>
          </a:xfrm>
          <a:prstGeom prst="rect">
            <a:avLst/>
          </a:prstGeom>
        </p:spPr>
      </p:pic>
      <p:pic>
        <p:nvPicPr>
          <p:cNvPr name="Picture 12" id="12"/>
          <p:cNvPicPr>
            <a:picLocks noChangeAspect="true"/>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0" t="0" r="0" b="0"/>
          <a:stretch>
            <a:fillRect/>
          </a:stretch>
        </p:blipFill>
        <p:spPr>
          <a:xfrm flipH="false" flipV="false" rot="0">
            <a:off x="223476" y="-1119183"/>
            <a:ext cx="3525309" cy="3924939"/>
          </a:xfrm>
          <a:prstGeom prst="rect">
            <a:avLst/>
          </a:prstGeom>
        </p:spPr>
      </p:pic>
      <p:sp>
        <p:nvSpPr>
          <p:cNvPr name="TextBox 13" id="13"/>
          <p:cNvSpPr txBox="true"/>
          <p:nvPr/>
        </p:nvSpPr>
        <p:spPr>
          <a:xfrm rot="0">
            <a:off x="2888380" y="9330801"/>
            <a:ext cx="12511241" cy="531315"/>
          </a:xfrm>
          <a:prstGeom prst="rect">
            <a:avLst/>
          </a:prstGeom>
        </p:spPr>
        <p:txBody>
          <a:bodyPr anchor="t" rtlCol="false" tIns="0" lIns="0" bIns="0" rIns="0">
            <a:spAutoFit/>
          </a:bodyPr>
          <a:lstStyle/>
          <a:p>
            <a:pPr algn="ctr">
              <a:lnSpc>
                <a:spcPts val="4479"/>
              </a:lnSpc>
              <a:spcBef>
                <a:spcPct val="0"/>
              </a:spcBef>
            </a:pPr>
            <a:r>
              <a:rPr lang="en-US" sz="3199">
                <a:solidFill>
                  <a:srgbClr val="FEF1EB"/>
                </a:solidFill>
                <a:latin typeface="Open Sans Extra Bold Bold"/>
              </a:rPr>
              <a:t>Universitas Lampung</a:t>
            </a:r>
          </a:p>
        </p:txBody>
      </p:sp>
      <p:sp>
        <p:nvSpPr>
          <p:cNvPr name="TextBox 14" id="14"/>
          <p:cNvSpPr txBox="true"/>
          <p:nvPr/>
        </p:nvSpPr>
        <p:spPr>
          <a:xfrm rot="0">
            <a:off x="1369700" y="360687"/>
            <a:ext cx="15548600" cy="784225"/>
          </a:xfrm>
          <a:prstGeom prst="rect">
            <a:avLst/>
          </a:prstGeom>
        </p:spPr>
        <p:txBody>
          <a:bodyPr anchor="t" rtlCol="false" tIns="0" lIns="0" bIns="0" rIns="0">
            <a:spAutoFit/>
          </a:bodyPr>
          <a:lstStyle/>
          <a:p>
            <a:pPr algn="ctr">
              <a:lnSpc>
                <a:spcPts val="5599"/>
              </a:lnSpc>
            </a:pPr>
            <a:r>
              <a:rPr lang="en-US" sz="3999">
                <a:solidFill>
                  <a:srgbClr val="FEF1EB"/>
                </a:solidFill>
                <a:latin typeface="Overpass Light"/>
              </a:rPr>
              <a:t>(Pendidikan Karakter)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93C3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42579" y="-2120640"/>
            <a:ext cx="4545505" cy="420665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832035"/>
            <a:ext cx="3607483" cy="401642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28700" y="2127173"/>
            <a:ext cx="1011087" cy="1057220"/>
          </a:xfrm>
          <a:prstGeom prst="rect">
            <a:avLst/>
          </a:prstGeom>
        </p:spPr>
      </p:pic>
      <p:sp>
        <p:nvSpPr>
          <p:cNvPr name="TextBox 5" id="5"/>
          <p:cNvSpPr txBox="true"/>
          <p:nvPr/>
        </p:nvSpPr>
        <p:spPr>
          <a:xfrm rot="0">
            <a:off x="1534244" y="3566107"/>
            <a:ext cx="15548600" cy="4308475"/>
          </a:xfrm>
          <a:prstGeom prst="rect">
            <a:avLst/>
          </a:prstGeom>
        </p:spPr>
        <p:txBody>
          <a:bodyPr anchor="t" rtlCol="false" tIns="0" lIns="0" bIns="0" rIns="0">
            <a:spAutoFit/>
          </a:bodyPr>
          <a:lstStyle/>
          <a:p>
            <a:pPr algn="just">
              <a:lnSpc>
                <a:spcPts val="5599"/>
              </a:lnSpc>
            </a:pPr>
            <a:r>
              <a:rPr lang="en-US" sz="3999">
                <a:solidFill>
                  <a:srgbClr val="FEF1EB"/>
                </a:solidFill>
                <a:latin typeface="Overpass Light"/>
              </a:rPr>
              <a:t> 3. Kapasitas untuk berubah</a:t>
            </a:r>
          </a:p>
          <a:p>
            <a:pPr algn="just">
              <a:lnSpc>
                <a:spcPts val="5599"/>
              </a:lnSpc>
            </a:pPr>
            <a:r>
              <a:rPr lang="en-US" sz="3999">
                <a:solidFill>
                  <a:srgbClr val="FEF1EB"/>
                </a:solidFill>
                <a:latin typeface="Overpass Light"/>
              </a:rPr>
              <a:t>Kapasitas ini mengacu pada kemampuan untuk mengumpulan kekuatan yang dibutuhkan untuk mengganti atau membatasi perilaku yang tidak sesuai. Tanpa kapasitas untuk berubah, maka kedua aspek sebelumnya tidak berarti. </a:t>
            </a:r>
          </a:p>
          <a:p>
            <a:pPr algn="just">
              <a:lnSpc>
                <a:spcPts val="559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1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331694">
            <a:off x="-377198" y="9571497"/>
            <a:ext cx="1682883" cy="78330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737902" y="-519419"/>
            <a:ext cx="1460861" cy="1548119"/>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989895" y="-1745815"/>
            <a:ext cx="4091691" cy="37866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79363" y="-40533"/>
            <a:ext cx="1020006" cy="1066546"/>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3525441" y="9519928"/>
            <a:ext cx="3942892" cy="767072"/>
          </a:xfrm>
          <a:prstGeom prst="rect">
            <a:avLst/>
          </a:prstGeom>
        </p:spPr>
      </p:pic>
      <p:sp>
        <p:nvSpPr>
          <p:cNvPr name="TextBox 7" id="7"/>
          <p:cNvSpPr txBox="true"/>
          <p:nvPr/>
        </p:nvSpPr>
        <p:spPr>
          <a:xfrm rot="0">
            <a:off x="3413467" y="521315"/>
            <a:ext cx="11461066" cy="605790"/>
          </a:xfrm>
          <a:prstGeom prst="rect">
            <a:avLst/>
          </a:prstGeom>
        </p:spPr>
        <p:txBody>
          <a:bodyPr anchor="t" rtlCol="false" tIns="0" lIns="0" bIns="0" rIns="0">
            <a:spAutoFit/>
          </a:bodyPr>
          <a:lstStyle/>
          <a:p>
            <a:pPr algn="ctr">
              <a:lnSpc>
                <a:spcPts val="4620"/>
              </a:lnSpc>
            </a:pPr>
            <a:r>
              <a:rPr lang="en-US" sz="4200">
                <a:solidFill>
                  <a:srgbClr val="193C36"/>
                </a:solidFill>
                <a:latin typeface="Forum"/>
              </a:rPr>
              <a:t>MANFAAT HORMAT PADA DIRI SENDIRI</a:t>
            </a:r>
          </a:p>
        </p:txBody>
      </p:sp>
      <p:sp>
        <p:nvSpPr>
          <p:cNvPr name="TextBox 8" id="8"/>
          <p:cNvSpPr txBox="true"/>
          <p:nvPr/>
        </p:nvSpPr>
        <p:spPr>
          <a:xfrm rot="0">
            <a:off x="1501553" y="1859884"/>
            <a:ext cx="15548600" cy="8537575"/>
          </a:xfrm>
          <a:prstGeom prst="rect">
            <a:avLst/>
          </a:prstGeom>
        </p:spPr>
        <p:txBody>
          <a:bodyPr anchor="t" rtlCol="false" tIns="0" lIns="0" bIns="0" rIns="0">
            <a:spAutoFit/>
          </a:bodyPr>
          <a:lstStyle/>
          <a:p>
            <a:pPr algn="just">
              <a:lnSpc>
                <a:spcPts val="5599"/>
              </a:lnSpc>
            </a:pPr>
            <a:r>
              <a:rPr lang="en-US" sz="3999">
                <a:solidFill>
                  <a:srgbClr val="193C36"/>
                </a:solidFill>
                <a:latin typeface="Overpass Light"/>
              </a:rPr>
              <a:t>Ada beberapa manfaat hormat pada diri sendiri :</a:t>
            </a:r>
          </a:p>
          <a:p>
            <a:pPr algn="just">
              <a:lnSpc>
                <a:spcPts val="5599"/>
              </a:lnSpc>
            </a:pPr>
          </a:p>
          <a:p>
            <a:pPr algn="just">
              <a:lnSpc>
                <a:spcPts val="5599"/>
              </a:lnSpc>
            </a:pPr>
            <a:r>
              <a:rPr lang="en-US" sz="3999">
                <a:solidFill>
                  <a:srgbClr val="193C36"/>
                </a:solidFill>
                <a:latin typeface="Overpass Light"/>
              </a:rPr>
              <a:t>• Orang lain dapat menilai dari apa yang kita lakukan terhadap diri kita sendiri, misalnya kita berprilaku sopan maka orang lain akan melakukan hal yang sama pada kita.</a:t>
            </a:r>
          </a:p>
          <a:p>
            <a:pPr algn="just">
              <a:lnSpc>
                <a:spcPts val="5599"/>
              </a:lnSpc>
            </a:pPr>
            <a:r>
              <a:rPr lang="en-US" sz="3999">
                <a:solidFill>
                  <a:srgbClr val="193C36"/>
                </a:solidFill>
                <a:latin typeface="Overpass Light"/>
              </a:rPr>
              <a:t>• Kita mampu melakukan kelemahan maupun kelebihan terhadap diri kita dengan kata lain kita bisa jadi diri kita diri kita sendiri tanpa harus mengikuti orang lain.</a:t>
            </a:r>
          </a:p>
          <a:p>
            <a:pPr algn="just">
              <a:lnSpc>
                <a:spcPts val="5599"/>
              </a:lnSpc>
            </a:pPr>
            <a:r>
              <a:rPr lang="en-US" sz="3999">
                <a:solidFill>
                  <a:srgbClr val="193C36"/>
                </a:solidFill>
                <a:latin typeface="Overpass Light"/>
              </a:rPr>
              <a:t>• Membangu image yang baik di masyarakat. Image kita menjadi baik dimata orang lain, karena kita menjaga diri kita, misalnya kita menjaga kehormatan kita.</a:t>
            </a:r>
          </a:p>
          <a:p>
            <a:pPr algn="just">
              <a:lnSpc>
                <a:spcPts val="559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1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74263" y="2361654"/>
            <a:ext cx="2667855" cy="246897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123866" y="-2225445"/>
            <a:ext cx="4618570" cy="514213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859653" y="610818"/>
            <a:ext cx="799294" cy="83576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240885">
            <a:off x="6462022" y="8987244"/>
            <a:ext cx="2601199" cy="2896071"/>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469238">
            <a:off x="8766664" y="8851794"/>
            <a:ext cx="1448298" cy="2243843"/>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59664" y="4024746"/>
            <a:ext cx="820810" cy="805887"/>
          </a:xfrm>
          <a:prstGeom prst="rect">
            <a:avLst/>
          </a:prstGeom>
        </p:spPr>
      </p:pic>
      <p:sp>
        <p:nvSpPr>
          <p:cNvPr name="TextBox 8" id="8"/>
          <p:cNvSpPr txBox="true"/>
          <p:nvPr/>
        </p:nvSpPr>
        <p:spPr>
          <a:xfrm rot="0">
            <a:off x="1710700" y="2198198"/>
            <a:ext cx="15548600" cy="6423025"/>
          </a:xfrm>
          <a:prstGeom prst="rect">
            <a:avLst/>
          </a:prstGeom>
        </p:spPr>
        <p:txBody>
          <a:bodyPr anchor="t" rtlCol="false" tIns="0" lIns="0" bIns="0" rIns="0">
            <a:spAutoFit/>
          </a:bodyPr>
          <a:lstStyle/>
          <a:p>
            <a:pPr algn="just">
              <a:lnSpc>
                <a:spcPts val="5599"/>
              </a:lnSpc>
            </a:pPr>
            <a:r>
              <a:rPr lang="en-US" sz="3999">
                <a:solidFill>
                  <a:srgbClr val="193C36"/>
                </a:solidFill>
                <a:latin typeface="Overpass Light"/>
              </a:rPr>
              <a:t> </a:t>
            </a:r>
          </a:p>
          <a:p>
            <a:pPr algn="just">
              <a:lnSpc>
                <a:spcPts val="5599"/>
              </a:lnSpc>
            </a:pPr>
            <a:r>
              <a:rPr lang="en-US" sz="3999">
                <a:solidFill>
                  <a:srgbClr val="193C36"/>
                </a:solidFill>
                <a:latin typeface="Overpass Light"/>
              </a:rPr>
              <a:t>• Hidup menjadi tenang dan damai, terhimdar dari berbagai penyakit.</a:t>
            </a:r>
          </a:p>
          <a:p>
            <a:pPr algn="just">
              <a:lnSpc>
                <a:spcPts val="5599"/>
              </a:lnSpc>
            </a:pPr>
            <a:r>
              <a:rPr lang="en-US" sz="3999">
                <a:solidFill>
                  <a:srgbClr val="193C36"/>
                </a:solidFill>
                <a:latin typeface="Overpass Light"/>
              </a:rPr>
              <a:t>• Tidak mudah untuk melakukan hal hal yang tidak terpuji misalnya memakai</a:t>
            </a:r>
          </a:p>
          <a:p>
            <a:pPr algn="just">
              <a:lnSpc>
                <a:spcPts val="5599"/>
              </a:lnSpc>
            </a:pPr>
            <a:r>
              <a:rPr lang="en-US" sz="3999">
                <a:solidFill>
                  <a:srgbClr val="193C36"/>
                </a:solidFill>
                <a:latin typeface="Overpass Light"/>
              </a:rPr>
              <a:t>narkotika, mabuk mabukan dan lain lain.</a:t>
            </a:r>
          </a:p>
          <a:p>
            <a:pPr algn="just">
              <a:lnSpc>
                <a:spcPts val="5599"/>
              </a:lnSpc>
            </a:pPr>
            <a:r>
              <a:rPr lang="en-US" sz="3999">
                <a:solidFill>
                  <a:srgbClr val="193C36"/>
                </a:solidFill>
                <a:latin typeface="Overpass Light"/>
              </a:rPr>
              <a:t>• Dapat mengoptimalisasikan kemampuan atau bakat yang ada di diri kita.</a:t>
            </a:r>
          </a:p>
          <a:p>
            <a:pPr algn="just">
              <a:lnSpc>
                <a:spcPts val="5599"/>
              </a:lnSpc>
            </a:pPr>
          </a:p>
          <a:p>
            <a:pPr algn="just">
              <a:lnSpc>
                <a:spcPts val="559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93C36"/>
        </a:solidFill>
      </p:bgPr>
    </p:bg>
    <p:spTree>
      <p:nvGrpSpPr>
        <p:cNvPr id="1" name=""/>
        <p:cNvGrpSpPr/>
        <p:nvPr/>
      </p:nvGrpSpPr>
      <p:grpSpPr>
        <a:xfrm>
          <a:off x="0" y="0"/>
          <a:ext cx="0" cy="0"/>
          <a:chOff x="0" y="0"/>
          <a:chExt cx="0" cy="0"/>
        </a:xfrm>
      </p:grpSpPr>
      <p:sp>
        <p:nvSpPr>
          <p:cNvPr name="TextBox 2" id="2"/>
          <p:cNvSpPr txBox="true"/>
          <p:nvPr/>
        </p:nvSpPr>
        <p:spPr>
          <a:xfrm rot="0">
            <a:off x="6101485" y="4660900"/>
            <a:ext cx="6085030" cy="1012825"/>
          </a:xfrm>
          <a:prstGeom prst="rect">
            <a:avLst/>
          </a:prstGeom>
        </p:spPr>
        <p:txBody>
          <a:bodyPr anchor="t" rtlCol="false" tIns="0" lIns="0" bIns="0" rIns="0">
            <a:spAutoFit/>
          </a:bodyPr>
          <a:lstStyle/>
          <a:p>
            <a:pPr algn="ctr">
              <a:lnSpc>
                <a:spcPts val="7700"/>
              </a:lnSpc>
            </a:pPr>
            <a:r>
              <a:rPr lang="en-US" sz="7000">
                <a:solidFill>
                  <a:srgbClr val="FEF1EB"/>
                </a:solidFill>
                <a:latin typeface="Forum"/>
              </a:rPr>
              <a:t>THANK YOU!!!</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066124" y="4344504"/>
            <a:ext cx="2443753" cy="507194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689367" y="4344504"/>
            <a:ext cx="3139867" cy="3495803"/>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856801" y="6339443"/>
            <a:ext cx="859748" cy="1082063"/>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880658" y="745952"/>
            <a:ext cx="1407342" cy="565495"/>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724447" y="1298670"/>
            <a:ext cx="3920614" cy="3628350"/>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10800000">
            <a:off x="965318" y="7377750"/>
            <a:ext cx="2461699" cy="388254"/>
          </a:xfrm>
          <a:prstGeom prst="rect">
            <a:avLst/>
          </a:prstGeom>
        </p:spPr>
      </p:pic>
      <p:pic>
        <p:nvPicPr>
          <p:cNvPr name="Picture 9" id="9"/>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0" y="3406526"/>
            <a:ext cx="2282343" cy="2932917"/>
          </a:xfrm>
          <a:prstGeom prst="rect">
            <a:avLst/>
          </a:prstGeom>
        </p:spPr>
      </p:pic>
      <p:pic>
        <p:nvPicPr>
          <p:cNvPr name="Picture 10" id="10"/>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2809439" y="1534390"/>
            <a:ext cx="617578" cy="659549"/>
          </a:xfrm>
          <a:prstGeom prst="rect">
            <a:avLst/>
          </a:prstGeom>
        </p:spPr>
      </p:pic>
      <p:sp>
        <p:nvSpPr>
          <p:cNvPr name="TextBox 11" id="11"/>
          <p:cNvSpPr txBox="true"/>
          <p:nvPr/>
        </p:nvSpPr>
        <p:spPr>
          <a:xfrm rot="0">
            <a:off x="2671979" y="9144000"/>
            <a:ext cx="13184822" cy="1529080"/>
          </a:xfrm>
          <a:prstGeom prst="rect">
            <a:avLst/>
          </a:prstGeom>
        </p:spPr>
        <p:txBody>
          <a:bodyPr anchor="t" rtlCol="false" tIns="0" lIns="0" bIns="0" rIns="0">
            <a:spAutoFit/>
          </a:bodyPr>
          <a:lstStyle/>
          <a:p>
            <a:pPr algn="ctr">
              <a:lnSpc>
                <a:spcPts val="3919"/>
              </a:lnSpc>
            </a:pPr>
            <a:r>
              <a:rPr lang="en-US" sz="2800">
                <a:solidFill>
                  <a:srgbClr val="FEF1EB"/>
                </a:solidFill>
                <a:latin typeface="Overpass Light Bold"/>
              </a:rPr>
              <a:t>“PENDIDIKAN ADALAH SENJATA PALING AMPUH UNTUK MERUBAH DUNIA”. - NELSON MANDELA</a:t>
            </a:r>
          </a:p>
          <a:p>
            <a:pPr algn="ctr">
              <a:lnSpc>
                <a:spcPts val="3919"/>
              </a:lnSpc>
              <a:spcBef>
                <a:spcPct val="0"/>
              </a:spcBef>
            </a:pPr>
          </a:p>
        </p:txBody>
      </p:sp>
      <p:pic>
        <p:nvPicPr>
          <p:cNvPr name="Picture 12" id="12"/>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1385102">
            <a:off x="11599042" y="4593362"/>
            <a:ext cx="1174947" cy="2142550"/>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93C36"/>
        </a:solidFill>
      </p:bgPr>
    </p:bg>
    <p:spTree>
      <p:nvGrpSpPr>
        <p:cNvPr id="1" name=""/>
        <p:cNvGrpSpPr/>
        <p:nvPr/>
      </p:nvGrpSpPr>
      <p:grpSpPr>
        <a:xfrm>
          <a:off x="0" y="0"/>
          <a:ext cx="0" cy="0"/>
          <a:chOff x="0" y="0"/>
          <a:chExt cx="0" cy="0"/>
        </a:xfrm>
      </p:grpSpPr>
      <p:sp>
        <p:nvSpPr>
          <p:cNvPr name="TextBox 2" id="2"/>
          <p:cNvSpPr txBox="true"/>
          <p:nvPr/>
        </p:nvSpPr>
        <p:spPr>
          <a:xfrm rot="0">
            <a:off x="4552482" y="2399002"/>
            <a:ext cx="9183035" cy="1118235"/>
          </a:xfrm>
          <a:prstGeom prst="rect">
            <a:avLst/>
          </a:prstGeom>
        </p:spPr>
        <p:txBody>
          <a:bodyPr anchor="t" rtlCol="false" tIns="0" lIns="0" bIns="0" rIns="0">
            <a:spAutoFit/>
          </a:bodyPr>
          <a:lstStyle/>
          <a:p>
            <a:pPr>
              <a:lnSpc>
                <a:spcPts val="8580"/>
              </a:lnSpc>
            </a:pPr>
            <a:r>
              <a:rPr lang="en-US" sz="7800">
                <a:solidFill>
                  <a:srgbClr val="FEF1EB"/>
                </a:solidFill>
                <a:latin typeface="Forum"/>
              </a:rPr>
              <a:t>Anggota Kelompok 5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373114" y="9680200"/>
            <a:ext cx="3119064" cy="6068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359" y="3517237"/>
            <a:ext cx="3049637" cy="174661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871105" y="-857678"/>
            <a:ext cx="2038326" cy="1886378"/>
          </a:xfrm>
          <a:prstGeom prst="rect">
            <a:avLst/>
          </a:prstGeom>
        </p:spPr>
      </p:pic>
      <p:sp>
        <p:nvSpPr>
          <p:cNvPr name="TextBox 6" id="6"/>
          <p:cNvSpPr txBox="true"/>
          <p:nvPr/>
        </p:nvSpPr>
        <p:spPr>
          <a:xfrm rot="0">
            <a:off x="1757544" y="3336262"/>
            <a:ext cx="14772911" cy="5013325"/>
          </a:xfrm>
          <a:prstGeom prst="rect">
            <a:avLst/>
          </a:prstGeom>
        </p:spPr>
        <p:txBody>
          <a:bodyPr anchor="t" rtlCol="false" tIns="0" lIns="0" bIns="0" rIns="0">
            <a:spAutoFit/>
          </a:bodyPr>
          <a:lstStyle/>
          <a:p>
            <a:pPr algn="ctr">
              <a:lnSpc>
                <a:spcPts val="5599"/>
              </a:lnSpc>
            </a:pPr>
          </a:p>
          <a:p>
            <a:pPr algn="ctr">
              <a:lnSpc>
                <a:spcPts val="5599"/>
              </a:lnSpc>
            </a:pPr>
            <a:r>
              <a:rPr lang="en-US" sz="3999">
                <a:solidFill>
                  <a:srgbClr val="FEF1EB"/>
                </a:solidFill>
                <a:latin typeface="Overpass Light Bold"/>
              </a:rPr>
              <a:t>1. Clarissa Fara Adellia 2053053034</a:t>
            </a:r>
          </a:p>
          <a:p>
            <a:pPr algn="ctr">
              <a:lnSpc>
                <a:spcPts val="5599"/>
              </a:lnSpc>
            </a:pPr>
            <a:r>
              <a:rPr lang="en-US" sz="3999">
                <a:solidFill>
                  <a:srgbClr val="FEF1EB"/>
                </a:solidFill>
                <a:latin typeface="Overpass Light Bold"/>
              </a:rPr>
              <a:t>2. Regita Aprilia 2053053022</a:t>
            </a:r>
          </a:p>
          <a:p>
            <a:pPr algn="ctr">
              <a:lnSpc>
                <a:spcPts val="5599"/>
              </a:lnSpc>
            </a:pPr>
            <a:r>
              <a:rPr lang="en-US" sz="3999">
                <a:solidFill>
                  <a:srgbClr val="FEF1EB"/>
                </a:solidFill>
                <a:latin typeface="Overpass Light Bold"/>
              </a:rPr>
              <a:t>3. Andhara Hani Pramesty 2053053041</a:t>
            </a:r>
          </a:p>
          <a:p>
            <a:pPr algn="ctr">
              <a:lnSpc>
                <a:spcPts val="5599"/>
              </a:lnSpc>
            </a:pPr>
            <a:r>
              <a:rPr lang="en-US" sz="3999">
                <a:solidFill>
                  <a:srgbClr val="FEF1EB"/>
                </a:solidFill>
                <a:latin typeface="Overpass Light Bold"/>
              </a:rPr>
              <a:t>4. Regita Aprilia 2053053022</a:t>
            </a:r>
          </a:p>
          <a:p>
            <a:pPr algn="ctr">
              <a:lnSpc>
                <a:spcPts val="5599"/>
              </a:lnSpc>
            </a:pPr>
            <a:r>
              <a:rPr lang="en-US" sz="3999">
                <a:solidFill>
                  <a:srgbClr val="FEF1EB"/>
                </a:solidFill>
                <a:latin typeface="Overpass Light Bold"/>
              </a:rPr>
              <a:t>5. Carolina Kartika 2052053009 </a:t>
            </a:r>
          </a:p>
          <a:p>
            <a:pPr algn="ctr">
              <a:lnSpc>
                <a:spcPts val="5599"/>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F1EB"/>
        </a:solidFill>
      </p:bgPr>
    </p:bg>
    <p:spTree>
      <p:nvGrpSpPr>
        <p:cNvPr id="1" name=""/>
        <p:cNvGrpSpPr/>
        <p:nvPr/>
      </p:nvGrpSpPr>
      <p:grpSpPr>
        <a:xfrm>
          <a:off x="0" y="0"/>
          <a:ext cx="0" cy="0"/>
          <a:chOff x="0" y="0"/>
          <a:chExt cx="0" cy="0"/>
        </a:xfrm>
      </p:grpSpPr>
      <p:sp>
        <p:nvSpPr>
          <p:cNvPr name="TextBox 2" id="2"/>
          <p:cNvSpPr txBox="true"/>
          <p:nvPr/>
        </p:nvSpPr>
        <p:spPr>
          <a:xfrm rot="0">
            <a:off x="553872" y="3303588"/>
            <a:ext cx="16705428" cy="4406900"/>
          </a:xfrm>
          <a:prstGeom prst="rect">
            <a:avLst/>
          </a:prstGeom>
        </p:spPr>
        <p:txBody>
          <a:bodyPr anchor="t" rtlCol="false" tIns="0" lIns="0" bIns="0" rIns="0">
            <a:spAutoFit/>
          </a:bodyPr>
          <a:lstStyle/>
          <a:p>
            <a:pPr algn="ctr">
              <a:lnSpc>
                <a:spcPts val="4900"/>
              </a:lnSpc>
            </a:pPr>
          </a:p>
          <a:p>
            <a:pPr algn="ctr">
              <a:lnSpc>
                <a:spcPts val="4900"/>
              </a:lnSpc>
              <a:spcBef>
                <a:spcPct val="0"/>
              </a:spcBef>
            </a:pPr>
            <a:r>
              <a:rPr lang="en-US" sz="3500">
                <a:solidFill>
                  <a:srgbClr val="193C36"/>
                </a:solidFill>
                <a:latin typeface="Overpass Light Bold"/>
              </a:rPr>
              <a:t>Hormat Pada Diri Sendiri Berdasar Kamus Besar Bahasa Indonesia, kata hormat sebagai kata sifat memiliki arti sebagai menghargai (takzim, khidmat, sopan). Jadi dapat kita Tarik kesimpulan bahwa rasa hormat memiliki pengertian sebagai suatu sikap untuk menghargai atau sikap sopan.Secara umum rasa hormat mempunyai arti yaitu merupakan suatu sikap saling meghormati satu sama lain yang muda, hormat kepada yang tua yang tua, menyayangi yang muda.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259300" y="1198267"/>
            <a:ext cx="1062558" cy="1337316"/>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047374" y="-1962469"/>
            <a:ext cx="3525309" cy="3924939"/>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173923" y="9811679"/>
            <a:ext cx="1618741" cy="950642"/>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151252" y="9811679"/>
            <a:ext cx="832041" cy="334329"/>
          </a:xfrm>
          <a:prstGeom prst="rect">
            <a:avLst/>
          </a:prstGeom>
        </p:spPr>
      </p:pic>
      <p:sp>
        <p:nvSpPr>
          <p:cNvPr name="TextBox 7" id="7"/>
          <p:cNvSpPr txBox="true"/>
          <p:nvPr/>
        </p:nvSpPr>
        <p:spPr>
          <a:xfrm rot="0">
            <a:off x="553872" y="1294449"/>
            <a:ext cx="11461066" cy="605790"/>
          </a:xfrm>
          <a:prstGeom prst="rect">
            <a:avLst/>
          </a:prstGeom>
        </p:spPr>
        <p:txBody>
          <a:bodyPr anchor="t" rtlCol="false" tIns="0" lIns="0" bIns="0" rIns="0">
            <a:spAutoFit/>
          </a:bodyPr>
          <a:lstStyle/>
          <a:p>
            <a:pPr algn="ctr">
              <a:lnSpc>
                <a:spcPts val="4620"/>
              </a:lnSpc>
            </a:pPr>
            <a:r>
              <a:rPr lang="en-US" sz="4200">
                <a:solidFill>
                  <a:srgbClr val="193C36"/>
                </a:solidFill>
                <a:latin typeface="Forum"/>
              </a:rPr>
              <a:t>PENGERTIAN HORMAT PADA DIRI SENDIRI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1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33928" y="610818"/>
            <a:ext cx="2667855" cy="246897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349662" y="-2571066"/>
            <a:ext cx="4618570" cy="514213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859653" y="610818"/>
            <a:ext cx="799294" cy="83576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240885">
            <a:off x="6462022" y="9593139"/>
            <a:ext cx="2601199" cy="2896071"/>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469238">
            <a:off x="11436002" y="8851794"/>
            <a:ext cx="1448298" cy="2243843"/>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207890" y="2027286"/>
            <a:ext cx="820810" cy="805887"/>
          </a:xfrm>
          <a:prstGeom prst="rect">
            <a:avLst/>
          </a:prstGeom>
        </p:spPr>
      </p:pic>
      <p:sp>
        <p:nvSpPr>
          <p:cNvPr name="TextBox 8" id="8"/>
          <p:cNvSpPr txBox="true"/>
          <p:nvPr/>
        </p:nvSpPr>
        <p:spPr>
          <a:xfrm rot="0">
            <a:off x="1028700" y="1448166"/>
            <a:ext cx="11461066" cy="1186815"/>
          </a:xfrm>
          <a:prstGeom prst="rect">
            <a:avLst/>
          </a:prstGeom>
        </p:spPr>
        <p:txBody>
          <a:bodyPr anchor="t" rtlCol="false" tIns="0" lIns="0" bIns="0" rIns="0">
            <a:spAutoFit/>
          </a:bodyPr>
          <a:lstStyle/>
          <a:p>
            <a:pPr algn="ctr">
              <a:lnSpc>
                <a:spcPts val="4620"/>
              </a:lnSpc>
            </a:pPr>
            <a:r>
              <a:rPr lang="en-US" sz="4200">
                <a:solidFill>
                  <a:srgbClr val="193C36"/>
                </a:solidFill>
                <a:latin typeface="Forum"/>
              </a:rPr>
              <a:t>BENTUK-BENTUK PENGHORMATAN PADA DIRI SENDIRI</a:t>
            </a:r>
          </a:p>
        </p:txBody>
      </p:sp>
      <p:sp>
        <p:nvSpPr>
          <p:cNvPr name="TextBox 9" id="9"/>
          <p:cNvSpPr txBox="true"/>
          <p:nvPr/>
        </p:nvSpPr>
        <p:spPr>
          <a:xfrm rot="0">
            <a:off x="1311053" y="3998730"/>
            <a:ext cx="15548600" cy="3603625"/>
          </a:xfrm>
          <a:prstGeom prst="rect">
            <a:avLst/>
          </a:prstGeom>
        </p:spPr>
        <p:txBody>
          <a:bodyPr anchor="t" rtlCol="false" tIns="0" lIns="0" bIns="0" rIns="0">
            <a:spAutoFit/>
          </a:bodyPr>
          <a:lstStyle/>
          <a:p>
            <a:pPr algn="ctr">
              <a:lnSpc>
                <a:spcPts val="5599"/>
              </a:lnSpc>
            </a:pPr>
            <a:r>
              <a:rPr lang="en-US" sz="3999">
                <a:solidFill>
                  <a:srgbClr val="193C36"/>
                </a:solidFill>
                <a:latin typeface="Overpass Light"/>
              </a:rPr>
              <a:t>Rasa hormat terhadap diri sendiri merupakan sikap hormat kita dalam menghargai diri kita pribadi yang ditunjukkan dalam kehidupan sehari-hari sehingga mampu mencerminkan karakter kita sebagai manusia. </a:t>
            </a:r>
          </a:p>
          <a:p>
            <a:pPr algn="ctr">
              <a:lnSpc>
                <a:spcPts val="55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93C3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47962">
            <a:off x="229953" y="8600238"/>
            <a:ext cx="2521505" cy="269286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727094" y="-1441287"/>
            <a:ext cx="4099077" cy="434391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3862535">
            <a:off x="15262686" y="67158"/>
            <a:ext cx="1930129" cy="220242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90706" y="8910256"/>
            <a:ext cx="2403839" cy="1376744"/>
          </a:xfrm>
          <a:prstGeom prst="rect">
            <a:avLst/>
          </a:prstGeom>
        </p:spPr>
      </p:pic>
      <p:sp>
        <p:nvSpPr>
          <p:cNvPr name="TextBox 6" id="6"/>
          <p:cNvSpPr txBox="true"/>
          <p:nvPr/>
        </p:nvSpPr>
        <p:spPr>
          <a:xfrm rot="0">
            <a:off x="713793" y="1732292"/>
            <a:ext cx="16924227" cy="7866335"/>
          </a:xfrm>
          <a:prstGeom prst="rect">
            <a:avLst/>
          </a:prstGeom>
        </p:spPr>
        <p:txBody>
          <a:bodyPr anchor="t" rtlCol="false" tIns="0" lIns="0" bIns="0" rIns="0">
            <a:spAutoFit/>
          </a:bodyPr>
          <a:lstStyle/>
          <a:p>
            <a:pPr algn="just">
              <a:lnSpc>
                <a:spcPts val="4797"/>
              </a:lnSpc>
            </a:pPr>
            <a:r>
              <a:rPr lang="en-US" sz="3426">
                <a:solidFill>
                  <a:srgbClr val="FEF1EB"/>
                </a:solidFill>
                <a:latin typeface="Overpass Light Bold"/>
              </a:rPr>
              <a:t>Rasa hormat terhadap diri sendiri meliputi, yaitu :</a:t>
            </a:r>
          </a:p>
          <a:p>
            <a:pPr algn="just">
              <a:lnSpc>
                <a:spcPts val="4797"/>
              </a:lnSpc>
            </a:pPr>
          </a:p>
          <a:p>
            <a:pPr algn="just">
              <a:lnSpc>
                <a:spcPts val="4797"/>
              </a:lnSpc>
            </a:pPr>
            <a:r>
              <a:rPr lang="en-US" sz="3426">
                <a:solidFill>
                  <a:srgbClr val="FEF1EB"/>
                </a:solidFill>
                <a:latin typeface="Overpass Light Bold"/>
              </a:rPr>
              <a:t>1. Memelihara kesucian lahir (fisik)</a:t>
            </a:r>
          </a:p>
          <a:p>
            <a:pPr algn="just">
              <a:lnSpc>
                <a:spcPts val="4797"/>
              </a:lnSpc>
            </a:pPr>
            <a:r>
              <a:rPr lang="en-US" sz="3426">
                <a:solidFill>
                  <a:srgbClr val="FEF1EB"/>
                </a:solidFill>
                <a:latin typeface="Overpass Light Bold"/>
              </a:rPr>
              <a:t>Seorang manusia harus melakukan upaya-upaya untuk menjaga dirinya tetap terpelihara secara lahir (tampak) baik di hadapan orang lain maupun hadapan Tuhan. Hal-hal yang harus dilakukan meliputi:</a:t>
            </a:r>
          </a:p>
          <a:p>
            <a:pPr algn="just">
              <a:lnSpc>
                <a:spcPts val="4797"/>
              </a:lnSpc>
            </a:pPr>
            <a:r>
              <a:rPr lang="en-US" sz="3426">
                <a:solidFill>
                  <a:srgbClr val="FEF1EB"/>
                </a:solidFill>
                <a:latin typeface="Overpass Light Bold"/>
              </a:rPr>
              <a:t>Rajin berolahraga sesuai dengan kondisi fisik dan keseimbangnnya, usia dan lingkungan sosialnya, serta dalam waktu-waktu tertentu yang tidak menganggu waktu yang lebih berguna. Hal ini dilakukan agar kita selalu dalam kondisi yang sehat dan berpenampilan menarik.</a:t>
            </a:r>
          </a:p>
          <a:p>
            <a:pPr algn="just">
              <a:lnSpc>
                <a:spcPts val="4797"/>
              </a:lnSpc>
            </a:pPr>
          </a:p>
          <a:p>
            <a:pPr algn="just">
              <a:lnSpc>
                <a:spcPts val="4797"/>
              </a:lnSpc>
            </a:pPr>
          </a:p>
          <a:p>
            <a:pPr algn="just">
              <a:lnSpc>
                <a:spcPts val="4797"/>
              </a:lnSpc>
              <a:spcBef>
                <a:spcPct val="0"/>
              </a:spcBef>
            </a:pPr>
            <a:r>
              <a:rPr lang="en-US" sz="3426">
                <a:solidFill>
                  <a:srgbClr val="FEF1EB"/>
                </a:solidFill>
                <a:latin typeface="Overpass Light Bold"/>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F1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259300" y="194376"/>
            <a:ext cx="1553361" cy="1437565"/>
          </a:xfrm>
          <a:prstGeom prst="rect">
            <a:avLst/>
          </a:prstGeom>
        </p:spPr>
      </p:pic>
      <p:sp>
        <p:nvSpPr>
          <p:cNvPr name="TextBox 3" id="3"/>
          <p:cNvSpPr txBox="true"/>
          <p:nvPr/>
        </p:nvSpPr>
        <p:spPr>
          <a:xfrm rot="0">
            <a:off x="1319901" y="1733714"/>
            <a:ext cx="15939399" cy="7127875"/>
          </a:xfrm>
          <a:prstGeom prst="rect">
            <a:avLst/>
          </a:prstGeom>
        </p:spPr>
        <p:txBody>
          <a:bodyPr anchor="t" rtlCol="false" tIns="0" lIns="0" bIns="0" rIns="0">
            <a:spAutoFit/>
          </a:bodyPr>
          <a:lstStyle/>
          <a:p>
            <a:pPr algn="just">
              <a:lnSpc>
                <a:spcPts val="5599"/>
              </a:lnSpc>
            </a:pPr>
          </a:p>
          <a:p>
            <a:pPr algn="just">
              <a:lnSpc>
                <a:spcPts val="5599"/>
              </a:lnSpc>
            </a:pPr>
            <a:r>
              <a:rPr lang="en-US" sz="3999">
                <a:solidFill>
                  <a:srgbClr val="193C36"/>
                </a:solidFill>
                <a:latin typeface="Overpass Light Bold"/>
              </a:rPr>
              <a:t>2. Memelihara kesucian batin (jiwa)</a:t>
            </a:r>
          </a:p>
          <a:p>
            <a:pPr algn="just">
              <a:lnSpc>
                <a:spcPts val="5599"/>
              </a:lnSpc>
            </a:pPr>
            <a:r>
              <a:rPr lang="en-US" sz="3999">
                <a:solidFill>
                  <a:srgbClr val="193C36"/>
                </a:solidFill>
                <a:latin typeface="Overpass Light Bold"/>
              </a:rPr>
              <a:t>Tidak cukup hanya dengan memelihara kesucian fisik, maka kita juga harus memelihara kesucian batin yakni dengan menuntut berbagai ilmu (agama, ilmu untuk kehidupan dunia) yang mendukung untuk dapat melakukan berbagai aktivitas dalam hidup dan kehidupan sehari- hari. Pembekalan akal atau menuntut ilmu dapat diupayakan misalnya melalui pendidikan formal, pendidikan informal, dan pengalaman sehari-hari (Marzuki, 2009: 120).</a:t>
            </a:r>
          </a:p>
          <a:p>
            <a:pPr algn="just">
              <a:lnSpc>
                <a:spcPts val="5599"/>
              </a:lnSpc>
              <a:spcBef>
                <a:spcPct val="0"/>
              </a:spcBef>
            </a:pP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890887" y="9680200"/>
            <a:ext cx="3781774" cy="268162"/>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12882" y="-1174266"/>
            <a:ext cx="2403769" cy="3088955"/>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689003" y="1066446"/>
            <a:ext cx="1407342" cy="565495"/>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9581009" y="9983600"/>
            <a:ext cx="3119064" cy="606800"/>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93C3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9430336">
            <a:off x="15030524" y="7997885"/>
            <a:ext cx="4742725" cy="5411824"/>
          </a:xfrm>
          <a:prstGeom prst="rect">
            <a:avLst/>
          </a:prstGeom>
        </p:spPr>
      </p:pic>
      <p:sp>
        <p:nvSpPr>
          <p:cNvPr name="TextBox 3" id="3"/>
          <p:cNvSpPr txBox="true"/>
          <p:nvPr/>
        </p:nvSpPr>
        <p:spPr>
          <a:xfrm rot="0">
            <a:off x="594912" y="2104744"/>
            <a:ext cx="17098175" cy="7832725"/>
          </a:xfrm>
          <a:prstGeom prst="rect">
            <a:avLst/>
          </a:prstGeom>
        </p:spPr>
        <p:txBody>
          <a:bodyPr anchor="t" rtlCol="false" tIns="0" lIns="0" bIns="0" rIns="0">
            <a:spAutoFit/>
          </a:bodyPr>
          <a:lstStyle/>
          <a:p>
            <a:pPr algn="just">
              <a:lnSpc>
                <a:spcPts val="5599"/>
              </a:lnSpc>
            </a:pPr>
            <a:r>
              <a:rPr lang="en-US" sz="3999">
                <a:solidFill>
                  <a:srgbClr val="FEF1EB"/>
                </a:solidFill>
                <a:latin typeface="Overpass Light"/>
              </a:rPr>
              <a:t> 1. Menjaga kesehatan Jasmani</a:t>
            </a:r>
          </a:p>
          <a:p>
            <a:pPr algn="just">
              <a:lnSpc>
                <a:spcPts val="5599"/>
              </a:lnSpc>
            </a:pPr>
            <a:r>
              <a:rPr lang="en-US" sz="3999">
                <a:solidFill>
                  <a:srgbClr val="FEF1EB"/>
                </a:solidFill>
                <a:latin typeface="Overpass Light"/>
              </a:rPr>
              <a:t>“Mukmin yang kuat lebih baik dan lebih dicintai Allah daripada mukmin yang lemah dan pada keduanya ada kebaikan.” HR. Muslim</a:t>
            </a:r>
          </a:p>
          <a:p>
            <a:pPr algn="just">
              <a:lnSpc>
                <a:spcPts val="5599"/>
              </a:lnSpc>
              <a:spcBef>
                <a:spcPct val="0"/>
              </a:spcBef>
            </a:pPr>
            <a:r>
              <a:rPr lang="en-US" sz="3999">
                <a:solidFill>
                  <a:srgbClr val="FEF1EB"/>
                </a:solidFill>
                <a:latin typeface="Overpass Light"/>
              </a:rPr>
              <a:t>Dari hadis tersebut jelas bahwa kecintaan Allah terhadap makhluk ciptaannya berbeda-beda termasuk kepada hambanya yang kuat daripada yang lemah. Menjaga kesehatan jasmani agar tubuh menjadi lebih kuat dan semata-mata untuk lebih mendekatkan diri kepada Allah, karena dengan nikmat sehat kita bisa lebih maksimal dalam menjalankan tugas dan kewajibannya sebagai hamba Allah. Caranya adalah dengan menjaga makanan dan minuman yang masuk kedalam tubuh kita, rajin berolahraga dan senantiasa menjaga kebersihan.</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2560687"/>
            <a:ext cx="3552201" cy="328740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800000">
            <a:off x="-440074" y="9937469"/>
            <a:ext cx="2216174" cy="349531"/>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569397">
            <a:off x="15162823" y="-769248"/>
            <a:ext cx="4478128" cy="2084365"/>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351590" y="-1119183"/>
            <a:ext cx="2703180" cy="3009614"/>
          </a:xfrm>
          <a:prstGeom prst="rect">
            <a:avLst/>
          </a:prstGeom>
        </p:spPr>
      </p:pic>
      <p:sp>
        <p:nvSpPr>
          <p:cNvPr name="TextBox 8" id="8"/>
          <p:cNvSpPr txBox="true"/>
          <p:nvPr/>
        </p:nvSpPr>
        <p:spPr>
          <a:xfrm rot="0">
            <a:off x="1351598" y="584236"/>
            <a:ext cx="15584805" cy="1186815"/>
          </a:xfrm>
          <a:prstGeom prst="rect">
            <a:avLst/>
          </a:prstGeom>
        </p:spPr>
        <p:txBody>
          <a:bodyPr anchor="t" rtlCol="false" tIns="0" lIns="0" bIns="0" rIns="0">
            <a:spAutoFit/>
          </a:bodyPr>
          <a:lstStyle/>
          <a:p>
            <a:pPr algn="ctr">
              <a:lnSpc>
                <a:spcPts val="4620"/>
              </a:lnSpc>
            </a:pPr>
            <a:r>
              <a:rPr lang="en-US" sz="4200">
                <a:solidFill>
                  <a:srgbClr val="FEF1EB"/>
                </a:solidFill>
                <a:latin typeface="Forum"/>
              </a:rPr>
              <a:t>MENJAGA KESEHATAN JASMANI DAN ROHANI SEBAGAI BENTUK MORAL INDIVIDUAL PENGENDALIAN DIRI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1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432890" y="9258300"/>
            <a:ext cx="3458096" cy="385010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493973" y="9258300"/>
            <a:ext cx="794027" cy="99934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17374" y="3298037"/>
            <a:ext cx="1434749" cy="1408662"/>
          </a:xfrm>
          <a:prstGeom prst="rect">
            <a:avLst/>
          </a:prstGeom>
        </p:spPr>
      </p:pic>
      <p:sp>
        <p:nvSpPr>
          <p:cNvPr name="TextBox 5" id="5"/>
          <p:cNvSpPr txBox="true"/>
          <p:nvPr/>
        </p:nvSpPr>
        <p:spPr>
          <a:xfrm rot="0">
            <a:off x="928122" y="867974"/>
            <a:ext cx="16565851" cy="8537575"/>
          </a:xfrm>
          <a:prstGeom prst="rect">
            <a:avLst/>
          </a:prstGeom>
        </p:spPr>
        <p:txBody>
          <a:bodyPr anchor="t" rtlCol="false" tIns="0" lIns="0" bIns="0" rIns="0">
            <a:spAutoFit/>
          </a:bodyPr>
          <a:lstStyle/>
          <a:p>
            <a:pPr algn="just">
              <a:lnSpc>
                <a:spcPts val="5599"/>
              </a:lnSpc>
            </a:pPr>
            <a:r>
              <a:rPr lang="en-US" sz="3999">
                <a:solidFill>
                  <a:srgbClr val="193C36"/>
                </a:solidFill>
                <a:latin typeface="Overpass Light"/>
              </a:rPr>
              <a:t>2. Menjaga Kesehatan Rohani</a:t>
            </a:r>
          </a:p>
          <a:p>
            <a:pPr algn="just">
              <a:lnSpc>
                <a:spcPts val="5599"/>
              </a:lnSpc>
            </a:pPr>
            <a:r>
              <a:rPr lang="en-US" sz="3999">
                <a:solidFill>
                  <a:srgbClr val="193C36"/>
                </a:solidFill>
                <a:latin typeface="Arimo"/>
              </a:rPr>
              <a:t>Menjaga kesehatan rohani bisa dilakukan dengan sholat wajib di awal waktu, memperbanyak membaca Al-Quran serta kisah-kisah nabi dan rosul. Memperbanyak syukur atas semua karunia Allah SWT yang telah diberikan serta memohon ampunan atas segala khilaf dan kekurangan. Menjaga kesehatan rohani juga bisa dilakukan dengan memperbanyak silaturahmi, dan rihlah. </a:t>
            </a:r>
          </a:p>
          <a:p>
            <a:pPr algn="just">
              <a:lnSpc>
                <a:spcPts val="5599"/>
              </a:lnSpc>
            </a:pPr>
            <a:r>
              <a:rPr lang="en-US" sz="3999">
                <a:solidFill>
                  <a:srgbClr val="193C36"/>
                </a:solidFill>
                <a:latin typeface="Arimo"/>
              </a:rPr>
              <a:t>3. Pengendalian diri</a:t>
            </a:r>
          </a:p>
          <a:p>
            <a:pPr algn="just">
              <a:lnSpc>
                <a:spcPts val="5599"/>
              </a:lnSpc>
              <a:spcBef>
                <a:spcPct val="0"/>
              </a:spcBef>
            </a:pPr>
            <a:r>
              <a:rPr lang="en-US" sz="3999">
                <a:solidFill>
                  <a:srgbClr val="193C36"/>
                </a:solidFill>
                <a:latin typeface="Arimo"/>
              </a:rPr>
              <a:t>Adalah kemampuan seseorang untuk mengendalikan dirinya sendiri secara sadar agar menghasilkanperilakuyang tidak merugikan orang lain, sehingga sesuai dengannorma sosial dan dapat diterima oleh lingkungannya.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1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739691">
            <a:off x="11888409" y="-600410"/>
            <a:ext cx="4058405" cy="188900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76645">
            <a:off x="-1881793" y="8531620"/>
            <a:ext cx="3763586" cy="419022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526270" y="-301848"/>
            <a:ext cx="874214" cy="914102"/>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459973" y="344092"/>
            <a:ext cx="3781774" cy="268162"/>
          </a:xfrm>
          <a:prstGeom prst="rect">
            <a:avLst/>
          </a:prstGeom>
        </p:spPr>
      </p:pic>
      <p:sp>
        <p:nvSpPr>
          <p:cNvPr name="TextBox 6" id="6"/>
          <p:cNvSpPr txBox="true"/>
          <p:nvPr/>
        </p:nvSpPr>
        <p:spPr>
          <a:xfrm rot="0">
            <a:off x="1430914" y="1143069"/>
            <a:ext cx="15548600" cy="8537575"/>
          </a:xfrm>
          <a:prstGeom prst="rect">
            <a:avLst/>
          </a:prstGeom>
        </p:spPr>
        <p:txBody>
          <a:bodyPr anchor="t" rtlCol="false" tIns="0" lIns="0" bIns="0" rIns="0">
            <a:spAutoFit/>
          </a:bodyPr>
          <a:lstStyle/>
          <a:p>
            <a:pPr algn="just">
              <a:lnSpc>
                <a:spcPts val="5599"/>
              </a:lnSpc>
            </a:pPr>
            <a:r>
              <a:rPr lang="en-US" sz="3999">
                <a:solidFill>
                  <a:srgbClr val="193C36"/>
                </a:solidFill>
                <a:latin typeface="Overpass Light"/>
              </a:rPr>
              <a:t>3 Aspek utama dalam pengendalian diri, yaitu :</a:t>
            </a:r>
          </a:p>
          <a:p>
            <a:pPr algn="just">
              <a:lnSpc>
                <a:spcPts val="5599"/>
              </a:lnSpc>
            </a:pPr>
          </a:p>
          <a:p>
            <a:pPr algn="just">
              <a:lnSpc>
                <a:spcPts val="5599"/>
              </a:lnSpc>
            </a:pPr>
            <a:r>
              <a:rPr lang="en-US" sz="3999">
                <a:solidFill>
                  <a:srgbClr val="193C36"/>
                </a:solidFill>
                <a:latin typeface="Overpass Light"/>
              </a:rPr>
              <a:t>1. Standar-standar</a:t>
            </a:r>
          </a:p>
          <a:p>
            <a:pPr algn="just">
              <a:lnSpc>
                <a:spcPts val="5599"/>
              </a:lnSpc>
            </a:pPr>
            <a:r>
              <a:rPr lang="en-US" sz="3999">
                <a:solidFill>
                  <a:srgbClr val="193C36"/>
                </a:solidFill>
                <a:latin typeface="Overpass Light"/>
              </a:rPr>
              <a:t>Standar-standar mengacu pada adanya tujuan-tujuan, persepsi-persepsi ideal, norma-norma yang ada, dan pedoman lainnya yang akan menentukan secara spesifik respon perilaku yang diinginkan. </a:t>
            </a:r>
          </a:p>
          <a:p>
            <a:pPr algn="just">
              <a:lnSpc>
                <a:spcPts val="5599"/>
              </a:lnSpc>
            </a:pPr>
            <a:r>
              <a:rPr lang="en-US" sz="3999">
                <a:solidFill>
                  <a:srgbClr val="193C36"/>
                </a:solidFill>
                <a:latin typeface="Overpass Light"/>
              </a:rPr>
              <a:t>2. Pengawasan</a:t>
            </a:r>
          </a:p>
          <a:p>
            <a:pPr algn="just">
              <a:lnSpc>
                <a:spcPts val="5599"/>
              </a:lnSpc>
            </a:pPr>
            <a:r>
              <a:rPr lang="en-US" sz="3999">
                <a:solidFill>
                  <a:srgbClr val="193C36"/>
                </a:solidFill>
                <a:latin typeface="Overpass Light"/>
              </a:rPr>
              <a:t>Pengawasan mengacu pada bagaimana seseorang menjaga perilakunya sesuai dengan standar- standar yang telah ia miliki. Seseorang yang memiliki pengawasan terhadap perilakunya akan mampu memperkirakan secara tepat konsekuensi dari perilaku yang ia lakukan.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DAEhX8Dmttg</dc:identifier>
  <dcterms:modified xsi:type="dcterms:W3CDTF">2011-08-01T06:04:30Z</dcterms:modified>
  <cp:revision>1</cp:revision>
  <dc:title>Rosa Maria Aguado</dc:title>
</cp:coreProperties>
</file>