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89" r:id="rId1"/>
  </p:sldMasterIdLst>
  <p:notesMasterIdLst>
    <p:notesMasterId r:id="rId22"/>
  </p:notesMasterIdLst>
  <p:handoutMasterIdLst>
    <p:handoutMasterId r:id="rId23"/>
  </p:handoutMasterIdLst>
  <p:sldIdLst>
    <p:sldId id="311" r:id="rId2"/>
    <p:sldId id="312" r:id="rId3"/>
    <p:sldId id="332" r:id="rId4"/>
    <p:sldId id="335" r:id="rId5"/>
    <p:sldId id="337" r:id="rId6"/>
    <p:sldId id="338" r:id="rId7"/>
    <p:sldId id="343" r:id="rId8"/>
    <p:sldId id="344" r:id="rId9"/>
    <p:sldId id="345" r:id="rId10"/>
    <p:sldId id="346" r:id="rId11"/>
    <p:sldId id="339" r:id="rId12"/>
    <p:sldId id="341" r:id="rId13"/>
    <p:sldId id="340" r:id="rId14"/>
    <p:sldId id="342" r:id="rId15"/>
    <p:sldId id="334" r:id="rId16"/>
    <p:sldId id="350" r:id="rId17"/>
    <p:sldId id="348" r:id="rId18"/>
    <p:sldId id="330" r:id="rId19"/>
    <p:sldId id="347" r:id="rId20"/>
    <p:sldId id="333" r:id="rId21"/>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19E"/>
    <a:srgbClr val="3A64AF"/>
    <a:srgbClr val="0378BE"/>
    <a:srgbClr val="3EB0E4"/>
    <a:srgbClr val="77BEE9"/>
    <a:srgbClr val="523D8F"/>
    <a:srgbClr val="4A4896"/>
    <a:srgbClr val="2969B0"/>
    <a:srgbClr val="4A4795"/>
    <a:srgbClr val="2769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691" autoAdjust="0"/>
    <p:restoredTop sz="94660"/>
  </p:normalViewPr>
  <p:slideViewPr>
    <p:cSldViewPr snapToGrid="0">
      <p:cViewPr varScale="1">
        <p:scale>
          <a:sx n="72" d="100"/>
          <a:sy n="72" d="100"/>
        </p:scale>
        <p:origin x="18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9138"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1049139"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96C064A-D61B-4B21-B757-51A9B82445B8}" type="datetimeFigureOut">
              <a:rPr lang="en-US" smtClean="0"/>
              <a:t>3/24/2022</a:t>
            </a:fld>
            <a:endParaRPr lang="en-US"/>
          </a:p>
        </p:txBody>
      </p:sp>
      <p:sp>
        <p:nvSpPr>
          <p:cNvPr id="1049140"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1049141"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0305E07-67EA-4042-A3F6-853A8AD8D209}" type="slidenum">
              <a:rPr lang="en-US" smtClean="0"/>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913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104913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t>3/24/2022</a:t>
            </a:fld>
            <a:endParaRPr lang="en-US"/>
          </a:p>
        </p:txBody>
      </p:sp>
      <p:sp>
        <p:nvSpPr>
          <p:cNvPr id="104913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104913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913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104913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t>‹#›</a:t>
            </a:fld>
            <a:endParaRPr lang="en-US"/>
          </a:p>
        </p:txBody>
      </p:sp>
    </p:spTree>
    <p:extLst>
      <p:ext uri="{BB962C8B-B14F-4D97-AF65-F5344CB8AC3E}">
        <p14:creationId xmlns:p14="http://schemas.microsoft.com/office/powerpoint/2010/main" val="32097755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1049077"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1049078" name="副标题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p>
        </p:txBody>
      </p:sp>
      <p:sp>
        <p:nvSpPr>
          <p:cNvPr id="1049079" name="日期占位符 3"/>
          <p:cNvSpPr>
            <a:spLocks noGrp="1"/>
          </p:cNvSpPr>
          <p:nvPr>
            <p:ph type="dt" sz="half" idx="10"/>
          </p:nvPr>
        </p:nvSpPr>
        <p:spPr/>
        <p:txBody>
          <a:bodyPr/>
          <a:lstStyle/>
          <a:p>
            <a:fld id="{3394CDDC-0139-4CFF-BAB5-8FFCD7855862}" type="datetimeFigureOut">
              <a:rPr lang="zh-CN" altLang="en-US" smtClean="0"/>
              <a:t>2022/3/24</a:t>
            </a:fld>
            <a:endParaRPr lang="zh-CN" altLang="en-US"/>
          </a:p>
        </p:txBody>
      </p:sp>
      <p:sp>
        <p:nvSpPr>
          <p:cNvPr id="1049080" name="页脚占位符 4"/>
          <p:cNvSpPr>
            <a:spLocks noGrp="1"/>
          </p:cNvSpPr>
          <p:nvPr>
            <p:ph type="ftr" sz="quarter" idx="11"/>
          </p:nvPr>
        </p:nvSpPr>
        <p:spPr/>
        <p:txBody>
          <a:bodyPr/>
          <a:lstStyle/>
          <a:p>
            <a:endParaRPr lang="zh-CN" altLang="en-US"/>
          </a:p>
        </p:txBody>
      </p:sp>
      <p:sp>
        <p:nvSpPr>
          <p:cNvPr id="1049081" name="灯片编号占位符 5"/>
          <p:cNvSpPr>
            <a:spLocks noGrp="1"/>
          </p:cNvSpPr>
          <p:nvPr>
            <p:ph type="sldNum" sz="quarter" idx="12"/>
          </p:nvPr>
        </p:nvSpPr>
        <p:spPr/>
        <p:txBody>
          <a:bodyPr/>
          <a:lstStyle/>
          <a:p>
            <a:fld id="{5CD111DF-188E-4D7A-82CA-A54C32D11B83}"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1049102" name="标题 1"/>
          <p:cNvSpPr>
            <a:spLocks noGrp="1"/>
          </p:cNvSpPr>
          <p:nvPr>
            <p:ph type="title"/>
          </p:nvPr>
        </p:nvSpPr>
        <p:spPr/>
        <p:txBody>
          <a:bodyPr/>
          <a:lstStyle/>
          <a:p>
            <a:r>
              <a:rPr lang="zh-CN" altLang="en-US"/>
              <a:t>单击此处编辑母版标题样式</a:t>
            </a:r>
          </a:p>
        </p:txBody>
      </p:sp>
      <p:sp>
        <p:nvSpPr>
          <p:cNvPr id="1049103" name="竖排文字占位符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9104" name="日期占位符 3"/>
          <p:cNvSpPr>
            <a:spLocks noGrp="1"/>
          </p:cNvSpPr>
          <p:nvPr>
            <p:ph type="dt" sz="half" idx="10"/>
          </p:nvPr>
        </p:nvSpPr>
        <p:spPr/>
        <p:txBody>
          <a:bodyPr/>
          <a:lstStyle/>
          <a:p>
            <a:fld id="{3394CDDC-0139-4CFF-BAB5-8FFCD7855862}" type="datetimeFigureOut">
              <a:rPr lang="zh-CN" altLang="en-US" smtClean="0"/>
              <a:t>2022/3/24</a:t>
            </a:fld>
            <a:endParaRPr lang="zh-CN" altLang="en-US"/>
          </a:p>
        </p:txBody>
      </p:sp>
      <p:sp>
        <p:nvSpPr>
          <p:cNvPr id="1049105" name="页脚占位符 4"/>
          <p:cNvSpPr>
            <a:spLocks noGrp="1"/>
          </p:cNvSpPr>
          <p:nvPr>
            <p:ph type="ftr" sz="quarter" idx="11"/>
          </p:nvPr>
        </p:nvSpPr>
        <p:spPr/>
        <p:txBody>
          <a:bodyPr/>
          <a:lstStyle/>
          <a:p>
            <a:endParaRPr lang="zh-CN" altLang="en-US"/>
          </a:p>
        </p:txBody>
      </p:sp>
      <p:sp>
        <p:nvSpPr>
          <p:cNvPr id="1049106" name="灯片编号占位符 5"/>
          <p:cNvSpPr>
            <a:spLocks noGrp="1"/>
          </p:cNvSpPr>
          <p:nvPr>
            <p:ph type="sldNum" sz="quarter" idx="12"/>
          </p:nvPr>
        </p:nvSpPr>
        <p:spPr/>
        <p:txBody>
          <a:bodyPr/>
          <a:lstStyle/>
          <a:p>
            <a:fld id="{5CD111DF-188E-4D7A-82CA-A54C32D11B83}"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1049086"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1049087"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9088" name="日期占位符 3"/>
          <p:cNvSpPr>
            <a:spLocks noGrp="1"/>
          </p:cNvSpPr>
          <p:nvPr>
            <p:ph type="dt" sz="half" idx="10"/>
          </p:nvPr>
        </p:nvSpPr>
        <p:spPr/>
        <p:txBody>
          <a:bodyPr/>
          <a:lstStyle/>
          <a:p>
            <a:fld id="{3394CDDC-0139-4CFF-BAB5-8FFCD7855862}" type="datetimeFigureOut">
              <a:rPr lang="zh-CN" altLang="en-US" smtClean="0"/>
              <a:t>2022/3/24</a:t>
            </a:fld>
            <a:endParaRPr lang="zh-CN" altLang="en-US"/>
          </a:p>
        </p:txBody>
      </p:sp>
      <p:sp>
        <p:nvSpPr>
          <p:cNvPr id="1049089" name="页脚占位符 4"/>
          <p:cNvSpPr>
            <a:spLocks noGrp="1"/>
          </p:cNvSpPr>
          <p:nvPr>
            <p:ph type="ftr" sz="quarter" idx="11"/>
          </p:nvPr>
        </p:nvSpPr>
        <p:spPr/>
        <p:txBody>
          <a:bodyPr/>
          <a:lstStyle/>
          <a:p>
            <a:endParaRPr lang="zh-CN" altLang="en-US"/>
          </a:p>
        </p:txBody>
      </p:sp>
      <p:sp>
        <p:nvSpPr>
          <p:cNvPr id="1049090" name="灯片编号占位符 5"/>
          <p:cNvSpPr>
            <a:spLocks noGrp="1"/>
          </p:cNvSpPr>
          <p:nvPr>
            <p:ph type="sldNum" sz="quarter" idx="12"/>
          </p:nvPr>
        </p:nvSpPr>
        <p:spPr/>
        <p:txBody>
          <a:bodyPr/>
          <a:lstStyle/>
          <a:p>
            <a:fld id="{5CD111DF-188E-4D7A-82CA-A54C32D11B83}"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1049091" name="标题 1"/>
          <p:cNvSpPr>
            <a:spLocks noGrp="1"/>
          </p:cNvSpPr>
          <p:nvPr>
            <p:ph type="title"/>
          </p:nvPr>
        </p:nvSpPr>
        <p:spPr/>
        <p:txBody>
          <a:bodyPr/>
          <a:lstStyle/>
          <a:p>
            <a:r>
              <a:rPr lang="zh-CN" altLang="en-US"/>
              <a:t>单击此处编辑母版标题样式</a:t>
            </a:r>
          </a:p>
        </p:txBody>
      </p:sp>
      <p:sp>
        <p:nvSpPr>
          <p:cNvPr id="1049092" name="内容占位符 2"/>
          <p:cNvSpPr>
            <a:spLocks noGrp="1"/>
          </p:cNvSpPr>
          <p:nvPr>
            <p:ph idx="1" hasCustomPrompt="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9093" name="日期占位符 3"/>
          <p:cNvSpPr>
            <a:spLocks noGrp="1"/>
          </p:cNvSpPr>
          <p:nvPr>
            <p:ph type="dt" sz="half" idx="10"/>
          </p:nvPr>
        </p:nvSpPr>
        <p:spPr/>
        <p:txBody>
          <a:bodyPr/>
          <a:lstStyle/>
          <a:p>
            <a:fld id="{3394CDDC-0139-4CFF-BAB5-8FFCD7855862}" type="datetimeFigureOut">
              <a:rPr lang="zh-CN" altLang="en-US" smtClean="0"/>
              <a:t>2022/3/24</a:t>
            </a:fld>
            <a:endParaRPr lang="zh-CN" altLang="en-US"/>
          </a:p>
        </p:txBody>
      </p:sp>
      <p:sp>
        <p:nvSpPr>
          <p:cNvPr id="1049094" name="页脚占位符 4"/>
          <p:cNvSpPr>
            <a:spLocks noGrp="1"/>
          </p:cNvSpPr>
          <p:nvPr>
            <p:ph type="ftr" sz="quarter" idx="11"/>
          </p:nvPr>
        </p:nvSpPr>
        <p:spPr/>
        <p:txBody>
          <a:bodyPr/>
          <a:lstStyle/>
          <a:p>
            <a:endParaRPr lang="zh-CN" altLang="en-US"/>
          </a:p>
        </p:txBody>
      </p:sp>
      <p:sp>
        <p:nvSpPr>
          <p:cNvPr id="1049095" name="灯片编号占位符 5"/>
          <p:cNvSpPr>
            <a:spLocks noGrp="1"/>
          </p:cNvSpPr>
          <p:nvPr>
            <p:ph type="sldNum" sz="quarter" idx="12"/>
          </p:nvPr>
        </p:nvSpPr>
        <p:spPr/>
        <p:txBody>
          <a:bodyPr/>
          <a:lstStyle/>
          <a:p>
            <a:fld id="{5CD111DF-188E-4D7A-82CA-A54C32D11B83}"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1049107"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1049108"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1049109" name="日期占位符 3"/>
          <p:cNvSpPr>
            <a:spLocks noGrp="1"/>
          </p:cNvSpPr>
          <p:nvPr>
            <p:ph type="dt" sz="half" idx="10"/>
          </p:nvPr>
        </p:nvSpPr>
        <p:spPr/>
        <p:txBody>
          <a:bodyPr/>
          <a:lstStyle/>
          <a:p>
            <a:fld id="{3394CDDC-0139-4CFF-BAB5-8FFCD7855862}" type="datetimeFigureOut">
              <a:rPr lang="zh-CN" altLang="en-US" smtClean="0"/>
              <a:t>2022/3/24</a:t>
            </a:fld>
            <a:endParaRPr lang="zh-CN" altLang="en-US"/>
          </a:p>
        </p:txBody>
      </p:sp>
      <p:sp>
        <p:nvSpPr>
          <p:cNvPr id="1049110" name="页脚占位符 4"/>
          <p:cNvSpPr>
            <a:spLocks noGrp="1"/>
          </p:cNvSpPr>
          <p:nvPr>
            <p:ph type="ftr" sz="quarter" idx="11"/>
          </p:nvPr>
        </p:nvSpPr>
        <p:spPr/>
        <p:txBody>
          <a:bodyPr/>
          <a:lstStyle/>
          <a:p>
            <a:endParaRPr lang="zh-CN" altLang="en-US"/>
          </a:p>
        </p:txBody>
      </p:sp>
      <p:sp>
        <p:nvSpPr>
          <p:cNvPr id="1049111" name="灯片编号占位符 5"/>
          <p:cNvSpPr>
            <a:spLocks noGrp="1"/>
          </p:cNvSpPr>
          <p:nvPr>
            <p:ph type="sldNum" sz="quarter" idx="12"/>
          </p:nvPr>
        </p:nvSpPr>
        <p:spPr/>
        <p:txBody>
          <a:bodyPr/>
          <a:lstStyle/>
          <a:p>
            <a:fld id="{5CD111DF-188E-4D7A-82CA-A54C32D11B83}"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1049112" name="标题 1"/>
          <p:cNvSpPr>
            <a:spLocks noGrp="1"/>
          </p:cNvSpPr>
          <p:nvPr>
            <p:ph type="title"/>
          </p:nvPr>
        </p:nvSpPr>
        <p:spPr/>
        <p:txBody>
          <a:bodyPr/>
          <a:lstStyle/>
          <a:p>
            <a:r>
              <a:rPr lang="zh-CN" altLang="en-US"/>
              <a:t>单击此处编辑母版标题样式</a:t>
            </a:r>
          </a:p>
        </p:txBody>
      </p:sp>
      <p:sp>
        <p:nvSpPr>
          <p:cNvPr id="104911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911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9115" name="日期占位符 4"/>
          <p:cNvSpPr>
            <a:spLocks noGrp="1"/>
          </p:cNvSpPr>
          <p:nvPr>
            <p:ph type="dt" sz="half" idx="10"/>
          </p:nvPr>
        </p:nvSpPr>
        <p:spPr/>
        <p:txBody>
          <a:bodyPr/>
          <a:lstStyle/>
          <a:p>
            <a:fld id="{3394CDDC-0139-4CFF-BAB5-8FFCD7855862}" type="datetimeFigureOut">
              <a:rPr lang="zh-CN" altLang="en-US" smtClean="0"/>
              <a:t>2022/3/24</a:t>
            </a:fld>
            <a:endParaRPr lang="zh-CN" altLang="en-US"/>
          </a:p>
        </p:txBody>
      </p:sp>
      <p:sp>
        <p:nvSpPr>
          <p:cNvPr id="1049116" name="页脚占位符 5"/>
          <p:cNvSpPr>
            <a:spLocks noGrp="1"/>
          </p:cNvSpPr>
          <p:nvPr>
            <p:ph type="ftr" sz="quarter" idx="11"/>
          </p:nvPr>
        </p:nvSpPr>
        <p:spPr/>
        <p:txBody>
          <a:bodyPr/>
          <a:lstStyle/>
          <a:p>
            <a:endParaRPr lang="zh-CN" altLang="en-US"/>
          </a:p>
        </p:txBody>
      </p:sp>
      <p:sp>
        <p:nvSpPr>
          <p:cNvPr id="1049117" name="灯片编号占位符 6"/>
          <p:cNvSpPr>
            <a:spLocks noGrp="1"/>
          </p:cNvSpPr>
          <p:nvPr>
            <p:ph type="sldNum" sz="quarter" idx="12"/>
          </p:nvPr>
        </p:nvSpPr>
        <p:spPr/>
        <p:txBody>
          <a:bodyPr/>
          <a:lstStyle/>
          <a:p>
            <a:fld id="{5CD111DF-188E-4D7A-82CA-A54C32D11B83}"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49118"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1049119"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1049120"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9121"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1049122"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9123" name="日期占位符 6"/>
          <p:cNvSpPr>
            <a:spLocks noGrp="1"/>
          </p:cNvSpPr>
          <p:nvPr>
            <p:ph type="dt" sz="half" idx="10"/>
          </p:nvPr>
        </p:nvSpPr>
        <p:spPr/>
        <p:txBody>
          <a:bodyPr/>
          <a:lstStyle/>
          <a:p>
            <a:fld id="{3394CDDC-0139-4CFF-BAB5-8FFCD7855862}" type="datetimeFigureOut">
              <a:rPr lang="zh-CN" altLang="en-US" smtClean="0"/>
              <a:t>2022/3/24</a:t>
            </a:fld>
            <a:endParaRPr lang="zh-CN" altLang="en-US"/>
          </a:p>
        </p:txBody>
      </p:sp>
      <p:sp>
        <p:nvSpPr>
          <p:cNvPr id="1049124" name="页脚占位符 7"/>
          <p:cNvSpPr>
            <a:spLocks noGrp="1"/>
          </p:cNvSpPr>
          <p:nvPr>
            <p:ph type="ftr" sz="quarter" idx="11"/>
          </p:nvPr>
        </p:nvSpPr>
        <p:spPr/>
        <p:txBody>
          <a:bodyPr/>
          <a:lstStyle/>
          <a:p>
            <a:endParaRPr lang="zh-CN" altLang="en-US"/>
          </a:p>
        </p:txBody>
      </p:sp>
      <p:sp>
        <p:nvSpPr>
          <p:cNvPr id="1049125" name="灯片编号占位符 8"/>
          <p:cNvSpPr>
            <a:spLocks noGrp="1"/>
          </p:cNvSpPr>
          <p:nvPr>
            <p:ph type="sldNum" sz="quarter" idx="12"/>
          </p:nvPr>
        </p:nvSpPr>
        <p:spPr/>
        <p:txBody>
          <a:bodyPr/>
          <a:lstStyle/>
          <a:p>
            <a:fld id="{5CD111DF-188E-4D7A-82CA-A54C32D11B83}"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1049082" name="标题 1"/>
          <p:cNvSpPr>
            <a:spLocks noGrp="1"/>
          </p:cNvSpPr>
          <p:nvPr>
            <p:ph type="title"/>
          </p:nvPr>
        </p:nvSpPr>
        <p:spPr/>
        <p:txBody>
          <a:bodyPr/>
          <a:lstStyle/>
          <a:p>
            <a:r>
              <a:rPr lang="zh-CN" altLang="en-US"/>
              <a:t>单击此处编辑母版标题样式</a:t>
            </a:r>
          </a:p>
        </p:txBody>
      </p:sp>
      <p:sp>
        <p:nvSpPr>
          <p:cNvPr id="1049083" name="日期占位符 2"/>
          <p:cNvSpPr>
            <a:spLocks noGrp="1"/>
          </p:cNvSpPr>
          <p:nvPr>
            <p:ph type="dt" sz="half" idx="10"/>
          </p:nvPr>
        </p:nvSpPr>
        <p:spPr/>
        <p:txBody>
          <a:bodyPr/>
          <a:lstStyle/>
          <a:p>
            <a:fld id="{3394CDDC-0139-4CFF-BAB5-8FFCD7855862}" type="datetimeFigureOut">
              <a:rPr lang="zh-CN" altLang="en-US" smtClean="0"/>
              <a:t>2022/3/24</a:t>
            </a:fld>
            <a:endParaRPr lang="zh-CN" altLang="en-US"/>
          </a:p>
        </p:txBody>
      </p:sp>
      <p:sp>
        <p:nvSpPr>
          <p:cNvPr id="1049084" name="页脚占位符 3"/>
          <p:cNvSpPr>
            <a:spLocks noGrp="1"/>
          </p:cNvSpPr>
          <p:nvPr>
            <p:ph type="ftr" sz="quarter" idx="11"/>
          </p:nvPr>
        </p:nvSpPr>
        <p:spPr/>
        <p:txBody>
          <a:bodyPr/>
          <a:lstStyle/>
          <a:p>
            <a:endParaRPr lang="zh-CN" altLang="en-US"/>
          </a:p>
        </p:txBody>
      </p:sp>
      <p:sp>
        <p:nvSpPr>
          <p:cNvPr id="1049085" name="灯片编号占位符 4"/>
          <p:cNvSpPr>
            <a:spLocks noGrp="1"/>
          </p:cNvSpPr>
          <p:nvPr>
            <p:ph type="sldNum" sz="quarter" idx="12"/>
          </p:nvPr>
        </p:nvSpPr>
        <p:spPr/>
        <p:txBody>
          <a:bodyPr/>
          <a:lstStyle/>
          <a:p>
            <a:fld id="{5CD111DF-188E-4D7A-82CA-A54C32D11B83}"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1048585" name="日期占位符 1"/>
          <p:cNvSpPr>
            <a:spLocks noGrp="1"/>
          </p:cNvSpPr>
          <p:nvPr>
            <p:ph type="dt" sz="half" idx="10"/>
          </p:nvPr>
        </p:nvSpPr>
        <p:spPr/>
        <p:txBody>
          <a:bodyPr/>
          <a:lstStyle/>
          <a:p>
            <a:fld id="{3394CDDC-0139-4CFF-BAB5-8FFCD7855862}" type="datetimeFigureOut">
              <a:rPr lang="zh-CN" altLang="en-US" smtClean="0"/>
              <a:t>2022/3/24</a:t>
            </a:fld>
            <a:endParaRPr lang="zh-CN" altLang="en-US"/>
          </a:p>
        </p:txBody>
      </p:sp>
      <p:sp>
        <p:nvSpPr>
          <p:cNvPr id="1048586" name="页脚占位符 2"/>
          <p:cNvSpPr>
            <a:spLocks noGrp="1"/>
          </p:cNvSpPr>
          <p:nvPr>
            <p:ph type="ftr" sz="quarter" idx="11"/>
          </p:nvPr>
        </p:nvSpPr>
        <p:spPr/>
        <p:txBody>
          <a:bodyPr/>
          <a:lstStyle/>
          <a:p>
            <a:endParaRPr lang="zh-CN" altLang="en-US"/>
          </a:p>
        </p:txBody>
      </p:sp>
      <p:sp>
        <p:nvSpPr>
          <p:cNvPr id="1048587" name="灯片编号占位符 3"/>
          <p:cNvSpPr>
            <a:spLocks noGrp="1"/>
          </p:cNvSpPr>
          <p:nvPr>
            <p:ph type="sldNum" sz="quarter" idx="12"/>
          </p:nvPr>
        </p:nvSpPr>
        <p:spPr/>
        <p:txBody>
          <a:bodyPr/>
          <a:lstStyle/>
          <a:p>
            <a:fld id="{5CD111DF-188E-4D7A-82CA-A54C32D11B83}"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1049126"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1049127"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9128"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1049129" name="日期占位符 4"/>
          <p:cNvSpPr>
            <a:spLocks noGrp="1"/>
          </p:cNvSpPr>
          <p:nvPr>
            <p:ph type="dt" sz="half" idx="10"/>
          </p:nvPr>
        </p:nvSpPr>
        <p:spPr/>
        <p:txBody>
          <a:bodyPr/>
          <a:lstStyle/>
          <a:p>
            <a:fld id="{3394CDDC-0139-4CFF-BAB5-8FFCD7855862}" type="datetimeFigureOut">
              <a:rPr lang="zh-CN" altLang="en-US" smtClean="0"/>
              <a:t>2022/3/24</a:t>
            </a:fld>
            <a:endParaRPr lang="zh-CN" altLang="en-US"/>
          </a:p>
        </p:txBody>
      </p:sp>
      <p:sp>
        <p:nvSpPr>
          <p:cNvPr id="1049130" name="页脚占位符 5"/>
          <p:cNvSpPr>
            <a:spLocks noGrp="1"/>
          </p:cNvSpPr>
          <p:nvPr>
            <p:ph type="ftr" sz="quarter" idx="11"/>
          </p:nvPr>
        </p:nvSpPr>
        <p:spPr/>
        <p:txBody>
          <a:bodyPr/>
          <a:lstStyle/>
          <a:p>
            <a:endParaRPr lang="zh-CN" altLang="en-US"/>
          </a:p>
        </p:txBody>
      </p:sp>
      <p:sp>
        <p:nvSpPr>
          <p:cNvPr id="1049131" name="灯片编号占位符 6"/>
          <p:cNvSpPr>
            <a:spLocks noGrp="1"/>
          </p:cNvSpPr>
          <p:nvPr>
            <p:ph type="sldNum" sz="quarter" idx="12"/>
          </p:nvPr>
        </p:nvSpPr>
        <p:spPr/>
        <p:txBody>
          <a:bodyPr/>
          <a:lstStyle/>
          <a:p>
            <a:fld id="{5CD111DF-188E-4D7A-82CA-A54C32D11B83}"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1049096"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1049097"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1049098"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1049099" name="日期占位符 4"/>
          <p:cNvSpPr>
            <a:spLocks noGrp="1"/>
          </p:cNvSpPr>
          <p:nvPr>
            <p:ph type="dt" sz="half" idx="10"/>
          </p:nvPr>
        </p:nvSpPr>
        <p:spPr/>
        <p:txBody>
          <a:bodyPr/>
          <a:lstStyle/>
          <a:p>
            <a:fld id="{3394CDDC-0139-4CFF-BAB5-8FFCD7855862}" type="datetimeFigureOut">
              <a:rPr lang="zh-CN" altLang="en-US" smtClean="0"/>
              <a:t>2022/3/24</a:t>
            </a:fld>
            <a:endParaRPr lang="zh-CN" altLang="en-US"/>
          </a:p>
        </p:txBody>
      </p:sp>
      <p:sp>
        <p:nvSpPr>
          <p:cNvPr id="1049100" name="页脚占位符 5"/>
          <p:cNvSpPr>
            <a:spLocks noGrp="1"/>
          </p:cNvSpPr>
          <p:nvPr>
            <p:ph type="ftr" sz="quarter" idx="11"/>
          </p:nvPr>
        </p:nvSpPr>
        <p:spPr/>
        <p:txBody>
          <a:bodyPr/>
          <a:lstStyle/>
          <a:p>
            <a:endParaRPr lang="zh-CN" altLang="en-US"/>
          </a:p>
        </p:txBody>
      </p:sp>
      <p:sp>
        <p:nvSpPr>
          <p:cNvPr id="1049101" name="灯片编号占位符 6"/>
          <p:cNvSpPr>
            <a:spLocks noGrp="1"/>
          </p:cNvSpPr>
          <p:nvPr>
            <p:ph type="sldNum" sz="quarter" idx="12"/>
          </p:nvPr>
        </p:nvSpPr>
        <p:spPr/>
        <p:txBody>
          <a:bodyPr/>
          <a:lstStyle/>
          <a:p>
            <a:fld id="{5CD111DF-188E-4D7A-82CA-A54C32D11B83}"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576"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1048577"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8578"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ea typeface="Arial" panose="020B0604020202020204" pitchFamily="34" charset="0"/>
              </a:defRPr>
            </a:lvl1pPr>
          </a:lstStyle>
          <a:p>
            <a:fld id="{3394CDDC-0139-4CFF-BAB5-8FFCD7855862}" type="datetimeFigureOut">
              <a:rPr lang="zh-CN" altLang="en-US" smtClean="0"/>
              <a:t>2022/3/24</a:t>
            </a:fld>
            <a:endParaRPr lang="zh-CN" altLang="en-US"/>
          </a:p>
        </p:txBody>
      </p:sp>
      <p:sp>
        <p:nvSpPr>
          <p:cNvPr id="1048579"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ea typeface="Arial" panose="020B0604020202020204" pitchFamily="34" charset="0"/>
              </a:defRPr>
            </a:lvl1pPr>
          </a:lstStyle>
          <a:p>
            <a:endParaRPr lang="zh-CN" altLang="en-US"/>
          </a:p>
        </p:txBody>
      </p:sp>
      <p:sp>
        <p:nvSpPr>
          <p:cNvPr id="1048580"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ea typeface="Arial" panose="020B0604020202020204" pitchFamily="34" charset="0"/>
              </a:defRPr>
            </a:lvl1pPr>
          </a:lstStyle>
          <a:p>
            <a:fld id="{5CD111DF-188E-4D7A-82CA-A54C32D11B83}" type="slidenum">
              <a:rPr lang="zh-CN" altLang="en-US" smtClean="0"/>
              <a:t>‹#›</a:t>
            </a:fld>
            <a:endParaRPr lang="zh-CN" altLang="en-US"/>
          </a:p>
        </p:txBody>
      </p:sp>
      <p:pic>
        <p:nvPicPr>
          <p:cNvPr id="2097152" name="图片 6"/>
          <p:cNvPicPr>
            <a:picLocks noChangeAspect="1"/>
          </p:cNvPicPr>
          <p:nvPr userDrawn="1"/>
        </p:nvPicPr>
        <p:blipFill rotWithShape="1">
          <a:blip r:embed="rId13" cstate="print"/>
          <a:srcRect l="3716" t="892" r="5195" b="992"/>
          <a:stretch>
            <a:fillRect/>
          </a:stretch>
        </p:blipFill>
        <p:spPr>
          <a:xfrm>
            <a:off x="0" y="0"/>
            <a:ext cx="12192000" cy="6858000"/>
          </a:xfrm>
          <a:prstGeom prst="rect">
            <a:avLst/>
          </a:prstGeom>
        </p:spPr>
      </p:pic>
      <p:grpSp>
        <p:nvGrpSpPr>
          <p:cNvPr id="14" name="组合 7"/>
          <p:cNvGrpSpPr/>
          <p:nvPr userDrawn="1"/>
        </p:nvGrpSpPr>
        <p:grpSpPr>
          <a:xfrm>
            <a:off x="353518" y="359319"/>
            <a:ext cx="11495582" cy="6174831"/>
            <a:chOff x="689624" y="547201"/>
            <a:chExt cx="10932105" cy="5889525"/>
          </a:xfrm>
        </p:grpSpPr>
        <p:sp>
          <p:nvSpPr>
            <p:cNvPr id="1048581" name="圆角矩形 8"/>
            <p:cNvSpPr/>
            <p:nvPr/>
          </p:nvSpPr>
          <p:spPr>
            <a:xfrm>
              <a:off x="689624" y="547201"/>
              <a:ext cx="10932105" cy="5889525"/>
            </a:xfrm>
            <a:prstGeom prst="roundRect">
              <a:avLst>
                <a:gd name="adj"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Arial" panose="020B0604020202020204" pitchFamily="34" charset="0"/>
              </a:endParaRPr>
            </a:p>
          </p:txBody>
        </p:sp>
        <p:sp>
          <p:nvSpPr>
            <p:cNvPr id="1048582" name="圆角矩形 9"/>
            <p:cNvSpPr/>
            <p:nvPr userDrawn="1"/>
          </p:nvSpPr>
          <p:spPr>
            <a:xfrm>
              <a:off x="842025" y="693174"/>
              <a:ext cx="10617472" cy="5589640"/>
            </a:xfrm>
            <a:prstGeom prst="roundRect">
              <a:avLst>
                <a:gd name="adj" fmla="val 0"/>
              </a:avLst>
            </a:prstGeom>
            <a:noFill/>
            <a:ln>
              <a:solidFill>
                <a:srgbClr val="2769B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Arial" panose="020B0604020202020204" pitchFamily="34" charset="0"/>
              </a:endParaRPr>
            </a:p>
          </p:txBody>
        </p:sp>
      </p:grpSp>
      <p:sp>
        <p:nvSpPr>
          <p:cNvPr id="1048583" name="矩形 10"/>
          <p:cNvSpPr/>
          <p:nvPr userDrawn="1"/>
        </p:nvSpPr>
        <p:spPr>
          <a:xfrm>
            <a:off x="4665785" y="352213"/>
            <a:ext cx="2860429" cy="632525"/>
          </a:xfrm>
          <a:prstGeom prst="rect">
            <a:avLst/>
          </a:prstGeom>
          <a:gradFill>
            <a:gsLst>
              <a:gs pos="0">
                <a:srgbClr val="2769B0"/>
              </a:gs>
              <a:gs pos="100000">
                <a:srgbClr val="4A4795"/>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Arial" panose="020B0604020202020204" pitchFamily="34" charset="0"/>
            </a:endParaRPr>
          </a:p>
        </p:txBody>
      </p:sp>
      <p:sp>
        <p:nvSpPr>
          <p:cNvPr id="1048584" name="文本框 11"/>
          <p:cNvSpPr txBox="1"/>
          <p:nvPr userDrawn="1"/>
        </p:nvSpPr>
        <p:spPr>
          <a:xfrm>
            <a:off x="4957644" y="345309"/>
            <a:ext cx="2276710" cy="646331"/>
          </a:xfrm>
          <a:prstGeom prst="rect">
            <a:avLst/>
          </a:prstGeom>
          <a:noFill/>
        </p:spPr>
        <p:txBody>
          <a:bodyPr wrap="square" rtlCol="0">
            <a:spAutoFit/>
          </a:bodyPr>
          <a:lstStyle/>
          <a:p>
            <a:pPr algn="ctr"/>
            <a:r>
              <a:rPr lang="en-US" altLang="zh-CN" sz="3600" dirty="0">
                <a:solidFill>
                  <a:schemeClr val="bg1"/>
                </a:solidFill>
                <a:latin typeface="Arial" panose="020B0604020202020204" pitchFamily="34" charset="0"/>
                <a:ea typeface="Arial" panose="020B0604020202020204" pitchFamily="34" charset="0"/>
              </a:rPr>
              <a:t>20XX</a:t>
            </a:r>
            <a:endParaRPr lang="zh-CN" altLang="en-US" sz="3600" dirty="0">
              <a:solidFill>
                <a:schemeClr val="bg1"/>
              </a:solidFill>
              <a:latin typeface="Arial" panose="020B0604020202020204" pitchFamily="34" charset="0"/>
              <a:ea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Arial" panose="020B0604020202020204" pitchFamily="34"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Arial" panose="020B060402020202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Arial" panose="020B060402020202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Arial" panose="020B060402020202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Arial" panose="020B060402020202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Arial" panose="020B060402020202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hyperlink" Target="https://doi.org/10.1016/j.carbpol.2015.07.061" TargetMode="External"/><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3" name="图片 3"/>
          <p:cNvPicPr>
            <a:picLocks noChangeAspect="1"/>
          </p:cNvPicPr>
          <p:nvPr/>
        </p:nvPicPr>
        <p:blipFill rotWithShape="1">
          <a:blip r:embed="rId2" cstate="print"/>
          <a:srcRect l="3716" t="892" r="5195" b="992"/>
          <a:stretch>
            <a:fillRect/>
          </a:stretch>
        </p:blipFill>
        <p:spPr>
          <a:xfrm>
            <a:off x="0" y="-60847"/>
            <a:ext cx="12192000" cy="7301294"/>
          </a:xfrm>
          <a:prstGeom prst="rect">
            <a:avLst/>
          </a:prstGeom>
        </p:spPr>
      </p:pic>
      <p:sp>
        <p:nvSpPr>
          <p:cNvPr id="1048588" name="矩形 4"/>
          <p:cNvSpPr/>
          <p:nvPr/>
        </p:nvSpPr>
        <p:spPr>
          <a:xfrm>
            <a:off x="4654025" y="965912"/>
            <a:ext cx="2892995" cy="4739426"/>
          </a:xfrm>
          <a:prstGeom prst="rect">
            <a:avLst/>
          </a:prstGeom>
          <a:noFill/>
          <a:ln w="190500">
            <a:gradFill>
              <a:gsLst>
                <a:gs pos="24000">
                  <a:schemeClr val="bg1"/>
                </a:gs>
                <a:gs pos="44588">
                  <a:srgbClr val="FCFDFE">
                    <a:alpha val="0"/>
                  </a:srgbClr>
                </a:gs>
                <a:gs pos="71000">
                  <a:schemeClr val="bg1">
                    <a:alpha val="0"/>
                  </a:schemeClr>
                </a:gs>
                <a:gs pos="89000">
                  <a:schemeClr val="bg1"/>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8589" name="文本框 5"/>
          <p:cNvSpPr txBox="1"/>
          <p:nvPr/>
        </p:nvSpPr>
        <p:spPr>
          <a:xfrm>
            <a:off x="5013010" y="4230010"/>
            <a:ext cx="2165978" cy="1077218"/>
          </a:xfrm>
          <a:prstGeom prst="rect">
            <a:avLst/>
          </a:prstGeom>
          <a:noFill/>
        </p:spPr>
        <p:txBody>
          <a:bodyPr wrap="none" rtlCol="0">
            <a:spAutoFit/>
          </a:bodyPr>
          <a:lstStyle/>
          <a:p>
            <a:pPr algn="ctr"/>
            <a:r>
              <a:rPr lang="en-US" altLang="zh-CN" sz="3200" b="1" dirty="0" err="1">
                <a:solidFill>
                  <a:schemeClr val="bg1"/>
                </a:solidFill>
                <a:latin typeface="Arial" panose="020B0604020202020204" pitchFamily="34" charset="0"/>
                <a:ea typeface="Arial" panose="020B0604020202020204" pitchFamily="34" charset="0"/>
              </a:rPr>
              <a:t>Kelompok</a:t>
            </a:r>
            <a:endParaRPr lang="en-US" altLang="zh-CN" sz="3200" b="1" dirty="0">
              <a:solidFill>
                <a:schemeClr val="bg1"/>
              </a:solidFill>
              <a:latin typeface="Arial" panose="020B0604020202020204" pitchFamily="34" charset="0"/>
              <a:ea typeface="Arial" panose="020B0604020202020204" pitchFamily="34" charset="0"/>
            </a:endParaRPr>
          </a:p>
          <a:p>
            <a:pPr algn="ctr"/>
            <a:r>
              <a:rPr lang="en-US" altLang="zh-CN" sz="3200" b="1" dirty="0">
                <a:solidFill>
                  <a:schemeClr val="bg1"/>
                </a:solidFill>
                <a:latin typeface="Arial" panose="020B0604020202020204" pitchFamily="34" charset="0"/>
                <a:ea typeface="Arial" panose="020B0604020202020204" pitchFamily="34" charset="0"/>
              </a:rPr>
              <a:t>8</a:t>
            </a:r>
          </a:p>
        </p:txBody>
      </p:sp>
      <p:sp>
        <p:nvSpPr>
          <p:cNvPr id="1048590" name="文本框 6" descr="e7d195523061f1c0deeec63e560781cfd59afb0ea006f2a87ABB68BF51EA6619813959095094C18C62A12F549504892A4AAA8C1554C6663626E05CA27F281A14E6983772AFC3FB97135759321DEA3D7004FB075A8443E283A7673BBBDBFD88DFA513D62253E27B7E9FFF4379D8121322A85C7E16198ADF129F152EEF5340DE1ED504E252F53EAD1F847BC471C6326134"/>
          <p:cNvSpPr txBox="1"/>
          <p:nvPr/>
        </p:nvSpPr>
        <p:spPr>
          <a:xfrm flipH="1">
            <a:off x="2829853" y="3062459"/>
            <a:ext cx="6532292" cy="923330"/>
          </a:xfrm>
          <a:prstGeom prst="rect">
            <a:avLst/>
          </a:prstGeom>
          <a:noFill/>
        </p:spPr>
        <p:txBody>
          <a:bodyPr wrap="square" rtlCol="0">
            <a:spAutoFit/>
          </a:bodyPr>
          <a:lstStyle/>
          <a:p>
            <a:pPr algn="ctr"/>
            <a:r>
              <a:rPr lang="en-US" altLang="zh-CN" sz="5400" b="1" dirty="0" err="1">
                <a:solidFill>
                  <a:schemeClr val="bg1"/>
                </a:solidFill>
                <a:latin typeface="Arial" panose="020B0604020202020204" pitchFamily="34" charset="0"/>
                <a:ea typeface="Arial" panose="020B0604020202020204" pitchFamily="34" charset="0"/>
                <a:cs typeface="Aharoni" panose="02010803020104030203" pitchFamily="2" charset="-79"/>
              </a:rPr>
              <a:t>Jenis-Jenis</a:t>
            </a:r>
            <a:r>
              <a:rPr lang="en-US" altLang="zh-CN" sz="5400" b="1" dirty="0">
                <a:solidFill>
                  <a:schemeClr val="bg1"/>
                </a:solidFill>
                <a:latin typeface="Arial" panose="020B0604020202020204" pitchFamily="34" charset="0"/>
                <a:ea typeface="Arial" panose="020B0604020202020204" pitchFamily="34" charset="0"/>
                <a:cs typeface="Aharoni" panose="02010803020104030203" pitchFamily="2" charset="-79"/>
              </a:rPr>
              <a:t> </a:t>
            </a:r>
            <a:r>
              <a:rPr lang="en-US" altLang="zh-CN" sz="5400" b="1" dirty="0" err="1">
                <a:solidFill>
                  <a:schemeClr val="bg1"/>
                </a:solidFill>
                <a:latin typeface="Arial" panose="020B0604020202020204" pitchFamily="34" charset="0"/>
                <a:ea typeface="Arial" panose="020B0604020202020204" pitchFamily="34" charset="0"/>
                <a:cs typeface="Aharoni" panose="02010803020104030203" pitchFamily="2" charset="-79"/>
              </a:rPr>
              <a:t>Bakteri</a:t>
            </a:r>
            <a:endParaRPr lang="zh-CN" altLang="en-US" sz="5400" b="1" dirty="0">
              <a:solidFill>
                <a:schemeClr val="bg1"/>
              </a:solidFill>
              <a:latin typeface="Arial" panose="020B0604020202020204" pitchFamily="34" charset="0"/>
              <a:ea typeface="Arial" panose="020B0604020202020204" pitchFamily="34" charset="0"/>
              <a:cs typeface="Aharoni" panose="02010803020104030203" pitchFamily="2" charset="-79"/>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1048589"/>
                                        </p:tgtEl>
                                        <p:attrNameLst>
                                          <p:attrName>style.visibility</p:attrName>
                                        </p:attrNameLst>
                                      </p:cBhvr>
                                      <p:to>
                                        <p:strVal val="visible"/>
                                      </p:to>
                                    </p:set>
                                    <p:anim calcmode="lin" valueType="num">
                                      <p:cBhvr>
                                        <p:cTn id="7" dur="1000" fill="hold"/>
                                        <p:tgtEl>
                                          <p:spTgt spid="1048589"/>
                                        </p:tgtEl>
                                        <p:attrNameLst>
                                          <p:attrName>ppt_w</p:attrName>
                                        </p:attrNameLst>
                                      </p:cBhvr>
                                      <p:tavLst>
                                        <p:tav tm="0">
                                          <p:val>
                                            <p:strVal val="#ppt_w+.3"/>
                                          </p:val>
                                        </p:tav>
                                        <p:tav tm="100000">
                                          <p:val>
                                            <p:strVal val="#ppt_w"/>
                                          </p:val>
                                        </p:tav>
                                      </p:tavLst>
                                    </p:anim>
                                    <p:anim calcmode="lin" valueType="num">
                                      <p:cBhvr>
                                        <p:cTn id="8" dur="1000" fill="hold"/>
                                        <p:tgtEl>
                                          <p:spTgt spid="1048589"/>
                                        </p:tgtEl>
                                        <p:attrNameLst>
                                          <p:attrName>ppt_h</p:attrName>
                                        </p:attrNameLst>
                                      </p:cBhvr>
                                      <p:tavLst>
                                        <p:tav tm="0">
                                          <p:val>
                                            <p:strVal val="#ppt_h"/>
                                          </p:val>
                                        </p:tav>
                                        <p:tav tm="100000">
                                          <p:val>
                                            <p:strVal val="#ppt_h"/>
                                          </p:val>
                                        </p:tav>
                                      </p:tavLst>
                                    </p:anim>
                                    <p:animEffect transition="in" filter="fade">
                                      <p:cBhvr>
                                        <p:cTn id="9" dur="1000"/>
                                        <p:tgtEl>
                                          <p:spTgt spid="10485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58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9037" name="矩形 11"/>
          <p:cNvSpPr/>
          <p:nvPr/>
        </p:nvSpPr>
        <p:spPr>
          <a:xfrm>
            <a:off x="1431472" y="-2198914"/>
            <a:ext cx="1246414" cy="1839686"/>
          </a:xfrm>
          <a:prstGeom prst="rect">
            <a:avLst/>
          </a:prstGeom>
          <a:solidFill>
            <a:srgbClr val="3EB0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38" name="矩形 12"/>
          <p:cNvSpPr/>
          <p:nvPr/>
        </p:nvSpPr>
        <p:spPr>
          <a:xfrm>
            <a:off x="2917372" y="-2198914"/>
            <a:ext cx="1246414" cy="1839686"/>
          </a:xfrm>
          <a:prstGeom prst="rect">
            <a:avLst/>
          </a:prstGeom>
          <a:solidFill>
            <a:srgbClr val="0378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39" name="矩形 13"/>
          <p:cNvSpPr/>
          <p:nvPr/>
        </p:nvSpPr>
        <p:spPr>
          <a:xfrm>
            <a:off x="4336205" y="-2165604"/>
            <a:ext cx="1246414" cy="1839686"/>
          </a:xfrm>
          <a:prstGeom prst="rect">
            <a:avLst/>
          </a:prstGeom>
          <a:solidFill>
            <a:srgbClr val="3A64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40" name="矩形 14"/>
          <p:cNvSpPr/>
          <p:nvPr/>
        </p:nvSpPr>
        <p:spPr>
          <a:xfrm>
            <a:off x="5822105" y="-2165604"/>
            <a:ext cx="1246414" cy="1839686"/>
          </a:xfrm>
          <a:prstGeom prst="rect">
            <a:avLst/>
          </a:prstGeom>
          <a:solidFill>
            <a:srgbClr val="5F51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65" name="文本框 36"/>
          <p:cNvSpPr txBox="1"/>
          <p:nvPr/>
        </p:nvSpPr>
        <p:spPr>
          <a:xfrm>
            <a:off x="558766" y="2024806"/>
            <a:ext cx="11142904" cy="2649059"/>
          </a:xfrm>
          <a:prstGeom prst="rect">
            <a:avLst/>
          </a:prstGeom>
          <a:noFill/>
        </p:spPr>
        <p:txBody>
          <a:bodyPr wrap="square" rtlCol="0">
            <a:spAutoFit/>
            <a:scene3d>
              <a:camera prst="orthographicFront"/>
              <a:lightRig rig="threePt" dir="t"/>
            </a:scene3d>
            <a:sp3d contourW="12700"/>
          </a:bodyPr>
          <a:lstStyle/>
          <a:p>
            <a:pPr marL="342900" lvl="0" indent="-342900">
              <a:lnSpc>
                <a:spcPct val="107000"/>
              </a:lnSpc>
              <a:buFont typeface="Wingdings" panose="05000000000000000000" pitchFamily="2" charset="2"/>
              <a:buChar char=""/>
            </a:pPr>
            <a:r>
              <a:rPr lang="en-US" sz="1800" b="1"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Bakteri</a:t>
            </a:r>
            <a:r>
              <a:rPr lang="en-US"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b="1"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pektinolitik</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merupakan</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jenis</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bakteri</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yang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memiliki</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kemampuan</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dalam</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mendegradasi</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senyawa</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pektin</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Enzin</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pektinease</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yang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dihasilkan</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mampu</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merombak</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senyawa</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pektin</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dengan</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memecah</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poligalakturonat</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menjadi</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asam</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monogalakturonat</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melalui</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reaksi</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depolimerisasi</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dan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deesterifikasi</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pPr>
            <a:r>
              <a:rPr lang="en-US" sz="1800" dirty="0">
                <a:effectLst/>
                <a:latin typeface="Calibri" panose="020F0502020204030204" pitchFamily="34" charset="0"/>
                <a:ea typeface="Calibri" panose="020F0502020204030204" pitchFamily="34"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sz="1800" b="1" dirty="0" err="1">
                <a:solidFill>
                  <a:srgbClr val="000000"/>
                </a:solidFill>
                <a:effectLst/>
                <a:latin typeface="Times" panose="02020603050405020304" pitchFamily="18" charset="0"/>
                <a:ea typeface="Times New Roman" panose="02020603050405020304" pitchFamily="18" charset="0"/>
                <a:cs typeface="Times New Roman" panose="02020603050405020304" pitchFamily="18" charset="0"/>
              </a:rPr>
              <a:t>Contoh</a:t>
            </a:r>
            <a:r>
              <a:rPr lang="en-US" sz="1800" b="1" dirty="0">
                <a:solidFill>
                  <a:srgbClr val="000000"/>
                </a:solidFill>
                <a:effectLst/>
                <a:latin typeface="Times" panose="02020603050405020304" pitchFamily="18" charset="0"/>
                <a:ea typeface="Times New Roman" panose="02020603050405020304" pitchFamily="18" charset="0"/>
                <a:cs typeface="Times New Roman" panose="02020603050405020304" pitchFamily="18" charset="0"/>
              </a:rPr>
              <a:t> </a:t>
            </a:r>
            <a:r>
              <a:rPr lang="en-US" sz="1800" b="1" dirty="0" err="1">
                <a:solidFill>
                  <a:srgbClr val="000000"/>
                </a:solidFill>
                <a:effectLst/>
                <a:latin typeface="Times" panose="02020603050405020304" pitchFamily="18" charset="0"/>
                <a:ea typeface="Times New Roman" panose="02020603050405020304" pitchFamily="18" charset="0"/>
                <a:cs typeface="Times New Roman" panose="02020603050405020304" pitchFamily="18" charset="0"/>
              </a:rPr>
              <a:t>bakteri</a:t>
            </a:r>
            <a:r>
              <a:rPr lang="en-US" sz="1800" b="1" dirty="0">
                <a:solidFill>
                  <a:srgbClr val="000000"/>
                </a:solidFill>
                <a:effectLst/>
                <a:latin typeface="Times" panose="02020603050405020304" pitchFamily="18" charset="0"/>
                <a:ea typeface="Times New Roman" panose="02020603050405020304" pitchFamily="18" charset="0"/>
                <a:cs typeface="Times New Roman" panose="02020603050405020304" pitchFamily="18" charset="0"/>
              </a:rPr>
              <a:t> :</a:t>
            </a:r>
            <a:r>
              <a:rPr lang="en-US" sz="1800" dirty="0">
                <a:solidFill>
                  <a:srgbClr val="000000"/>
                </a:solidFill>
                <a:effectLst/>
                <a:latin typeface="Times"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000000"/>
                </a:solidFill>
                <a:effectLst/>
                <a:latin typeface="Times" panose="02020603050405020304" pitchFamily="18" charset="0"/>
                <a:ea typeface="Times New Roman" panose="02020603050405020304" pitchFamily="18" charset="0"/>
                <a:cs typeface="Times New Roman" panose="02020603050405020304" pitchFamily="18" charset="0"/>
              </a:rPr>
              <a:t>ada</a:t>
            </a:r>
            <a:r>
              <a:rPr lang="en-US" sz="1800" dirty="0">
                <a:solidFill>
                  <a:srgbClr val="000000"/>
                </a:solidFill>
                <a:effectLst/>
                <a:latin typeface="Times"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000000"/>
                </a:solidFill>
                <a:effectLst/>
                <a:latin typeface="Times" panose="02020603050405020304" pitchFamily="18" charset="0"/>
                <a:ea typeface="Times New Roman" panose="02020603050405020304" pitchFamily="18" charset="0"/>
                <a:cs typeface="Times New Roman" panose="02020603050405020304" pitchFamily="18" charset="0"/>
              </a:rPr>
              <a:t>umumnya</a:t>
            </a:r>
            <a:r>
              <a:rPr lang="en-US" sz="1800" dirty="0">
                <a:solidFill>
                  <a:srgbClr val="000000"/>
                </a:solidFill>
                <a:effectLst/>
                <a:latin typeface="Times"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000000"/>
                </a:solidFill>
                <a:effectLst/>
                <a:latin typeface="Times" panose="02020603050405020304" pitchFamily="18" charset="0"/>
                <a:ea typeface="Times New Roman" panose="02020603050405020304" pitchFamily="18" charset="0"/>
                <a:cs typeface="Times New Roman" panose="02020603050405020304" pitchFamily="18" charset="0"/>
              </a:rPr>
              <a:t>bakteri</a:t>
            </a:r>
            <a:r>
              <a:rPr lang="en-US" sz="1800" dirty="0">
                <a:solidFill>
                  <a:srgbClr val="000000"/>
                </a:solidFill>
                <a:effectLst/>
                <a:latin typeface="Times"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000000"/>
                </a:solidFill>
                <a:effectLst/>
                <a:latin typeface="Times" panose="02020603050405020304" pitchFamily="18" charset="0"/>
                <a:ea typeface="Times New Roman" panose="02020603050405020304" pitchFamily="18" charset="0"/>
                <a:cs typeface="Times New Roman" panose="02020603050405020304" pitchFamily="18" charset="0"/>
              </a:rPr>
              <a:t>proteolitik</a:t>
            </a:r>
            <a:r>
              <a:rPr lang="en-US" sz="1800" dirty="0">
                <a:solidFill>
                  <a:srgbClr val="000000"/>
                </a:solidFill>
                <a:effectLst/>
                <a:latin typeface="Times"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000000"/>
                </a:solidFill>
                <a:effectLst/>
                <a:latin typeface="Times" panose="02020603050405020304" pitchFamily="18" charset="0"/>
                <a:ea typeface="Times New Roman" panose="02020603050405020304" pitchFamily="18" charset="0"/>
                <a:cs typeface="Times New Roman" panose="02020603050405020304" pitchFamily="18" charset="0"/>
              </a:rPr>
              <a:t>adalah</a:t>
            </a:r>
            <a:r>
              <a:rPr lang="en-US" sz="1800" dirty="0">
                <a:solidFill>
                  <a:srgbClr val="000000"/>
                </a:solidFill>
                <a:effectLst/>
                <a:latin typeface="Times"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000000"/>
                </a:solidFill>
                <a:effectLst/>
                <a:latin typeface="Times" panose="02020603050405020304" pitchFamily="18" charset="0"/>
                <a:ea typeface="Times New Roman" panose="02020603050405020304" pitchFamily="18" charset="0"/>
                <a:cs typeface="Times New Roman" panose="02020603050405020304" pitchFamily="18" charset="0"/>
              </a:rPr>
              <a:t>bakteri</a:t>
            </a:r>
            <a:r>
              <a:rPr lang="en-US" sz="1800" dirty="0">
                <a:solidFill>
                  <a:srgbClr val="000000"/>
                </a:solidFill>
                <a:effectLst/>
                <a:latin typeface="Times"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000000"/>
                </a:solidFill>
                <a:effectLst/>
                <a:latin typeface="Times" panose="02020603050405020304" pitchFamily="18" charset="0"/>
                <a:ea typeface="Times New Roman" panose="02020603050405020304" pitchFamily="18" charset="0"/>
                <a:cs typeface="Times New Roman" panose="02020603050405020304" pitchFamily="18" charset="0"/>
              </a:rPr>
              <a:t>dari</a:t>
            </a:r>
            <a:r>
              <a:rPr lang="en-US" sz="1800" dirty="0">
                <a:solidFill>
                  <a:srgbClr val="000000"/>
                </a:solidFill>
                <a:effectLst/>
                <a:latin typeface="Times" panose="02020603050405020304" pitchFamily="18" charset="0"/>
                <a:ea typeface="Times New Roman" panose="02020603050405020304" pitchFamily="18" charset="0"/>
                <a:cs typeface="Times New Roman" panose="02020603050405020304" pitchFamily="18" charset="0"/>
              </a:rPr>
              <a:t> genus Bacillus, Pseudomonas, Proteus Streptobacillus, Staphylococcus, Streptococcus</a:t>
            </a:r>
            <a:endParaRPr lang="en-US"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a:p>
            <a:pPr lvl="0">
              <a:lnSpc>
                <a:spcPct val="107000"/>
              </a:lnSpc>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Wingdings" panose="05000000000000000000" pitchFamily="2" charset="2"/>
              <a:buChar char="Ø"/>
            </a:pPr>
            <a:r>
              <a:rPr lang="en-US" b="1" dirty="0" err="1">
                <a:solidFill>
                  <a:srgbClr val="000000"/>
                </a:solidFill>
                <a:latin typeface="Calibri" panose="020F0502020204030204" pitchFamily="34" charset="0"/>
                <a:ea typeface="Calibri" panose="020F0502020204030204" pitchFamily="34" charset="0"/>
              </a:rPr>
              <a:t>Karakterstik</a:t>
            </a:r>
            <a:r>
              <a:rPr lang="en-US" b="1" dirty="0">
                <a:solidFill>
                  <a:srgbClr val="000000"/>
                </a:solidFill>
                <a:latin typeface="Calibri" panose="020F0502020204030204" pitchFamily="34" charset="0"/>
                <a:ea typeface="Calibri" panose="020F0502020204030204" pitchFamily="34" charset="0"/>
              </a:rPr>
              <a:t> :</a:t>
            </a:r>
            <a:r>
              <a:rPr lang="en-US" dirty="0">
                <a:solidFill>
                  <a:srgbClr val="000000"/>
                </a:solidFill>
                <a:latin typeface="Calibri" panose="020F0502020204030204" pitchFamily="34" charset="0"/>
                <a:ea typeface="Calibri" panose="020F0502020204030204" pitchFamily="34" charset="0"/>
              </a:rPr>
              <a:t> </a:t>
            </a:r>
            <a:r>
              <a:rPr lang="en-US" dirty="0" err="1">
                <a:solidFill>
                  <a:srgbClr val="000000"/>
                </a:solidFill>
                <a:latin typeface="Calibri" panose="020F0502020204030204" pitchFamily="34" charset="0"/>
                <a:ea typeface="Calibri" panose="020F0502020204030204" pitchFamily="34" charset="0"/>
              </a:rPr>
              <a:t>berbentuk</a:t>
            </a:r>
            <a:r>
              <a:rPr lang="en-US" dirty="0">
                <a:solidFill>
                  <a:srgbClr val="000000"/>
                </a:solidFill>
                <a:latin typeface="Calibri" panose="020F0502020204030204" pitchFamily="34" charset="0"/>
                <a:ea typeface="Calibri" panose="020F0502020204030204" pitchFamily="34" charset="0"/>
              </a:rPr>
              <a:t> </a:t>
            </a:r>
            <a:r>
              <a:rPr lang="en-US" dirty="0" err="1">
                <a:solidFill>
                  <a:srgbClr val="000000"/>
                </a:solidFill>
                <a:latin typeface="Calibri" panose="020F0502020204030204" pitchFamily="34" charset="0"/>
                <a:ea typeface="Calibri" panose="020F0502020204030204" pitchFamily="34" charset="0"/>
              </a:rPr>
              <a:t>bulat</a:t>
            </a:r>
            <a:r>
              <a:rPr lang="en-US" dirty="0">
                <a:solidFill>
                  <a:srgbClr val="000000"/>
                </a:solidFill>
                <a:latin typeface="Calibri" panose="020F0502020204030204" pitchFamily="34" charset="0"/>
                <a:ea typeface="Calibri" panose="020F0502020204030204" pitchFamily="34" charset="0"/>
              </a:rPr>
              <a:t> </a:t>
            </a:r>
            <a:r>
              <a:rPr lang="en-US" dirty="0" err="1">
                <a:solidFill>
                  <a:srgbClr val="000000"/>
                </a:solidFill>
                <a:latin typeface="Calibri" panose="020F0502020204030204" pitchFamily="34" charset="0"/>
                <a:ea typeface="Calibri" panose="020F0502020204030204" pitchFamily="34" charset="0"/>
              </a:rPr>
              <a:t>dan</a:t>
            </a:r>
            <a:r>
              <a:rPr lang="en-US" dirty="0">
                <a:solidFill>
                  <a:srgbClr val="000000"/>
                </a:solidFill>
                <a:latin typeface="Calibri" panose="020F0502020204030204" pitchFamily="34" charset="0"/>
                <a:ea typeface="Calibri" panose="020F0502020204030204" pitchFamily="34" charset="0"/>
              </a:rPr>
              <a:t> </a:t>
            </a:r>
            <a:r>
              <a:rPr lang="en-US" dirty="0" err="1">
                <a:solidFill>
                  <a:srgbClr val="000000"/>
                </a:solidFill>
                <a:latin typeface="Calibri" panose="020F0502020204030204" pitchFamily="34" charset="0"/>
                <a:ea typeface="Calibri" panose="020F0502020204030204" pitchFamily="34" charset="0"/>
              </a:rPr>
              <a:t>berbentuk</a:t>
            </a:r>
            <a:r>
              <a:rPr lang="en-US" dirty="0">
                <a:solidFill>
                  <a:srgbClr val="000000"/>
                </a:solidFill>
                <a:latin typeface="Calibri" panose="020F0502020204030204" pitchFamily="34" charset="0"/>
                <a:ea typeface="Calibri" panose="020F0502020204030204" pitchFamily="34" charset="0"/>
              </a:rPr>
              <a:t> </a:t>
            </a:r>
            <a:r>
              <a:rPr lang="en-US" dirty="0" err="1">
                <a:solidFill>
                  <a:srgbClr val="000000"/>
                </a:solidFill>
                <a:latin typeface="Calibri" panose="020F0502020204030204" pitchFamily="34" charset="0"/>
                <a:ea typeface="Calibri" panose="020F0502020204030204" pitchFamily="34" charset="0"/>
              </a:rPr>
              <a:t>batang</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049073" name="文本框 47"/>
          <p:cNvSpPr txBox="1"/>
          <p:nvPr/>
        </p:nvSpPr>
        <p:spPr>
          <a:xfrm>
            <a:off x="3496323" y="1047892"/>
            <a:ext cx="5267789" cy="769441"/>
          </a:xfrm>
          <a:prstGeom prst="rect">
            <a:avLst/>
          </a:prstGeom>
          <a:noFill/>
        </p:spPr>
        <p:txBody>
          <a:bodyPr wrap="none" rtlCol="0">
            <a:spAutoFit/>
          </a:bodyPr>
          <a:lstStyle/>
          <a:p>
            <a:r>
              <a:rPr lang="en-US" altLang="zh-CN" sz="4400" b="1" dirty="0" err="1">
                <a:gradFill>
                  <a:gsLst>
                    <a:gs pos="0">
                      <a:srgbClr val="2969B0"/>
                    </a:gs>
                    <a:gs pos="100000">
                      <a:srgbClr val="4A4896"/>
                    </a:gs>
                  </a:gsLst>
                  <a:lin ang="0" scaled="0"/>
                </a:gradFill>
                <a:latin typeface="Arial" panose="020B0604020202020204" pitchFamily="34" charset="0"/>
                <a:ea typeface="Arial" panose="020B0604020202020204" pitchFamily="34" charset="0"/>
              </a:rPr>
              <a:t>Bakteri</a:t>
            </a:r>
            <a:r>
              <a:rPr lang="en-US" altLang="zh-CN" sz="4400" b="1" dirty="0">
                <a:gradFill>
                  <a:gsLst>
                    <a:gs pos="0">
                      <a:srgbClr val="2969B0"/>
                    </a:gs>
                    <a:gs pos="100000">
                      <a:srgbClr val="4A4896"/>
                    </a:gs>
                  </a:gsLst>
                  <a:lin ang="0" scaled="0"/>
                </a:gradFill>
                <a:latin typeface="Arial" panose="020B0604020202020204" pitchFamily="34" charset="0"/>
                <a:ea typeface="Arial" panose="020B0604020202020204" pitchFamily="34" charset="0"/>
              </a:rPr>
              <a:t> </a:t>
            </a:r>
            <a:r>
              <a:rPr lang="en-US" altLang="zh-CN" sz="4400" b="1" dirty="0" err="1">
                <a:gradFill>
                  <a:gsLst>
                    <a:gs pos="0">
                      <a:srgbClr val="2969B0"/>
                    </a:gs>
                    <a:gs pos="100000">
                      <a:srgbClr val="4A4896"/>
                    </a:gs>
                  </a:gsLst>
                  <a:lin ang="0" scaled="0"/>
                </a:gradFill>
                <a:latin typeface="Arial" panose="020B0604020202020204" pitchFamily="34" charset="0"/>
                <a:ea typeface="Arial" panose="020B0604020202020204" pitchFamily="34" charset="0"/>
              </a:rPr>
              <a:t>Pektinolitik</a:t>
            </a:r>
            <a:endParaRPr lang="zh-CN" altLang="en-US" sz="4400" b="1" dirty="0">
              <a:gradFill>
                <a:gsLst>
                  <a:gs pos="0">
                    <a:srgbClr val="2969B0"/>
                  </a:gs>
                  <a:gs pos="100000">
                    <a:srgbClr val="4A4896"/>
                  </a:gs>
                </a:gsLst>
                <a:lin ang="0" scaled="0"/>
              </a:gradFill>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106762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1049073"/>
                                        </p:tgtEl>
                                        <p:attrNameLst>
                                          <p:attrName>style.visibility</p:attrName>
                                        </p:attrNameLst>
                                      </p:cBhvr>
                                      <p:to>
                                        <p:strVal val="visible"/>
                                      </p:to>
                                    </p:set>
                                    <p:anim calcmode="lin" valueType="num">
                                      <p:cBhvr>
                                        <p:cTn id="7" dur="1000" fill="hold"/>
                                        <p:tgtEl>
                                          <p:spTgt spid="1049073"/>
                                        </p:tgtEl>
                                        <p:attrNameLst>
                                          <p:attrName>ppt_w</p:attrName>
                                        </p:attrNameLst>
                                      </p:cBhvr>
                                      <p:tavLst>
                                        <p:tav tm="0">
                                          <p:val>
                                            <p:strVal val="#ppt_w+.3"/>
                                          </p:val>
                                        </p:tav>
                                        <p:tav tm="100000">
                                          <p:val>
                                            <p:strVal val="#ppt_w"/>
                                          </p:val>
                                        </p:tav>
                                      </p:tavLst>
                                    </p:anim>
                                    <p:anim calcmode="lin" valueType="num">
                                      <p:cBhvr>
                                        <p:cTn id="8" dur="1000" fill="hold"/>
                                        <p:tgtEl>
                                          <p:spTgt spid="1049073"/>
                                        </p:tgtEl>
                                        <p:attrNameLst>
                                          <p:attrName>ppt_h</p:attrName>
                                        </p:attrNameLst>
                                      </p:cBhvr>
                                      <p:tavLst>
                                        <p:tav tm="0">
                                          <p:val>
                                            <p:strVal val="#ppt_h"/>
                                          </p:val>
                                        </p:tav>
                                        <p:tav tm="100000">
                                          <p:val>
                                            <p:strVal val="#ppt_h"/>
                                          </p:val>
                                        </p:tav>
                                      </p:tavLst>
                                    </p:anim>
                                    <p:animEffect transition="in" filter="fade">
                                      <p:cBhvr>
                                        <p:cTn id="9" dur="1000"/>
                                        <p:tgtEl>
                                          <p:spTgt spid="10490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907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9037" name="矩形 11"/>
          <p:cNvSpPr/>
          <p:nvPr/>
        </p:nvSpPr>
        <p:spPr>
          <a:xfrm>
            <a:off x="1431472" y="-2198914"/>
            <a:ext cx="1246414" cy="1839686"/>
          </a:xfrm>
          <a:prstGeom prst="rect">
            <a:avLst/>
          </a:prstGeom>
          <a:solidFill>
            <a:srgbClr val="3EB0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38" name="矩形 12"/>
          <p:cNvSpPr/>
          <p:nvPr/>
        </p:nvSpPr>
        <p:spPr>
          <a:xfrm>
            <a:off x="2917372" y="-2198914"/>
            <a:ext cx="1246414" cy="1839686"/>
          </a:xfrm>
          <a:prstGeom prst="rect">
            <a:avLst/>
          </a:prstGeom>
          <a:solidFill>
            <a:srgbClr val="0378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39" name="矩形 13"/>
          <p:cNvSpPr/>
          <p:nvPr/>
        </p:nvSpPr>
        <p:spPr>
          <a:xfrm>
            <a:off x="4336205" y="-2165604"/>
            <a:ext cx="1246414" cy="1839686"/>
          </a:xfrm>
          <a:prstGeom prst="rect">
            <a:avLst/>
          </a:prstGeom>
          <a:solidFill>
            <a:srgbClr val="3A64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40" name="矩形 14"/>
          <p:cNvSpPr/>
          <p:nvPr/>
        </p:nvSpPr>
        <p:spPr>
          <a:xfrm>
            <a:off x="5822105" y="-2165604"/>
            <a:ext cx="1246414" cy="1839686"/>
          </a:xfrm>
          <a:prstGeom prst="rect">
            <a:avLst/>
          </a:prstGeom>
          <a:solidFill>
            <a:srgbClr val="5F51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65" name="文本框 36"/>
          <p:cNvSpPr txBox="1"/>
          <p:nvPr/>
        </p:nvSpPr>
        <p:spPr>
          <a:xfrm>
            <a:off x="524548" y="1804081"/>
            <a:ext cx="11142904" cy="4479688"/>
          </a:xfrm>
          <a:prstGeom prst="rect">
            <a:avLst/>
          </a:prstGeom>
          <a:noFill/>
        </p:spPr>
        <p:txBody>
          <a:bodyPr wrap="square" rtlCol="0">
            <a:spAutoFit/>
            <a:scene3d>
              <a:camera prst="orthographicFront"/>
              <a:lightRig rig="threePt" dir="t"/>
            </a:scene3d>
            <a:sp3d contourW="12700"/>
          </a:bodyPr>
          <a:lstStyle/>
          <a:p>
            <a:pPr lvl="0" algn="just">
              <a:lnSpc>
                <a:spcPct val="107000"/>
              </a:lnSpc>
            </a:pPr>
            <a:r>
              <a:rPr lang="id-ID" sz="1800" dirty="0">
                <a:effectLst/>
                <a:latin typeface="Calibri" panose="020F0502020204030204" pitchFamily="34" charset="0"/>
                <a:ea typeface="SimSun" panose="02010600030101010101" pitchFamily="2" charset="-122"/>
                <a:cs typeface="SimSun" panose="02010600030101010101" pitchFamily="2" charset="-122"/>
              </a:rPr>
              <a:t>Karakteristik bakteri termofilik meliputi bentuk koloni tidak beraturan (irreguler), bundar (circular) dan berfilamen, warna koloni: krem, krem kekuningan dan kuning bening, elevasi koloni datar dan timbul, tepian koloni berlekuk, bercabang dan licin, permukaan koloni kasar dan halus mengkilap serta menghasilkan lende</a:t>
            </a:r>
            <a:r>
              <a:rPr lang="en-US" sz="1800" dirty="0">
                <a:effectLst/>
                <a:latin typeface="Calibri" panose="020F0502020204030204" pitchFamily="34" charset="0"/>
                <a:ea typeface="SimSun" panose="02010600030101010101" pitchFamily="2" charset="-122"/>
                <a:cs typeface="SimSun" panose="02010600030101010101" pitchFamily="2" charset="-122"/>
              </a:rPr>
              <a:t>r.</a:t>
            </a:r>
          </a:p>
          <a:p>
            <a:pPr lvl="0" algn="just">
              <a:lnSpc>
                <a:spcPct val="107000"/>
              </a:lnSpc>
            </a:pPr>
            <a:endParaRPr lang="en-US" sz="1800" dirty="0">
              <a:effectLst/>
              <a:latin typeface="Calibri" panose="020F0502020204030204" pitchFamily="34" charset="0"/>
              <a:ea typeface="SimSun" panose="02010600030101010101" pitchFamily="2" charset="-122"/>
              <a:cs typeface="SimSun" panose="02010600030101010101" pitchFamily="2" charset="-122"/>
            </a:endParaRPr>
          </a:p>
          <a:p>
            <a:pPr algn="just">
              <a:lnSpc>
                <a:spcPct val="107000"/>
              </a:lnSpc>
            </a:pPr>
            <a:r>
              <a:rPr lang="id-ID" dirty="0">
                <a:effectLst/>
                <a:latin typeface="Calibri" panose="020F0502020204030204" pitchFamily="34" charset="0"/>
                <a:ea typeface="SimSun" panose="02010600030101010101" pitchFamily="2" charset="-122"/>
                <a:cs typeface="SimSun" panose="02010600030101010101" pitchFamily="2" charset="-122"/>
              </a:rPr>
              <a:t>Bakteri termofilik termasuk golongan bakteri yang memiliki kemampuan yang sangat berbeda dengan golongan bakteri lain. Bakteri ini memiliki kemampuan bertahan pada suhu tinggi karena adanya enzim termostabil. Bakteri termofilik termasuk bakteri yang bersifat amilolitik. Amilolitik yaitu bakteri termofilik yang menghasilkan enzim amilase yang bisa mendegradasi amilum/ pati (Irdawati dan Fifendy, 2011). Amilolitik yaitu bakteri termofilik yang menghasilkan enzim amilas tumbuh optimal pada suhu lebih dari 45°C dan kisaran umum pertumbuhan antara 45°C sampai 80°C. Bakteri termofilik mampu bertahan dan berkembang dalam kondisi suhu tinggi karena protein bakteri termofilik lebih stabil dan tahan panas (Maria dan Surya, 2012). </a:t>
            </a:r>
            <a:endParaRPr lang="en-US" dirty="0">
              <a:effectLst/>
              <a:latin typeface="Calibri" panose="020F0502020204030204" pitchFamily="34" charset="0"/>
              <a:ea typeface="SimSun" panose="02010600030101010101" pitchFamily="2" charset="-122"/>
              <a:cs typeface="SimSun" panose="02010600030101010101" pitchFamily="2" charset="-122"/>
            </a:endParaRPr>
          </a:p>
          <a:p>
            <a:pPr algn="just">
              <a:lnSpc>
                <a:spcPct val="107000"/>
              </a:lnSpc>
            </a:pPr>
            <a:endParaRPr lang="en-US" dirty="0">
              <a:effectLst/>
              <a:latin typeface="Calibri" panose="020F0502020204030204" pitchFamily="34" charset="0"/>
              <a:ea typeface="SimSun" panose="02010600030101010101" pitchFamily="2" charset="-122"/>
              <a:cs typeface="SimSun" panose="02010600030101010101" pitchFamily="2" charset="-122"/>
            </a:endParaRPr>
          </a:p>
          <a:p>
            <a:pPr algn="just"/>
            <a:r>
              <a:rPr lang="en-US" sz="1800" dirty="0" err="1">
                <a:effectLst/>
                <a:latin typeface="Calibri" panose="020F0502020204030204" pitchFamily="34" charset="0"/>
                <a:ea typeface="Calibri" panose="020F0502020204030204" pitchFamily="34" charset="0"/>
                <a:cs typeface="Times New Roman" panose="02020603050405020304" pitchFamily="18" charset="0"/>
              </a:rPr>
              <a:t>bakteri</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termofilik</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ditemukan</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dalam</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sumber</a:t>
            </a:r>
            <a:r>
              <a:rPr lang="en-US" sz="1800" dirty="0">
                <a:effectLst/>
                <a:latin typeface="Calibri" panose="020F0502020204030204" pitchFamily="34" charset="0"/>
                <a:ea typeface="Calibri" panose="020F0502020204030204" pitchFamily="34" charset="0"/>
                <a:cs typeface="Times New Roman" panose="02020603050405020304" pitchFamily="18" charset="0"/>
              </a:rPr>
              <a:t> air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panas</a:t>
            </a:r>
            <a:r>
              <a:rPr lang="en-US" sz="1800" dirty="0">
                <a:effectLst/>
                <a:latin typeface="Calibri" panose="020F0502020204030204" pitchFamily="34" charset="0"/>
                <a:ea typeface="Calibri" panose="020F0502020204030204" pitchFamily="34" charset="0"/>
                <a:cs typeface="Times New Roman" panose="02020603050405020304" pitchFamily="18" charset="0"/>
              </a:rPr>
              <a:t> dan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lingkungan</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termal</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lainnya</a:t>
            </a:r>
            <a:r>
              <a:rPr lang="en-US" sz="1800" dirty="0">
                <a:effectLst/>
                <a:latin typeface="Calibri" panose="020F0502020204030204" pitchFamily="34" charset="0"/>
                <a:ea typeface="Calibri" panose="020F0502020204030204" pitchFamily="34" charset="0"/>
                <a:cs typeface="Times New Roman" panose="02020603050405020304" pitchFamily="18" charset="0"/>
              </a:rPr>
              <a:t>. Salah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satu</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organisme</a:t>
            </a:r>
            <a:r>
              <a:rPr lang="en-US" sz="1800" dirty="0">
                <a:effectLst/>
                <a:latin typeface="Calibri" panose="020F0502020204030204" pitchFamily="34" charset="0"/>
                <a:ea typeface="Calibri" panose="020F0502020204030204" pitchFamily="34" charset="0"/>
                <a:cs typeface="Times New Roman" panose="02020603050405020304" pitchFamily="18" charset="0"/>
              </a:rPr>
              <a:t> yang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bersifat</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termofil</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misalnya</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Aktinomiseta</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yaitu</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jasad</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renik</a:t>
            </a:r>
            <a:r>
              <a:rPr lang="en-US" sz="1800" dirty="0">
                <a:effectLst/>
                <a:latin typeface="Calibri" panose="020F0502020204030204" pitchFamily="34" charset="0"/>
                <a:ea typeface="Calibri" panose="020F0502020204030204" pitchFamily="34" charset="0"/>
                <a:cs typeface="Times New Roman" panose="02020603050405020304" pitchFamily="18" charset="0"/>
              </a:rPr>
              <a:t> yang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hidup</a:t>
            </a:r>
            <a:r>
              <a:rPr lang="en-US" sz="1800" dirty="0">
                <a:effectLst/>
                <a:latin typeface="Calibri" panose="020F0502020204030204" pitchFamily="34" charset="0"/>
                <a:ea typeface="Calibri" panose="020F0502020204030204" pitchFamily="34" charset="0"/>
                <a:cs typeface="Times New Roman" panose="02020603050405020304" pitchFamily="18" charset="0"/>
              </a:rPr>
              <a:t> pada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sumber</a:t>
            </a:r>
            <a:r>
              <a:rPr lang="en-US" sz="1800" dirty="0">
                <a:effectLst/>
                <a:latin typeface="Calibri" panose="020F0502020204030204" pitchFamily="34" charset="0"/>
                <a:ea typeface="Calibri" panose="020F0502020204030204" pitchFamily="34" charset="0"/>
                <a:cs typeface="Times New Roman" panose="02020603050405020304" pitchFamily="18" charset="0"/>
              </a:rPr>
              <a:t> air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panas</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tumpukan</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sampah</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atau</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kotoran</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hewan</a:t>
            </a:r>
            <a:r>
              <a:rPr lang="en-US" sz="1800" dirty="0">
                <a:effectLst/>
                <a:latin typeface="Calibri" panose="020F0502020204030204" pitchFamily="34" charset="0"/>
                <a:ea typeface="Calibri" panose="020F0502020204030204" pitchFamily="34" charset="0"/>
                <a:cs typeface="Times New Roman" panose="02020603050405020304" pitchFamily="18" charset="0"/>
              </a:rPr>
              <a:t> yang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sedang</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dalam</a:t>
            </a:r>
            <a:r>
              <a:rPr lang="en-US" sz="1800" dirty="0">
                <a:effectLst/>
                <a:latin typeface="Calibri" panose="020F0502020204030204" pitchFamily="34" charset="0"/>
                <a:ea typeface="Calibri" panose="020F0502020204030204" pitchFamily="34" charset="0"/>
                <a:cs typeface="Times New Roman" panose="02020603050405020304" pitchFamily="18" charset="0"/>
              </a:rPr>
              <a:t> proses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pengomposan</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049073" name="文本框 47"/>
          <p:cNvSpPr txBox="1"/>
          <p:nvPr/>
        </p:nvSpPr>
        <p:spPr>
          <a:xfrm>
            <a:off x="3366240" y="1034640"/>
            <a:ext cx="4911729" cy="769441"/>
          </a:xfrm>
          <a:prstGeom prst="rect">
            <a:avLst/>
          </a:prstGeom>
          <a:noFill/>
        </p:spPr>
        <p:txBody>
          <a:bodyPr wrap="none" rtlCol="0">
            <a:spAutoFit/>
          </a:bodyPr>
          <a:lstStyle/>
          <a:p>
            <a:r>
              <a:rPr lang="en-US" altLang="zh-CN" sz="4400" b="1" dirty="0" err="1">
                <a:gradFill>
                  <a:gsLst>
                    <a:gs pos="0">
                      <a:srgbClr val="2969B0"/>
                    </a:gs>
                    <a:gs pos="100000">
                      <a:srgbClr val="4A4896"/>
                    </a:gs>
                  </a:gsLst>
                  <a:lin ang="0" scaled="0"/>
                </a:gradFill>
                <a:latin typeface="Arial" panose="020B0604020202020204" pitchFamily="34" charset="0"/>
                <a:ea typeface="Arial" panose="020B0604020202020204" pitchFamily="34" charset="0"/>
              </a:rPr>
              <a:t>Bakteri</a:t>
            </a:r>
            <a:r>
              <a:rPr lang="en-US" altLang="zh-CN" sz="4400" b="1" dirty="0">
                <a:gradFill>
                  <a:gsLst>
                    <a:gs pos="0">
                      <a:srgbClr val="2969B0"/>
                    </a:gs>
                    <a:gs pos="100000">
                      <a:srgbClr val="4A4896"/>
                    </a:gs>
                  </a:gsLst>
                  <a:lin ang="0" scaled="0"/>
                </a:gradFill>
                <a:latin typeface="Arial" panose="020B0604020202020204" pitchFamily="34" charset="0"/>
                <a:ea typeface="Arial" panose="020B0604020202020204" pitchFamily="34" charset="0"/>
              </a:rPr>
              <a:t> </a:t>
            </a:r>
            <a:r>
              <a:rPr lang="en-US" altLang="zh-CN" sz="4400" b="1" dirty="0" err="1">
                <a:gradFill>
                  <a:gsLst>
                    <a:gs pos="0">
                      <a:srgbClr val="2969B0"/>
                    </a:gs>
                    <a:gs pos="100000">
                      <a:srgbClr val="4A4896"/>
                    </a:gs>
                  </a:gsLst>
                  <a:lin ang="0" scaled="0"/>
                </a:gradFill>
                <a:latin typeface="Arial" panose="020B0604020202020204" pitchFamily="34" charset="0"/>
                <a:ea typeface="Arial" panose="020B0604020202020204" pitchFamily="34" charset="0"/>
              </a:rPr>
              <a:t>Termofilik</a:t>
            </a:r>
            <a:endParaRPr lang="zh-CN" altLang="en-US" sz="4400" b="1" dirty="0">
              <a:gradFill>
                <a:gsLst>
                  <a:gs pos="0">
                    <a:srgbClr val="2969B0"/>
                  </a:gs>
                  <a:gs pos="100000">
                    <a:srgbClr val="4A4896"/>
                  </a:gs>
                </a:gsLst>
                <a:lin ang="0" scaled="0"/>
              </a:gradFill>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39642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1049073"/>
                                        </p:tgtEl>
                                        <p:attrNameLst>
                                          <p:attrName>style.visibility</p:attrName>
                                        </p:attrNameLst>
                                      </p:cBhvr>
                                      <p:to>
                                        <p:strVal val="visible"/>
                                      </p:to>
                                    </p:set>
                                    <p:anim calcmode="lin" valueType="num">
                                      <p:cBhvr>
                                        <p:cTn id="7" dur="1000" fill="hold"/>
                                        <p:tgtEl>
                                          <p:spTgt spid="1049073"/>
                                        </p:tgtEl>
                                        <p:attrNameLst>
                                          <p:attrName>ppt_w</p:attrName>
                                        </p:attrNameLst>
                                      </p:cBhvr>
                                      <p:tavLst>
                                        <p:tav tm="0">
                                          <p:val>
                                            <p:strVal val="#ppt_w+.3"/>
                                          </p:val>
                                        </p:tav>
                                        <p:tav tm="100000">
                                          <p:val>
                                            <p:strVal val="#ppt_w"/>
                                          </p:val>
                                        </p:tav>
                                      </p:tavLst>
                                    </p:anim>
                                    <p:anim calcmode="lin" valueType="num">
                                      <p:cBhvr>
                                        <p:cTn id="8" dur="1000" fill="hold"/>
                                        <p:tgtEl>
                                          <p:spTgt spid="1049073"/>
                                        </p:tgtEl>
                                        <p:attrNameLst>
                                          <p:attrName>ppt_h</p:attrName>
                                        </p:attrNameLst>
                                      </p:cBhvr>
                                      <p:tavLst>
                                        <p:tav tm="0">
                                          <p:val>
                                            <p:strVal val="#ppt_h"/>
                                          </p:val>
                                        </p:tav>
                                        <p:tav tm="100000">
                                          <p:val>
                                            <p:strVal val="#ppt_h"/>
                                          </p:val>
                                        </p:tav>
                                      </p:tavLst>
                                    </p:anim>
                                    <p:animEffect transition="in" filter="fade">
                                      <p:cBhvr>
                                        <p:cTn id="9" dur="1000"/>
                                        <p:tgtEl>
                                          <p:spTgt spid="10490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907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9037" name="矩形 11"/>
          <p:cNvSpPr/>
          <p:nvPr/>
        </p:nvSpPr>
        <p:spPr>
          <a:xfrm>
            <a:off x="1431472" y="-2198914"/>
            <a:ext cx="1246414" cy="1839686"/>
          </a:xfrm>
          <a:prstGeom prst="rect">
            <a:avLst/>
          </a:prstGeom>
          <a:solidFill>
            <a:srgbClr val="3EB0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38" name="矩形 12"/>
          <p:cNvSpPr/>
          <p:nvPr/>
        </p:nvSpPr>
        <p:spPr>
          <a:xfrm>
            <a:off x="2917372" y="-2198914"/>
            <a:ext cx="1246414" cy="1839686"/>
          </a:xfrm>
          <a:prstGeom prst="rect">
            <a:avLst/>
          </a:prstGeom>
          <a:solidFill>
            <a:srgbClr val="0378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39" name="矩形 13"/>
          <p:cNvSpPr/>
          <p:nvPr/>
        </p:nvSpPr>
        <p:spPr>
          <a:xfrm>
            <a:off x="4336205" y="-2165604"/>
            <a:ext cx="1246414" cy="1839686"/>
          </a:xfrm>
          <a:prstGeom prst="rect">
            <a:avLst/>
          </a:prstGeom>
          <a:solidFill>
            <a:srgbClr val="3A64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40" name="矩形 14"/>
          <p:cNvSpPr/>
          <p:nvPr/>
        </p:nvSpPr>
        <p:spPr>
          <a:xfrm>
            <a:off x="5822105" y="-2165604"/>
            <a:ext cx="1246414" cy="1839686"/>
          </a:xfrm>
          <a:prstGeom prst="rect">
            <a:avLst/>
          </a:prstGeom>
          <a:solidFill>
            <a:srgbClr val="5F51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65" name="文本框 36"/>
          <p:cNvSpPr txBox="1"/>
          <p:nvPr/>
        </p:nvSpPr>
        <p:spPr>
          <a:xfrm>
            <a:off x="524548" y="2130823"/>
            <a:ext cx="11142904" cy="3886962"/>
          </a:xfrm>
          <a:prstGeom prst="rect">
            <a:avLst/>
          </a:prstGeom>
          <a:noFill/>
        </p:spPr>
        <p:txBody>
          <a:bodyPr wrap="square" rtlCol="0">
            <a:spAutoFit/>
            <a:scene3d>
              <a:camera prst="orthographicFront"/>
              <a:lightRig rig="threePt" dir="t"/>
            </a:scene3d>
            <a:sp3d contourW="12700"/>
          </a:bodyPr>
          <a:lstStyle/>
          <a:p>
            <a:pPr lvl="0" algn="just">
              <a:lnSpc>
                <a:spcPct val="107000"/>
              </a:lnSpc>
            </a:pPr>
            <a:r>
              <a:rPr lang="id-ID" sz="1800" dirty="0">
                <a:effectLst/>
                <a:latin typeface="Calibri" panose="020F0502020204030204" pitchFamily="34" charset="0"/>
                <a:ea typeface="SimSun" panose="02010600030101010101" pitchFamily="2" charset="-122"/>
                <a:cs typeface="SimSun" panose="02010600030101010101" pitchFamily="2" charset="-122"/>
              </a:rPr>
              <a:t>Bakteri termodurik adalah bakteri yang tahan terhadap pemanasan pada suhu relatif tinggi, misalnya pasteurisasi, tetapi tidak harus tumbuh pada suhu relatif tinggi.  Bakteri yang tergolong termodurik dan tahan suhu pasteurisasi susu misalnya beberapa spesies Streptococcus dan Lactobacillus.</a:t>
            </a:r>
            <a:endParaRPr lang="en-US" sz="1800" dirty="0">
              <a:effectLst/>
              <a:latin typeface="Calibri" panose="020F0502020204030204" pitchFamily="34" charset="0"/>
              <a:ea typeface="SimSun" panose="02010600030101010101" pitchFamily="2" charset="-122"/>
              <a:cs typeface="SimSun" panose="02010600030101010101" pitchFamily="2" charset="-122"/>
            </a:endParaRPr>
          </a:p>
          <a:p>
            <a:pPr marL="457200" algn="just">
              <a:lnSpc>
                <a:spcPct val="107000"/>
              </a:lnSpc>
            </a:pPr>
            <a:r>
              <a:rPr lang="en-US" sz="1800" dirty="0">
                <a:effectLst/>
                <a:latin typeface="Calibri" panose="020F0502020204030204" pitchFamily="34" charset="0"/>
                <a:ea typeface="SimSun" panose="02010600030101010101" pitchFamily="2" charset="-122"/>
                <a:cs typeface="SimSun" panose="02010600030101010101" pitchFamily="2" charset="-122"/>
              </a:rPr>
              <a:t> </a:t>
            </a:r>
          </a:p>
          <a:p>
            <a:pPr lvl="0" algn="just">
              <a:lnSpc>
                <a:spcPct val="107000"/>
              </a:lnSpc>
            </a:pPr>
            <a:r>
              <a:rPr lang="id-ID" sz="1800" dirty="0">
                <a:effectLst/>
                <a:latin typeface="Calibri" panose="020F0502020204030204" pitchFamily="34" charset="0"/>
                <a:ea typeface="SimSun" panose="02010600030101010101" pitchFamily="2" charset="-122"/>
                <a:cs typeface="SimSun" panose="02010600030101010101" pitchFamily="2" charset="-122"/>
              </a:rPr>
              <a:t>Menurut Hassan et al.</a:t>
            </a:r>
            <a:r>
              <a:rPr lang="en-US" dirty="0">
                <a:latin typeface="Calibri" panose="020F0502020204030204" pitchFamily="34" charset="0"/>
                <a:ea typeface="SimSun" panose="02010600030101010101" pitchFamily="2" charset="-122"/>
                <a:cs typeface="SimSun" panose="02010600030101010101" pitchFamily="2" charset="-122"/>
              </a:rPr>
              <a:t> </a:t>
            </a:r>
            <a:r>
              <a:rPr lang="id-ID" sz="1800" dirty="0">
                <a:effectLst/>
                <a:latin typeface="Calibri" panose="020F0502020204030204" pitchFamily="34" charset="0"/>
                <a:ea typeface="SimSun" panose="02010600030101010101" pitchFamily="2" charset="-122"/>
                <a:cs typeface="SimSun" panose="02010600030101010101" pitchFamily="2" charset="-122"/>
              </a:rPr>
              <a:t>(2009), bakteri yang termasuk dalam golongan</a:t>
            </a:r>
            <a:r>
              <a:rPr lang="en-US" dirty="0">
                <a:latin typeface="Calibri" panose="020F0502020204030204" pitchFamily="34" charset="0"/>
                <a:ea typeface="SimSun" panose="02010600030101010101" pitchFamily="2" charset="-122"/>
                <a:cs typeface="SimSun" panose="02010600030101010101" pitchFamily="2" charset="-122"/>
              </a:rPr>
              <a:t> </a:t>
            </a:r>
            <a:r>
              <a:rPr lang="id-ID" sz="1800" dirty="0">
                <a:effectLst/>
                <a:latin typeface="Calibri" panose="020F0502020204030204" pitchFamily="34" charset="0"/>
                <a:ea typeface="SimSun" panose="02010600030101010101" pitchFamily="2" charset="-122"/>
                <a:cs typeface="SimSun" panose="02010600030101010101" pitchFamily="2" charset="-122"/>
              </a:rPr>
              <a:t>termodurik adalah golongan Streptococcus dan</a:t>
            </a:r>
            <a:r>
              <a:rPr lang="en-US" dirty="0">
                <a:latin typeface="Calibri" panose="020F0502020204030204" pitchFamily="34" charset="0"/>
                <a:ea typeface="SimSun" panose="02010600030101010101" pitchFamily="2" charset="-122"/>
                <a:cs typeface="SimSun" panose="02010600030101010101" pitchFamily="2" charset="-122"/>
              </a:rPr>
              <a:t> </a:t>
            </a:r>
            <a:r>
              <a:rPr lang="id-ID" sz="1800" dirty="0">
                <a:effectLst/>
                <a:latin typeface="Calibri" panose="020F0502020204030204" pitchFamily="34" charset="0"/>
                <a:ea typeface="SimSun" panose="02010600030101010101" pitchFamily="2" charset="-122"/>
                <a:cs typeface="SimSun" panose="02010600030101010101" pitchFamily="2" charset="-122"/>
              </a:rPr>
              <a:t>Lactobacillus dan kelompok yang lain. Jenis bakteri</a:t>
            </a:r>
            <a:r>
              <a:rPr lang="en-US" dirty="0">
                <a:latin typeface="Calibri" panose="020F0502020204030204" pitchFamily="34" charset="0"/>
                <a:ea typeface="SimSun" panose="02010600030101010101" pitchFamily="2" charset="-122"/>
                <a:cs typeface="SimSun" panose="02010600030101010101" pitchFamily="2" charset="-122"/>
              </a:rPr>
              <a:t> </a:t>
            </a:r>
            <a:r>
              <a:rPr lang="id-ID" sz="1800" dirty="0">
                <a:effectLst/>
                <a:latin typeface="Calibri" panose="020F0502020204030204" pitchFamily="34" charset="0"/>
                <a:ea typeface="SimSun" panose="02010600030101010101" pitchFamily="2" charset="-122"/>
                <a:cs typeface="SimSun" panose="02010600030101010101" pitchFamily="2" charset="-122"/>
              </a:rPr>
              <a:t>ini banyak ditemukan pada produk yang telah melalui</a:t>
            </a:r>
            <a:r>
              <a:rPr lang="en-US" dirty="0">
                <a:latin typeface="Calibri" panose="020F0502020204030204" pitchFamily="34" charset="0"/>
                <a:ea typeface="SimSun" panose="02010600030101010101" pitchFamily="2" charset="-122"/>
                <a:cs typeface="SimSun" panose="02010600030101010101" pitchFamily="2" charset="-122"/>
              </a:rPr>
              <a:t> </a:t>
            </a:r>
            <a:r>
              <a:rPr lang="id-ID" sz="1800" dirty="0">
                <a:effectLst/>
                <a:latin typeface="Calibri" panose="020F0502020204030204" pitchFamily="34" charset="0"/>
                <a:ea typeface="SimSun" panose="02010600030101010101" pitchFamily="2" charset="-122"/>
                <a:cs typeface="SimSun" panose="02010600030101010101" pitchFamily="2" charset="-122"/>
              </a:rPr>
              <a:t>proses pasteurisasi yaitu pada suhu 63oC selama 30</a:t>
            </a:r>
            <a:r>
              <a:rPr lang="en-US" dirty="0">
                <a:latin typeface="Calibri" panose="020F0502020204030204" pitchFamily="34" charset="0"/>
                <a:ea typeface="SimSun" panose="02010600030101010101" pitchFamily="2" charset="-122"/>
                <a:cs typeface="SimSun" panose="02010600030101010101" pitchFamily="2" charset="-122"/>
              </a:rPr>
              <a:t> </a:t>
            </a:r>
            <a:r>
              <a:rPr lang="id-ID" sz="1800" dirty="0">
                <a:effectLst/>
                <a:latin typeface="Calibri" panose="020F0502020204030204" pitchFamily="34" charset="0"/>
                <a:ea typeface="SimSun" panose="02010600030101010101" pitchFamily="2" charset="-122"/>
                <a:cs typeface="SimSun" panose="02010600030101010101" pitchFamily="2" charset="-122"/>
              </a:rPr>
              <a:t>menit atau 72oC selama 15 detik. Micrococcus,</a:t>
            </a:r>
            <a:r>
              <a:rPr lang="en-US" dirty="0">
                <a:latin typeface="Calibri" panose="020F0502020204030204" pitchFamily="34" charset="0"/>
                <a:ea typeface="SimSun" panose="02010600030101010101" pitchFamily="2" charset="-122"/>
                <a:cs typeface="SimSun" panose="02010600030101010101" pitchFamily="2" charset="-122"/>
              </a:rPr>
              <a:t> </a:t>
            </a:r>
            <a:r>
              <a:rPr lang="id-ID" sz="1800" dirty="0">
                <a:effectLst/>
                <a:latin typeface="Calibri" panose="020F0502020204030204" pitchFamily="34" charset="0"/>
                <a:ea typeface="SimSun" panose="02010600030101010101" pitchFamily="2" charset="-122"/>
                <a:cs typeface="SimSun" panose="02010600030101010101" pitchFamily="2" charset="-122"/>
              </a:rPr>
              <a:t>Microbacterium, Streptococcus, Lactobacillus,</a:t>
            </a:r>
            <a:r>
              <a:rPr lang="en-US" dirty="0">
                <a:latin typeface="Calibri" panose="020F0502020204030204" pitchFamily="34" charset="0"/>
                <a:ea typeface="SimSun" panose="02010600030101010101" pitchFamily="2" charset="-122"/>
                <a:cs typeface="SimSun" panose="02010600030101010101" pitchFamily="2" charset="-122"/>
              </a:rPr>
              <a:t> </a:t>
            </a:r>
            <a:r>
              <a:rPr lang="id-ID" sz="1800" dirty="0">
                <a:effectLst/>
                <a:latin typeface="Calibri" panose="020F0502020204030204" pitchFamily="34" charset="0"/>
                <a:ea typeface="SimSun" panose="02010600030101010101" pitchFamily="2" charset="-122"/>
                <a:cs typeface="SimSun" panose="02010600030101010101" pitchFamily="2" charset="-122"/>
              </a:rPr>
              <a:t>Bacillus dan Clostridium adalah beberapa jenis bakteri</a:t>
            </a:r>
            <a:r>
              <a:rPr lang="en-US" dirty="0">
                <a:latin typeface="Calibri" panose="020F0502020204030204" pitchFamily="34" charset="0"/>
                <a:ea typeface="SimSun" panose="02010600030101010101" pitchFamily="2" charset="-122"/>
                <a:cs typeface="SimSun" panose="02010600030101010101" pitchFamily="2" charset="-122"/>
              </a:rPr>
              <a:t> </a:t>
            </a:r>
            <a:r>
              <a:rPr lang="id-ID" sz="1800" dirty="0">
                <a:effectLst/>
                <a:latin typeface="Calibri" panose="020F0502020204030204" pitchFamily="34" charset="0"/>
                <a:ea typeface="SimSun" panose="02010600030101010101" pitchFamily="2" charset="-122"/>
                <a:cs typeface="SimSun" panose="02010600030101010101" pitchFamily="2" charset="-122"/>
              </a:rPr>
              <a:t>termodurik dan Aspergillus dan Penicillium adalah</a:t>
            </a:r>
            <a:r>
              <a:rPr lang="en-US" dirty="0">
                <a:latin typeface="Calibri" panose="020F0502020204030204" pitchFamily="34" charset="0"/>
                <a:ea typeface="SimSun" panose="02010600030101010101" pitchFamily="2" charset="-122"/>
                <a:cs typeface="SimSun" panose="02010600030101010101" pitchFamily="2" charset="-122"/>
              </a:rPr>
              <a:t> </a:t>
            </a:r>
            <a:r>
              <a:rPr lang="id-ID" sz="1800" dirty="0">
                <a:effectLst/>
                <a:latin typeface="Calibri" panose="020F0502020204030204" pitchFamily="34" charset="0"/>
                <a:ea typeface="SimSun" panose="02010600030101010101" pitchFamily="2" charset="-122"/>
                <a:cs typeface="SimSun" panose="02010600030101010101" pitchFamily="2" charset="-122"/>
              </a:rPr>
              <a:t>jenis kapang yang mampu tumbuh pada suhu</a:t>
            </a:r>
            <a:r>
              <a:rPr lang="en-US" dirty="0">
                <a:latin typeface="Calibri" panose="020F0502020204030204" pitchFamily="34" charset="0"/>
                <a:ea typeface="SimSun" panose="02010600030101010101" pitchFamily="2" charset="-122"/>
                <a:cs typeface="SimSun" panose="02010600030101010101" pitchFamily="2" charset="-122"/>
              </a:rPr>
              <a:t> </a:t>
            </a:r>
            <a:r>
              <a:rPr lang="id-ID" sz="1800" dirty="0">
                <a:effectLst/>
                <a:latin typeface="Calibri" panose="020F0502020204030204" pitchFamily="34" charset="0"/>
                <a:ea typeface="SimSun" panose="02010600030101010101" pitchFamily="2" charset="-122"/>
                <a:cs typeface="SimSun" panose="02010600030101010101" pitchFamily="2" charset="-122"/>
              </a:rPr>
              <a:t>pasteurisasi.</a:t>
            </a:r>
            <a:endParaRPr lang="en-US" sz="1800" dirty="0">
              <a:effectLst/>
              <a:latin typeface="Calibri" panose="020F0502020204030204" pitchFamily="34" charset="0"/>
              <a:ea typeface="SimSun" panose="02010600030101010101" pitchFamily="2" charset="-122"/>
              <a:cs typeface="SimSun" panose="02010600030101010101" pitchFamily="2" charset="-122"/>
            </a:endParaRPr>
          </a:p>
          <a:p>
            <a:pPr lvl="0" algn="just">
              <a:lnSpc>
                <a:spcPct val="107000"/>
              </a:lnSpc>
            </a:pPr>
            <a:endParaRPr lang="en-US" sz="1800" dirty="0">
              <a:effectLst/>
              <a:latin typeface="Calibri" panose="020F0502020204030204" pitchFamily="34" charset="0"/>
              <a:ea typeface="SimSun" panose="02010600030101010101" pitchFamily="2" charset="-122"/>
              <a:cs typeface="SimSun" panose="02010600030101010101" pitchFamily="2" charset="-122"/>
            </a:endParaRPr>
          </a:p>
          <a:p>
            <a:pPr algn="just"/>
            <a:r>
              <a:rPr lang="en-US" sz="1800" dirty="0" err="1">
                <a:effectLst/>
                <a:latin typeface="Calibri" panose="020F0502020204030204" pitchFamily="34" charset="0"/>
                <a:ea typeface="Calibri" panose="020F0502020204030204" pitchFamily="34" charset="0"/>
                <a:cs typeface="Times New Roman" panose="02020603050405020304" pitchFamily="18" charset="0"/>
              </a:rPr>
              <a:t>Mikroba</a:t>
            </a:r>
            <a:r>
              <a:rPr lang="en-US" sz="1800" dirty="0">
                <a:effectLst/>
                <a:latin typeface="Calibri" panose="020F0502020204030204" pitchFamily="34" charset="0"/>
                <a:ea typeface="Calibri" panose="020F0502020204030204" pitchFamily="34" charset="0"/>
                <a:cs typeface="Times New Roman" panose="02020603050405020304" pitchFamily="18" charset="0"/>
              </a:rPr>
              <a:t> yang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masih</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bertahan</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didalam</a:t>
            </a:r>
            <a:r>
              <a:rPr lang="en-US" sz="1800" dirty="0">
                <a:effectLst/>
                <a:latin typeface="Calibri" panose="020F0502020204030204" pitchFamily="34" charset="0"/>
                <a:ea typeface="Calibri" panose="020F0502020204030204" pitchFamily="34" charset="0"/>
                <a:cs typeface="Times New Roman" panose="02020603050405020304" pitchFamily="18" charset="0"/>
              </a:rPr>
              <a:t> susu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pasteurisasi</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adalah</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bakteri</a:t>
            </a:r>
            <a:r>
              <a:rPr lang="en-US" sz="1800" dirty="0">
                <a:effectLst/>
                <a:latin typeface="Calibri" panose="020F0502020204030204" pitchFamily="34" charset="0"/>
                <a:ea typeface="Calibri" panose="020F0502020204030204" pitchFamily="34" charset="0"/>
                <a:cs typeface="Times New Roman" panose="02020603050405020304" pitchFamily="18" charset="0"/>
              </a:rPr>
              <a:t> yang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bersifat</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termodurik</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antara</a:t>
            </a:r>
            <a:r>
              <a:rPr lang="en-US" sz="1800" dirty="0">
                <a:effectLst/>
                <a:latin typeface="Calibri" panose="020F0502020204030204" pitchFamily="34" charset="0"/>
                <a:ea typeface="Calibri" panose="020F0502020204030204" pitchFamily="34" charset="0"/>
                <a:cs typeface="Times New Roman" panose="02020603050405020304" pitchFamily="18" charset="0"/>
              </a:rPr>
              <a:t> lain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dari</a:t>
            </a:r>
            <a:r>
              <a:rPr lang="en-US" sz="1800" dirty="0">
                <a:effectLst/>
                <a:latin typeface="Calibri" panose="020F0502020204030204" pitchFamily="34" charset="0"/>
                <a:ea typeface="Calibri" panose="020F0502020204030204" pitchFamily="34" charset="0"/>
                <a:cs typeface="Times New Roman" panose="02020603050405020304" pitchFamily="18" charset="0"/>
              </a:rPr>
              <a:t> genus Bacillus, Micrococcus,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Microbacterium</a:t>
            </a:r>
            <a:r>
              <a:rPr lang="en-US" sz="1800" dirty="0">
                <a:effectLst/>
                <a:latin typeface="Calibri" panose="020F0502020204030204" pitchFamily="34" charset="0"/>
                <a:ea typeface="Calibri" panose="020F0502020204030204" pitchFamily="34" charset="0"/>
                <a:cs typeface="Times New Roman" panose="02020603050405020304" pitchFamily="18" charset="0"/>
              </a:rPr>
              <a:t>, Streptococcus, Lactobacillus, Corynebacterium, Streptococcus, dan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Arthobacter</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Sudarwanto</a:t>
            </a:r>
            <a:r>
              <a:rPr lang="en-US" sz="1800" dirty="0">
                <a:effectLst/>
                <a:latin typeface="Calibri" panose="020F0502020204030204" pitchFamily="34" charset="0"/>
                <a:ea typeface="Calibri" panose="020F0502020204030204" pitchFamily="34" charset="0"/>
                <a:cs typeface="Times New Roman" panose="02020603050405020304" pitchFamily="18" charset="0"/>
              </a:rPr>
              <a:t> 2012).</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049073" name="文本框 47"/>
          <p:cNvSpPr txBox="1"/>
          <p:nvPr/>
        </p:nvSpPr>
        <p:spPr>
          <a:xfrm>
            <a:off x="3163868" y="1034640"/>
            <a:ext cx="5318892" cy="769441"/>
          </a:xfrm>
          <a:prstGeom prst="rect">
            <a:avLst/>
          </a:prstGeom>
          <a:noFill/>
        </p:spPr>
        <p:txBody>
          <a:bodyPr wrap="none" rtlCol="0">
            <a:spAutoFit/>
          </a:bodyPr>
          <a:lstStyle/>
          <a:p>
            <a:r>
              <a:rPr lang="en-US" altLang="zh-CN" sz="4400" b="1" dirty="0" err="1">
                <a:gradFill>
                  <a:gsLst>
                    <a:gs pos="0">
                      <a:srgbClr val="2969B0"/>
                    </a:gs>
                    <a:gs pos="100000">
                      <a:srgbClr val="4A4896"/>
                    </a:gs>
                  </a:gsLst>
                  <a:lin ang="0" scaled="0"/>
                </a:gradFill>
                <a:latin typeface="Arial" panose="020B0604020202020204" pitchFamily="34" charset="0"/>
                <a:ea typeface="Arial" panose="020B0604020202020204" pitchFamily="34" charset="0"/>
              </a:rPr>
              <a:t>Bakteri</a:t>
            </a:r>
            <a:r>
              <a:rPr lang="en-US" altLang="zh-CN" sz="4400" b="1" dirty="0">
                <a:gradFill>
                  <a:gsLst>
                    <a:gs pos="0">
                      <a:srgbClr val="2969B0"/>
                    </a:gs>
                    <a:gs pos="100000">
                      <a:srgbClr val="4A4896"/>
                    </a:gs>
                  </a:gsLst>
                  <a:lin ang="0" scaled="0"/>
                </a:gradFill>
                <a:latin typeface="Arial" panose="020B0604020202020204" pitchFamily="34" charset="0"/>
                <a:ea typeface="Arial" panose="020B0604020202020204" pitchFamily="34" charset="0"/>
              </a:rPr>
              <a:t> </a:t>
            </a:r>
            <a:r>
              <a:rPr lang="en-US" altLang="zh-CN" sz="4400" b="1" dirty="0" err="1">
                <a:gradFill>
                  <a:gsLst>
                    <a:gs pos="0">
                      <a:srgbClr val="2969B0"/>
                    </a:gs>
                    <a:gs pos="100000">
                      <a:srgbClr val="4A4896"/>
                    </a:gs>
                  </a:gsLst>
                  <a:lin ang="0" scaled="0"/>
                </a:gradFill>
                <a:latin typeface="Arial" panose="020B0604020202020204" pitchFamily="34" charset="0"/>
                <a:ea typeface="Arial" panose="020B0604020202020204" pitchFamily="34" charset="0"/>
              </a:rPr>
              <a:t>Termodurik</a:t>
            </a:r>
            <a:endParaRPr lang="zh-CN" altLang="en-US" sz="4400" b="1" dirty="0">
              <a:gradFill>
                <a:gsLst>
                  <a:gs pos="0">
                    <a:srgbClr val="2969B0"/>
                  </a:gs>
                  <a:gs pos="100000">
                    <a:srgbClr val="4A4896"/>
                  </a:gs>
                </a:gsLst>
                <a:lin ang="0" scaled="0"/>
              </a:gradFill>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309275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1049073"/>
                                        </p:tgtEl>
                                        <p:attrNameLst>
                                          <p:attrName>style.visibility</p:attrName>
                                        </p:attrNameLst>
                                      </p:cBhvr>
                                      <p:to>
                                        <p:strVal val="visible"/>
                                      </p:to>
                                    </p:set>
                                    <p:anim calcmode="lin" valueType="num">
                                      <p:cBhvr>
                                        <p:cTn id="7" dur="1000" fill="hold"/>
                                        <p:tgtEl>
                                          <p:spTgt spid="1049073"/>
                                        </p:tgtEl>
                                        <p:attrNameLst>
                                          <p:attrName>ppt_w</p:attrName>
                                        </p:attrNameLst>
                                      </p:cBhvr>
                                      <p:tavLst>
                                        <p:tav tm="0">
                                          <p:val>
                                            <p:strVal val="#ppt_w+.3"/>
                                          </p:val>
                                        </p:tav>
                                        <p:tav tm="100000">
                                          <p:val>
                                            <p:strVal val="#ppt_w"/>
                                          </p:val>
                                        </p:tav>
                                      </p:tavLst>
                                    </p:anim>
                                    <p:anim calcmode="lin" valueType="num">
                                      <p:cBhvr>
                                        <p:cTn id="8" dur="1000" fill="hold"/>
                                        <p:tgtEl>
                                          <p:spTgt spid="1049073"/>
                                        </p:tgtEl>
                                        <p:attrNameLst>
                                          <p:attrName>ppt_h</p:attrName>
                                        </p:attrNameLst>
                                      </p:cBhvr>
                                      <p:tavLst>
                                        <p:tav tm="0">
                                          <p:val>
                                            <p:strVal val="#ppt_h"/>
                                          </p:val>
                                        </p:tav>
                                        <p:tav tm="100000">
                                          <p:val>
                                            <p:strVal val="#ppt_h"/>
                                          </p:val>
                                        </p:tav>
                                      </p:tavLst>
                                    </p:anim>
                                    <p:animEffect transition="in" filter="fade">
                                      <p:cBhvr>
                                        <p:cTn id="9" dur="1000"/>
                                        <p:tgtEl>
                                          <p:spTgt spid="10490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907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9037" name="矩形 11"/>
          <p:cNvSpPr/>
          <p:nvPr/>
        </p:nvSpPr>
        <p:spPr>
          <a:xfrm>
            <a:off x="1431472" y="-2198914"/>
            <a:ext cx="1246414" cy="1839686"/>
          </a:xfrm>
          <a:prstGeom prst="rect">
            <a:avLst/>
          </a:prstGeom>
          <a:solidFill>
            <a:srgbClr val="3EB0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38" name="矩形 12"/>
          <p:cNvSpPr/>
          <p:nvPr/>
        </p:nvSpPr>
        <p:spPr>
          <a:xfrm>
            <a:off x="2917372" y="-2198914"/>
            <a:ext cx="1246414" cy="1839686"/>
          </a:xfrm>
          <a:prstGeom prst="rect">
            <a:avLst/>
          </a:prstGeom>
          <a:solidFill>
            <a:srgbClr val="0378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39" name="矩形 13"/>
          <p:cNvSpPr/>
          <p:nvPr/>
        </p:nvSpPr>
        <p:spPr>
          <a:xfrm>
            <a:off x="4336205" y="-2165604"/>
            <a:ext cx="1246414" cy="1839686"/>
          </a:xfrm>
          <a:prstGeom prst="rect">
            <a:avLst/>
          </a:prstGeom>
          <a:solidFill>
            <a:srgbClr val="3A64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40" name="矩形 14"/>
          <p:cNvSpPr/>
          <p:nvPr/>
        </p:nvSpPr>
        <p:spPr>
          <a:xfrm>
            <a:off x="5822105" y="-2165604"/>
            <a:ext cx="1246414" cy="1839686"/>
          </a:xfrm>
          <a:prstGeom prst="rect">
            <a:avLst/>
          </a:prstGeom>
          <a:solidFill>
            <a:srgbClr val="5F51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65" name="文本框 36"/>
          <p:cNvSpPr txBox="1"/>
          <p:nvPr/>
        </p:nvSpPr>
        <p:spPr>
          <a:xfrm>
            <a:off x="695638" y="2263344"/>
            <a:ext cx="9891661" cy="3795911"/>
          </a:xfrm>
          <a:prstGeom prst="rect">
            <a:avLst/>
          </a:prstGeom>
          <a:noFill/>
        </p:spPr>
        <p:txBody>
          <a:bodyPr wrap="square" rtlCol="0">
            <a:spAutoFit/>
            <a:scene3d>
              <a:camera prst="orthographicFront"/>
              <a:lightRig rig="threePt" dir="t"/>
            </a:scene3d>
            <a:sp3d contourW="12700"/>
          </a:bodyPr>
          <a:lstStyle/>
          <a:p>
            <a:pPr lvl="0">
              <a:lnSpc>
                <a:spcPct val="107000"/>
              </a:lnSpc>
            </a:pPr>
            <a:r>
              <a:rPr lang="id-ID" sz="2000" dirty="0">
                <a:effectLst/>
                <a:latin typeface="Calibri" panose="020F0502020204030204" pitchFamily="34" charset="0"/>
                <a:ea typeface="SimSun" panose="02010600030101010101" pitchFamily="2" charset="-122"/>
                <a:cs typeface="SimSun" panose="02010600030101010101" pitchFamily="2" charset="-122"/>
              </a:rPr>
              <a:t>bakteri psikrofilik, yaitu bakteri yang dapat tumbuh dengan baik pada suhu 150C sampai 200C dengan suhu dimana ia dapat bertahan antara -100C sampai 400C.</a:t>
            </a:r>
            <a:endParaRPr lang="en-US" sz="2000" dirty="0">
              <a:effectLst/>
              <a:latin typeface="Calibri" panose="020F0502020204030204" pitchFamily="34" charset="0"/>
              <a:ea typeface="SimSun" panose="02010600030101010101" pitchFamily="2" charset="-122"/>
              <a:cs typeface="SimSun" panose="02010600030101010101" pitchFamily="2" charset="-122"/>
            </a:endParaRPr>
          </a:p>
          <a:p>
            <a:pPr lvl="0">
              <a:lnSpc>
                <a:spcPct val="107000"/>
              </a:lnSpc>
            </a:pPr>
            <a:endParaRPr lang="en-US" sz="2000" dirty="0">
              <a:effectLst/>
              <a:latin typeface="Calibri" panose="020F0502020204030204" pitchFamily="34" charset="0"/>
              <a:ea typeface="SimSun" panose="02010600030101010101" pitchFamily="2" charset="-122"/>
              <a:cs typeface="SimSun" panose="02010600030101010101" pitchFamily="2" charset="-122"/>
            </a:endParaRPr>
          </a:p>
          <a:p>
            <a:pPr lvl="0">
              <a:lnSpc>
                <a:spcPct val="107000"/>
              </a:lnSpc>
            </a:pPr>
            <a:r>
              <a:rPr lang="id-ID" sz="2000" dirty="0">
                <a:effectLst/>
                <a:latin typeface="Calibri" panose="020F0502020204030204" pitchFamily="34" charset="0"/>
                <a:ea typeface="SimSun" panose="02010600030101010101" pitchFamily="2" charset="-122"/>
                <a:cs typeface="SimSun" panose="02010600030101010101" pitchFamily="2" charset="-122"/>
              </a:rPr>
              <a:t>Psikrofili atau kirofili adalah organisme ekstremofili yang mampu tumbuh dan bereproduksi dalam suhu dingin, antara −15 °C hingga +10 °C. Istilah ini merupakan lawan dari termofili, yaitu organisme yang dapat tumbuh dan bereproduksi dalam keadaan panas yang tidak biasa.</a:t>
            </a:r>
            <a:endParaRPr lang="en-US" sz="2000" dirty="0">
              <a:effectLst/>
              <a:latin typeface="Calibri" panose="020F0502020204030204" pitchFamily="34" charset="0"/>
              <a:ea typeface="SimSun" panose="02010600030101010101" pitchFamily="2" charset="-122"/>
              <a:cs typeface="SimSun" panose="02010600030101010101" pitchFamily="2" charset="-122"/>
            </a:endParaRPr>
          </a:p>
          <a:p>
            <a:pPr lvl="0">
              <a:lnSpc>
                <a:spcPct val="107000"/>
              </a:lnSpc>
            </a:pPr>
            <a:endParaRPr lang="en-US" sz="2000" dirty="0">
              <a:effectLst/>
              <a:latin typeface="Calibri" panose="020F0502020204030204" pitchFamily="34" charset="0"/>
              <a:ea typeface="SimSun" panose="02010600030101010101" pitchFamily="2" charset="-122"/>
              <a:cs typeface="SimSun" panose="02010600030101010101" pitchFamily="2" charset="-122"/>
            </a:endParaRPr>
          </a:p>
          <a:p>
            <a:pPr lvl="0">
              <a:lnSpc>
                <a:spcPct val="107000"/>
              </a:lnSpc>
            </a:pPr>
            <a:r>
              <a:rPr lang="id-ID" sz="2000" dirty="0">
                <a:effectLst/>
                <a:latin typeface="Calibri" panose="020F0502020204030204" pitchFamily="34" charset="0"/>
                <a:ea typeface="SimSun" panose="02010600030101010101" pitchFamily="2" charset="-122"/>
                <a:cs typeface="SimSun" panose="02010600030101010101" pitchFamily="2" charset="-122"/>
              </a:rPr>
              <a:t>Contoh organisme psikrofili adalah:</a:t>
            </a:r>
            <a:endParaRPr lang="en-US" sz="2000" dirty="0">
              <a:effectLst/>
              <a:latin typeface="Calibri" panose="020F0502020204030204" pitchFamily="34" charset="0"/>
              <a:ea typeface="SimSun" panose="02010600030101010101" pitchFamily="2" charset="-122"/>
              <a:cs typeface="SimSun" panose="02010600030101010101" pitchFamily="2" charset="-122"/>
            </a:endParaRPr>
          </a:p>
          <a:p>
            <a:pPr marL="800100" indent="-342900">
              <a:lnSpc>
                <a:spcPct val="107000"/>
              </a:lnSpc>
              <a:buFont typeface="Wingdings" panose="05000000000000000000" pitchFamily="2" charset="2"/>
              <a:buChar char="§"/>
            </a:pPr>
            <a:r>
              <a:rPr lang="id-ID" sz="2000" dirty="0">
                <a:effectLst/>
                <a:latin typeface="Calibri" panose="020F0502020204030204" pitchFamily="34" charset="0"/>
                <a:ea typeface="SimSun" panose="02010600030101010101" pitchFamily="2" charset="-122"/>
                <a:cs typeface="SimSun" panose="02010600030101010101" pitchFamily="2" charset="-122"/>
              </a:rPr>
              <a:t>Arthrobacter sp.</a:t>
            </a:r>
            <a:endParaRPr lang="en-US" sz="2000" dirty="0">
              <a:effectLst/>
              <a:latin typeface="Calibri" panose="020F0502020204030204" pitchFamily="34" charset="0"/>
              <a:ea typeface="SimSun" panose="02010600030101010101" pitchFamily="2" charset="-122"/>
              <a:cs typeface="SimSun" panose="02010600030101010101" pitchFamily="2" charset="-122"/>
            </a:endParaRPr>
          </a:p>
          <a:p>
            <a:pPr marL="800100" indent="-342900">
              <a:lnSpc>
                <a:spcPct val="107000"/>
              </a:lnSpc>
              <a:spcAft>
                <a:spcPts val="800"/>
              </a:spcAft>
              <a:buFont typeface="Wingdings" panose="05000000000000000000" pitchFamily="2" charset="2"/>
              <a:buChar char="§"/>
            </a:pPr>
            <a:r>
              <a:rPr lang="id-ID" sz="2000" dirty="0">
                <a:effectLst/>
                <a:latin typeface="Calibri" panose="020F0502020204030204" pitchFamily="34" charset="0"/>
                <a:ea typeface="SimSun" panose="02010600030101010101" pitchFamily="2" charset="-122"/>
                <a:cs typeface="SimSun" panose="02010600030101010101" pitchFamily="2" charset="-122"/>
              </a:rPr>
              <a:t>Psychrobacter sp.</a:t>
            </a:r>
            <a:endParaRPr lang="en-US" sz="2000" dirty="0">
              <a:latin typeface="Calibri" panose="020F0502020204030204" pitchFamily="34" charset="0"/>
              <a:ea typeface="SimSun" panose="02010600030101010101" pitchFamily="2" charset="-122"/>
              <a:cs typeface="SimSun" panose="02010600030101010101" pitchFamily="2" charset="-122"/>
            </a:endParaRPr>
          </a:p>
          <a:p>
            <a:pPr marL="457200">
              <a:lnSpc>
                <a:spcPct val="107000"/>
              </a:lnSpc>
              <a:spcAft>
                <a:spcPts val="800"/>
              </a:spcAft>
            </a:pPr>
            <a:r>
              <a:rPr lang="en-US" sz="2000" dirty="0" err="1">
                <a:effectLst/>
                <a:latin typeface="Calibri" panose="020F0502020204030204" pitchFamily="34" charset="0"/>
                <a:ea typeface="Calibri" panose="020F0502020204030204" pitchFamily="34" charset="0"/>
                <a:cs typeface="Times New Roman" panose="02020603050405020304" pitchFamily="18" charset="0"/>
              </a:rPr>
              <a:t>Anggota</a:t>
            </a:r>
            <a:r>
              <a:rPr lang="en-US" sz="2000" dirty="0">
                <a:effectLst/>
                <a:latin typeface="Calibri" panose="020F0502020204030204" pitchFamily="34" charset="0"/>
                <a:ea typeface="Calibri" panose="020F0502020204030204" pitchFamily="34" charset="0"/>
                <a:cs typeface="Times New Roman" panose="02020603050405020304" pitchFamily="18" charset="0"/>
              </a:rPr>
              <a:t> genera </a:t>
            </a:r>
            <a:r>
              <a:rPr lang="en-US" sz="2000" dirty="0" err="1">
                <a:effectLst/>
                <a:latin typeface="Calibri" panose="020F0502020204030204" pitchFamily="34" charset="0"/>
                <a:ea typeface="Calibri" panose="020F0502020204030204" pitchFamily="34" charset="0"/>
                <a:cs typeface="Times New Roman" panose="02020603050405020304" pitchFamily="18" charset="0"/>
              </a:rPr>
              <a:t>Halomonas</a:t>
            </a:r>
            <a:r>
              <a:rPr lang="en-US" sz="2000" dirty="0">
                <a:effectLst/>
                <a:latin typeface="Calibri" panose="020F0502020204030204" pitchFamily="34" charset="0"/>
                <a:ea typeface="Calibri" panose="020F0502020204030204" pitchFamily="34" charset="0"/>
                <a:cs typeface="Times New Roman" panose="02020603050405020304" pitchFamily="18" charset="0"/>
              </a:rPr>
              <a:t>, Pseudomonas, </a:t>
            </a:r>
            <a:r>
              <a:rPr lang="en-US" sz="2000" dirty="0" err="1">
                <a:effectLst/>
                <a:latin typeface="Calibri" panose="020F0502020204030204" pitchFamily="34" charset="0"/>
                <a:ea typeface="Calibri" panose="020F0502020204030204" pitchFamily="34" charset="0"/>
                <a:cs typeface="Times New Roman" panose="02020603050405020304" pitchFamily="18" charset="0"/>
              </a:rPr>
              <a:t>Hyphomonas</a:t>
            </a:r>
            <a:r>
              <a:rPr lang="en-US" sz="2000" dirty="0">
                <a:effectLst/>
                <a:latin typeface="Calibri" panose="020F0502020204030204" pitchFamily="34" charset="0"/>
                <a:ea typeface="Calibri" panose="020F0502020204030204" pitchFamily="34" charset="0"/>
                <a:cs typeface="Times New Roman" panose="02020603050405020304" pitchFamily="18" charset="0"/>
              </a:rPr>
              <a:t> dan </a:t>
            </a:r>
            <a:r>
              <a:rPr lang="en-US" sz="2000" dirty="0" err="1">
                <a:effectLst/>
                <a:latin typeface="Calibri" panose="020F0502020204030204" pitchFamily="34" charset="0"/>
                <a:ea typeface="Calibri" panose="020F0502020204030204" pitchFamily="34" charset="0"/>
                <a:cs typeface="Times New Roman" panose="02020603050405020304" pitchFamily="18" charset="0"/>
              </a:rPr>
              <a:t>Sphingomonas</a:t>
            </a:r>
            <a:r>
              <a:rPr lang="en-US" sz="2000" dirty="0">
                <a:effectLst/>
                <a:latin typeface="Calibri" panose="020F0502020204030204" pitchFamily="34" charset="0"/>
                <a:ea typeface="Calibri" panose="020F0502020204030204" pitchFamily="34" charset="0"/>
                <a:cs typeface="Times New Roman" panose="02020603050405020304" pitchFamily="18" charset="0"/>
              </a:rPr>
              <a:t>.</a:t>
            </a: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049073" name="文本框 47"/>
          <p:cNvSpPr txBox="1"/>
          <p:nvPr/>
        </p:nvSpPr>
        <p:spPr>
          <a:xfrm>
            <a:off x="3618398" y="1008135"/>
            <a:ext cx="4955203" cy="769441"/>
          </a:xfrm>
          <a:prstGeom prst="rect">
            <a:avLst/>
          </a:prstGeom>
          <a:noFill/>
        </p:spPr>
        <p:txBody>
          <a:bodyPr wrap="none" rtlCol="0">
            <a:spAutoFit/>
          </a:bodyPr>
          <a:lstStyle/>
          <a:p>
            <a:r>
              <a:rPr lang="en-US" altLang="zh-CN" sz="4400" b="1" dirty="0" err="1">
                <a:gradFill>
                  <a:gsLst>
                    <a:gs pos="0">
                      <a:srgbClr val="2969B0"/>
                    </a:gs>
                    <a:gs pos="100000">
                      <a:srgbClr val="4A4896"/>
                    </a:gs>
                  </a:gsLst>
                  <a:lin ang="0" scaled="0"/>
                </a:gradFill>
                <a:latin typeface="Arial" panose="020B0604020202020204" pitchFamily="34" charset="0"/>
                <a:ea typeface="Arial" panose="020B0604020202020204" pitchFamily="34" charset="0"/>
              </a:rPr>
              <a:t>Bakteri</a:t>
            </a:r>
            <a:r>
              <a:rPr lang="en-US" altLang="zh-CN" sz="4400" b="1" dirty="0">
                <a:gradFill>
                  <a:gsLst>
                    <a:gs pos="0">
                      <a:srgbClr val="2969B0"/>
                    </a:gs>
                    <a:gs pos="100000">
                      <a:srgbClr val="4A4896"/>
                    </a:gs>
                  </a:gsLst>
                  <a:lin ang="0" scaled="0"/>
                </a:gradFill>
                <a:latin typeface="Arial" panose="020B0604020202020204" pitchFamily="34" charset="0"/>
                <a:ea typeface="Arial" panose="020B0604020202020204" pitchFamily="34" charset="0"/>
              </a:rPr>
              <a:t> </a:t>
            </a:r>
            <a:r>
              <a:rPr lang="en-US" altLang="zh-CN" sz="4400" b="1" dirty="0" err="1">
                <a:gradFill>
                  <a:gsLst>
                    <a:gs pos="0">
                      <a:srgbClr val="2969B0"/>
                    </a:gs>
                    <a:gs pos="100000">
                      <a:srgbClr val="4A4896"/>
                    </a:gs>
                  </a:gsLst>
                  <a:lin ang="0" scaled="0"/>
                </a:gradFill>
                <a:latin typeface="Arial" panose="020B0604020202020204" pitchFamily="34" charset="0"/>
                <a:ea typeface="Arial" panose="020B0604020202020204" pitchFamily="34" charset="0"/>
              </a:rPr>
              <a:t>Psikrofilik</a:t>
            </a:r>
            <a:endParaRPr lang="zh-CN" altLang="en-US" sz="4400" b="1" dirty="0">
              <a:gradFill>
                <a:gsLst>
                  <a:gs pos="0">
                    <a:srgbClr val="2969B0"/>
                  </a:gs>
                  <a:gs pos="100000">
                    <a:srgbClr val="4A4896"/>
                  </a:gs>
                </a:gsLst>
                <a:lin ang="0" scaled="0"/>
              </a:gradFill>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2925099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1049073"/>
                                        </p:tgtEl>
                                        <p:attrNameLst>
                                          <p:attrName>style.visibility</p:attrName>
                                        </p:attrNameLst>
                                      </p:cBhvr>
                                      <p:to>
                                        <p:strVal val="visible"/>
                                      </p:to>
                                    </p:set>
                                    <p:anim calcmode="lin" valueType="num">
                                      <p:cBhvr>
                                        <p:cTn id="7" dur="1000" fill="hold"/>
                                        <p:tgtEl>
                                          <p:spTgt spid="1049073"/>
                                        </p:tgtEl>
                                        <p:attrNameLst>
                                          <p:attrName>ppt_w</p:attrName>
                                        </p:attrNameLst>
                                      </p:cBhvr>
                                      <p:tavLst>
                                        <p:tav tm="0">
                                          <p:val>
                                            <p:strVal val="#ppt_w+.3"/>
                                          </p:val>
                                        </p:tav>
                                        <p:tav tm="100000">
                                          <p:val>
                                            <p:strVal val="#ppt_w"/>
                                          </p:val>
                                        </p:tav>
                                      </p:tavLst>
                                    </p:anim>
                                    <p:anim calcmode="lin" valueType="num">
                                      <p:cBhvr>
                                        <p:cTn id="8" dur="1000" fill="hold"/>
                                        <p:tgtEl>
                                          <p:spTgt spid="1049073"/>
                                        </p:tgtEl>
                                        <p:attrNameLst>
                                          <p:attrName>ppt_h</p:attrName>
                                        </p:attrNameLst>
                                      </p:cBhvr>
                                      <p:tavLst>
                                        <p:tav tm="0">
                                          <p:val>
                                            <p:strVal val="#ppt_h"/>
                                          </p:val>
                                        </p:tav>
                                        <p:tav tm="100000">
                                          <p:val>
                                            <p:strVal val="#ppt_h"/>
                                          </p:val>
                                        </p:tav>
                                      </p:tavLst>
                                    </p:anim>
                                    <p:animEffect transition="in" filter="fade">
                                      <p:cBhvr>
                                        <p:cTn id="9" dur="1000"/>
                                        <p:tgtEl>
                                          <p:spTgt spid="10490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907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9037" name="矩形 11"/>
          <p:cNvSpPr/>
          <p:nvPr/>
        </p:nvSpPr>
        <p:spPr>
          <a:xfrm>
            <a:off x="1431472" y="-2198914"/>
            <a:ext cx="1246414" cy="1839686"/>
          </a:xfrm>
          <a:prstGeom prst="rect">
            <a:avLst/>
          </a:prstGeom>
          <a:solidFill>
            <a:srgbClr val="3EB0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38" name="矩形 12"/>
          <p:cNvSpPr/>
          <p:nvPr/>
        </p:nvSpPr>
        <p:spPr>
          <a:xfrm>
            <a:off x="2917372" y="-2198914"/>
            <a:ext cx="1246414" cy="1839686"/>
          </a:xfrm>
          <a:prstGeom prst="rect">
            <a:avLst/>
          </a:prstGeom>
          <a:solidFill>
            <a:srgbClr val="0378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39" name="矩形 13"/>
          <p:cNvSpPr/>
          <p:nvPr/>
        </p:nvSpPr>
        <p:spPr>
          <a:xfrm>
            <a:off x="4336205" y="-2165604"/>
            <a:ext cx="1246414" cy="1839686"/>
          </a:xfrm>
          <a:prstGeom prst="rect">
            <a:avLst/>
          </a:prstGeom>
          <a:solidFill>
            <a:srgbClr val="3A64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40" name="矩形 14"/>
          <p:cNvSpPr/>
          <p:nvPr/>
        </p:nvSpPr>
        <p:spPr>
          <a:xfrm>
            <a:off x="5822105" y="-2165604"/>
            <a:ext cx="1246414" cy="1839686"/>
          </a:xfrm>
          <a:prstGeom prst="rect">
            <a:avLst/>
          </a:prstGeom>
          <a:solidFill>
            <a:srgbClr val="5F51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65" name="文本框 36"/>
          <p:cNvSpPr txBox="1"/>
          <p:nvPr/>
        </p:nvSpPr>
        <p:spPr>
          <a:xfrm>
            <a:off x="743159" y="1891450"/>
            <a:ext cx="10422936" cy="4228273"/>
          </a:xfrm>
          <a:prstGeom prst="rect">
            <a:avLst/>
          </a:prstGeom>
          <a:noFill/>
        </p:spPr>
        <p:txBody>
          <a:bodyPr wrap="square" rtlCol="0">
            <a:spAutoFit/>
            <a:scene3d>
              <a:camera prst="orthographicFront"/>
              <a:lightRig rig="threePt" dir="t"/>
            </a:scene3d>
            <a:sp3d contourW="12700"/>
          </a:bodyPr>
          <a:lstStyle/>
          <a:p>
            <a:pPr lvl="0">
              <a:lnSpc>
                <a:spcPct val="107000"/>
              </a:lnSpc>
            </a:pPr>
            <a:r>
              <a:rPr lang="id-ID" sz="1800" dirty="0">
                <a:effectLst/>
                <a:latin typeface="Calibri" panose="020F0502020204030204" pitchFamily="34" charset="0"/>
                <a:ea typeface="SimSun" panose="02010600030101010101" pitchFamily="2" charset="-122"/>
                <a:cs typeface="SimSun" panose="02010600030101010101" pitchFamily="2" charset="-122"/>
              </a:rPr>
              <a:t>Bakteri halofil (Yunani), halo = garam, philos = pencinta) adalah bakteri yang hidup di lingkungan dengan kadar garam tinggi. Halofil ekstrim merupakan kelompok prokariotik yang hidup di tempat yang asin, seperti di Great Salt Lake (danau garam di Utah, Amerika) dan Laut Mati.</a:t>
            </a:r>
            <a:r>
              <a:rPr lang="en-US" dirty="0">
                <a:latin typeface="Calibri" panose="020F0502020204030204" pitchFamily="34" charset="0"/>
                <a:ea typeface="SimSun" panose="02010600030101010101" pitchFamily="2" charset="-122"/>
                <a:cs typeface="SimSun" panose="02010600030101010101" pitchFamily="2" charset="-122"/>
              </a:rPr>
              <a:t> </a:t>
            </a:r>
            <a:r>
              <a:rPr lang="id-ID" sz="1800" dirty="0">
                <a:effectLst/>
                <a:latin typeface="Calibri" panose="020F0502020204030204" pitchFamily="34" charset="0"/>
                <a:ea typeface="SimSun" panose="02010600030101010101" pitchFamily="2" charset="-122"/>
                <a:cs typeface="SimSun" panose="02010600030101010101" pitchFamily="2" charset="-122"/>
              </a:rPr>
              <a:t>Bakteri halofilik dapat ditemukan di air laut, danau berkadar garam tinggi, tanah atau gurun berkadar garam tinggi, kolam-kolam pemanenan garam dan makanan yang diasinkan.</a:t>
            </a:r>
            <a:r>
              <a:rPr lang="en-US" dirty="0">
                <a:latin typeface="Calibri" panose="020F0502020204030204" pitchFamily="34" charset="0"/>
                <a:ea typeface="SimSun" panose="02010600030101010101" pitchFamily="2" charset="-122"/>
                <a:cs typeface="SimSun" panose="02010600030101010101" pitchFamily="2" charset="-122"/>
              </a:rPr>
              <a:t> </a:t>
            </a:r>
            <a:r>
              <a:rPr lang="en-US" sz="1800" dirty="0" err="1">
                <a:effectLst/>
                <a:latin typeface="Calibri" panose="020F0502020204030204" pitchFamily="34" charset="0"/>
                <a:ea typeface="SimSun" panose="02010600030101010101" pitchFamily="2" charset="-122"/>
                <a:cs typeface="SimSun" panose="02010600030101010101" pitchFamily="2" charset="-122"/>
              </a:rPr>
              <a:t>Contoh</a:t>
            </a:r>
            <a:r>
              <a:rPr lang="en-US" sz="1800" dirty="0">
                <a:effectLst/>
                <a:latin typeface="Calibri" panose="020F0502020204030204" pitchFamily="34" charset="0"/>
                <a:ea typeface="SimSun" panose="02010600030101010101" pitchFamily="2" charset="-122"/>
                <a:cs typeface="SimSun" panose="02010600030101010101" pitchFamily="2" charset="-122"/>
              </a:rPr>
              <a:t> ;</a:t>
            </a:r>
            <a:r>
              <a:rPr lang="id-ID" sz="1800" dirty="0">
                <a:effectLst/>
                <a:latin typeface="Calibri" panose="020F0502020204030204" pitchFamily="34" charset="0"/>
                <a:ea typeface="SimSun" panose="02010600030101010101" pitchFamily="2" charset="-122"/>
                <a:cs typeface="SimSun" panose="02010600030101010101" pitchFamily="2" charset="-122"/>
              </a:rPr>
              <a:t> halobacterium sp. </a:t>
            </a:r>
            <a:r>
              <a:rPr lang="en-US" sz="1800" dirty="0">
                <a:effectLst/>
                <a:latin typeface="Calibri" panose="020F0502020204030204" pitchFamily="34" charset="0"/>
                <a:ea typeface="SimSun" panose="02010600030101010101" pitchFamily="2" charset="-122"/>
                <a:cs typeface="SimSun" panose="02010600030101010101" pitchFamily="2" charset="-122"/>
              </a:rPr>
              <a:t> Dan  </a:t>
            </a:r>
            <a:r>
              <a:rPr lang="en-US" sz="1800" dirty="0" err="1">
                <a:effectLst/>
                <a:latin typeface="Calibri" panose="020F0502020204030204" pitchFamily="34" charset="0"/>
                <a:ea typeface="SimSun" panose="02010600030101010101" pitchFamily="2" charset="-122"/>
                <a:cs typeface="SimSun" panose="02010600030101010101" pitchFamily="2" charset="-122"/>
              </a:rPr>
              <a:t>Halococcus</a:t>
            </a:r>
            <a:endParaRPr lang="en-US" sz="1800" dirty="0">
              <a:effectLst/>
              <a:latin typeface="Calibri" panose="020F0502020204030204" pitchFamily="34" charset="0"/>
              <a:ea typeface="SimSun" panose="02010600030101010101" pitchFamily="2" charset="-122"/>
              <a:cs typeface="SimSun" panose="02010600030101010101" pitchFamily="2" charset="-122"/>
            </a:endParaRPr>
          </a:p>
          <a:p>
            <a:pPr lvl="0">
              <a:lnSpc>
                <a:spcPct val="107000"/>
              </a:lnSpc>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pPr>
            <a:r>
              <a:rPr lang="en-US" sz="1800" dirty="0" err="1">
                <a:effectLst/>
                <a:latin typeface="Calibri" panose="020F0502020204030204" pitchFamily="34" charset="0"/>
                <a:ea typeface="Calibri" panose="020F0502020204030204" pitchFamily="34" charset="0"/>
                <a:cs typeface="Times New Roman" panose="02020603050405020304" pitchFamily="18" charset="0"/>
              </a:rPr>
              <a:t>Ciri-ciri</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halofil</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nSpc>
                <a:spcPct val="107000"/>
              </a:lnSpc>
              <a:buFont typeface="Symbol" panose="05050102010706020507" pitchFamily="18" charset="2"/>
              <a:buChar char=""/>
            </a:pPr>
            <a:r>
              <a:rPr lang="id-ID" sz="1800" dirty="0">
                <a:effectLst/>
                <a:latin typeface="Calibri" panose="020F0502020204030204" pitchFamily="34" charset="0"/>
                <a:ea typeface="SimSun" panose="02010600030101010101" pitchFamily="2" charset="-122"/>
                <a:cs typeface="SimSun" panose="02010600030101010101" pitchFamily="2" charset="-122"/>
              </a:rPr>
              <a:t>Bersifat heterotrof </a:t>
            </a:r>
            <a:endParaRPr lang="en-US" sz="1800" dirty="0">
              <a:effectLst/>
              <a:latin typeface="Calibri" panose="020F0502020204030204" pitchFamily="34" charset="0"/>
              <a:ea typeface="SimSun" panose="02010600030101010101" pitchFamily="2" charset="-122"/>
              <a:cs typeface="SimSun" panose="02010600030101010101" pitchFamily="2" charset="-122"/>
            </a:endParaRPr>
          </a:p>
          <a:p>
            <a:pPr marL="342900" lvl="0" indent="-342900">
              <a:lnSpc>
                <a:spcPct val="107000"/>
              </a:lnSpc>
              <a:buFont typeface="Symbol" panose="05050102010706020507" pitchFamily="18" charset="2"/>
              <a:buChar char=""/>
            </a:pPr>
            <a:r>
              <a:rPr lang="id-ID" sz="1800" dirty="0">
                <a:effectLst/>
                <a:latin typeface="Calibri" panose="020F0502020204030204" pitchFamily="34" charset="0"/>
                <a:ea typeface="SimSun" panose="02010600030101010101" pitchFamily="2" charset="-122"/>
                <a:cs typeface="SimSun" panose="02010600030101010101" pitchFamily="2" charset="-122"/>
              </a:rPr>
              <a:t>Energi didapat dengan melakukan respirasi aerobik dan berfotosintesis </a:t>
            </a:r>
            <a:endParaRPr lang="en-US" sz="1800" dirty="0">
              <a:effectLst/>
              <a:latin typeface="Calibri" panose="020F0502020204030204" pitchFamily="34" charset="0"/>
              <a:ea typeface="SimSun" panose="02010600030101010101" pitchFamily="2" charset="-122"/>
              <a:cs typeface="SimSun" panose="02010600030101010101" pitchFamily="2" charset="-122"/>
            </a:endParaRPr>
          </a:p>
          <a:p>
            <a:pPr marL="342900" lvl="0" indent="-342900">
              <a:lnSpc>
                <a:spcPct val="107000"/>
              </a:lnSpc>
              <a:buFont typeface="Symbol" panose="05050102010706020507" pitchFamily="18" charset="2"/>
              <a:buChar char=""/>
            </a:pPr>
            <a:r>
              <a:rPr lang="id-ID" sz="1800" dirty="0">
                <a:effectLst/>
                <a:latin typeface="Calibri" panose="020F0502020204030204" pitchFamily="34" charset="0"/>
                <a:ea typeface="SimSun" panose="02010600030101010101" pitchFamily="2" charset="-122"/>
                <a:cs typeface="SimSun" panose="02010600030101010101" pitchFamily="2" charset="-122"/>
              </a:rPr>
              <a:t>Sebagian dari bakteri halofil mampu melakukan fotosintesis karena mempunyai pigmen berupa bakteriorhodopshin. Pigmen merah/orange (bakteriodopsin) digunakan untuk memanfaatkan energi cahaya dalam mengubah CO2 menjadi bahan organik </a:t>
            </a:r>
            <a:endParaRPr lang="en-US" sz="1800" dirty="0">
              <a:effectLst/>
              <a:latin typeface="Calibri" panose="020F0502020204030204" pitchFamily="34" charset="0"/>
              <a:ea typeface="SimSun" panose="02010600030101010101" pitchFamily="2" charset="-122"/>
              <a:cs typeface="SimSun" panose="02010600030101010101" pitchFamily="2" charset="-122"/>
            </a:endParaRPr>
          </a:p>
          <a:p>
            <a:pPr marL="342900" lvl="0" indent="-342900">
              <a:lnSpc>
                <a:spcPct val="107000"/>
              </a:lnSpc>
              <a:buFont typeface="Symbol" panose="05050102010706020507" pitchFamily="18" charset="2"/>
              <a:buChar char=""/>
            </a:pPr>
            <a:r>
              <a:rPr lang="id-ID" sz="1800" dirty="0">
                <a:effectLst/>
                <a:latin typeface="Calibri" panose="020F0502020204030204" pitchFamily="34" charset="0"/>
                <a:ea typeface="SimSun" panose="02010600030101010101" pitchFamily="2" charset="-122"/>
                <a:cs typeface="SimSun" panose="02010600030101010101" pitchFamily="2" charset="-122"/>
              </a:rPr>
              <a:t>Hidup di lingkungan yang berkadar garam tinggi, sepuluh kali keasinan air laut. </a:t>
            </a:r>
            <a:endParaRPr lang="en-US" sz="1800" dirty="0">
              <a:effectLst/>
              <a:latin typeface="Calibri" panose="020F0502020204030204" pitchFamily="34" charset="0"/>
              <a:ea typeface="SimSun" panose="02010600030101010101" pitchFamily="2" charset="-122"/>
              <a:cs typeface="SimSun" panose="02010600030101010101" pitchFamily="2" charset="-122"/>
            </a:endParaRPr>
          </a:p>
          <a:p>
            <a:pPr marL="342900" lvl="0" indent="-342900">
              <a:lnSpc>
                <a:spcPct val="107000"/>
              </a:lnSpc>
              <a:buFont typeface="Symbol" panose="05050102010706020507" pitchFamily="18" charset="2"/>
              <a:buChar char=""/>
            </a:pPr>
            <a:r>
              <a:rPr lang="id-ID" sz="1800" dirty="0">
                <a:effectLst/>
                <a:latin typeface="Calibri" panose="020F0502020204030204" pitchFamily="34" charset="0"/>
                <a:ea typeface="SimSun" panose="02010600030101010101" pitchFamily="2" charset="-122"/>
                <a:cs typeface="SimSun" panose="02010600030101010101" pitchFamily="2" charset="-122"/>
              </a:rPr>
              <a:t>Hidup berkoloni dan dapat membusukkan bahan makanan yang diasinkan </a:t>
            </a:r>
            <a:endParaRPr lang="en-US" sz="1800" dirty="0">
              <a:effectLst/>
              <a:latin typeface="Calibri" panose="020F0502020204030204" pitchFamily="34" charset="0"/>
              <a:ea typeface="SimSun" panose="02010600030101010101" pitchFamily="2" charset="-122"/>
              <a:cs typeface="SimSun" panose="02010600030101010101" pitchFamily="2" charset="-122"/>
            </a:endParaRPr>
          </a:p>
        </p:txBody>
      </p:sp>
      <p:sp>
        <p:nvSpPr>
          <p:cNvPr id="1049073" name="文本框 47"/>
          <p:cNvSpPr txBox="1"/>
          <p:nvPr/>
        </p:nvSpPr>
        <p:spPr>
          <a:xfrm>
            <a:off x="3870070" y="994883"/>
            <a:ext cx="4451860" cy="769441"/>
          </a:xfrm>
          <a:prstGeom prst="rect">
            <a:avLst/>
          </a:prstGeom>
          <a:noFill/>
        </p:spPr>
        <p:txBody>
          <a:bodyPr wrap="none" rtlCol="0">
            <a:spAutoFit/>
          </a:bodyPr>
          <a:lstStyle/>
          <a:p>
            <a:r>
              <a:rPr lang="en-US" altLang="zh-CN" sz="4400" b="1" dirty="0" err="1">
                <a:gradFill>
                  <a:gsLst>
                    <a:gs pos="0">
                      <a:srgbClr val="2969B0"/>
                    </a:gs>
                    <a:gs pos="100000">
                      <a:srgbClr val="4A4896"/>
                    </a:gs>
                  </a:gsLst>
                  <a:lin ang="0" scaled="0"/>
                </a:gradFill>
                <a:latin typeface="Arial" panose="020B0604020202020204" pitchFamily="34" charset="0"/>
                <a:ea typeface="Arial" panose="020B0604020202020204" pitchFamily="34" charset="0"/>
              </a:rPr>
              <a:t>Bakteri</a:t>
            </a:r>
            <a:r>
              <a:rPr lang="en-US" altLang="zh-CN" sz="4400" b="1" dirty="0">
                <a:gradFill>
                  <a:gsLst>
                    <a:gs pos="0">
                      <a:srgbClr val="2969B0"/>
                    </a:gs>
                    <a:gs pos="100000">
                      <a:srgbClr val="4A4896"/>
                    </a:gs>
                  </a:gsLst>
                  <a:lin ang="0" scaled="0"/>
                </a:gradFill>
                <a:latin typeface="Arial" panose="020B0604020202020204" pitchFamily="34" charset="0"/>
                <a:ea typeface="Arial" panose="020B0604020202020204" pitchFamily="34" charset="0"/>
              </a:rPr>
              <a:t> </a:t>
            </a:r>
            <a:r>
              <a:rPr lang="en-US" altLang="zh-CN" sz="4400" b="1" dirty="0" err="1">
                <a:gradFill>
                  <a:gsLst>
                    <a:gs pos="0">
                      <a:srgbClr val="2969B0"/>
                    </a:gs>
                    <a:gs pos="100000">
                      <a:srgbClr val="4A4896"/>
                    </a:gs>
                  </a:gsLst>
                  <a:lin ang="0" scaled="0"/>
                </a:gradFill>
                <a:latin typeface="Arial" panose="020B0604020202020204" pitchFamily="34" charset="0"/>
                <a:ea typeface="Arial" panose="020B0604020202020204" pitchFamily="34" charset="0"/>
              </a:rPr>
              <a:t>Halofilik</a:t>
            </a:r>
            <a:endParaRPr lang="zh-CN" altLang="en-US" sz="4400" b="1" dirty="0">
              <a:gradFill>
                <a:gsLst>
                  <a:gs pos="0">
                    <a:srgbClr val="2969B0"/>
                  </a:gs>
                  <a:gs pos="100000">
                    <a:srgbClr val="4A4896"/>
                  </a:gs>
                </a:gsLst>
                <a:lin ang="0" scaled="0"/>
              </a:gradFill>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1123296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1049073"/>
                                        </p:tgtEl>
                                        <p:attrNameLst>
                                          <p:attrName>style.visibility</p:attrName>
                                        </p:attrNameLst>
                                      </p:cBhvr>
                                      <p:to>
                                        <p:strVal val="visible"/>
                                      </p:to>
                                    </p:set>
                                    <p:anim calcmode="lin" valueType="num">
                                      <p:cBhvr>
                                        <p:cTn id="7" dur="1000" fill="hold"/>
                                        <p:tgtEl>
                                          <p:spTgt spid="1049073"/>
                                        </p:tgtEl>
                                        <p:attrNameLst>
                                          <p:attrName>ppt_w</p:attrName>
                                        </p:attrNameLst>
                                      </p:cBhvr>
                                      <p:tavLst>
                                        <p:tav tm="0">
                                          <p:val>
                                            <p:strVal val="#ppt_w+.3"/>
                                          </p:val>
                                        </p:tav>
                                        <p:tav tm="100000">
                                          <p:val>
                                            <p:strVal val="#ppt_w"/>
                                          </p:val>
                                        </p:tav>
                                      </p:tavLst>
                                    </p:anim>
                                    <p:anim calcmode="lin" valueType="num">
                                      <p:cBhvr>
                                        <p:cTn id="8" dur="1000" fill="hold"/>
                                        <p:tgtEl>
                                          <p:spTgt spid="1049073"/>
                                        </p:tgtEl>
                                        <p:attrNameLst>
                                          <p:attrName>ppt_h</p:attrName>
                                        </p:attrNameLst>
                                      </p:cBhvr>
                                      <p:tavLst>
                                        <p:tav tm="0">
                                          <p:val>
                                            <p:strVal val="#ppt_h"/>
                                          </p:val>
                                        </p:tav>
                                        <p:tav tm="100000">
                                          <p:val>
                                            <p:strVal val="#ppt_h"/>
                                          </p:val>
                                        </p:tav>
                                      </p:tavLst>
                                    </p:anim>
                                    <p:animEffect transition="in" filter="fade">
                                      <p:cBhvr>
                                        <p:cTn id="9" dur="1000"/>
                                        <p:tgtEl>
                                          <p:spTgt spid="10490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907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矩形: 圆角 2">
            <a:extLst>
              <a:ext uri="{FF2B5EF4-FFF2-40B4-BE49-F238E27FC236}">
                <a16:creationId xmlns:a16="http://schemas.microsoft.com/office/drawing/2014/main" id="{3F002C1E-5B83-4753-B5B4-30B64DE027B0}"/>
              </a:ext>
            </a:extLst>
          </p:cNvPr>
          <p:cNvSpPr/>
          <p:nvPr/>
        </p:nvSpPr>
        <p:spPr>
          <a:xfrm>
            <a:off x="6815704" y="1117634"/>
            <a:ext cx="3493121" cy="829630"/>
          </a:xfrm>
          <a:prstGeom prst="roundRect">
            <a:avLst>
              <a:gd name="adj" fmla="val 6733"/>
            </a:avLst>
          </a:prstGeom>
          <a:solidFill>
            <a:srgbClr val="3EB0E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sz="1600" dirty="0"/>
          </a:p>
        </p:txBody>
      </p:sp>
      <p:sp>
        <p:nvSpPr>
          <p:cNvPr id="18" name="矩形: 圆角 2">
            <a:extLst>
              <a:ext uri="{FF2B5EF4-FFF2-40B4-BE49-F238E27FC236}">
                <a16:creationId xmlns:a16="http://schemas.microsoft.com/office/drawing/2014/main" id="{7BCADABC-DCD2-46C5-9816-3A486DC7A36E}"/>
              </a:ext>
            </a:extLst>
          </p:cNvPr>
          <p:cNvSpPr/>
          <p:nvPr/>
        </p:nvSpPr>
        <p:spPr>
          <a:xfrm>
            <a:off x="1357866" y="1195208"/>
            <a:ext cx="3493121" cy="631640"/>
          </a:xfrm>
          <a:prstGeom prst="roundRect">
            <a:avLst>
              <a:gd name="adj" fmla="val 6733"/>
            </a:avLst>
          </a:prstGeom>
          <a:solidFill>
            <a:srgbClr val="3EB0E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sz="1600" dirty="0"/>
          </a:p>
        </p:txBody>
      </p:sp>
      <p:sp>
        <p:nvSpPr>
          <p:cNvPr id="1048957" name="矩形 11"/>
          <p:cNvSpPr/>
          <p:nvPr/>
        </p:nvSpPr>
        <p:spPr>
          <a:xfrm>
            <a:off x="1431472" y="-2198914"/>
            <a:ext cx="1246414" cy="1839686"/>
          </a:xfrm>
          <a:prstGeom prst="rect">
            <a:avLst/>
          </a:prstGeom>
          <a:solidFill>
            <a:srgbClr val="3EB0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8958" name="矩形 12"/>
          <p:cNvSpPr/>
          <p:nvPr/>
        </p:nvSpPr>
        <p:spPr>
          <a:xfrm>
            <a:off x="2917372" y="-2198914"/>
            <a:ext cx="1246414" cy="1839686"/>
          </a:xfrm>
          <a:prstGeom prst="rect">
            <a:avLst/>
          </a:prstGeom>
          <a:solidFill>
            <a:srgbClr val="0378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8959" name="矩形 13"/>
          <p:cNvSpPr/>
          <p:nvPr/>
        </p:nvSpPr>
        <p:spPr>
          <a:xfrm>
            <a:off x="4336205" y="-2165604"/>
            <a:ext cx="1246414" cy="1839686"/>
          </a:xfrm>
          <a:prstGeom prst="rect">
            <a:avLst/>
          </a:prstGeom>
          <a:solidFill>
            <a:srgbClr val="3A64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8960" name="矩形 14"/>
          <p:cNvSpPr/>
          <p:nvPr/>
        </p:nvSpPr>
        <p:spPr>
          <a:xfrm>
            <a:off x="5822105" y="-2165604"/>
            <a:ext cx="1246414" cy="1839686"/>
          </a:xfrm>
          <a:prstGeom prst="rect">
            <a:avLst/>
          </a:prstGeom>
          <a:solidFill>
            <a:srgbClr val="5F51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29" name="组合 17"/>
          <p:cNvGrpSpPr/>
          <p:nvPr/>
        </p:nvGrpSpPr>
        <p:grpSpPr>
          <a:xfrm>
            <a:off x="5756963" y="1117634"/>
            <a:ext cx="6096000" cy="4811916"/>
            <a:chOff x="1806000" y="2067621"/>
            <a:chExt cx="3732641" cy="4280163"/>
          </a:xfrm>
        </p:grpSpPr>
        <p:sp>
          <p:nvSpPr>
            <p:cNvPr id="1048967" name="文本框 18"/>
            <p:cNvSpPr txBox="1"/>
            <p:nvPr/>
          </p:nvSpPr>
          <p:spPr>
            <a:xfrm>
              <a:off x="2459369" y="2067621"/>
              <a:ext cx="2133781" cy="739165"/>
            </a:xfrm>
            <a:prstGeom prst="rect">
              <a:avLst/>
            </a:prstGeom>
            <a:noFill/>
          </p:spPr>
          <p:txBody>
            <a:bodyPr wrap="square" rtlCol="0">
              <a:spAutoFit/>
              <a:scene3d>
                <a:camera prst="orthographicFront"/>
                <a:lightRig rig="threePt" dir="t"/>
              </a:scene3d>
              <a:sp3d contourW="12700"/>
            </a:bodyPr>
            <a:lstStyle/>
            <a:p>
              <a:pPr algn="ctr"/>
              <a:r>
                <a:rPr lang="en-US" sz="2400" dirty="0" err="1">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Bakteri</a:t>
              </a:r>
              <a:r>
                <a:rPr lang="en-US" sz="24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a:t>
              </a:r>
              <a:r>
                <a:rPr lang="id-ID" sz="24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Penghasil pigmen</a:t>
              </a:r>
              <a:endParaRPr lang="zh-CN" altLang="en-US" sz="2400" b="1" dirty="0">
                <a:solidFill>
                  <a:schemeClr val="bg1"/>
                </a:solidFill>
                <a:latin typeface="Arial" panose="020B0604020202020204" pitchFamily="34" charset="0"/>
              </a:endParaRPr>
            </a:p>
          </p:txBody>
        </p:sp>
        <p:sp>
          <p:nvSpPr>
            <p:cNvPr id="1048968" name="文本框 19"/>
            <p:cNvSpPr txBox="1"/>
            <p:nvPr/>
          </p:nvSpPr>
          <p:spPr>
            <a:xfrm>
              <a:off x="1806000" y="2806178"/>
              <a:ext cx="3732641" cy="3541606"/>
            </a:xfrm>
            <a:prstGeom prst="rect">
              <a:avLst/>
            </a:prstGeom>
            <a:noFill/>
          </p:spPr>
          <p:txBody>
            <a:bodyPr wrap="square" rtlCol="0">
              <a:spAutoFit/>
              <a:scene3d>
                <a:camera prst="orthographicFront"/>
                <a:lightRig rig="threePt" dir="t"/>
              </a:scene3d>
              <a:sp3d contourW="12700"/>
            </a:bodyPr>
            <a:lstStyle/>
            <a:p>
              <a:pPr>
                <a:lnSpc>
                  <a:spcPct val="107000"/>
                </a:lnSpc>
                <a:spcAft>
                  <a:spcPts val="800"/>
                </a:spcAft>
              </a:pP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Bakteri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diketahui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dapat</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memproduksi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pewarna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alami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menyerupai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pewarna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alami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terdapat</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di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tanaman</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Bakteri-bakteri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dapat</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menghasilkan</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pigmen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contohnya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adalah</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Bakteri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penghasil</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pigmen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merah</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Bacillus megaterium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b)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Bakteri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penghasil</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pigmen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karotenoid</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Flavobacteriumdehydrogenans</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Rhodobactersphaeroides</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Rhodobactersulfidophilus</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Rhodopseudomonasspheroides</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c)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Bakteri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penghasil</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pigmen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biru</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Streptomyces sp.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Times New Roman" panose="02020603050405020304" pitchFamily="18" charset="0"/>
                  <a:ea typeface="Times New Roman" panose="02020603050405020304" pitchFamily="18" charset="0"/>
                </a:rPr>
                <a:t>d) </a:t>
              </a:r>
              <a:r>
                <a:rPr lang="en-US" sz="1800" dirty="0" err="1">
                  <a:effectLst/>
                  <a:latin typeface="Times New Roman" panose="02020603050405020304" pitchFamily="18" charset="0"/>
                  <a:ea typeface="Times New Roman" panose="02020603050405020304" pitchFamily="18" charset="0"/>
                </a:rPr>
                <a:t>Bakteri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penghasil</a:t>
              </a:r>
              <a:r>
                <a:rPr lang="en-US" sz="1800" dirty="0">
                  <a:effectLst/>
                  <a:latin typeface="Times New Roman" panose="02020603050405020304" pitchFamily="18" charset="0"/>
                  <a:ea typeface="Times New Roman" panose="02020603050405020304" pitchFamily="18" charset="0"/>
                </a:rPr>
                <a:t> pigmen violet </a:t>
              </a:r>
              <a:r>
                <a:rPr lang="en-US" sz="1800" dirty="0" err="1">
                  <a:effectLst/>
                  <a:latin typeface="Times New Roman" panose="02020603050405020304" pitchFamily="18" charset="0"/>
                  <a:ea typeface="Times New Roman" panose="02020603050405020304" pitchFamily="18" charset="0"/>
                </a:rPr>
                <a:t>kehitaman</a:t>
              </a:r>
              <a:r>
                <a:rPr lang="en-US" sz="1800" dirty="0">
                  <a:effectLst/>
                  <a:latin typeface="Times New Roman" panose="02020603050405020304" pitchFamily="18" charset="0"/>
                  <a:ea typeface="Times New Roman" panose="02020603050405020304" pitchFamily="18" charset="0"/>
                </a:rPr>
                <a:t> dan pigmen </a:t>
              </a:r>
              <a:r>
                <a:rPr lang="en-US" sz="1800" dirty="0" err="1">
                  <a:effectLst/>
                  <a:latin typeface="Times New Roman" panose="02020603050405020304" pitchFamily="18" charset="0"/>
                  <a:ea typeface="Times New Roman" panose="02020603050405020304" pitchFamily="18" charset="0"/>
                </a:rPr>
                <a:t>kuning</a:t>
              </a:r>
              <a:r>
                <a:rPr lang="en-US" sz="1800" dirty="0">
                  <a:effectLst/>
                  <a:latin typeface="Times New Roman" panose="02020603050405020304" pitchFamily="18" charset="0"/>
                  <a:ea typeface="Times New Roman" panose="02020603050405020304" pitchFamily="18" charset="0"/>
                </a:rPr>
                <a:t>: Actinomycetes</a:t>
              </a:r>
            </a:p>
            <a:p>
              <a:r>
                <a:rPr lang="id-ID" sz="1800" dirty="0">
                  <a:effectLst/>
                  <a:latin typeface="Calibri" panose="020F0502020204030204" pitchFamily="34" charset="0"/>
                  <a:ea typeface="Times New Roman" panose="02020603050405020304" pitchFamily="18" charset="0"/>
                  <a:cs typeface="Times New Roman" panose="02020603050405020304" pitchFamily="18" charset="0"/>
                </a:rPr>
                <a:t>Bentuk : Baccilus</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dan coccus</a:t>
              </a:r>
              <a:endParaRPr lang="en-US" dirty="0">
                <a:latin typeface="Calibri" panose="020F0502020204030204" pitchFamily="34" charset="0"/>
                <a:ea typeface="Times New Roman" panose="02020603050405020304" pitchFamily="18" charset="0"/>
                <a:cs typeface="Times New Roman" panose="02020603050405020304" pitchFamily="18" charset="0"/>
              </a:endParaRPr>
            </a:p>
            <a:p>
              <a:r>
                <a:rPr lang="id-ID" sz="1800" dirty="0">
                  <a:effectLst/>
                  <a:latin typeface="Calibri" panose="020F0502020204030204" pitchFamily="34" charset="0"/>
                  <a:ea typeface="Times New Roman" panose="02020603050405020304" pitchFamily="18" charset="0"/>
                  <a:cs typeface="Times New Roman" panose="02020603050405020304" pitchFamily="18" charset="0"/>
                </a:rPr>
                <a:t>Suhu </a:t>
              </a:r>
              <a:r>
                <a:rPr lang="id-ID" sz="1800" b="1" dirty="0">
                  <a:effectLst/>
                  <a:latin typeface="Calibri" panose="020F0502020204030204" pitchFamily="34" charset="0"/>
                  <a:ea typeface="Times New Roman" panose="02020603050405020304" pitchFamily="18" charset="0"/>
                  <a:cs typeface="Times New Roman" panose="02020603050405020304" pitchFamily="18" charset="0"/>
                </a:rPr>
                <a:t>:</a:t>
              </a:r>
              <a:r>
                <a:rPr lang="id-ID" sz="1800" dirty="0">
                  <a:effectLst/>
                  <a:latin typeface="Calibri" panose="020F0502020204030204" pitchFamily="34" charset="0"/>
                  <a:ea typeface="Times New Roman" panose="02020603050405020304" pitchFamily="18" charset="0"/>
                  <a:cs typeface="Times New Roman" panose="02020603050405020304" pitchFamily="18" charset="0"/>
                </a:rPr>
                <a:t> antara 4°c dan 80°c</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grpSp>
      <p:sp>
        <p:nvSpPr>
          <p:cNvPr id="17" name="文本框 19">
            <a:extLst>
              <a:ext uri="{FF2B5EF4-FFF2-40B4-BE49-F238E27FC236}">
                <a16:creationId xmlns:a16="http://schemas.microsoft.com/office/drawing/2014/main" id="{9BDDDF14-F365-495F-86A3-2BE13599AE39}"/>
              </a:ext>
            </a:extLst>
          </p:cNvPr>
          <p:cNvSpPr txBox="1"/>
          <p:nvPr/>
        </p:nvSpPr>
        <p:spPr>
          <a:xfrm>
            <a:off x="775271" y="1228518"/>
            <a:ext cx="4504610" cy="3734356"/>
          </a:xfrm>
          <a:prstGeom prst="rect">
            <a:avLst/>
          </a:prstGeom>
          <a:noFill/>
        </p:spPr>
        <p:txBody>
          <a:bodyPr wrap="square" rtlCol="0">
            <a:spAutoFit/>
            <a:scene3d>
              <a:camera prst="orthographicFront"/>
              <a:lightRig rig="threePt" dir="t"/>
            </a:scene3d>
            <a:sp3d contourW="12700"/>
          </a:bodyPr>
          <a:lstStyle/>
          <a:p>
            <a:pPr lvl="0" algn="ctr">
              <a:lnSpc>
                <a:spcPct val="107000"/>
              </a:lnSpc>
            </a:pPr>
            <a:r>
              <a:rPr lang="en-US" sz="2400" dirty="0" err="1">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Bakteri</a:t>
            </a:r>
            <a:r>
              <a:rPr lang="en-US" sz="24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a:t>
            </a:r>
            <a:r>
              <a:rPr lang="id-ID" sz="24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Osmofilik</a:t>
            </a:r>
            <a:endParaRPr lang="en-US" sz="24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p>
            <a:pPr lvl="0" algn="ctr">
              <a:lnSpc>
                <a:spcPct val="107000"/>
              </a:lnSpc>
            </a:pPr>
            <a:endParaRPr lang="en-US" dirty="0">
              <a:latin typeface="Calibri" panose="020F0502020204030204" pitchFamily="34" charset="0"/>
              <a:ea typeface="Times New Roman" panose="02020603050405020304" pitchFamily="18" charset="0"/>
              <a:cs typeface="Times New Roman" panose="02020603050405020304" pitchFamily="18" charset="0"/>
            </a:endParaRPr>
          </a:p>
          <a:p>
            <a:pPr lvl="0" algn="ctr">
              <a:lnSpc>
                <a:spcPct val="107000"/>
              </a:lnSpc>
            </a:pPr>
            <a:endParaRPr lang="en-US" dirty="0">
              <a:latin typeface="Calibri" panose="020F0502020204030204" pitchFamily="34" charset="0"/>
              <a:ea typeface="Times New Roman" panose="02020603050405020304" pitchFamily="18" charset="0"/>
              <a:cs typeface="Times New Roman" panose="02020603050405020304" pitchFamily="18" charset="0"/>
            </a:endParaRPr>
          </a:p>
          <a:p>
            <a:pPr lvl="0">
              <a:lnSpc>
                <a:spcPct val="107000"/>
              </a:lnSpc>
            </a:pPr>
            <a:r>
              <a:rPr lang="en-US" dirty="0" err="1">
                <a:latin typeface="Calibri" panose="020F0502020204030204" pitchFamily="34" charset="0"/>
                <a:ea typeface="Times New Roman" panose="02020603050405020304" pitchFamily="18" charset="0"/>
                <a:cs typeface="Times New Roman" panose="02020603050405020304" pitchFamily="18" charset="0"/>
              </a:rPr>
              <a:t>Bakteri</a:t>
            </a:r>
            <a:r>
              <a:rPr lang="en-US" dirty="0">
                <a:latin typeface="Calibri" panose="020F0502020204030204" pitchFamily="34" charset="0"/>
                <a:ea typeface="Times New Roman" panose="02020603050405020304" pitchFamily="18" charset="0"/>
                <a:cs typeface="Times New Roman" panose="02020603050405020304" pitchFamily="18" charset="0"/>
              </a:rPr>
              <a:t> </a:t>
            </a:r>
            <a:r>
              <a:rPr lang="en-US" dirty="0" err="1">
                <a:latin typeface="Calibri" panose="020F0502020204030204" pitchFamily="34" charset="0"/>
                <a:ea typeface="Times New Roman" panose="02020603050405020304" pitchFamily="18" charset="0"/>
                <a:cs typeface="Times New Roman" panose="02020603050405020304" pitchFamily="18" charset="0"/>
              </a:rPr>
              <a:t>Osmofilik</a:t>
            </a:r>
            <a:r>
              <a:rPr lang="en-US" dirty="0">
                <a:latin typeface="Calibri" panose="020F0502020204030204" pitchFamily="34" charset="0"/>
                <a:ea typeface="Times New Roman" panose="02020603050405020304" pitchFamily="18" charset="0"/>
                <a:cs typeface="Times New Roman" panose="02020603050405020304" pitchFamily="18" charset="0"/>
              </a:rPr>
              <a:t> </a:t>
            </a:r>
            <a:r>
              <a:rPr lang="en-US" dirty="0" err="1">
                <a:latin typeface="Calibri" panose="020F0502020204030204" pitchFamily="34" charset="0"/>
                <a:ea typeface="Times New Roman" panose="02020603050405020304" pitchFamily="18" charset="0"/>
                <a:cs typeface="Times New Roman" panose="02020603050405020304" pitchFamily="18" charset="0"/>
              </a:rPr>
              <a:t>adalah</a:t>
            </a:r>
            <a:r>
              <a:rPr lang="en-US" dirty="0">
                <a:latin typeface="Calibri" panose="020F0502020204030204" pitchFamily="34" charset="0"/>
                <a:ea typeface="Times New Roman" panose="02020603050405020304" pitchFamily="18" charset="0"/>
                <a:cs typeface="Times New Roman" panose="02020603050405020304" pitchFamily="18" charset="0"/>
              </a:rPr>
              <a:t> </a:t>
            </a:r>
            <a:r>
              <a:rPr lang="en-US" dirty="0" err="1">
                <a:latin typeface="Calibri" panose="020F0502020204030204" pitchFamily="34" charset="0"/>
                <a:ea typeface="Times New Roman" panose="02020603050405020304" pitchFamily="18" charset="0"/>
                <a:cs typeface="Times New Roman" panose="02020603050405020304" pitchFamily="18" charset="0"/>
              </a:rPr>
              <a:t>bakteri</a:t>
            </a:r>
            <a:r>
              <a:rPr lang="en-US" dirty="0">
                <a:latin typeface="Calibri" panose="020F0502020204030204" pitchFamily="34" charset="0"/>
                <a:ea typeface="Times New Roman" panose="02020603050405020304" pitchFamily="18" charset="0"/>
                <a:cs typeface="Times New Roman" panose="02020603050405020304" pitchFamily="18" charset="0"/>
              </a:rPr>
              <a:t> yang </a:t>
            </a:r>
            <a:r>
              <a:rPr lang="en-US" dirty="0" err="1">
                <a:latin typeface="Calibri" panose="020F0502020204030204" pitchFamily="34" charset="0"/>
                <a:ea typeface="Times New Roman" panose="02020603050405020304" pitchFamily="18" charset="0"/>
                <a:cs typeface="Times New Roman" panose="02020603050405020304" pitchFamily="18" charset="0"/>
              </a:rPr>
              <a:t>dapat</a:t>
            </a:r>
            <a:r>
              <a:rPr lang="en-US" dirty="0">
                <a:latin typeface="Calibri" panose="020F0502020204030204" pitchFamily="34" charset="0"/>
                <a:ea typeface="Times New Roman" panose="02020603050405020304" pitchFamily="18" charset="0"/>
                <a:cs typeface="Times New Roman" panose="02020603050405020304" pitchFamily="18" charset="0"/>
              </a:rPr>
              <a:t> </a:t>
            </a:r>
            <a:r>
              <a:rPr lang="en-US" dirty="0" err="1">
                <a:latin typeface="Calibri" panose="020F0502020204030204" pitchFamily="34" charset="0"/>
                <a:ea typeface="Times New Roman" panose="02020603050405020304" pitchFamily="18" charset="0"/>
                <a:cs typeface="Times New Roman" panose="02020603050405020304" pitchFamily="18" charset="0"/>
              </a:rPr>
              <a:t>tumbuh</a:t>
            </a:r>
            <a:r>
              <a:rPr lang="en-US" dirty="0">
                <a:latin typeface="Calibri" panose="020F0502020204030204" pitchFamily="34" charset="0"/>
                <a:ea typeface="Times New Roman" panose="02020603050405020304" pitchFamily="18" charset="0"/>
                <a:cs typeface="Times New Roman" panose="02020603050405020304" pitchFamily="18" charset="0"/>
              </a:rPr>
              <a:t> pada media </a:t>
            </a:r>
            <a:r>
              <a:rPr lang="en-US" dirty="0" err="1">
                <a:latin typeface="Calibri" panose="020F0502020204030204" pitchFamily="34" charset="0"/>
                <a:ea typeface="Times New Roman" panose="02020603050405020304" pitchFamily="18" charset="0"/>
                <a:cs typeface="Times New Roman" panose="02020603050405020304" pitchFamily="18" charset="0"/>
              </a:rPr>
              <a:t>dengan</a:t>
            </a:r>
            <a:r>
              <a:rPr lang="en-US" dirty="0">
                <a:latin typeface="Calibri" panose="020F0502020204030204" pitchFamily="34" charset="0"/>
                <a:ea typeface="Times New Roman" panose="02020603050405020304" pitchFamily="18" charset="0"/>
                <a:cs typeface="Times New Roman" panose="02020603050405020304" pitchFamily="18" charset="0"/>
              </a:rPr>
              <a:t> </a:t>
            </a:r>
            <a:r>
              <a:rPr lang="en-US" dirty="0" err="1">
                <a:latin typeface="Calibri" panose="020F0502020204030204" pitchFamily="34" charset="0"/>
                <a:ea typeface="Times New Roman" panose="02020603050405020304" pitchFamily="18" charset="0"/>
                <a:cs typeface="Times New Roman" panose="02020603050405020304" pitchFamily="18" charset="0"/>
              </a:rPr>
              <a:t>konsentrasi</a:t>
            </a:r>
            <a:r>
              <a:rPr lang="en-US" dirty="0">
                <a:latin typeface="Calibri" panose="020F0502020204030204" pitchFamily="34" charset="0"/>
                <a:ea typeface="Times New Roman" panose="02020603050405020304" pitchFamily="18" charset="0"/>
                <a:cs typeface="Times New Roman" panose="02020603050405020304" pitchFamily="18" charset="0"/>
              </a:rPr>
              <a:t> gula yang </a:t>
            </a:r>
            <a:r>
              <a:rPr lang="en-US" dirty="0" err="1">
                <a:latin typeface="Calibri" panose="020F0502020204030204" pitchFamily="34" charset="0"/>
                <a:ea typeface="Times New Roman" panose="02020603050405020304" pitchFamily="18" charset="0"/>
                <a:cs typeface="Times New Roman" panose="02020603050405020304" pitchFamily="18" charset="0"/>
              </a:rPr>
              <a:t>tinggi</a:t>
            </a:r>
            <a:r>
              <a:rPr lang="en-US" dirty="0">
                <a:latin typeface="Calibri" panose="020F0502020204030204" pitchFamily="34" charset="0"/>
                <a:ea typeface="Times New Roman" panose="02020603050405020304" pitchFamily="18" charset="0"/>
                <a:cs typeface="Times New Roman" panose="02020603050405020304" pitchFamily="18" charset="0"/>
              </a:rPr>
              <a:t>. </a:t>
            </a:r>
            <a:r>
              <a:rPr lang="en-US" dirty="0" err="1">
                <a:latin typeface="Calibri" panose="020F0502020204030204" pitchFamily="34" charset="0"/>
                <a:ea typeface="Times New Roman" panose="02020603050405020304" pitchFamily="18" charset="0"/>
                <a:cs typeface="Times New Roman" panose="02020603050405020304" pitchFamily="18" charset="0"/>
              </a:rPr>
              <a:t>Bakteri</a:t>
            </a:r>
            <a:r>
              <a:rPr lang="en-US" dirty="0">
                <a:latin typeface="Calibri" panose="020F0502020204030204" pitchFamily="34" charset="0"/>
                <a:ea typeface="Times New Roman" panose="02020603050405020304" pitchFamily="18" charset="0"/>
                <a:cs typeface="Times New Roman" panose="02020603050405020304" pitchFamily="18" charset="0"/>
              </a:rPr>
              <a:t> </a:t>
            </a:r>
            <a:r>
              <a:rPr lang="en-US" dirty="0" err="1">
                <a:latin typeface="Calibri" panose="020F0502020204030204" pitchFamily="34" charset="0"/>
                <a:ea typeface="Times New Roman" panose="02020603050405020304" pitchFamily="18" charset="0"/>
                <a:cs typeface="Times New Roman" panose="02020603050405020304" pitchFamily="18" charset="0"/>
              </a:rPr>
              <a:t>bersifat</a:t>
            </a:r>
            <a:r>
              <a:rPr lang="en-US" dirty="0">
                <a:latin typeface="Calibri" panose="020F0502020204030204" pitchFamily="34" charset="0"/>
                <a:ea typeface="Times New Roman" panose="02020603050405020304" pitchFamily="18" charset="0"/>
                <a:cs typeface="Times New Roman" panose="02020603050405020304" pitchFamily="18" charset="0"/>
              </a:rPr>
              <a:t> </a:t>
            </a:r>
            <a:r>
              <a:rPr lang="en-US" dirty="0" err="1">
                <a:latin typeface="Calibri" panose="020F0502020204030204" pitchFamily="34" charset="0"/>
                <a:ea typeface="Times New Roman" panose="02020603050405020304" pitchFamily="18" charset="0"/>
                <a:cs typeface="Times New Roman" panose="02020603050405020304" pitchFamily="18" charset="0"/>
              </a:rPr>
              <a:t>osmotoleran</a:t>
            </a:r>
            <a:r>
              <a:rPr lang="en-US" dirty="0">
                <a:latin typeface="Calibri" panose="020F0502020204030204" pitchFamily="34" charset="0"/>
                <a:ea typeface="Times New Roman" panose="02020603050405020304" pitchFamily="18" charset="0"/>
                <a:cs typeface="Times New Roman" panose="02020603050405020304" pitchFamily="18" charset="0"/>
              </a:rPr>
              <a:t>, yang </a:t>
            </a:r>
            <a:r>
              <a:rPr lang="en-US" dirty="0" err="1">
                <a:latin typeface="Calibri" panose="020F0502020204030204" pitchFamily="34" charset="0"/>
                <a:ea typeface="Times New Roman" panose="02020603050405020304" pitchFamily="18" charset="0"/>
                <a:cs typeface="Times New Roman" panose="02020603050405020304" pitchFamily="18" charset="0"/>
              </a:rPr>
              <a:t>dapat</a:t>
            </a:r>
            <a:r>
              <a:rPr lang="en-US" dirty="0">
                <a:latin typeface="Calibri" panose="020F0502020204030204" pitchFamily="34" charset="0"/>
                <a:ea typeface="Times New Roman" panose="02020603050405020304" pitchFamily="18" charset="0"/>
                <a:cs typeface="Times New Roman" panose="02020603050405020304" pitchFamily="18" charset="0"/>
              </a:rPr>
              <a:t> </a:t>
            </a:r>
            <a:r>
              <a:rPr lang="en-US" dirty="0" err="1">
                <a:latin typeface="Calibri" panose="020F0502020204030204" pitchFamily="34" charset="0"/>
                <a:ea typeface="Times New Roman" panose="02020603050405020304" pitchFamily="18" charset="0"/>
                <a:cs typeface="Times New Roman" panose="02020603050405020304" pitchFamily="18" charset="0"/>
              </a:rPr>
              <a:t>hidup</a:t>
            </a:r>
            <a:r>
              <a:rPr lang="en-US" dirty="0">
                <a:latin typeface="Calibri" panose="020F0502020204030204" pitchFamily="34" charset="0"/>
                <a:ea typeface="Times New Roman" panose="02020603050405020304" pitchFamily="18" charset="0"/>
                <a:cs typeface="Times New Roman" panose="02020603050405020304" pitchFamily="18" charset="0"/>
              </a:rPr>
              <a:t> </a:t>
            </a:r>
            <a:r>
              <a:rPr lang="en-US" dirty="0" err="1">
                <a:latin typeface="Calibri" panose="020F0502020204030204" pitchFamily="34" charset="0"/>
                <a:ea typeface="Times New Roman" panose="02020603050405020304" pitchFamily="18" charset="0"/>
                <a:cs typeface="Times New Roman" panose="02020603050405020304" pitchFamily="18" charset="0"/>
              </a:rPr>
              <a:t>baik</a:t>
            </a:r>
            <a:r>
              <a:rPr lang="en-US" dirty="0">
                <a:latin typeface="Calibri" panose="020F0502020204030204" pitchFamily="34" charset="0"/>
                <a:ea typeface="Times New Roman" panose="02020603050405020304" pitchFamily="18" charset="0"/>
                <a:cs typeface="Times New Roman" panose="02020603050405020304" pitchFamily="18" charset="0"/>
              </a:rPr>
              <a:t> </a:t>
            </a:r>
            <a:r>
              <a:rPr lang="en-US" dirty="0" err="1">
                <a:latin typeface="Calibri" panose="020F0502020204030204" pitchFamily="34" charset="0"/>
                <a:ea typeface="Times New Roman" panose="02020603050405020304" pitchFamily="18" charset="0"/>
                <a:cs typeface="Times New Roman" panose="02020603050405020304" pitchFamily="18" charset="0"/>
              </a:rPr>
              <a:t>dengan</a:t>
            </a:r>
            <a:r>
              <a:rPr lang="en-US" dirty="0">
                <a:latin typeface="Calibri" panose="020F0502020204030204" pitchFamily="34" charset="0"/>
                <a:ea typeface="Times New Roman" panose="02020603050405020304" pitchFamily="18" charset="0"/>
                <a:cs typeface="Times New Roman" panose="02020603050405020304" pitchFamily="18" charset="0"/>
              </a:rPr>
              <a:t> </a:t>
            </a:r>
            <a:r>
              <a:rPr lang="en-US" dirty="0" err="1">
                <a:latin typeface="Calibri" panose="020F0502020204030204" pitchFamily="34" charset="0"/>
                <a:ea typeface="Times New Roman" panose="02020603050405020304" pitchFamily="18" charset="0"/>
                <a:cs typeface="Times New Roman" panose="02020603050405020304" pitchFamily="18" charset="0"/>
              </a:rPr>
              <a:t>atau</a:t>
            </a:r>
            <a:r>
              <a:rPr lang="en-US" dirty="0">
                <a:latin typeface="Calibri" panose="020F0502020204030204" pitchFamily="34" charset="0"/>
                <a:ea typeface="Times New Roman" panose="02020603050405020304" pitchFamily="18" charset="0"/>
                <a:cs typeface="Times New Roman" panose="02020603050405020304" pitchFamily="18" charset="0"/>
              </a:rPr>
              <a:t> </a:t>
            </a:r>
            <a:r>
              <a:rPr lang="en-US" dirty="0" err="1">
                <a:latin typeface="Calibri" panose="020F0502020204030204" pitchFamily="34" charset="0"/>
                <a:ea typeface="Times New Roman" panose="02020603050405020304" pitchFamily="18" charset="0"/>
                <a:cs typeface="Times New Roman" panose="02020603050405020304" pitchFamily="18" charset="0"/>
              </a:rPr>
              <a:t>tanpa</a:t>
            </a:r>
            <a:r>
              <a:rPr lang="en-US" dirty="0">
                <a:latin typeface="Calibri" panose="020F0502020204030204" pitchFamily="34" charset="0"/>
                <a:ea typeface="Times New Roman" panose="02020603050405020304" pitchFamily="18" charset="0"/>
                <a:cs typeface="Times New Roman" panose="02020603050405020304" pitchFamily="18" charset="0"/>
              </a:rPr>
              <a:t> </a:t>
            </a:r>
            <a:r>
              <a:rPr lang="en-US" dirty="0" err="1">
                <a:latin typeface="Calibri" panose="020F0502020204030204" pitchFamily="34" charset="0"/>
                <a:ea typeface="Times New Roman" panose="02020603050405020304" pitchFamily="18" charset="0"/>
                <a:cs typeface="Times New Roman" panose="02020603050405020304" pitchFamily="18" charset="0"/>
              </a:rPr>
              <a:t>adanya</a:t>
            </a:r>
            <a:r>
              <a:rPr lang="en-US" dirty="0">
                <a:latin typeface="Calibri" panose="020F0502020204030204" pitchFamily="34" charset="0"/>
                <a:ea typeface="Times New Roman" panose="02020603050405020304" pitchFamily="18" charset="0"/>
                <a:cs typeface="Times New Roman" panose="02020603050405020304" pitchFamily="18" charset="0"/>
              </a:rPr>
              <a:t> gula. </a:t>
            </a:r>
          </a:p>
          <a:p>
            <a:pPr lvl="0">
              <a:lnSpc>
                <a:spcPct val="107000"/>
              </a:lnSpc>
            </a:pPr>
            <a:r>
              <a:rPr lang="id-ID" sz="1800" dirty="0">
                <a:effectLst/>
                <a:latin typeface="Calibri" panose="020F0502020204030204" pitchFamily="34" charset="0"/>
                <a:ea typeface="Times New Roman" panose="02020603050405020304" pitchFamily="18" charset="0"/>
                <a:cs typeface="Times New Roman" panose="02020603050405020304" pitchFamily="18" charset="0"/>
              </a:rPr>
              <a:t>Bentuk : Bulat</a:t>
            </a:r>
            <a:endParaRPr lang="en-US" dirty="0">
              <a:latin typeface="Calibri" panose="020F0502020204030204" pitchFamily="34" charset="0"/>
              <a:ea typeface="Times New Roman" panose="02020603050405020304" pitchFamily="18" charset="0"/>
              <a:cs typeface="Times New Roman" panose="02020603050405020304" pitchFamily="18" charset="0"/>
            </a:endParaRPr>
          </a:p>
          <a:p>
            <a:pPr lvl="0">
              <a:lnSpc>
                <a:spcPct val="107000"/>
              </a:lnSpc>
            </a:pPr>
            <a:r>
              <a:rPr lang="id-ID" sz="1800" dirty="0">
                <a:effectLst/>
                <a:latin typeface="Calibri" panose="020F0502020204030204" pitchFamily="34" charset="0"/>
                <a:ea typeface="Times New Roman" panose="02020603050405020304" pitchFamily="18" charset="0"/>
                <a:cs typeface="Times New Roman" panose="02020603050405020304" pitchFamily="18" charset="0"/>
              </a:rPr>
              <a:t>Suhu : suhu maksimal 35-47 °c</a:t>
            </a:r>
            <a:endParaRPr lang="en-US" dirty="0">
              <a:latin typeface="Calibri" panose="020F0502020204030204" pitchFamily="34" charset="0"/>
              <a:ea typeface="Times New Roman" panose="02020603050405020304" pitchFamily="18" charset="0"/>
              <a:cs typeface="Times New Roman" panose="02020603050405020304" pitchFamily="18" charset="0"/>
            </a:endParaRPr>
          </a:p>
          <a:p>
            <a:pPr lvl="0">
              <a:lnSpc>
                <a:spcPct val="107000"/>
              </a:lnSpc>
            </a:pPr>
            <a:r>
              <a:rPr lang="id-ID" sz="1800" dirty="0">
                <a:effectLst/>
                <a:latin typeface="Calibri" panose="020F0502020204030204" pitchFamily="34" charset="0"/>
                <a:ea typeface="Times New Roman" panose="02020603050405020304" pitchFamily="18" charset="0"/>
                <a:cs typeface="Times New Roman" panose="02020603050405020304" pitchFamily="18" charset="0"/>
              </a:rPr>
              <a:t>Mikroba : </a:t>
            </a:r>
            <a:r>
              <a:rPr lang="id-ID" sz="1800" i="1" dirty="0">
                <a:effectLst/>
                <a:latin typeface="Calibri" panose="020F0502020204030204" pitchFamily="34" charset="0"/>
                <a:ea typeface="Times New Roman" panose="02020603050405020304" pitchFamily="18" charset="0"/>
                <a:cs typeface="Times New Roman" panose="02020603050405020304" pitchFamily="18" charset="0"/>
              </a:rPr>
              <a:t>Leuconostoc</a:t>
            </a:r>
            <a:endParaRPr lang="en-US" i="1" dirty="0">
              <a:latin typeface="Calibri" panose="020F0502020204030204" pitchFamily="34" charset="0"/>
              <a:ea typeface="Times New Roman" panose="02020603050405020304" pitchFamily="18" charset="0"/>
              <a:cs typeface="Times New Roman" panose="02020603050405020304" pitchFamily="18" charset="0"/>
            </a:endParaRPr>
          </a:p>
          <a:p>
            <a:pPr lvl="0">
              <a:lnSpc>
                <a:spcPct val="107000"/>
              </a:lnSpc>
            </a:pPr>
            <a:r>
              <a:rPr lang="id-ID" sz="1800" dirty="0">
                <a:effectLst/>
                <a:latin typeface="Calibri" panose="020F0502020204030204" pitchFamily="34" charset="0"/>
                <a:ea typeface="Times New Roman" panose="02020603050405020304" pitchFamily="18" charset="0"/>
                <a:cs typeface="Times New Roman" panose="02020603050405020304" pitchFamily="18" charset="0"/>
              </a:rPr>
              <a:t>Terdapat </a:t>
            </a:r>
            <a:r>
              <a:rPr lang="en-US" dirty="0" err="1">
                <a:latin typeface="Calibri" panose="020F0502020204030204" pitchFamily="34" charset="0"/>
                <a:ea typeface="Times New Roman" panose="02020603050405020304" pitchFamily="18" charset="0"/>
                <a:cs typeface="Times New Roman" panose="02020603050405020304" pitchFamily="18" charset="0"/>
              </a:rPr>
              <a:t>pada</a:t>
            </a:r>
            <a:r>
              <a:rPr lang="id-ID" sz="1800" dirty="0">
                <a:effectLst/>
                <a:latin typeface="Calibri" panose="020F0502020204030204" pitchFamily="34" charset="0"/>
                <a:ea typeface="Times New Roman" panose="02020603050405020304" pitchFamily="18" charset="0"/>
                <a:cs typeface="Times New Roman" panose="02020603050405020304" pitchFamily="18" charset="0"/>
              </a:rPr>
              <a:t> : susu kental manis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33083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29"/>
                                        </p:tgtEl>
                                        <p:attrNameLst>
                                          <p:attrName>style.visibility</p:attrName>
                                        </p:attrNameLst>
                                      </p:cBhvr>
                                      <p:to>
                                        <p:strVal val="visible"/>
                                      </p:to>
                                    </p:set>
                                    <p:animEffect transition="in" filter="fade">
                                      <p:cBhvr>
                                        <p:cTn id="7" dur="500"/>
                                        <p:tgtEl>
                                          <p:spTgt spid="1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矩形: 圆角 2">
            <a:extLst>
              <a:ext uri="{FF2B5EF4-FFF2-40B4-BE49-F238E27FC236}">
                <a16:creationId xmlns:a16="http://schemas.microsoft.com/office/drawing/2014/main" id="{3E186D67-7A80-47BB-854D-0858D052DA19}"/>
              </a:ext>
            </a:extLst>
          </p:cNvPr>
          <p:cNvSpPr/>
          <p:nvPr/>
        </p:nvSpPr>
        <p:spPr>
          <a:xfrm>
            <a:off x="6939215" y="1428572"/>
            <a:ext cx="3493121" cy="631640"/>
          </a:xfrm>
          <a:prstGeom prst="roundRect">
            <a:avLst>
              <a:gd name="adj" fmla="val 6733"/>
            </a:avLst>
          </a:prstGeom>
          <a:solidFill>
            <a:srgbClr val="3EB0E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sz="1600" dirty="0"/>
          </a:p>
        </p:txBody>
      </p:sp>
      <p:sp>
        <p:nvSpPr>
          <p:cNvPr id="12" name="矩形: 圆角 2">
            <a:extLst>
              <a:ext uri="{FF2B5EF4-FFF2-40B4-BE49-F238E27FC236}">
                <a16:creationId xmlns:a16="http://schemas.microsoft.com/office/drawing/2014/main" id="{F857B79B-2856-462A-AAFF-0B5EC0FF7831}"/>
              </a:ext>
            </a:extLst>
          </p:cNvPr>
          <p:cNvSpPr/>
          <p:nvPr/>
        </p:nvSpPr>
        <p:spPr>
          <a:xfrm>
            <a:off x="1498128" y="1407718"/>
            <a:ext cx="3667480" cy="806269"/>
          </a:xfrm>
          <a:prstGeom prst="roundRect">
            <a:avLst>
              <a:gd name="adj" fmla="val 6733"/>
            </a:avLst>
          </a:prstGeom>
          <a:solidFill>
            <a:srgbClr val="3EB0E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sz="1600" dirty="0"/>
          </a:p>
        </p:txBody>
      </p:sp>
      <p:sp>
        <p:nvSpPr>
          <p:cNvPr id="1048957" name="矩形 11"/>
          <p:cNvSpPr/>
          <p:nvPr/>
        </p:nvSpPr>
        <p:spPr>
          <a:xfrm>
            <a:off x="1431472" y="-2198914"/>
            <a:ext cx="1246414" cy="1839686"/>
          </a:xfrm>
          <a:prstGeom prst="rect">
            <a:avLst/>
          </a:prstGeom>
          <a:solidFill>
            <a:srgbClr val="3EB0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8958" name="矩形 12"/>
          <p:cNvSpPr/>
          <p:nvPr/>
        </p:nvSpPr>
        <p:spPr>
          <a:xfrm>
            <a:off x="2917372" y="-2198914"/>
            <a:ext cx="1246414" cy="1839686"/>
          </a:xfrm>
          <a:prstGeom prst="rect">
            <a:avLst/>
          </a:prstGeom>
          <a:solidFill>
            <a:srgbClr val="0378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8959" name="矩形 13"/>
          <p:cNvSpPr/>
          <p:nvPr/>
        </p:nvSpPr>
        <p:spPr>
          <a:xfrm>
            <a:off x="4336205" y="-2165604"/>
            <a:ext cx="1246414" cy="1839686"/>
          </a:xfrm>
          <a:prstGeom prst="rect">
            <a:avLst/>
          </a:prstGeom>
          <a:solidFill>
            <a:srgbClr val="3A64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8960" name="矩形 14"/>
          <p:cNvSpPr/>
          <p:nvPr/>
        </p:nvSpPr>
        <p:spPr>
          <a:xfrm>
            <a:off x="5822105" y="-2165604"/>
            <a:ext cx="1246414" cy="1839686"/>
          </a:xfrm>
          <a:prstGeom prst="rect">
            <a:avLst/>
          </a:prstGeom>
          <a:solidFill>
            <a:srgbClr val="5F51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29" name="组合 17"/>
          <p:cNvGrpSpPr/>
          <p:nvPr/>
        </p:nvGrpSpPr>
        <p:grpSpPr>
          <a:xfrm>
            <a:off x="516835" y="1407718"/>
            <a:ext cx="5065784" cy="3310403"/>
            <a:chOff x="1195086" y="1486741"/>
            <a:chExt cx="4177118" cy="2944578"/>
          </a:xfrm>
        </p:grpSpPr>
        <p:sp>
          <p:nvSpPr>
            <p:cNvPr id="1048967" name="文本框 18"/>
            <p:cNvSpPr txBox="1"/>
            <p:nvPr/>
          </p:nvSpPr>
          <p:spPr>
            <a:xfrm>
              <a:off x="1825879" y="1486741"/>
              <a:ext cx="3380824" cy="1067683"/>
            </a:xfrm>
            <a:prstGeom prst="rect">
              <a:avLst/>
            </a:prstGeom>
            <a:noFill/>
          </p:spPr>
          <p:txBody>
            <a:bodyPr wrap="square" rtlCol="0">
              <a:spAutoFit/>
              <a:scene3d>
                <a:camera prst="orthographicFront"/>
                <a:lightRig rig="threePt" dir="t"/>
              </a:scene3d>
              <a:sp3d contourW="12700"/>
            </a:bodyPr>
            <a:lstStyle/>
            <a:p>
              <a:pPr algn="ctr"/>
              <a:r>
                <a:rPr lang="en-US" sz="2400" dirty="0" err="1">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Bakteri</a:t>
              </a:r>
              <a:r>
                <a:rPr lang="en-US" sz="24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a:t>
              </a:r>
              <a:r>
                <a:rPr lang="id-ID" sz="24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Penghasil </a:t>
              </a:r>
              <a:r>
                <a:rPr lang="en-US" sz="2400" dirty="0" err="1">
                  <a:solidFill>
                    <a:schemeClr val="bg1"/>
                  </a:solidFill>
                  <a:latin typeface="Calibri" panose="020F0502020204030204" pitchFamily="34" charset="0"/>
                  <a:ea typeface="Times New Roman" panose="02020603050405020304" pitchFamily="18" charset="0"/>
                  <a:cs typeface="Times New Roman" panose="02020603050405020304" pitchFamily="18" charset="0"/>
                </a:rPr>
                <a:t>lendir</a:t>
              </a:r>
              <a:r>
                <a:rPr lang="en-US" sz="24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 dan </a:t>
              </a:r>
              <a:r>
                <a:rPr lang="en-US" sz="2400" dirty="0" err="1">
                  <a:solidFill>
                    <a:schemeClr val="bg1"/>
                  </a:solidFill>
                  <a:latin typeface="Calibri" panose="020F0502020204030204" pitchFamily="34" charset="0"/>
                  <a:ea typeface="Times New Roman" panose="02020603050405020304" pitchFamily="18" charset="0"/>
                  <a:cs typeface="Times New Roman" panose="02020603050405020304" pitchFamily="18" charset="0"/>
                </a:rPr>
                <a:t>pembentuk</a:t>
              </a:r>
              <a:r>
                <a:rPr lang="en-US" sz="24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 </a:t>
              </a:r>
              <a:r>
                <a:rPr lang="en-US" sz="2400" dirty="0" err="1">
                  <a:solidFill>
                    <a:schemeClr val="bg1"/>
                  </a:solidFill>
                  <a:latin typeface="Calibri" panose="020F0502020204030204" pitchFamily="34" charset="0"/>
                  <a:ea typeface="Times New Roman" panose="02020603050405020304" pitchFamily="18" charset="0"/>
                  <a:cs typeface="Times New Roman" panose="02020603050405020304" pitchFamily="18" charset="0"/>
                </a:rPr>
                <a:t>gumpalan</a:t>
              </a:r>
              <a:endParaRPr lang="en-US" sz="24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endParaRPr>
            </a:p>
            <a:p>
              <a:pPr algn="ctr"/>
              <a:endParaRPr lang="zh-CN" altLang="en-US" sz="2400" b="1" dirty="0">
                <a:solidFill>
                  <a:schemeClr val="bg1"/>
                </a:solidFill>
                <a:latin typeface="Arial" panose="020B0604020202020204" pitchFamily="34" charset="0"/>
              </a:endParaRPr>
            </a:p>
          </p:txBody>
        </p:sp>
        <p:sp>
          <p:nvSpPr>
            <p:cNvPr id="1048968" name="文本框 19"/>
            <p:cNvSpPr txBox="1"/>
            <p:nvPr/>
          </p:nvSpPr>
          <p:spPr>
            <a:xfrm>
              <a:off x="1195086" y="2253291"/>
              <a:ext cx="4177118" cy="2178028"/>
            </a:xfrm>
            <a:prstGeom prst="rect">
              <a:avLst/>
            </a:prstGeom>
            <a:noFill/>
          </p:spPr>
          <p:txBody>
            <a:bodyPr wrap="square" rtlCol="0">
              <a:spAutoFit/>
              <a:scene3d>
                <a:camera prst="orthographicFront"/>
                <a:lightRig rig="threePt" dir="t"/>
              </a:scene3d>
              <a:sp3d contourW="12700"/>
            </a:bodyPr>
            <a:lstStyle/>
            <a:p>
              <a:pPr marL="457200">
                <a:lnSpc>
                  <a:spcPct val="107000"/>
                </a:lnSpc>
              </a:pPr>
              <a:r>
                <a:rPr lang="en-US" dirty="0" err="1">
                  <a:effectLst/>
                  <a:latin typeface="Arial" panose="020B0604020202020204" pitchFamily="34" charset="0"/>
                </a:rPr>
                <a:t>bakteri</a:t>
              </a:r>
              <a:r>
                <a:rPr lang="en-US" dirty="0">
                  <a:effectLst/>
                  <a:latin typeface="Arial" panose="020B0604020202020204" pitchFamily="34" charset="0"/>
                </a:rPr>
                <a:t> yang </a:t>
              </a:r>
              <a:r>
                <a:rPr lang="en-US" dirty="0" err="1">
                  <a:effectLst/>
                  <a:latin typeface="Arial" panose="020B0604020202020204" pitchFamily="34" charset="0"/>
                </a:rPr>
                <a:t>memproduksi</a:t>
              </a:r>
              <a:br>
                <a:rPr lang="en-US" dirty="0"/>
              </a:br>
              <a:r>
                <a:rPr lang="en-US" dirty="0" err="1">
                  <a:effectLst/>
                  <a:latin typeface="Arial" panose="020B0604020202020204" pitchFamily="34" charset="0"/>
                </a:rPr>
                <a:t>lendir</a:t>
              </a:r>
              <a:r>
                <a:rPr lang="en-US" dirty="0">
                  <a:effectLst/>
                  <a:latin typeface="Arial" panose="020B0604020202020204" pitchFamily="34" charset="0"/>
                </a:rPr>
                <a:t> </a:t>
              </a:r>
              <a:r>
                <a:rPr lang="en-US" dirty="0" err="1">
                  <a:effectLst/>
                  <a:latin typeface="Arial" panose="020B0604020202020204" pitchFamily="34" charset="0"/>
                </a:rPr>
                <a:t>karena</a:t>
              </a:r>
              <a:r>
                <a:rPr lang="en-US" dirty="0">
                  <a:effectLst/>
                  <a:latin typeface="Arial" panose="020B0604020202020204" pitchFamily="34" charset="0"/>
                </a:rPr>
                <a:t> </a:t>
              </a:r>
              <a:r>
                <a:rPr lang="en-US" dirty="0" err="1">
                  <a:effectLst/>
                  <a:latin typeface="Arial" panose="020B0604020202020204" pitchFamily="34" charset="0"/>
                </a:rPr>
                <a:t>adanya</a:t>
              </a:r>
              <a:r>
                <a:rPr lang="en-US" dirty="0">
                  <a:effectLst/>
                  <a:latin typeface="Arial" panose="020B0604020202020204" pitchFamily="34" charset="0"/>
                </a:rPr>
                <a:t> </a:t>
              </a:r>
              <a:r>
                <a:rPr lang="en-US" dirty="0" err="1">
                  <a:effectLst/>
                  <a:latin typeface="Arial" panose="020B0604020202020204" pitchFamily="34" charset="0"/>
                </a:rPr>
                <a:t>sintesis</a:t>
              </a:r>
              <a:r>
                <a:rPr lang="en-US" dirty="0">
                  <a:effectLst/>
                  <a:latin typeface="Arial" panose="020B0604020202020204" pitchFamily="34" charset="0"/>
                </a:rPr>
                <a:t> </a:t>
              </a:r>
              <a:r>
                <a:rPr lang="en-US" dirty="0" err="1">
                  <a:effectLst/>
                  <a:latin typeface="Arial" panose="020B0604020202020204" pitchFamily="34" charset="0"/>
                </a:rPr>
                <a:t>polisakarida</a:t>
              </a:r>
              <a:r>
                <a:rPr lang="en-US" dirty="0">
                  <a:latin typeface="Calibri" panose="020F0502020204030204" pitchFamily="34" charset="0"/>
                  <a:ea typeface="Times New Roman" panose="02020603050405020304" pitchFamily="18" charset="0"/>
                  <a:cs typeface="Times New Roman" panose="02020603050405020304" pitchFamily="18" charset="0"/>
                </a:rPr>
                <a:t>.</a:t>
              </a:r>
            </a:p>
            <a:p>
              <a:pPr marL="457200">
                <a:lnSpc>
                  <a:spcPct val="107000"/>
                </a:lnSpc>
              </a:pPr>
              <a:endParaRPr lang="en-US" dirty="0">
                <a:latin typeface="Calibri" panose="020F0502020204030204" pitchFamily="34" charset="0"/>
                <a:ea typeface="Times New Roman" panose="02020603050405020304" pitchFamily="18" charset="0"/>
                <a:cs typeface="Times New Roman" panose="02020603050405020304" pitchFamily="18" charset="0"/>
              </a:endParaRPr>
            </a:p>
            <a:p>
              <a:pPr marL="457200">
                <a:lnSpc>
                  <a:spcPct val="107000"/>
                </a:lnSpc>
              </a:pPr>
              <a:r>
                <a:rPr lang="id-ID" b="1" dirty="0">
                  <a:latin typeface="Calibri" panose="020F0502020204030204" pitchFamily="34" charset="0"/>
                  <a:ea typeface="Times New Roman" panose="02020603050405020304" pitchFamily="18" charset="0"/>
                  <a:cs typeface="Times New Roman" panose="02020603050405020304" pitchFamily="18" charset="0"/>
                </a:rPr>
                <a:t>Mikroba :</a:t>
              </a:r>
              <a:r>
                <a:rPr lang="id-ID" dirty="0">
                  <a:latin typeface="Calibri" panose="020F0502020204030204" pitchFamily="34" charset="0"/>
                  <a:ea typeface="Times New Roman" panose="02020603050405020304" pitchFamily="18" charset="0"/>
                  <a:cs typeface="Times New Roman" panose="02020603050405020304" pitchFamily="18" charset="0"/>
                </a:rPr>
                <a:t> </a:t>
              </a:r>
              <a:endParaRPr lang="en-US" dirty="0">
                <a:latin typeface="Calibri" panose="020F0502020204030204" pitchFamily="34" charset="0"/>
                <a:ea typeface="Times New Roman" panose="02020603050405020304" pitchFamily="18" charset="0"/>
                <a:cs typeface="Times New Roman" panose="02020603050405020304" pitchFamily="18" charset="0"/>
              </a:endParaRPr>
            </a:p>
            <a:p>
              <a:pPr marL="457200">
                <a:lnSpc>
                  <a:spcPct val="107000"/>
                </a:lnSpc>
              </a:pPr>
              <a:r>
                <a:rPr lang="en-US" sz="1800" dirty="0">
                  <a:effectLst/>
                  <a:latin typeface="Arial" panose="020B0604020202020204" pitchFamily="34" charset="0"/>
                  <a:ea typeface="Calibri" panose="020F0502020204030204" pitchFamily="34" charset="0"/>
                </a:rPr>
                <a:t>Alcaligenes</a:t>
              </a:r>
              <a:r>
                <a:rPr lang="en-US" dirty="0">
                  <a:effectLst/>
                </a:rPr>
                <a:t> </a:t>
              </a:r>
              <a:r>
                <a:rPr lang="en-US" dirty="0" err="1">
                  <a:effectLst/>
                </a:rPr>
                <a:t>viscolactis</a:t>
              </a:r>
              <a:r>
                <a:rPr lang="en-US" dirty="0">
                  <a:effectLst/>
                </a:rPr>
                <a:t> dan</a:t>
              </a:r>
              <a:r>
                <a:rPr lang="en-US" dirty="0">
                  <a:latin typeface="Calibri" panose="020F0502020204030204" pitchFamily="34" charset="0"/>
                  <a:cs typeface="Times New Roman" panose="02020603050405020304" pitchFamily="18" charset="0"/>
                </a:rPr>
                <a:t> </a:t>
              </a:r>
              <a:r>
                <a:rPr lang="en-US" sz="1800" dirty="0">
                  <a:effectLst/>
                  <a:latin typeface="Arial" panose="020B0604020202020204" pitchFamily="34" charset="0"/>
                  <a:ea typeface="Calibri" panose="020F0502020204030204" pitchFamily="34" charset="0"/>
                </a:rPr>
                <a:t>Enterobacter aerogenes: </a:t>
              </a:r>
              <a:r>
                <a:rPr lang="en-US" sz="1800" dirty="0" err="1">
                  <a:effectLst/>
                  <a:latin typeface="Arial" panose="020B0604020202020204" pitchFamily="34" charset="0"/>
                  <a:ea typeface="Calibri" panose="020F0502020204030204" pitchFamily="34" charset="0"/>
                </a:rPr>
                <a:t>lendir</a:t>
              </a:r>
              <a:r>
                <a:rPr lang="en-US" sz="1800" dirty="0">
                  <a:effectLst/>
                  <a:latin typeface="Arial" panose="020B0604020202020204" pitchFamily="34" charset="0"/>
                  <a:ea typeface="Calibri" panose="020F0502020204030204" pitchFamily="34" charset="0"/>
                </a:rPr>
                <a:t> pada susu</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a:lnSpc>
                  <a:spcPct val="107000"/>
                </a:lnSpc>
              </a:pPr>
              <a:r>
                <a:rPr lang="id-ID" sz="1800" b="1" dirty="0">
                  <a:effectLst/>
                  <a:latin typeface="Calibri" panose="020F0502020204030204" pitchFamily="34" charset="0"/>
                  <a:ea typeface="Times New Roman" panose="02020603050405020304" pitchFamily="18" charset="0"/>
                  <a:cs typeface="Times New Roman" panose="02020603050405020304" pitchFamily="18" charset="0"/>
                </a:rPr>
                <a:t>Bentuk :</a:t>
              </a:r>
              <a:r>
                <a:rPr lang="en-US" sz="1800" b="1"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basil</a:t>
              </a:r>
            </a:p>
            <a:p>
              <a:pPr marL="457200">
                <a:lnSpc>
                  <a:spcPct val="107000"/>
                </a:lnSpc>
              </a:pPr>
              <a:r>
                <a:rPr lang="id-ID" sz="1800" b="1" dirty="0">
                  <a:effectLst/>
                  <a:latin typeface="Calibri" panose="020F0502020204030204" pitchFamily="34" charset="0"/>
                  <a:ea typeface="Times New Roman" panose="02020603050405020304" pitchFamily="18" charset="0"/>
                  <a:cs typeface="Times New Roman" panose="02020603050405020304" pitchFamily="18" charset="0"/>
                </a:rPr>
                <a:t>Suhu : </a:t>
              </a:r>
              <a:r>
                <a:rPr lang="id-ID" sz="1800" dirty="0">
                  <a:effectLst/>
                  <a:latin typeface="Calibri" panose="020F0502020204030204" pitchFamily="34" charset="0"/>
                  <a:ea typeface="Times New Roman" panose="02020603050405020304" pitchFamily="18" charset="0"/>
                  <a:cs typeface="Times New Roman" panose="02020603050405020304" pitchFamily="18" charset="0"/>
                </a:rPr>
                <a:t>30°c</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grpSp>
      <p:grpSp>
        <p:nvGrpSpPr>
          <p:cNvPr id="15" name="组合 17">
            <a:extLst>
              <a:ext uri="{FF2B5EF4-FFF2-40B4-BE49-F238E27FC236}">
                <a16:creationId xmlns:a16="http://schemas.microsoft.com/office/drawing/2014/main" id="{A19850A1-95A7-4DF6-8A2B-2D89FAC6DD9F}"/>
              </a:ext>
            </a:extLst>
          </p:cNvPr>
          <p:cNvGrpSpPr/>
          <p:nvPr/>
        </p:nvGrpSpPr>
        <p:grpSpPr>
          <a:xfrm>
            <a:off x="5822105" y="1513558"/>
            <a:ext cx="5530616" cy="3685846"/>
            <a:chOff x="1806000" y="2319934"/>
            <a:chExt cx="3732641" cy="3278531"/>
          </a:xfrm>
        </p:grpSpPr>
        <p:sp>
          <p:nvSpPr>
            <p:cNvPr id="16" name="文本框 18">
              <a:extLst>
                <a:ext uri="{FF2B5EF4-FFF2-40B4-BE49-F238E27FC236}">
                  <a16:creationId xmlns:a16="http://schemas.microsoft.com/office/drawing/2014/main" id="{30D01FB6-AB78-4DE3-B835-12435092292B}"/>
                </a:ext>
              </a:extLst>
            </p:cNvPr>
            <p:cNvSpPr txBox="1"/>
            <p:nvPr/>
          </p:nvSpPr>
          <p:spPr>
            <a:xfrm>
              <a:off x="2671815" y="2319934"/>
              <a:ext cx="2133781" cy="410647"/>
            </a:xfrm>
            <a:prstGeom prst="rect">
              <a:avLst/>
            </a:prstGeom>
            <a:noFill/>
          </p:spPr>
          <p:txBody>
            <a:bodyPr wrap="square" rtlCol="0">
              <a:spAutoFit/>
              <a:scene3d>
                <a:camera prst="orthographicFront"/>
                <a:lightRig rig="threePt" dir="t"/>
              </a:scene3d>
              <a:sp3d contourW="12700"/>
            </a:bodyPr>
            <a:lstStyle/>
            <a:p>
              <a:pPr algn="ctr"/>
              <a:r>
                <a:rPr lang="en-US" sz="2400" dirty="0" err="1">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Bakteri</a:t>
              </a:r>
              <a:r>
                <a:rPr lang="en-US" sz="24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a:t>
              </a:r>
              <a:r>
                <a:rPr lang="id-ID" sz="24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Penghasil </a:t>
              </a:r>
              <a:r>
                <a:rPr lang="en-US" sz="24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gas</a:t>
              </a:r>
              <a:endParaRPr lang="zh-CN" altLang="en-US" sz="2400" b="1" dirty="0">
                <a:solidFill>
                  <a:schemeClr val="bg1"/>
                </a:solidFill>
                <a:latin typeface="Arial" panose="020B0604020202020204" pitchFamily="34" charset="0"/>
              </a:endParaRPr>
            </a:p>
          </p:txBody>
        </p:sp>
        <p:sp>
          <p:nvSpPr>
            <p:cNvPr id="17" name="文本框 19">
              <a:extLst>
                <a:ext uri="{FF2B5EF4-FFF2-40B4-BE49-F238E27FC236}">
                  <a16:creationId xmlns:a16="http://schemas.microsoft.com/office/drawing/2014/main" id="{9BDDDF14-F365-495F-86A3-2BE13599AE39}"/>
                </a:ext>
              </a:extLst>
            </p:cNvPr>
            <p:cNvSpPr txBox="1"/>
            <p:nvPr/>
          </p:nvSpPr>
          <p:spPr>
            <a:xfrm>
              <a:off x="1806000" y="2806178"/>
              <a:ext cx="3732641" cy="2792287"/>
            </a:xfrm>
            <a:prstGeom prst="rect">
              <a:avLst/>
            </a:prstGeom>
            <a:noFill/>
          </p:spPr>
          <p:txBody>
            <a:bodyPr wrap="square" rtlCol="0">
              <a:spAutoFit/>
              <a:scene3d>
                <a:camera prst="orthographicFront"/>
                <a:lightRig rig="threePt" dir="t"/>
              </a:scene3d>
              <a:sp3d contourW="12700"/>
            </a:bodyPr>
            <a:lstStyle/>
            <a:p>
              <a:pPr marL="457200">
                <a:lnSpc>
                  <a:spcPct val="107000"/>
                </a:lnSpc>
              </a:pP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Bakteri</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penghasil</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gas </a:t>
              </a:r>
              <a:r>
                <a:rPr lang="en-US" sz="1800" dirty="0" err="1">
                  <a:effectLst/>
                  <a:latin typeface="Calibri" panose="020F0502020204030204" pitchFamily="34" charset="0"/>
                  <a:ea typeface="Times New Roman" panose="02020603050405020304" pitchFamily="18" charset="0"/>
                  <a:cs typeface="Calibri" panose="020F0502020204030204" pitchFamily="34" charset="0"/>
                </a:rPr>
                <a:t>merupakan</a:t>
              </a:r>
              <a:r>
                <a:rPr lang="en-US" sz="1800" dirty="0">
                  <a:effectLst/>
                  <a:latin typeface="Calibri" panose="020F0502020204030204" pitchFamily="34" charset="0"/>
                  <a:ea typeface="Times New Roman" panose="02020603050405020304" pitchFamily="18" charset="0"/>
                  <a:cs typeface="Calibri" panose="020F0502020204030204" pitchFamily="34" charset="0"/>
                </a:rPr>
                <a:t> </a:t>
              </a:r>
              <a:r>
                <a:rPr lang="en-US" dirty="0" err="1">
                  <a:effectLst/>
                  <a:latin typeface="Calibri" panose="020F0502020204030204" pitchFamily="34" charset="0"/>
                  <a:cs typeface="Calibri" panose="020F0502020204030204" pitchFamily="34" charset="0"/>
                </a:rPr>
                <a:t>Bakteri</a:t>
              </a:r>
              <a:r>
                <a:rPr lang="en-US" dirty="0">
                  <a:effectLst/>
                  <a:latin typeface="Calibri" panose="020F0502020204030204" pitchFamily="34" charset="0"/>
                  <a:cs typeface="Calibri" panose="020F0502020204030204" pitchFamily="34" charset="0"/>
                </a:rPr>
                <a:t> yang </a:t>
              </a:r>
              <a:r>
                <a:rPr lang="en-US" dirty="0" err="1">
                  <a:effectLst/>
                  <a:latin typeface="Calibri" panose="020F0502020204030204" pitchFamily="34" charset="0"/>
                  <a:cs typeface="Calibri" panose="020F0502020204030204" pitchFamily="34" charset="0"/>
                </a:rPr>
                <a:t>menghasilkan</a:t>
              </a:r>
              <a:r>
                <a:rPr lang="en-US" dirty="0">
                  <a:effectLst/>
                  <a:latin typeface="Calibri" panose="020F0502020204030204" pitchFamily="34" charset="0"/>
                  <a:cs typeface="Calibri" panose="020F0502020204030204" pitchFamily="34" charset="0"/>
                </a:rPr>
                <a:t> gas CO2, H2, dan H2S </a:t>
              </a:r>
              <a:r>
                <a:rPr lang="en-US" dirty="0" err="1">
                  <a:effectLst/>
                  <a:latin typeface="Calibri" panose="020F0502020204030204" pitchFamily="34" charset="0"/>
                  <a:cs typeface="Calibri" panose="020F0502020204030204" pitchFamily="34" charset="0"/>
                </a:rPr>
                <a:t>selama</a:t>
              </a:r>
              <a:r>
                <a:rPr lang="en-US" dirty="0">
                  <a:effectLst/>
                  <a:latin typeface="Calibri" panose="020F0502020204030204" pitchFamily="34" charset="0"/>
                  <a:cs typeface="Calibri" panose="020F0502020204030204" pitchFamily="34" charset="0"/>
                </a:rPr>
                <a:t> </a:t>
              </a:r>
              <a:r>
                <a:rPr lang="en-US" dirty="0" err="1">
                  <a:effectLst/>
                  <a:latin typeface="Calibri" panose="020F0502020204030204" pitchFamily="34" charset="0"/>
                  <a:cs typeface="Calibri" panose="020F0502020204030204" pitchFamily="34" charset="0"/>
                </a:rPr>
                <a:t>metabolisme</a:t>
              </a:r>
              <a:r>
                <a:rPr lang="en-US" dirty="0">
                  <a:effectLst/>
                  <a:latin typeface="Calibri" panose="020F0502020204030204" pitchFamily="34" charset="0"/>
                  <a:cs typeface="Calibri" panose="020F0502020204030204" pitchFamily="34" charset="0"/>
                </a:rPr>
                <a:t> </a:t>
              </a:r>
              <a:r>
                <a:rPr lang="en-US" dirty="0" err="1">
                  <a:effectLst/>
                  <a:latin typeface="Calibri" panose="020F0502020204030204" pitchFamily="34" charset="0"/>
                  <a:cs typeface="Calibri" panose="020F0502020204030204" pitchFamily="34" charset="0"/>
                </a:rPr>
                <a:t>nutrisi</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marL="457200">
                <a:lnSpc>
                  <a:spcPct val="107000"/>
                </a:lnSpc>
              </a:pPr>
              <a:endParaRPr lang="en-US" dirty="0">
                <a:latin typeface="Calibri" panose="020F0502020204030204" pitchFamily="34" charset="0"/>
                <a:ea typeface="Times New Roman" panose="02020603050405020304" pitchFamily="18" charset="0"/>
                <a:cs typeface="Times New Roman" panose="02020603050405020304" pitchFamily="18" charset="0"/>
              </a:endParaRPr>
            </a:p>
            <a:p>
              <a:pPr marL="457200">
                <a:lnSpc>
                  <a:spcPct val="107000"/>
                </a:lnSpc>
              </a:pPr>
              <a:r>
                <a:rPr lang="id-ID" sz="1800" b="1" dirty="0">
                  <a:effectLst/>
                  <a:latin typeface="Calibri" panose="020F0502020204030204" pitchFamily="34" charset="0"/>
                  <a:ea typeface="Times New Roman" panose="02020603050405020304" pitchFamily="18" charset="0"/>
                  <a:cs typeface="Times New Roman" panose="02020603050405020304" pitchFamily="18" charset="0"/>
                </a:rPr>
                <a:t>Bentuk :</a:t>
              </a:r>
              <a:r>
                <a:rPr lang="id-ID" sz="1800" dirty="0">
                  <a:effectLst/>
                  <a:latin typeface="Calibri" panose="020F0502020204030204" pitchFamily="34" charset="0"/>
                  <a:ea typeface="Times New Roman" panose="02020603050405020304" pitchFamily="18" charset="0"/>
                  <a:cs typeface="Times New Roman" panose="02020603050405020304" pitchFamily="18" charset="0"/>
                </a:rPr>
                <a:t> Basil atau batang</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a:lnSpc>
                  <a:spcPct val="107000"/>
                </a:lnSpc>
              </a:pPr>
              <a:r>
                <a:rPr lang="id-ID" sz="1800" b="1" dirty="0">
                  <a:effectLst/>
                  <a:latin typeface="Calibri" panose="020F0502020204030204" pitchFamily="34" charset="0"/>
                  <a:ea typeface="Times New Roman" panose="02020603050405020304" pitchFamily="18" charset="0"/>
                  <a:cs typeface="Times New Roman" panose="02020603050405020304" pitchFamily="18" charset="0"/>
                </a:rPr>
                <a:t>Suhu :</a:t>
              </a:r>
              <a:r>
                <a:rPr lang="id-ID" sz="1800" dirty="0">
                  <a:effectLst/>
                  <a:latin typeface="Calibri" panose="020F0502020204030204" pitchFamily="34" charset="0"/>
                  <a:ea typeface="Times New Roman" panose="02020603050405020304" pitchFamily="18" charset="0"/>
                  <a:cs typeface="Times New Roman" panose="02020603050405020304" pitchFamily="18" charset="0"/>
                </a:rPr>
                <a:t> 25°c- 60°c</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a:lnSpc>
                  <a:spcPct val="107000"/>
                </a:lnSpc>
                <a:spcAft>
                  <a:spcPts val="800"/>
                </a:spcAft>
              </a:pPr>
              <a:r>
                <a:rPr lang="id-ID" sz="1800" b="1" dirty="0">
                  <a:effectLst/>
                  <a:latin typeface="Calibri" panose="020F0502020204030204" pitchFamily="34" charset="0"/>
                  <a:ea typeface="Times New Roman" panose="02020603050405020304" pitchFamily="18" charset="0"/>
                  <a:cs typeface="Times New Roman" panose="02020603050405020304" pitchFamily="18" charset="0"/>
                </a:rPr>
                <a:t>Mikroba : </a:t>
              </a:r>
              <a:r>
                <a:rPr lang="en-US" dirty="0">
                  <a:effectLst/>
                  <a:latin typeface="Arial" panose="020B0604020202020204" pitchFamily="34" charset="0"/>
                </a:rPr>
                <a:t>Lactobacillus, Propionibacterium, Escherichia, Enterobacter,</a:t>
              </a:r>
              <a:br>
                <a:rPr lang="en-US" dirty="0"/>
              </a:br>
              <a:r>
                <a:rPr lang="en-US" dirty="0">
                  <a:effectLst/>
                  <a:latin typeface="Arial" panose="020B0604020202020204" pitchFamily="34" charset="0"/>
                </a:rPr>
                <a:t>Clostridium, dan </a:t>
              </a:r>
              <a:r>
                <a:rPr lang="en-US" dirty="0" err="1">
                  <a:effectLst/>
                  <a:latin typeface="Arial" panose="020B0604020202020204" pitchFamily="34" charset="0"/>
                </a:rPr>
                <a:t>Desulfotomaculum</a:t>
              </a:r>
              <a:endParaRPr lang="en-US" dirty="0">
                <a:latin typeface="Calibri" panose="020F0502020204030204" pitchFamily="34" charset="0"/>
                <a:cs typeface="Times New Roman" panose="02020603050405020304" pitchFamily="18" charset="0"/>
              </a:endParaRPr>
            </a:p>
            <a:p>
              <a:pPr marL="457200">
                <a:lnSpc>
                  <a:spcPct val="107000"/>
                </a:lnSpc>
                <a:spcAft>
                  <a:spcPts val="800"/>
                </a:spcAft>
              </a:pPr>
              <a:r>
                <a:rPr lang="id-ID" sz="1800" dirty="0">
                  <a:effectLst/>
                  <a:latin typeface="Calibri" panose="020F0502020204030204" pitchFamily="34" charset="0"/>
                  <a:ea typeface="Times New Roman" panose="02020603050405020304" pitchFamily="18" charset="0"/>
                  <a:cs typeface="Times New Roman" panose="02020603050405020304" pitchFamily="18" charset="0"/>
                </a:rPr>
                <a:t>Terdapat </a:t>
              </a:r>
              <a:r>
                <a:rPr lang="en-US" dirty="0">
                  <a:latin typeface="Calibri" panose="020F0502020204030204" pitchFamily="34" charset="0"/>
                  <a:ea typeface="Times New Roman" panose="02020603050405020304" pitchFamily="18" charset="0"/>
                  <a:cs typeface="Times New Roman" panose="02020603050405020304" pitchFamily="18" charset="0"/>
                </a:rPr>
                <a:t>pada: biogas</a:t>
              </a:r>
              <a:endParaRPr lang="en-US" altLang="zh-CN" sz="1100" dirty="0">
                <a:solidFill>
                  <a:schemeClr val="tx1">
                    <a:lumMod val="85000"/>
                    <a:lumOff val="15000"/>
                  </a:schemeClr>
                </a:solidFill>
                <a:latin typeface="Arial" panose="020B0604020202020204" pitchFamily="34" charset="0"/>
                <a:ea typeface="+mj-ea"/>
              </a:endParaRPr>
            </a:p>
          </p:txBody>
        </p:sp>
      </p:grpSp>
    </p:spTree>
    <p:extLst>
      <p:ext uri="{BB962C8B-B14F-4D97-AF65-F5344CB8AC3E}">
        <p14:creationId xmlns:p14="http://schemas.microsoft.com/office/powerpoint/2010/main" val="2149870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29"/>
                                        </p:tgtEl>
                                        <p:attrNameLst>
                                          <p:attrName>style.visibility</p:attrName>
                                        </p:attrNameLst>
                                      </p:cBhvr>
                                      <p:to>
                                        <p:strVal val="visible"/>
                                      </p:to>
                                    </p:set>
                                    <p:animEffect transition="in" filter="fade">
                                      <p:cBhvr>
                                        <p:cTn id="7" dur="500"/>
                                        <p:tgtEl>
                                          <p:spTgt spid="129"/>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fade">
                                      <p:cBhvr>
                                        <p:cTn id="11"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9037" name="矩形 11"/>
          <p:cNvSpPr/>
          <p:nvPr/>
        </p:nvSpPr>
        <p:spPr>
          <a:xfrm>
            <a:off x="1431472" y="-2198914"/>
            <a:ext cx="1246414" cy="1839686"/>
          </a:xfrm>
          <a:prstGeom prst="rect">
            <a:avLst/>
          </a:prstGeom>
          <a:solidFill>
            <a:srgbClr val="3EB0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38" name="矩形 12"/>
          <p:cNvSpPr/>
          <p:nvPr/>
        </p:nvSpPr>
        <p:spPr>
          <a:xfrm>
            <a:off x="2917372" y="-2198914"/>
            <a:ext cx="1246414" cy="1839686"/>
          </a:xfrm>
          <a:prstGeom prst="rect">
            <a:avLst/>
          </a:prstGeom>
          <a:solidFill>
            <a:srgbClr val="0378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39" name="矩形 13"/>
          <p:cNvSpPr/>
          <p:nvPr/>
        </p:nvSpPr>
        <p:spPr>
          <a:xfrm>
            <a:off x="4336205" y="-2165604"/>
            <a:ext cx="1246414" cy="1839686"/>
          </a:xfrm>
          <a:prstGeom prst="rect">
            <a:avLst/>
          </a:prstGeom>
          <a:solidFill>
            <a:srgbClr val="3A64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40" name="矩形 14"/>
          <p:cNvSpPr/>
          <p:nvPr/>
        </p:nvSpPr>
        <p:spPr>
          <a:xfrm>
            <a:off x="5822105" y="-2165604"/>
            <a:ext cx="1246414" cy="1839686"/>
          </a:xfrm>
          <a:prstGeom prst="rect">
            <a:avLst/>
          </a:prstGeom>
          <a:solidFill>
            <a:srgbClr val="5F51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65" name="文本框 36"/>
          <p:cNvSpPr txBox="1"/>
          <p:nvPr/>
        </p:nvSpPr>
        <p:spPr>
          <a:xfrm>
            <a:off x="663127" y="1764324"/>
            <a:ext cx="10865745" cy="4522841"/>
          </a:xfrm>
          <a:prstGeom prst="rect">
            <a:avLst/>
          </a:prstGeom>
          <a:noFill/>
        </p:spPr>
        <p:txBody>
          <a:bodyPr wrap="square" rtlCol="0">
            <a:spAutoFit/>
            <a:scene3d>
              <a:camera prst="orthographicFront"/>
              <a:lightRig rig="threePt" dir="t"/>
            </a:scene3d>
            <a:sp3d contourW="12700"/>
          </a:bodyPr>
          <a:lstStyle/>
          <a:p>
            <a:pPr lvl="0" algn="just">
              <a:lnSpc>
                <a:spcPct val="107000"/>
              </a:lnSpc>
            </a:pPr>
            <a:r>
              <a:rPr lang="en-US" sz="1800" dirty="0" err="1">
                <a:effectLst/>
                <a:latin typeface="Arial" panose="020B0604020202020204" pitchFamily="34" charset="0"/>
                <a:ea typeface="Calibri" panose="020F0502020204030204" pitchFamily="34" charset="0"/>
              </a:rPr>
              <a:t>Koliform</a:t>
            </a:r>
            <a:r>
              <a:rPr lang="en-US" dirty="0">
                <a:effectLst/>
              </a:rPr>
              <a:t> </a:t>
            </a:r>
            <a:r>
              <a:rPr lang="en-US" dirty="0" err="1">
                <a:effectLst/>
              </a:rPr>
              <a:t>didefinisikan</a:t>
            </a:r>
            <a:r>
              <a:rPr lang="en-US" dirty="0">
                <a:effectLst/>
              </a:rPr>
              <a:t> </a:t>
            </a:r>
            <a:r>
              <a:rPr lang="en-US" dirty="0" err="1">
                <a:effectLst/>
              </a:rPr>
              <a:t>sebagai</a:t>
            </a:r>
            <a:r>
              <a:rPr lang="en-US" dirty="0">
                <a:effectLst/>
              </a:rPr>
              <a:t> </a:t>
            </a:r>
            <a:r>
              <a:rPr lang="en-US" dirty="0" err="1">
                <a:effectLst/>
              </a:rPr>
              <a:t>kelompok</a:t>
            </a:r>
            <a:r>
              <a:rPr lang="en-US" dirty="0">
                <a:effectLst/>
              </a:rPr>
              <a:t> </a:t>
            </a:r>
            <a:r>
              <a:rPr lang="en-US" dirty="0" err="1">
                <a:effectLst/>
              </a:rPr>
              <a:t>bakteri</a:t>
            </a:r>
            <a:r>
              <a:rPr lang="en-US" dirty="0">
                <a:effectLst/>
              </a:rPr>
              <a:t> Gram-</a:t>
            </a:r>
            <a:r>
              <a:rPr lang="en-US" dirty="0" err="1">
                <a:effectLst/>
              </a:rPr>
              <a:t>negatif</a:t>
            </a:r>
            <a:r>
              <a:rPr lang="en-US" dirty="0">
                <a:effectLst/>
              </a:rPr>
              <a:t>,</a:t>
            </a:r>
            <a:r>
              <a:rPr lang="en-US" dirty="0">
                <a:latin typeface="Calibri" panose="020F0502020204030204" pitchFamily="34" charset="0"/>
                <a:cs typeface="Times New Roman" panose="02020603050405020304" pitchFamily="18" charset="0"/>
              </a:rPr>
              <a:t> </a:t>
            </a:r>
            <a:r>
              <a:rPr lang="en-US" sz="1800" dirty="0" err="1">
                <a:effectLst/>
                <a:latin typeface="Arial" panose="020B0604020202020204" pitchFamily="34" charset="0"/>
                <a:ea typeface="Calibri" panose="020F0502020204030204" pitchFamily="34" charset="0"/>
              </a:rPr>
              <a:t>berbentuk</a:t>
            </a:r>
            <a:r>
              <a:rPr lang="en-US" sz="1800" dirty="0">
                <a:effectLst/>
                <a:latin typeface="Arial" panose="020B0604020202020204" pitchFamily="34" charset="0"/>
                <a:ea typeface="Calibri" panose="020F0502020204030204" pitchFamily="34" charset="0"/>
              </a:rPr>
              <a:t> </a:t>
            </a:r>
            <a:r>
              <a:rPr lang="en-US" sz="1800" dirty="0" err="1">
                <a:effectLst/>
                <a:latin typeface="Arial" panose="020B0604020202020204" pitchFamily="34" charset="0"/>
                <a:ea typeface="Calibri" panose="020F0502020204030204" pitchFamily="34" charset="0"/>
              </a:rPr>
              <a:t>batang</a:t>
            </a:r>
            <a:r>
              <a:rPr lang="en-US" sz="1800" dirty="0">
                <a:effectLst/>
                <a:latin typeface="Arial" panose="020B0604020202020204" pitchFamily="34" charset="0"/>
                <a:ea typeface="Calibri" panose="020F0502020204030204" pitchFamily="34" charset="0"/>
              </a:rPr>
              <a:t>, </a:t>
            </a:r>
            <a:r>
              <a:rPr lang="en-US" sz="1800" dirty="0" err="1">
                <a:effectLst/>
                <a:latin typeface="Arial" panose="020B0604020202020204" pitchFamily="34" charset="0"/>
                <a:ea typeface="Calibri" panose="020F0502020204030204" pitchFamily="34" charset="0"/>
              </a:rPr>
              <a:t>oksidase-negatif</a:t>
            </a:r>
            <a:r>
              <a:rPr lang="en-US" sz="1800" dirty="0">
                <a:effectLst/>
                <a:latin typeface="Arial" panose="020B0604020202020204" pitchFamily="34" charset="0"/>
                <a:ea typeface="Calibri" panose="020F0502020204030204" pitchFamily="34" charset="0"/>
              </a:rPr>
              <a:t>, </a:t>
            </a:r>
            <a:r>
              <a:rPr lang="en-US" sz="1800" dirty="0" err="1">
                <a:effectLst/>
                <a:latin typeface="Arial" panose="020B0604020202020204" pitchFamily="34" charset="0"/>
                <a:ea typeface="Calibri" panose="020F0502020204030204" pitchFamily="34" charset="0"/>
              </a:rPr>
              <a:t>aerob</a:t>
            </a:r>
            <a:r>
              <a:rPr lang="en-US" sz="1800" dirty="0">
                <a:effectLst/>
                <a:latin typeface="Arial" panose="020B0604020202020204" pitchFamily="34" charset="0"/>
                <a:ea typeface="Calibri" panose="020F0502020204030204" pitchFamily="34" charset="0"/>
              </a:rPr>
              <a:t> </a:t>
            </a:r>
            <a:r>
              <a:rPr lang="en-US" sz="1800" dirty="0" err="1">
                <a:effectLst/>
                <a:latin typeface="Arial" panose="020B0604020202020204" pitchFamily="34" charset="0"/>
                <a:ea typeface="Calibri" panose="020F0502020204030204" pitchFamily="34" charset="0"/>
              </a:rPr>
              <a:t>sampai</a:t>
            </a:r>
            <a:r>
              <a:rPr lang="en-US" sz="1800" dirty="0">
                <a:effectLst/>
                <a:latin typeface="Arial" panose="020B0604020202020204" pitchFamily="34" charset="0"/>
                <a:ea typeface="Calibri" panose="020F0502020204030204" pitchFamily="34" charset="0"/>
              </a:rPr>
              <a:t> </a:t>
            </a:r>
            <a:r>
              <a:rPr lang="en-US" sz="1800" dirty="0" err="1">
                <a:effectLst/>
                <a:latin typeface="Arial" panose="020B0604020202020204" pitchFamily="34" charset="0"/>
                <a:ea typeface="Calibri" panose="020F0502020204030204" pitchFamily="34" charset="0"/>
              </a:rPr>
              <a:t>anaerob</a:t>
            </a:r>
            <a:r>
              <a:rPr lang="en-US" sz="1800" dirty="0">
                <a:effectLst/>
                <a:latin typeface="Arial" panose="020B0604020202020204" pitchFamily="34" charset="0"/>
                <a:ea typeface="Calibri" panose="020F0502020204030204" pitchFamily="34" charset="0"/>
              </a:rPr>
              <a:t> </a:t>
            </a:r>
            <a:r>
              <a:rPr lang="en-US" sz="1800" dirty="0" err="1">
                <a:effectLst/>
                <a:latin typeface="Arial" panose="020B0604020202020204" pitchFamily="34" charset="0"/>
                <a:ea typeface="Calibri" panose="020F0502020204030204" pitchFamily="34" charset="0"/>
              </a:rPr>
              <a:t>fakultatif</a:t>
            </a:r>
            <a:r>
              <a:rPr lang="en-US" sz="1800" dirty="0">
                <a:effectLst/>
                <a:latin typeface="Arial" panose="020B0604020202020204" pitchFamily="34" charset="0"/>
                <a:ea typeface="Calibri" panose="020F0502020204030204" pitchFamily="34" charset="0"/>
              </a:rPr>
              <a:t>, </a:t>
            </a:r>
            <a:r>
              <a:rPr lang="en-US" sz="1800" dirty="0" err="1">
                <a:effectLst/>
                <a:latin typeface="Arial" panose="020B0604020202020204" pitchFamily="34" charset="0"/>
                <a:ea typeface="Calibri" panose="020F0502020204030204" pitchFamily="34" charset="0"/>
              </a:rPr>
              <a:t>tidak</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sz="1800" dirty="0" err="1">
                <a:effectLst/>
                <a:latin typeface="Arial" panose="020B0604020202020204" pitchFamily="34" charset="0"/>
                <a:ea typeface="Calibri" panose="020F0502020204030204" pitchFamily="34" charset="0"/>
              </a:rPr>
              <a:t>membentuk</a:t>
            </a:r>
            <a:r>
              <a:rPr lang="en-US" sz="1800" dirty="0">
                <a:effectLst/>
                <a:latin typeface="Arial" panose="020B0604020202020204" pitchFamily="34" charset="0"/>
                <a:ea typeface="Calibri" panose="020F0502020204030204" pitchFamily="34" charset="0"/>
              </a:rPr>
              <a:t> </a:t>
            </a:r>
            <a:r>
              <a:rPr lang="en-US" sz="1800" dirty="0" err="1">
                <a:effectLst/>
                <a:latin typeface="Arial" panose="020B0604020202020204" pitchFamily="34" charset="0"/>
                <a:ea typeface="Calibri" panose="020F0502020204030204" pitchFamily="34" charset="0"/>
              </a:rPr>
              <a:t>spora</a:t>
            </a:r>
            <a:r>
              <a:rPr lang="en-US" sz="1800" dirty="0">
                <a:effectLst/>
                <a:latin typeface="Arial" panose="020B0604020202020204" pitchFamily="34" charset="0"/>
                <a:ea typeface="Calibri" panose="020F0502020204030204" pitchFamily="34" charset="0"/>
              </a:rPr>
              <a:t>, </a:t>
            </a:r>
            <a:r>
              <a:rPr lang="en-US" sz="1800" dirty="0" err="1">
                <a:effectLst/>
                <a:latin typeface="Arial" panose="020B0604020202020204" pitchFamily="34" charset="0"/>
                <a:ea typeface="Calibri" panose="020F0502020204030204" pitchFamily="34" charset="0"/>
              </a:rPr>
              <a:t>mampu</a:t>
            </a:r>
            <a:r>
              <a:rPr lang="en-US" sz="1800" dirty="0">
                <a:effectLst/>
                <a:latin typeface="Arial" panose="020B0604020202020204" pitchFamily="34" charset="0"/>
                <a:ea typeface="Calibri" panose="020F0502020204030204" pitchFamily="34" charset="0"/>
              </a:rPr>
              <a:t> </a:t>
            </a:r>
            <a:r>
              <a:rPr lang="en-US" sz="1800" dirty="0" err="1">
                <a:effectLst/>
                <a:latin typeface="Arial" panose="020B0604020202020204" pitchFamily="34" charset="0"/>
                <a:ea typeface="Calibri" panose="020F0502020204030204" pitchFamily="34" charset="0"/>
              </a:rPr>
              <a:t>tumbuh</a:t>
            </a:r>
            <a:r>
              <a:rPr lang="en-US" sz="1800" dirty="0">
                <a:effectLst/>
                <a:latin typeface="Arial" panose="020B0604020202020204" pitchFamily="34" charset="0"/>
                <a:ea typeface="Calibri" panose="020F0502020204030204" pitchFamily="34" charset="0"/>
              </a:rPr>
              <a:t> </a:t>
            </a:r>
            <a:r>
              <a:rPr lang="en-US" sz="1800" dirty="0" err="1">
                <a:effectLst/>
                <a:latin typeface="Arial" panose="020B0604020202020204" pitchFamily="34" charset="0"/>
                <a:ea typeface="Calibri" panose="020F0502020204030204" pitchFamily="34" charset="0"/>
              </a:rPr>
              <a:t>secara</a:t>
            </a:r>
            <a:r>
              <a:rPr lang="en-US" sz="1800" dirty="0">
                <a:effectLst/>
                <a:latin typeface="Arial" panose="020B0604020202020204" pitchFamily="34" charset="0"/>
                <a:ea typeface="Calibri" panose="020F0502020204030204" pitchFamily="34" charset="0"/>
              </a:rPr>
              <a:t> </a:t>
            </a:r>
            <a:r>
              <a:rPr lang="en-US" sz="1800" dirty="0" err="1">
                <a:effectLst/>
                <a:latin typeface="Arial" panose="020B0604020202020204" pitchFamily="34" charset="0"/>
                <a:ea typeface="Calibri" panose="020F0502020204030204" pitchFamily="34" charset="0"/>
              </a:rPr>
              <a:t>aerobik</a:t>
            </a:r>
            <a:r>
              <a:rPr lang="en-US" sz="1800" dirty="0">
                <a:effectLst/>
                <a:latin typeface="Arial" panose="020B0604020202020204" pitchFamily="34" charset="0"/>
                <a:ea typeface="Calibri" panose="020F0502020204030204" pitchFamily="34" charset="0"/>
              </a:rPr>
              <a:t> pada media agar yang</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sz="1800" dirty="0" err="1">
                <a:effectLst/>
                <a:latin typeface="Arial" panose="020B0604020202020204" pitchFamily="34" charset="0"/>
                <a:ea typeface="Calibri" panose="020F0502020204030204" pitchFamily="34" charset="0"/>
              </a:rPr>
              <a:t>mengandung</a:t>
            </a:r>
            <a:r>
              <a:rPr lang="en-US" sz="1800" dirty="0">
                <a:effectLst/>
                <a:latin typeface="Arial" panose="020B0604020202020204" pitchFamily="34" charset="0"/>
                <a:ea typeface="Calibri" panose="020F0502020204030204" pitchFamily="34" charset="0"/>
              </a:rPr>
              <a:t> garam </a:t>
            </a:r>
            <a:r>
              <a:rPr lang="en-US" sz="1800" dirty="0" err="1">
                <a:effectLst/>
                <a:latin typeface="Arial" panose="020B0604020202020204" pitchFamily="34" charset="0"/>
                <a:ea typeface="Calibri" panose="020F0502020204030204" pitchFamily="34" charset="0"/>
              </a:rPr>
              <a:t>empedu</a:t>
            </a:r>
            <a:r>
              <a:rPr lang="en-US" sz="1800" dirty="0">
                <a:effectLst/>
                <a:latin typeface="Arial" panose="020B0604020202020204" pitchFamily="34" charset="0"/>
                <a:ea typeface="Calibri" panose="020F0502020204030204" pitchFamily="34" charset="0"/>
              </a:rPr>
              <a:t>, dan </a:t>
            </a:r>
            <a:r>
              <a:rPr lang="en-US" sz="1800" dirty="0" err="1">
                <a:effectLst/>
                <a:latin typeface="Arial" panose="020B0604020202020204" pitchFamily="34" charset="0"/>
                <a:ea typeface="Calibri" panose="020F0502020204030204" pitchFamily="34" charset="0"/>
              </a:rPr>
              <a:t>mampu</a:t>
            </a:r>
            <a:r>
              <a:rPr lang="en-US" sz="1800" dirty="0">
                <a:effectLst/>
                <a:latin typeface="Arial" panose="020B0604020202020204" pitchFamily="34" charset="0"/>
                <a:ea typeface="Calibri" panose="020F0502020204030204" pitchFamily="34" charset="0"/>
              </a:rPr>
              <a:t> </a:t>
            </a:r>
            <a:r>
              <a:rPr lang="en-US" sz="1800" dirty="0" err="1">
                <a:effectLst/>
                <a:latin typeface="Arial" panose="020B0604020202020204" pitchFamily="34" charset="0"/>
                <a:ea typeface="Calibri" panose="020F0502020204030204" pitchFamily="34" charset="0"/>
              </a:rPr>
              <a:t>memfermentasikan</a:t>
            </a:r>
            <a:r>
              <a:rPr lang="en-US" sz="1800" dirty="0">
                <a:effectLst/>
                <a:latin typeface="Arial" panose="020B0604020202020204" pitchFamily="34" charset="0"/>
                <a:ea typeface="Calibri" panose="020F0502020204030204" pitchFamily="34" charset="0"/>
              </a:rPr>
              <a:t> </a:t>
            </a:r>
            <a:r>
              <a:rPr lang="en-US" sz="1800" dirty="0" err="1">
                <a:effectLst/>
                <a:latin typeface="Arial" panose="020B0604020202020204" pitchFamily="34" charset="0"/>
                <a:ea typeface="Calibri" panose="020F0502020204030204" pitchFamily="34" charset="0"/>
              </a:rPr>
              <a:t>laktosa</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sz="1800" dirty="0" err="1">
                <a:effectLst/>
                <a:latin typeface="Arial" panose="020B0604020202020204" pitchFamily="34" charset="0"/>
                <a:ea typeface="Calibri" panose="020F0502020204030204" pitchFamily="34" charset="0"/>
              </a:rPr>
              <a:t>dengan</a:t>
            </a:r>
            <a:r>
              <a:rPr lang="en-US" sz="1800" dirty="0">
                <a:effectLst/>
                <a:latin typeface="Arial" panose="020B0604020202020204" pitchFamily="34" charset="0"/>
                <a:ea typeface="Calibri" panose="020F0502020204030204" pitchFamily="34" charset="0"/>
              </a:rPr>
              <a:t> </a:t>
            </a:r>
            <a:r>
              <a:rPr lang="en-US" sz="1800" dirty="0" err="1">
                <a:effectLst/>
                <a:latin typeface="Arial" panose="020B0604020202020204" pitchFamily="34" charset="0"/>
                <a:ea typeface="Calibri" panose="020F0502020204030204" pitchFamily="34" charset="0"/>
              </a:rPr>
              <a:t>membentuk</a:t>
            </a:r>
            <a:r>
              <a:rPr lang="en-US" sz="1800" dirty="0">
                <a:effectLst/>
                <a:latin typeface="Arial" panose="020B0604020202020204" pitchFamily="34" charset="0"/>
                <a:ea typeface="Calibri" panose="020F0502020204030204" pitchFamily="34" charset="0"/>
              </a:rPr>
              <a:t> gas dan </a:t>
            </a:r>
            <a:r>
              <a:rPr lang="en-US" sz="1800" dirty="0" err="1">
                <a:effectLst/>
                <a:latin typeface="Arial" panose="020B0604020202020204" pitchFamily="34" charset="0"/>
                <a:ea typeface="Calibri" panose="020F0502020204030204" pitchFamily="34" charset="0"/>
              </a:rPr>
              <a:t>asam</a:t>
            </a:r>
            <a:r>
              <a:rPr lang="en-US" sz="1800" dirty="0">
                <a:effectLst/>
                <a:latin typeface="Arial" panose="020B0604020202020204" pitchFamily="34" charset="0"/>
                <a:ea typeface="Calibri" panose="020F0502020204030204" pitchFamily="34" charset="0"/>
              </a:rPr>
              <a:t> </a:t>
            </a:r>
            <a:r>
              <a:rPr lang="en-US" sz="1800" dirty="0" err="1">
                <a:effectLst/>
                <a:latin typeface="Arial" panose="020B0604020202020204" pitchFamily="34" charset="0"/>
                <a:ea typeface="Calibri" panose="020F0502020204030204" pitchFamily="34" charset="0"/>
              </a:rPr>
              <a:t>dalam</a:t>
            </a:r>
            <a:r>
              <a:rPr lang="en-US" sz="1800" dirty="0">
                <a:effectLst/>
                <a:latin typeface="Arial" panose="020B0604020202020204" pitchFamily="34" charset="0"/>
                <a:ea typeface="Calibri" panose="020F0502020204030204" pitchFamily="34" charset="0"/>
              </a:rPr>
              <a:t> </a:t>
            </a:r>
            <a:r>
              <a:rPr lang="en-US" sz="1800" dirty="0" err="1">
                <a:effectLst/>
                <a:latin typeface="Arial" panose="020B0604020202020204" pitchFamily="34" charset="0"/>
                <a:ea typeface="Calibri" panose="020F0502020204030204" pitchFamily="34" charset="0"/>
              </a:rPr>
              <a:t>waktu</a:t>
            </a:r>
            <a:r>
              <a:rPr lang="en-US" sz="1800" dirty="0">
                <a:effectLst/>
                <a:latin typeface="Arial" panose="020B0604020202020204" pitchFamily="34" charset="0"/>
                <a:ea typeface="Calibri" panose="020F0502020204030204" pitchFamily="34" charset="0"/>
              </a:rPr>
              <a:t> 48 jam pada </a:t>
            </a:r>
            <a:r>
              <a:rPr lang="en-US" sz="1800" dirty="0" err="1">
                <a:effectLst/>
                <a:latin typeface="Arial" panose="020B0604020202020204" pitchFamily="34" charset="0"/>
                <a:ea typeface="Calibri" panose="020F0502020204030204" pitchFamily="34" charset="0"/>
              </a:rPr>
              <a:t>suhu</a:t>
            </a:r>
            <a:r>
              <a:rPr lang="en-US" sz="1800" dirty="0">
                <a:effectLst/>
                <a:latin typeface="Arial" panose="020B0604020202020204" pitchFamily="34" charset="0"/>
                <a:ea typeface="Calibri" panose="020F0502020204030204" pitchFamily="34" charset="0"/>
              </a:rPr>
              <a:t> 37°C.</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sz="1800" dirty="0" err="1">
                <a:effectLst/>
                <a:latin typeface="Arial" panose="020B0604020202020204" pitchFamily="34" charset="0"/>
                <a:ea typeface="Calibri" panose="020F0502020204030204" pitchFamily="34" charset="0"/>
              </a:rPr>
              <a:t>Jumlah</a:t>
            </a:r>
            <a:r>
              <a:rPr lang="en-US" sz="1800" dirty="0">
                <a:effectLst/>
                <a:latin typeface="Arial" panose="020B0604020202020204" pitchFamily="34" charset="0"/>
                <a:ea typeface="Calibri" panose="020F0502020204030204" pitchFamily="34" charset="0"/>
              </a:rPr>
              <a:t> </a:t>
            </a:r>
            <a:r>
              <a:rPr lang="en-US" sz="1800" dirty="0" err="1">
                <a:effectLst/>
                <a:latin typeface="Arial" panose="020B0604020202020204" pitchFamily="34" charset="0"/>
                <a:ea typeface="Calibri" panose="020F0502020204030204" pitchFamily="34" charset="0"/>
              </a:rPr>
              <a:t>koliform</a:t>
            </a:r>
            <a:r>
              <a:rPr lang="en-US" sz="1800" dirty="0">
                <a:effectLst/>
                <a:latin typeface="Arial" panose="020B0604020202020204" pitchFamily="34" charset="0"/>
                <a:ea typeface="Calibri" panose="020F0502020204030204" pitchFamily="34" charset="0"/>
              </a:rPr>
              <a:t> yang </a:t>
            </a:r>
            <a:r>
              <a:rPr lang="en-US" sz="1800" dirty="0" err="1">
                <a:effectLst/>
                <a:latin typeface="Arial" panose="020B0604020202020204" pitchFamily="34" charset="0"/>
                <a:ea typeface="Calibri" panose="020F0502020204030204" pitchFamily="34" charset="0"/>
              </a:rPr>
              <a:t>diperoleh</a:t>
            </a:r>
            <a:r>
              <a:rPr lang="en-US" sz="1800" dirty="0">
                <a:effectLst/>
                <a:latin typeface="Arial" panose="020B0604020202020204" pitchFamily="34" charset="0"/>
                <a:ea typeface="Calibri" panose="020F0502020204030204" pitchFamily="34" charset="0"/>
              </a:rPr>
              <a:t> </a:t>
            </a:r>
            <a:r>
              <a:rPr lang="en-US" sz="1800" dirty="0" err="1">
                <a:effectLst/>
                <a:latin typeface="Arial" panose="020B0604020202020204" pitchFamily="34" charset="0"/>
                <a:ea typeface="Calibri" panose="020F0502020204030204" pitchFamily="34" charset="0"/>
              </a:rPr>
              <a:t>dari</a:t>
            </a:r>
            <a:r>
              <a:rPr lang="en-US" sz="1800" dirty="0">
                <a:effectLst/>
                <a:latin typeface="Arial" panose="020B0604020202020204" pitchFamily="34" charset="0"/>
                <a:ea typeface="Calibri" panose="020F0502020204030204" pitchFamily="34" charset="0"/>
              </a:rPr>
              <a:t> </a:t>
            </a:r>
            <a:r>
              <a:rPr lang="en-US" sz="1800" dirty="0" err="1">
                <a:effectLst/>
                <a:latin typeface="Arial" panose="020B0604020202020204" pitchFamily="34" charset="0"/>
                <a:ea typeface="Calibri" panose="020F0502020204030204" pitchFamily="34" charset="0"/>
              </a:rPr>
              <a:t>inkubasi</a:t>
            </a:r>
            <a:r>
              <a:rPr lang="en-US" sz="1800" dirty="0">
                <a:effectLst/>
                <a:latin typeface="Arial" panose="020B0604020202020204" pitchFamily="34" charset="0"/>
                <a:ea typeface="Calibri" panose="020F0502020204030204" pitchFamily="34" charset="0"/>
              </a:rPr>
              <a:t> pada </a:t>
            </a:r>
            <a:r>
              <a:rPr lang="en-US" sz="1800" dirty="0" err="1">
                <a:effectLst/>
                <a:latin typeface="Arial" panose="020B0604020202020204" pitchFamily="34" charset="0"/>
                <a:ea typeface="Calibri" panose="020F0502020204030204" pitchFamily="34" charset="0"/>
              </a:rPr>
              <a:t>suhu</a:t>
            </a:r>
            <a:r>
              <a:rPr lang="en-US" sz="1800" dirty="0">
                <a:effectLst/>
                <a:latin typeface="Arial" panose="020B0604020202020204" pitchFamily="34" charset="0"/>
                <a:ea typeface="Calibri" panose="020F0502020204030204" pitchFamily="34" charset="0"/>
              </a:rPr>
              <a:t> 37°C </a:t>
            </a:r>
            <a:r>
              <a:rPr lang="en-US" sz="1800" dirty="0" err="1">
                <a:effectLst/>
                <a:latin typeface="Arial" panose="020B0604020202020204" pitchFamily="34" charset="0"/>
                <a:ea typeface="Calibri" panose="020F0502020204030204" pitchFamily="34" charset="0"/>
              </a:rPr>
              <a:t>tersebut</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sz="1800" dirty="0" err="1">
                <a:effectLst/>
                <a:latin typeface="Arial" panose="020B0604020202020204" pitchFamily="34" charset="0"/>
                <a:ea typeface="Calibri" panose="020F0502020204030204" pitchFamily="34" charset="0"/>
              </a:rPr>
              <a:t>biasanya</a:t>
            </a:r>
            <a:r>
              <a:rPr lang="en-US" sz="1800" dirty="0">
                <a:effectLst/>
                <a:latin typeface="Arial" panose="020B0604020202020204" pitchFamily="34" charset="0"/>
                <a:ea typeface="Calibri" panose="020F0502020204030204" pitchFamily="34" charset="0"/>
              </a:rPr>
              <a:t> </a:t>
            </a:r>
            <a:r>
              <a:rPr lang="en-US" sz="1800" dirty="0" err="1">
                <a:effectLst/>
                <a:latin typeface="Arial" panose="020B0604020202020204" pitchFamily="34" charset="0"/>
                <a:ea typeface="Calibri" panose="020F0502020204030204" pitchFamily="34" charset="0"/>
              </a:rPr>
              <a:t>dinyatakan</a:t>
            </a:r>
            <a:r>
              <a:rPr lang="en-US" sz="1800" dirty="0">
                <a:effectLst/>
                <a:latin typeface="Arial" panose="020B0604020202020204" pitchFamily="34" charset="0"/>
                <a:ea typeface="Calibri" panose="020F0502020204030204" pitchFamily="34" charset="0"/>
              </a:rPr>
              <a:t> </a:t>
            </a:r>
            <a:r>
              <a:rPr lang="en-US" sz="1800" dirty="0" err="1">
                <a:effectLst/>
                <a:latin typeface="Arial" panose="020B0604020202020204" pitchFamily="34" charset="0"/>
                <a:ea typeface="Calibri" panose="020F0502020204030204" pitchFamily="34" charset="0"/>
              </a:rPr>
              <a:t>sebagai</a:t>
            </a:r>
            <a:r>
              <a:rPr lang="en-US" sz="1800" dirty="0">
                <a:effectLst/>
                <a:latin typeface="Arial" panose="020B0604020202020204" pitchFamily="34" charset="0"/>
                <a:ea typeface="Calibri" panose="020F0502020204030204" pitchFamily="34" charset="0"/>
              </a:rPr>
              <a:t> total </a:t>
            </a:r>
            <a:r>
              <a:rPr lang="en-US" sz="1800" dirty="0" err="1">
                <a:effectLst/>
                <a:latin typeface="Arial" panose="020B0604020202020204" pitchFamily="34" charset="0"/>
                <a:ea typeface="Calibri" panose="020F0502020204030204" pitchFamily="34" charset="0"/>
              </a:rPr>
              <a:t>koliform</a:t>
            </a:r>
            <a:r>
              <a:rPr lang="en-US" sz="1800" dirty="0">
                <a:effectLst/>
                <a:latin typeface="Arial" panose="020B0604020202020204" pitchFamily="34" charset="0"/>
                <a:ea typeface="Calibri" panose="020F0502020204030204" pitchFamily="34" charset="0"/>
              </a:rPr>
              <a:t>. </a:t>
            </a:r>
            <a:r>
              <a:rPr lang="en-US" sz="1800" dirty="0" err="1">
                <a:effectLst/>
                <a:latin typeface="Arial" panose="020B0604020202020204" pitchFamily="34" charset="0"/>
                <a:ea typeface="Calibri" panose="020F0502020204030204" pitchFamily="34" charset="0"/>
              </a:rPr>
              <a:t>Sementara</a:t>
            </a:r>
            <a:r>
              <a:rPr lang="en-US" sz="1800" dirty="0">
                <a:effectLst/>
                <a:latin typeface="Arial" panose="020B0604020202020204" pitchFamily="34" charset="0"/>
                <a:ea typeface="Calibri" panose="020F0502020204030204" pitchFamily="34" charset="0"/>
              </a:rPr>
              <a:t> </a:t>
            </a:r>
            <a:r>
              <a:rPr lang="en-US" sz="1800" dirty="0" err="1">
                <a:effectLst/>
                <a:latin typeface="Arial" panose="020B0604020202020204" pitchFamily="34" charset="0"/>
                <a:ea typeface="Calibri" panose="020F0502020204030204" pitchFamily="34" charset="0"/>
              </a:rPr>
              <a:t>koliform</a:t>
            </a:r>
            <a:r>
              <a:rPr lang="en-US" sz="1800" dirty="0">
                <a:effectLst/>
                <a:latin typeface="Arial" panose="020B0604020202020204" pitchFamily="34" charset="0"/>
                <a:ea typeface="Calibri" panose="020F0502020204030204" pitchFamily="34" charset="0"/>
              </a:rPr>
              <a:t> </a:t>
            </a:r>
            <a:r>
              <a:rPr lang="en-US" sz="1800" dirty="0" err="1">
                <a:effectLst/>
                <a:latin typeface="Arial" panose="020B0604020202020204" pitchFamily="34" charset="0"/>
                <a:ea typeface="Calibri" panose="020F0502020204030204" pitchFamily="34" charset="0"/>
              </a:rPr>
              <a:t>fekal</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sz="1800" dirty="0" err="1">
                <a:effectLst/>
                <a:latin typeface="Arial" panose="020B0604020202020204" pitchFamily="34" charset="0"/>
                <a:ea typeface="Calibri" panose="020F0502020204030204" pitchFamily="34" charset="0"/>
              </a:rPr>
              <a:t>merupakan</a:t>
            </a:r>
            <a:r>
              <a:rPr lang="en-US" sz="1800" dirty="0">
                <a:effectLst/>
                <a:latin typeface="Arial" panose="020B0604020202020204" pitchFamily="34" charset="0"/>
                <a:ea typeface="Calibri" panose="020F0502020204030204" pitchFamily="34" charset="0"/>
              </a:rPr>
              <a:t> </a:t>
            </a:r>
            <a:r>
              <a:rPr lang="en-US" sz="1800" dirty="0" err="1">
                <a:effectLst/>
                <a:latin typeface="Arial" panose="020B0604020202020204" pitchFamily="34" charset="0"/>
                <a:ea typeface="Calibri" panose="020F0502020204030204" pitchFamily="34" charset="0"/>
              </a:rPr>
              <a:t>bagian</a:t>
            </a:r>
            <a:r>
              <a:rPr lang="en-US" sz="1800" dirty="0">
                <a:effectLst/>
                <a:latin typeface="Arial" panose="020B0604020202020204" pitchFamily="34" charset="0"/>
                <a:ea typeface="Calibri" panose="020F0502020204030204" pitchFamily="34" charset="0"/>
              </a:rPr>
              <a:t> </a:t>
            </a:r>
            <a:r>
              <a:rPr lang="en-US" sz="1800" dirty="0" err="1">
                <a:effectLst/>
                <a:latin typeface="Arial" panose="020B0604020202020204" pitchFamily="34" charset="0"/>
                <a:ea typeface="Calibri" panose="020F0502020204030204" pitchFamily="34" charset="0"/>
              </a:rPr>
              <a:t>dari</a:t>
            </a:r>
            <a:r>
              <a:rPr lang="en-US" sz="1800" dirty="0">
                <a:effectLst/>
                <a:latin typeface="Arial" panose="020B0604020202020204" pitchFamily="34" charset="0"/>
                <a:ea typeface="Calibri" panose="020F0502020204030204" pitchFamily="34" charset="0"/>
              </a:rPr>
              <a:t> </a:t>
            </a:r>
            <a:r>
              <a:rPr lang="en-US" sz="1800" dirty="0" err="1">
                <a:effectLst/>
                <a:latin typeface="Arial" panose="020B0604020202020204" pitchFamily="34" charset="0"/>
                <a:ea typeface="Calibri" panose="020F0502020204030204" pitchFamily="34" charset="0"/>
              </a:rPr>
              <a:t>koliform</a:t>
            </a:r>
            <a:r>
              <a:rPr lang="en-US" sz="1800" dirty="0">
                <a:effectLst/>
                <a:latin typeface="Arial" panose="020B0604020202020204" pitchFamily="34" charset="0"/>
                <a:ea typeface="Calibri" panose="020F0502020204030204" pitchFamily="34" charset="0"/>
              </a:rPr>
              <a:t> total dan </a:t>
            </a:r>
            <a:r>
              <a:rPr lang="en-US" sz="1800" dirty="0" err="1">
                <a:effectLst/>
                <a:latin typeface="Arial" panose="020B0604020202020204" pitchFamily="34" charset="0"/>
                <a:ea typeface="Calibri" panose="020F0502020204030204" pitchFamily="34" charset="0"/>
              </a:rPr>
              <a:t>dipresentasikan</a:t>
            </a:r>
            <a:r>
              <a:rPr lang="en-US" sz="1800" dirty="0">
                <a:effectLst/>
                <a:latin typeface="Arial" panose="020B0604020202020204" pitchFamily="34" charset="0"/>
                <a:ea typeface="Calibri" panose="020F0502020204030204" pitchFamily="34" charset="0"/>
              </a:rPr>
              <a:t> oleh total </a:t>
            </a:r>
            <a:r>
              <a:rPr lang="en-US" sz="1800" dirty="0" err="1">
                <a:effectLst/>
                <a:latin typeface="Arial" panose="020B0604020202020204" pitchFamily="34" charset="0"/>
                <a:ea typeface="Calibri" panose="020F0502020204030204" pitchFamily="34" charset="0"/>
              </a:rPr>
              <a:t>bakteri</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sz="1800" dirty="0" err="1">
                <a:effectLst/>
                <a:latin typeface="Arial" panose="020B0604020202020204" pitchFamily="34" charset="0"/>
                <a:ea typeface="Calibri" panose="020F0502020204030204" pitchFamily="34" charset="0"/>
              </a:rPr>
              <a:t>koliform</a:t>
            </a:r>
            <a:r>
              <a:rPr lang="en-US" sz="1800" dirty="0">
                <a:effectLst/>
                <a:latin typeface="Arial" panose="020B0604020202020204" pitchFamily="34" charset="0"/>
                <a:ea typeface="Calibri" panose="020F0502020204030204" pitchFamily="34" charset="0"/>
              </a:rPr>
              <a:t> </a:t>
            </a:r>
            <a:r>
              <a:rPr lang="en-US" sz="1800" dirty="0" err="1">
                <a:effectLst/>
                <a:latin typeface="Arial" panose="020B0604020202020204" pitchFamily="34" charset="0"/>
                <a:ea typeface="Calibri" panose="020F0502020204030204" pitchFamily="34" charset="0"/>
              </a:rPr>
              <a:t>toleran</a:t>
            </a:r>
            <a:r>
              <a:rPr lang="en-US" sz="1800" dirty="0">
                <a:effectLst/>
                <a:latin typeface="Arial" panose="020B0604020202020204" pitchFamily="34" charset="0"/>
                <a:ea typeface="Calibri" panose="020F0502020204030204" pitchFamily="34" charset="0"/>
              </a:rPr>
              <a:t> </a:t>
            </a:r>
            <a:r>
              <a:rPr lang="en-US" sz="1800" dirty="0" err="1">
                <a:effectLst/>
                <a:latin typeface="Arial" panose="020B0604020202020204" pitchFamily="34" charset="0"/>
                <a:ea typeface="Calibri" panose="020F0502020204030204" pitchFamily="34" charset="0"/>
              </a:rPr>
              <a:t>panas</a:t>
            </a:r>
            <a:r>
              <a:rPr lang="en-US" sz="1800" dirty="0">
                <a:effectLst/>
                <a:latin typeface="Arial" panose="020B0604020202020204" pitchFamily="34" charset="0"/>
                <a:ea typeface="Calibri" panose="020F0502020204030204" pitchFamily="34" charset="0"/>
              </a:rPr>
              <a:t> yang </a:t>
            </a:r>
            <a:r>
              <a:rPr lang="en-US" sz="1800" dirty="0" err="1">
                <a:effectLst/>
                <a:latin typeface="Arial" panose="020B0604020202020204" pitchFamily="34" charset="0"/>
                <a:ea typeface="Calibri" panose="020F0502020204030204" pitchFamily="34" charset="0"/>
              </a:rPr>
              <a:t>mampu</a:t>
            </a:r>
            <a:r>
              <a:rPr lang="en-US" sz="1800" dirty="0">
                <a:effectLst/>
                <a:latin typeface="Arial" panose="020B0604020202020204" pitchFamily="34" charset="0"/>
                <a:ea typeface="Calibri" panose="020F0502020204030204" pitchFamily="34" charset="0"/>
              </a:rPr>
              <a:t> </a:t>
            </a:r>
            <a:r>
              <a:rPr lang="en-US" sz="1800" dirty="0" err="1">
                <a:effectLst/>
                <a:latin typeface="Arial" panose="020B0604020202020204" pitchFamily="34" charset="0"/>
                <a:ea typeface="Calibri" panose="020F0502020204030204" pitchFamily="34" charset="0"/>
              </a:rPr>
              <a:t>tumbuh</a:t>
            </a:r>
            <a:r>
              <a:rPr lang="en-US" sz="1800" dirty="0">
                <a:effectLst/>
                <a:latin typeface="Arial" panose="020B0604020202020204" pitchFamily="34" charset="0"/>
                <a:ea typeface="Calibri" panose="020F0502020204030204" pitchFamily="34" charset="0"/>
              </a:rPr>
              <a:t> pada </a:t>
            </a:r>
            <a:r>
              <a:rPr lang="en-US" sz="1800" dirty="0" err="1">
                <a:effectLst/>
                <a:latin typeface="Arial" panose="020B0604020202020204" pitchFamily="34" charset="0"/>
                <a:ea typeface="Calibri" panose="020F0502020204030204" pitchFamily="34" charset="0"/>
              </a:rPr>
              <a:t>suhu</a:t>
            </a:r>
            <a:r>
              <a:rPr lang="en-US" sz="1800" dirty="0">
                <a:effectLst/>
                <a:latin typeface="Arial" panose="020B0604020202020204" pitchFamily="34" charset="0"/>
                <a:ea typeface="Calibri" panose="020F0502020204030204" pitchFamily="34" charset="0"/>
              </a:rPr>
              <a:t> 44,5 ± 0,2°C</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sz="1800" dirty="0" err="1">
                <a:effectLst/>
                <a:latin typeface="Arial" panose="020B0604020202020204" pitchFamily="34" charset="0"/>
                <a:ea typeface="Calibri" panose="020F0502020204030204" pitchFamily="34" charset="0"/>
              </a:rPr>
              <a:t>dengan</a:t>
            </a:r>
            <a:r>
              <a:rPr lang="en-US" sz="1800" dirty="0">
                <a:effectLst/>
                <a:latin typeface="Arial" panose="020B0604020202020204" pitchFamily="34" charset="0"/>
                <a:ea typeface="Calibri" panose="020F0502020204030204" pitchFamily="34" charset="0"/>
              </a:rPr>
              <a:t> </a:t>
            </a:r>
            <a:r>
              <a:rPr lang="en-US" sz="1800" dirty="0" err="1">
                <a:effectLst/>
                <a:latin typeface="Arial" panose="020B0604020202020204" pitchFamily="34" charset="0"/>
                <a:ea typeface="Calibri" panose="020F0502020204030204" pitchFamily="34" charset="0"/>
              </a:rPr>
              <a:t>memfermentasikan</a:t>
            </a:r>
            <a:r>
              <a:rPr lang="en-US" sz="1800" dirty="0">
                <a:effectLst/>
                <a:latin typeface="Arial" panose="020B0604020202020204" pitchFamily="34" charset="0"/>
                <a:ea typeface="Calibri" panose="020F0502020204030204" pitchFamily="34" charset="0"/>
              </a:rPr>
              <a:t> </a:t>
            </a:r>
            <a:r>
              <a:rPr lang="en-US" sz="1800" dirty="0" err="1">
                <a:effectLst/>
                <a:latin typeface="Arial" panose="020B0604020202020204" pitchFamily="34" charset="0"/>
                <a:ea typeface="Calibri" panose="020F0502020204030204" pitchFamily="34" charset="0"/>
              </a:rPr>
              <a:t>laktosa</a:t>
            </a:r>
            <a:r>
              <a:rPr lang="en-US" sz="1800" dirty="0">
                <a:effectLst/>
                <a:latin typeface="Arial" panose="020B0604020202020204" pitchFamily="34" charset="0"/>
                <a:ea typeface="Calibri" panose="020F0502020204030204" pitchFamily="34" charset="0"/>
              </a:rPr>
              <a:t> dan </a:t>
            </a:r>
            <a:r>
              <a:rPr lang="en-US" sz="1800" dirty="0" err="1">
                <a:effectLst/>
                <a:latin typeface="Arial" panose="020B0604020202020204" pitchFamily="34" charset="0"/>
                <a:ea typeface="Calibri" panose="020F0502020204030204" pitchFamily="34" charset="0"/>
              </a:rPr>
              <a:t>memproduksi</a:t>
            </a:r>
            <a:r>
              <a:rPr lang="en-US" sz="1800" dirty="0">
                <a:effectLst/>
                <a:latin typeface="Arial" panose="020B0604020202020204" pitchFamily="34" charset="0"/>
                <a:ea typeface="Calibri" panose="020F0502020204030204" pitchFamily="34" charset="0"/>
              </a:rPr>
              <a:t> </a:t>
            </a:r>
            <a:r>
              <a:rPr lang="en-US" sz="1800" dirty="0" err="1">
                <a:effectLst/>
                <a:latin typeface="Arial" panose="020B0604020202020204" pitchFamily="34" charset="0"/>
                <a:ea typeface="Calibri" panose="020F0502020204030204" pitchFamily="34" charset="0"/>
              </a:rPr>
              <a:t>asam</a:t>
            </a:r>
            <a:r>
              <a:rPr lang="en-US" sz="1800" dirty="0">
                <a:effectLst/>
                <a:latin typeface="Arial" panose="020B0604020202020204" pitchFamily="34" charset="0"/>
                <a:ea typeface="Calibri" panose="020F0502020204030204" pitchFamily="34" charset="0"/>
              </a:rPr>
              <a:t> dan gas (Lynch</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sz="1800" dirty="0">
                <a:effectLst/>
                <a:latin typeface="Arial" panose="020B0604020202020204" pitchFamily="34" charset="0"/>
                <a:ea typeface="Calibri" panose="020F0502020204030204" pitchFamily="34" charset="0"/>
              </a:rPr>
              <a:t>&amp; Poole, 1979). </a:t>
            </a:r>
            <a:r>
              <a:rPr lang="en-US" sz="1800" dirty="0" err="1">
                <a:effectLst/>
                <a:latin typeface="Arial" panose="020B0604020202020204" pitchFamily="34" charset="0"/>
                <a:ea typeface="Calibri" panose="020F0502020204030204" pitchFamily="34" charset="0"/>
              </a:rPr>
              <a:t>Bakteri</a:t>
            </a:r>
            <a:r>
              <a:rPr lang="en-US" dirty="0">
                <a:effectLst/>
              </a:rPr>
              <a:t> Coliform </a:t>
            </a:r>
            <a:r>
              <a:rPr lang="en-US" dirty="0" err="1">
                <a:effectLst/>
              </a:rPr>
              <a:t>merupakan</a:t>
            </a:r>
            <a:r>
              <a:rPr lang="en-US" dirty="0">
                <a:effectLst/>
              </a:rPr>
              <a:t> </a:t>
            </a:r>
            <a:r>
              <a:rPr lang="en-US" dirty="0" err="1">
                <a:effectLst/>
              </a:rPr>
              <a:t>bakteri</a:t>
            </a:r>
            <a:r>
              <a:rPr lang="en-US" dirty="0">
                <a:effectLst/>
              </a:rPr>
              <a:t> yang </a:t>
            </a:r>
            <a:r>
              <a:rPr lang="en-US" dirty="0" err="1">
                <a:effectLst/>
              </a:rPr>
              <a:t>digunakan</a:t>
            </a:r>
            <a:r>
              <a:rPr lang="en-US" dirty="0">
                <a:effectLst/>
              </a:rPr>
              <a:t> </a:t>
            </a:r>
            <a:r>
              <a:rPr lang="en-US" dirty="0" err="1">
                <a:effectLst/>
              </a:rPr>
              <a:t>sebagai</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err="1">
                <a:effectLst/>
                <a:latin typeface="Arial" panose="020B0604020202020204" pitchFamily="34" charset="0"/>
                <a:ea typeface="Calibri" panose="020F0502020204030204" pitchFamily="34" charset="0"/>
              </a:rPr>
              <a:t>indikator</a:t>
            </a:r>
            <a:r>
              <a:rPr lang="en-US" dirty="0">
                <a:effectLst/>
              </a:rPr>
              <a:t> </a:t>
            </a:r>
            <a:r>
              <a:rPr lang="en-US" dirty="0" err="1">
                <a:effectLst/>
              </a:rPr>
              <a:t>pencemaran</a:t>
            </a:r>
            <a:r>
              <a:rPr lang="en-US" dirty="0">
                <a:effectLst/>
              </a:rPr>
              <a:t> </a:t>
            </a:r>
            <a:r>
              <a:rPr lang="en-US" dirty="0" err="1">
                <a:effectLst/>
              </a:rPr>
              <a:t>terhadap</a:t>
            </a:r>
            <a:r>
              <a:rPr lang="en-US" dirty="0">
                <a:effectLst/>
              </a:rPr>
              <a:t> air. </a:t>
            </a:r>
            <a:r>
              <a:rPr lang="en-US" dirty="0" err="1">
                <a:effectLst/>
              </a:rPr>
              <a:t>Adanya</a:t>
            </a:r>
            <a:r>
              <a:rPr lang="en-US" dirty="0">
                <a:effectLst/>
              </a:rPr>
              <a:t> </a:t>
            </a:r>
            <a:r>
              <a:rPr lang="en-US" dirty="0" err="1">
                <a:effectLst/>
              </a:rPr>
              <a:t>bakteri</a:t>
            </a:r>
            <a:r>
              <a:rPr lang="en-US" dirty="0">
                <a:effectLst/>
              </a:rPr>
              <a:t> coliform di </a:t>
            </a:r>
            <a:r>
              <a:rPr lang="en-US" dirty="0" err="1">
                <a:effectLst/>
              </a:rPr>
              <a:t>dalam</a:t>
            </a:r>
            <a:r>
              <a:rPr lang="en-US" dirty="0">
                <a:effectLst/>
              </a:rPr>
              <a:t> air</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err="1">
                <a:effectLst/>
                <a:latin typeface="Arial" panose="020B0604020202020204" pitchFamily="34" charset="0"/>
                <a:ea typeface="Calibri" panose="020F0502020204030204" pitchFamily="34" charset="0"/>
              </a:rPr>
              <a:t>menunjukkan</a:t>
            </a:r>
            <a:r>
              <a:rPr lang="en-US" dirty="0">
                <a:effectLst/>
              </a:rPr>
              <a:t> </a:t>
            </a:r>
            <a:r>
              <a:rPr lang="en-US" dirty="0" err="1">
                <a:effectLst/>
              </a:rPr>
              <a:t>kemungkinan</a:t>
            </a:r>
            <a:r>
              <a:rPr lang="en-US" dirty="0">
                <a:effectLst/>
              </a:rPr>
              <a:t> </a:t>
            </a:r>
            <a:r>
              <a:rPr lang="en-US" dirty="0" err="1">
                <a:effectLst/>
              </a:rPr>
              <a:t>adanya</a:t>
            </a:r>
            <a:r>
              <a:rPr lang="en-US" dirty="0">
                <a:effectLst/>
              </a:rPr>
              <a:t> </a:t>
            </a:r>
            <a:r>
              <a:rPr lang="en-US" dirty="0" err="1">
                <a:effectLst/>
              </a:rPr>
              <a:t>mikroorganisme</a:t>
            </a:r>
            <a:r>
              <a:rPr lang="en-US" dirty="0">
                <a:effectLst/>
              </a:rPr>
              <a:t> yang </a:t>
            </a:r>
            <a:r>
              <a:rPr lang="en-US" dirty="0" err="1">
                <a:effectLst/>
              </a:rPr>
              <a:t>bersifat</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err="1">
                <a:effectLst/>
                <a:latin typeface="Arial" panose="020B0604020202020204" pitchFamily="34" charset="0"/>
                <a:ea typeface="Calibri" panose="020F0502020204030204" pitchFamily="34" charset="0"/>
              </a:rPr>
              <a:t>enteropatogenik</a:t>
            </a:r>
            <a:r>
              <a:rPr lang="en-US" sz="1800" dirty="0">
                <a:effectLst/>
                <a:latin typeface="Arial" panose="020B0604020202020204" pitchFamily="34" charset="0"/>
                <a:ea typeface="Calibri" panose="020F0502020204030204" pitchFamily="34" charset="0"/>
              </a:rPr>
              <a:t> (</a:t>
            </a:r>
            <a:r>
              <a:rPr lang="en-US" sz="1800" dirty="0" err="1">
                <a:effectLst/>
                <a:latin typeface="Arial" panose="020B0604020202020204" pitchFamily="34" charset="0"/>
                <a:ea typeface="Calibri" panose="020F0502020204030204" pitchFamily="34" charset="0"/>
              </a:rPr>
              <a:t>bakteri</a:t>
            </a:r>
            <a:r>
              <a:rPr lang="en-US" sz="1800" dirty="0">
                <a:effectLst/>
                <a:latin typeface="Arial" panose="020B0604020202020204" pitchFamily="34" charset="0"/>
                <a:ea typeface="Calibri" panose="020F0502020204030204" pitchFamily="34" charset="0"/>
              </a:rPr>
              <a:t> </a:t>
            </a:r>
            <a:r>
              <a:rPr lang="en-US" sz="1800" dirty="0" err="1">
                <a:effectLst/>
                <a:latin typeface="Arial" panose="020B0604020202020204" pitchFamily="34" charset="0"/>
                <a:ea typeface="Calibri" panose="020F0502020204030204" pitchFamily="34" charset="0"/>
              </a:rPr>
              <a:t>penyebab</a:t>
            </a:r>
            <a:r>
              <a:rPr lang="en-US" sz="1800" dirty="0">
                <a:effectLst/>
                <a:latin typeface="Arial" panose="020B0604020202020204" pitchFamily="34" charset="0"/>
                <a:ea typeface="Calibri" panose="020F0502020204030204" pitchFamily="34" charset="0"/>
              </a:rPr>
              <a:t> </a:t>
            </a:r>
            <a:r>
              <a:rPr lang="en-US" sz="1800" dirty="0" err="1">
                <a:effectLst/>
                <a:latin typeface="Arial" panose="020B0604020202020204" pitchFamily="34" charset="0"/>
                <a:ea typeface="Calibri" panose="020F0502020204030204" pitchFamily="34" charset="0"/>
              </a:rPr>
              <a:t>diare</a:t>
            </a:r>
            <a:r>
              <a:rPr lang="en-US" sz="1800" dirty="0">
                <a:effectLst/>
                <a:latin typeface="Arial" panose="020B0604020202020204" pitchFamily="34" charset="0"/>
                <a:ea typeface="Calibri" panose="020F0502020204030204" pitchFamily="34" charset="0"/>
              </a:rPr>
              <a:t>) </a:t>
            </a:r>
            <a:r>
              <a:rPr lang="en-US" sz="1800" dirty="0" err="1">
                <a:effectLst/>
                <a:latin typeface="Arial" panose="020B0604020202020204" pitchFamily="34" charset="0"/>
                <a:ea typeface="Calibri" panose="020F0502020204030204" pitchFamily="34" charset="0"/>
              </a:rPr>
              <a:t>atau</a:t>
            </a:r>
            <a:r>
              <a:rPr lang="en-US" sz="1800" dirty="0">
                <a:effectLst/>
                <a:latin typeface="Arial" panose="020B0604020202020204" pitchFamily="34" charset="0"/>
                <a:ea typeface="Calibri" panose="020F0502020204030204" pitchFamily="34" charset="0"/>
              </a:rPr>
              <a:t> </a:t>
            </a:r>
            <a:r>
              <a:rPr lang="en-US" sz="1800" dirty="0" err="1">
                <a:effectLst/>
                <a:latin typeface="Arial" panose="020B0604020202020204" pitchFamily="34" charset="0"/>
                <a:ea typeface="Calibri" panose="020F0502020204030204" pitchFamily="34" charset="0"/>
              </a:rPr>
              <a:t>toksigenik</a:t>
            </a:r>
            <a:r>
              <a:rPr lang="en-US" sz="1800" dirty="0">
                <a:effectLst/>
                <a:latin typeface="Arial" panose="020B0604020202020204" pitchFamily="34" charset="0"/>
                <a:ea typeface="Calibri" panose="020F0502020204030204" pitchFamily="34" charset="0"/>
              </a:rPr>
              <a:t> yang </a:t>
            </a:r>
            <a:r>
              <a:rPr lang="en-US" sz="1800" dirty="0" err="1">
                <a:effectLst/>
                <a:latin typeface="Arial" panose="020B0604020202020204" pitchFamily="34" charset="0"/>
                <a:ea typeface="Calibri" panose="020F0502020204030204" pitchFamily="34" charset="0"/>
              </a:rPr>
              <a:t>berbahaya</a:t>
            </a:r>
            <a:r>
              <a:rPr lang="en-US" sz="1800" dirty="0">
                <a:effectLst/>
                <a:latin typeface="Arial" panose="020B0604020202020204" pitchFamily="34" charset="0"/>
                <a:ea typeface="Calibri" panose="020F0502020204030204" pitchFamily="34" charset="0"/>
              </a:rPr>
              <a:t> </a:t>
            </a:r>
            <a:r>
              <a:rPr lang="en-US" sz="1800" dirty="0" err="1">
                <a:effectLst/>
                <a:latin typeface="Arial" panose="020B0604020202020204" pitchFamily="34" charset="0"/>
                <a:ea typeface="Calibri" panose="020F0502020204030204" pitchFamily="34" charset="0"/>
              </a:rPr>
              <a:t>bagi</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err="1">
                <a:effectLst/>
                <a:latin typeface="Arial" panose="020B0604020202020204" pitchFamily="34" charset="0"/>
                <a:ea typeface="Calibri" panose="020F0502020204030204" pitchFamily="34" charset="0"/>
              </a:rPr>
              <a:t>kesehatan</a:t>
            </a:r>
            <a:r>
              <a:rPr lang="en-US" sz="1800" dirty="0">
                <a:effectLst/>
                <a:latin typeface="Arial" panose="020B0604020202020204" pitchFamily="34" charset="0"/>
                <a:ea typeface="Calibri" panose="020F0502020204030204" pitchFamily="34" charset="0"/>
              </a:rPr>
              <a:t> (</a:t>
            </a:r>
            <a:r>
              <a:rPr lang="en-US" sz="1800" dirty="0" err="1">
                <a:effectLst/>
                <a:latin typeface="Arial" panose="020B0604020202020204" pitchFamily="34" charset="0"/>
                <a:ea typeface="Calibri" panose="020F0502020204030204" pitchFamily="34" charset="0"/>
              </a:rPr>
              <a:t>Wardhany</a:t>
            </a:r>
            <a:r>
              <a:rPr lang="en-US" sz="1800" dirty="0">
                <a:effectLst/>
                <a:latin typeface="Arial" panose="020B0604020202020204" pitchFamily="34" charset="0"/>
                <a:ea typeface="Calibri" panose="020F0502020204030204" pitchFamily="34" charset="0"/>
              </a:rPr>
              <a:t>, 2015)</a:t>
            </a:r>
            <a:r>
              <a:rPr lang="en-US" dirty="0">
                <a:effectLst/>
              </a:rPr>
              <a:t>. </a:t>
            </a:r>
          </a:p>
          <a:p>
            <a:pPr lvl="0" algn="just">
              <a:lnSpc>
                <a:spcPct val="107000"/>
              </a:lnSpc>
            </a:pPr>
            <a:endParaRPr lang="en-US" dirty="0">
              <a:effectLst/>
            </a:endParaRPr>
          </a:p>
          <a:p>
            <a:pPr lvl="0" algn="just">
              <a:lnSpc>
                <a:spcPct val="107000"/>
              </a:lnSpc>
            </a:pPr>
            <a:r>
              <a:rPr lang="en-US" dirty="0" err="1">
                <a:effectLst/>
              </a:rPr>
              <a:t>Contoh</a:t>
            </a:r>
            <a:r>
              <a:rPr lang="en-US" dirty="0">
                <a:effectLst/>
              </a:rPr>
              <a:t> </a:t>
            </a:r>
            <a:r>
              <a:rPr lang="en-US" dirty="0" err="1">
                <a:effectLst/>
              </a:rPr>
              <a:t>Bakteri</a:t>
            </a:r>
            <a:r>
              <a:rPr lang="en-US" dirty="0">
                <a:effectLst/>
              </a:rPr>
              <a:t>: Salmonella typhi (</a:t>
            </a:r>
            <a:r>
              <a:rPr lang="en-US" dirty="0" err="1">
                <a:effectLst/>
              </a:rPr>
              <a:t>demam</a:t>
            </a:r>
            <a:r>
              <a:rPr lang="en-US" dirty="0">
                <a:effectLst/>
              </a:rPr>
              <a:t> </a:t>
            </a:r>
            <a:r>
              <a:rPr lang="en-US" dirty="0" err="1">
                <a:effectLst/>
              </a:rPr>
              <a:t>tifus</a:t>
            </a:r>
            <a:r>
              <a:rPr lang="en-US" dirty="0">
                <a:effectLst/>
              </a:rPr>
              <a:t>), Shigella spp.</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a:effectLst/>
                <a:latin typeface="Arial" panose="020B0604020202020204" pitchFamily="34" charset="0"/>
                <a:ea typeface="Calibri" panose="020F0502020204030204" pitchFamily="34" charset="0"/>
              </a:rPr>
              <a:t>(shigellosis),</a:t>
            </a:r>
            <a:r>
              <a:rPr lang="en-US" dirty="0">
                <a:effectLst/>
              </a:rPr>
              <a:t> Salmonella </a:t>
            </a:r>
            <a:r>
              <a:rPr lang="en-US" dirty="0" err="1">
                <a:effectLst/>
              </a:rPr>
              <a:t>paratyphi</a:t>
            </a:r>
            <a:r>
              <a:rPr lang="en-US" dirty="0">
                <a:effectLst/>
              </a:rPr>
              <a:t> (salmonellosis), Vibrio cholerae (</a:t>
            </a:r>
            <a:r>
              <a:rPr lang="en-US" dirty="0" err="1">
                <a:effectLst/>
              </a:rPr>
              <a:t>kolera</a:t>
            </a:r>
            <a:r>
              <a:rPr lang="en-US" dirty="0">
                <a:effectLst/>
              </a:rPr>
              <a:t>),</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err="1">
                <a:effectLst/>
                <a:latin typeface="Arial" panose="020B0604020202020204" pitchFamily="34" charset="0"/>
                <a:ea typeface="Calibri" panose="020F0502020204030204" pitchFamily="34" charset="0"/>
              </a:rPr>
              <a:t>Camphylobacter</a:t>
            </a:r>
            <a:r>
              <a:rPr lang="en-US" sz="1800" dirty="0">
                <a:effectLst/>
                <a:latin typeface="Arial" panose="020B0604020202020204" pitchFamily="34" charset="0"/>
                <a:ea typeface="Calibri" panose="020F0502020204030204" pitchFamily="34" charset="0"/>
              </a:rPr>
              <a:t> </a:t>
            </a:r>
            <a:r>
              <a:rPr lang="en-US" sz="1800" dirty="0" err="1">
                <a:effectLst/>
                <a:latin typeface="Arial" panose="020B0604020202020204" pitchFamily="34" charset="0"/>
                <a:ea typeface="Calibri" panose="020F0502020204030204" pitchFamily="34" charset="0"/>
              </a:rPr>
              <a:t>jejuni</a:t>
            </a:r>
            <a:r>
              <a:rPr lang="en-US" dirty="0">
                <a:effectLst/>
              </a:rPr>
              <a:t> (</a:t>
            </a:r>
            <a:r>
              <a:rPr lang="en-US" dirty="0" err="1">
                <a:effectLst/>
              </a:rPr>
              <a:t>disentri</a:t>
            </a:r>
            <a:r>
              <a:rPr lang="en-US" dirty="0">
                <a:effectLst/>
              </a:rPr>
              <a:t>) dan </a:t>
            </a:r>
            <a:r>
              <a:rPr lang="en-US" dirty="0" err="1">
                <a:effectLst/>
              </a:rPr>
              <a:t>Escherechia</a:t>
            </a:r>
            <a:r>
              <a:rPr lang="en-US" dirty="0">
                <a:effectLst/>
              </a:rPr>
              <a:t> coli </a:t>
            </a:r>
            <a:r>
              <a:rPr lang="en-US" dirty="0" err="1">
                <a:effectLst/>
              </a:rPr>
              <a:t>patogenik</a:t>
            </a:r>
            <a:r>
              <a:rPr lang="en-US" dirty="0">
                <a:effectLst/>
              </a:rPr>
              <a:t> (</a:t>
            </a:r>
            <a:r>
              <a:rPr lang="en-US" dirty="0" err="1">
                <a:effectLst/>
              </a:rPr>
              <a:t>diare</a:t>
            </a:r>
            <a:r>
              <a:rPr lang="en-US" dirty="0">
                <a:effectLst/>
              </a:rPr>
              <a:t>).</a:t>
            </a:r>
            <a:endParaRPr lang="en-US" sz="1800" dirty="0">
              <a:effectLst/>
              <a:latin typeface="Calibri" panose="020F0502020204030204" pitchFamily="34" charset="0"/>
              <a:ea typeface="SimSun" panose="02010600030101010101" pitchFamily="2" charset="-122"/>
              <a:cs typeface="SimSun" panose="02010600030101010101" pitchFamily="2" charset="-122"/>
            </a:endParaRPr>
          </a:p>
        </p:txBody>
      </p:sp>
      <p:sp>
        <p:nvSpPr>
          <p:cNvPr id="1049073" name="文本框 47"/>
          <p:cNvSpPr txBox="1"/>
          <p:nvPr/>
        </p:nvSpPr>
        <p:spPr>
          <a:xfrm>
            <a:off x="3808353" y="994883"/>
            <a:ext cx="4575291" cy="769441"/>
          </a:xfrm>
          <a:prstGeom prst="rect">
            <a:avLst/>
          </a:prstGeom>
          <a:noFill/>
        </p:spPr>
        <p:txBody>
          <a:bodyPr wrap="none" rtlCol="0">
            <a:spAutoFit/>
          </a:bodyPr>
          <a:lstStyle/>
          <a:p>
            <a:r>
              <a:rPr lang="en-US" altLang="zh-CN" sz="4400" b="1" dirty="0" err="1">
                <a:gradFill>
                  <a:gsLst>
                    <a:gs pos="0">
                      <a:srgbClr val="2969B0"/>
                    </a:gs>
                    <a:gs pos="100000">
                      <a:srgbClr val="4A4896"/>
                    </a:gs>
                  </a:gsLst>
                  <a:lin ang="0" scaled="0"/>
                </a:gradFill>
                <a:latin typeface="Arial" panose="020B0604020202020204" pitchFamily="34" charset="0"/>
                <a:ea typeface="Arial" panose="020B0604020202020204" pitchFamily="34" charset="0"/>
              </a:rPr>
              <a:t>Bakteri</a:t>
            </a:r>
            <a:r>
              <a:rPr lang="en-US" altLang="zh-CN" sz="4400" b="1" dirty="0">
                <a:gradFill>
                  <a:gsLst>
                    <a:gs pos="0">
                      <a:srgbClr val="2969B0"/>
                    </a:gs>
                    <a:gs pos="100000">
                      <a:srgbClr val="4A4896"/>
                    </a:gs>
                  </a:gsLst>
                  <a:lin ang="0" scaled="0"/>
                </a:gradFill>
                <a:latin typeface="Arial" panose="020B0604020202020204" pitchFamily="34" charset="0"/>
                <a:ea typeface="Arial" panose="020B0604020202020204" pitchFamily="34" charset="0"/>
              </a:rPr>
              <a:t> </a:t>
            </a:r>
            <a:r>
              <a:rPr lang="en-US" altLang="zh-CN" sz="4400" b="1" dirty="0" err="1">
                <a:gradFill>
                  <a:gsLst>
                    <a:gs pos="0">
                      <a:srgbClr val="2969B0"/>
                    </a:gs>
                    <a:gs pos="100000">
                      <a:srgbClr val="4A4896"/>
                    </a:gs>
                  </a:gsLst>
                  <a:lin ang="0" scaled="0"/>
                </a:gradFill>
                <a:latin typeface="Arial" panose="020B0604020202020204" pitchFamily="34" charset="0"/>
                <a:ea typeface="Arial" panose="020B0604020202020204" pitchFamily="34" charset="0"/>
              </a:rPr>
              <a:t>Koliform</a:t>
            </a:r>
            <a:endParaRPr lang="zh-CN" altLang="en-US" sz="4400" b="1" dirty="0">
              <a:gradFill>
                <a:gsLst>
                  <a:gs pos="0">
                    <a:srgbClr val="2969B0"/>
                  </a:gs>
                  <a:gs pos="100000">
                    <a:srgbClr val="4A4896"/>
                  </a:gs>
                </a:gsLst>
                <a:lin ang="0" scaled="0"/>
              </a:gradFill>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371916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1049073"/>
                                        </p:tgtEl>
                                        <p:attrNameLst>
                                          <p:attrName>style.visibility</p:attrName>
                                        </p:attrNameLst>
                                      </p:cBhvr>
                                      <p:to>
                                        <p:strVal val="visible"/>
                                      </p:to>
                                    </p:set>
                                    <p:anim calcmode="lin" valueType="num">
                                      <p:cBhvr>
                                        <p:cTn id="7" dur="1000" fill="hold"/>
                                        <p:tgtEl>
                                          <p:spTgt spid="1049073"/>
                                        </p:tgtEl>
                                        <p:attrNameLst>
                                          <p:attrName>ppt_w</p:attrName>
                                        </p:attrNameLst>
                                      </p:cBhvr>
                                      <p:tavLst>
                                        <p:tav tm="0">
                                          <p:val>
                                            <p:strVal val="#ppt_w+.3"/>
                                          </p:val>
                                        </p:tav>
                                        <p:tav tm="100000">
                                          <p:val>
                                            <p:strVal val="#ppt_w"/>
                                          </p:val>
                                        </p:tav>
                                      </p:tavLst>
                                    </p:anim>
                                    <p:anim calcmode="lin" valueType="num">
                                      <p:cBhvr>
                                        <p:cTn id="8" dur="1000" fill="hold"/>
                                        <p:tgtEl>
                                          <p:spTgt spid="1049073"/>
                                        </p:tgtEl>
                                        <p:attrNameLst>
                                          <p:attrName>ppt_h</p:attrName>
                                        </p:attrNameLst>
                                      </p:cBhvr>
                                      <p:tavLst>
                                        <p:tav tm="0">
                                          <p:val>
                                            <p:strVal val="#ppt_h"/>
                                          </p:val>
                                        </p:tav>
                                        <p:tav tm="100000">
                                          <p:val>
                                            <p:strVal val="#ppt_h"/>
                                          </p:val>
                                        </p:tav>
                                      </p:tavLst>
                                    </p:anim>
                                    <p:animEffect transition="in" filter="fade">
                                      <p:cBhvr>
                                        <p:cTn id="9" dur="1000"/>
                                        <p:tgtEl>
                                          <p:spTgt spid="10490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907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999" name="矩形 11"/>
          <p:cNvSpPr/>
          <p:nvPr/>
        </p:nvSpPr>
        <p:spPr>
          <a:xfrm>
            <a:off x="1431472" y="-2198914"/>
            <a:ext cx="1246414" cy="1839686"/>
          </a:xfrm>
          <a:prstGeom prst="rect">
            <a:avLst/>
          </a:prstGeom>
          <a:solidFill>
            <a:srgbClr val="3EB0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00" name="矩形 12"/>
          <p:cNvSpPr/>
          <p:nvPr/>
        </p:nvSpPr>
        <p:spPr>
          <a:xfrm>
            <a:off x="2917372" y="-2198914"/>
            <a:ext cx="1246414" cy="1839686"/>
          </a:xfrm>
          <a:prstGeom prst="rect">
            <a:avLst/>
          </a:prstGeom>
          <a:solidFill>
            <a:srgbClr val="0378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01" name="矩形 13"/>
          <p:cNvSpPr/>
          <p:nvPr/>
        </p:nvSpPr>
        <p:spPr>
          <a:xfrm>
            <a:off x="4336205" y="-2165604"/>
            <a:ext cx="1246414" cy="1839686"/>
          </a:xfrm>
          <a:prstGeom prst="rect">
            <a:avLst/>
          </a:prstGeom>
          <a:solidFill>
            <a:srgbClr val="3A64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02" name="矩形 14"/>
          <p:cNvSpPr/>
          <p:nvPr/>
        </p:nvSpPr>
        <p:spPr>
          <a:xfrm>
            <a:off x="5822105" y="-2165604"/>
            <a:ext cx="1246414" cy="1839686"/>
          </a:xfrm>
          <a:prstGeom prst="rect">
            <a:avLst/>
          </a:prstGeom>
          <a:solidFill>
            <a:srgbClr val="5F51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03" name="矩形: 圆角 1"/>
          <p:cNvSpPr/>
          <p:nvPr/>
        </p:nvSpPr>
        <p:spPr>
          <a:xfrm>
            <a:off x="645550" y="1884121"/>
            <a:ext cx="5676665" cy="4158869"/>
          </a:xfrm>
          <a:prstGeom prst="roundRect">
            <a:avLst>
              <a:gd name="adj" fmla="val 1956"/>
            </a:avLst>
          </a:prstGeom>
          <a:noFill/>
          <a:ln>
            <a:solidFill>
              <a:srgbClr val="3EB0E4"/>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04" name="矩形: 圆角 2"/>
          <p:cNvSpPr/>
          <p:nvPr/>
        </p:nvSpPr>
        <p:spPr>
          <a:xfrm>
            <a:off x="2005874" y="1922113"/>
            <a:ext cx="3493121" cy="631640"/>
          </a:xfrm>
          <a:prstGeom prst="roundRect">
            <a:avLst>
              <a:gd name="adj" fmla="val 6733"/>
            </a:avLst>
          </a:prstGeom>
          <a:solidFill>
            <a:srgbClr val="3EB0E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sz="1600" dirty="0"/>
          </a:p>
        </p:txBody>
      </p:sp>
      <p:sp>
        <p:nvSpPr>
          <p:cNvPr id="1049006" name="矩形 9"/>
          <p:cNvSpPr/>
          <p:nvPr/>
        </p:nvSpPr>
        <p:spPr>
          <a:xfrm>
            <a:off x="687534" y="2555005"/>
            <a:ext cx="5676666" cy="3298339"/>
          </a:xfrm>
          <a:prstGeom prst="rect">
            <a:avLst/>
          </a:prstGeom>
        </p:spPr>
        <p:txBody>
          <a:bodyPr wrap="square">
            <a:spAutoFit/>
            <a:scene3d>
              <a:camera prst="orthographicFront"/>
              <a:lightRig rig="threePt" dir="t"/>
            </a:scene3d>
            <a:sp3d contourW="12700"/>
          </a:bodyPr>
          <a:lstStyle/>
          <a:p>
            <a:pPr>
              <a:lnSpc>
                <a:spcPct val="115000"/>
              </a:lnSpc>
              <a:spcAft>
                <a:spcPts val="1000"/>
              </a:spcAft>
            </a:pP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Bakteri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thermodurik</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yaitu</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bakteri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tahan</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terhadap</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pemanasan</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pada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suhu</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relatif</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tinggi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seperti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pasteurisasi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akan</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tetapi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tidak</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harus</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tumbuh</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pada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suhu</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relatif</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tinggi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Bentuk</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bakteri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ini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biasanya</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berbentuk</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kokus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bulat</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ataupun</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dalam</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bentuk</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batang</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Suhu</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Bakteri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thermodurik</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dapat</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bertahan</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pada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suhu</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pasteurisasi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60°C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Sampai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75°C. </a:t>
            </a:r>
          </a:p>
          <a:p>
            <a:pPr marL="342900" lvl="0" indent="-342900">
              <a:lnSpc>
                <a:spcPct val="115000"/>
              </a:lnSpc>
              <a:buFont typeface="Symbol" panose="05050102010706020507" pitchFamily="18" charset="2"/>
              <a:buChar char=""/>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Habitat =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Jenis</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bakteri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ini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banyak</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di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temukan</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pada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produk</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telah</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melalui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proses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pasteurisasi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seperti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pada susu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pasteurisasi</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600" dirty="0" err="1">
                <a:effectLst/>
                <a:latin typeface="Times New Roman" panose="02020603050405020304" pitchFamily="18" charset="0"/>
                <a:ea typeface="Calibri" panose="020F0502020204030204" pitchFamily="34" charset="0"/>
              </a:rPr>
              <a:t>Contoh</a:t>
            </a:r>
            <a:r>
              <a:rPr lang="en-US" sz="1600" dirty="0">
                <a:effectLst/>
                <a:latin typeface="Times New Roman" panose="02020603050405020304" pitchFamily="18" charset="0"/>
                <a:ea typeface="Calibri" panose="020F0502020204030204" pitchFamily="34" charset="0"/>
              </a:rPr>
              <a:t> = Micrococcus, Lactobacillus, Bacillus, </a:t>
            </a:r>
            <a:r>
              <a:rPr lang="en-US" sz="1600" dirty="0" err="1">
                <a:effectLst/>
                <a:latin typeface="Times New Roman" panose="02020603050405020304" pitchFamily="18" charset="0"/>
                <a:ea typeface="Calibri" panose="020F0502020204030204" pitchFamily="34" charset="0"/>
              </a:rPr>
              <a:t>Microbacterium</a:t>
            </a:r>
            <a:endParaRPr lang="zh-CN" altLang="en-US" sz="1600" dirty="0">
              <a:solidFill>
                <a:schemeClr val="tx1">
                  <a:lumMod val="50000"/>
                  <a:lumOff val="50000"/>
                </a:schemeClr>
              </a:solidFill>
              <a:latin typeface="Arial" panose="020B0604020202020204" pitchFamily="34" charset="0"/>
            </a:endParaRPr>
          </a:p>
        </p:txBody>
      </p:sp>
      <p:sp>
        <p:nvSpPr>
          <p:cNvPr id="1049007" name="矩形 10"/>
          <p:cNvSpPr/>
          <p:nvPr/>
        </p:nvSpPr>
        <p:spPr>
          <a:xfrm>
            <a:off x="2626820" y="2011849"/>
            <a:ext cx="2301875" cy="369332"/>
          </a:xfrm>
          <a:prstGeom prst="rect">
            <a:avLst/>
          </a:prstGeom>
        </p:spPr>
        <p:txBody>
          <a:bodyPr wrap="square">
            <a:spAutoFit/>
            <a:scene3d>
              <a:camera prst="orthographicFront"/>
              <a:lightRig rig="threePt" dir="t"/>
            </a:scene3d>
            <a:sp3d contourW="12700"/>
          </a:bodyPr>
          <a:lstStyle/>
          <a:p>
            <a:pPr algn="ctr"/>
            <a:r>
              <a:rPr lang="en-US" altLang="zh-CN" b="1" dirty="0" err="1">
                <a:solidFill>
                  <a:schemeClr val="bg1"/>
                </a:solidFill>
                <a:latin typeface="Arial" panose="020B0604020202020204" pitchFamily="34" charset="0"/>
              </a:rPr>
              <a:t>Thermodurik</a:t>
            </a:r>
            <a:endParaRPr lang="zh-CN" altLang="en-US" b="1" dirty="0">
              <a:solidFill>
                <a:schemeClr val="bg1"/>
              </a:solidFill>
              <a:latin typeface="Arial" panose="020B0604020202020204" pitchFamily="34" charset="0"/>
            </a:endParaRPr>
          </a:p>
        </p:txBody>
      </p:sp>
      <p:sp>
        <p:nvSpPr>
          <p:cNvPr id="1049009" name="矩形: 圆角 5"/>
          <p:cNvSpPr/>
          <p:nvPr/>
        </p:nvSpPr>
        <p:spPr>
          <a:xfrm>
            <a:off x="6429904" y="1884121"/>
            <a:ext cx="5065279" cy="4158869"/>
          </a:xfrm>
          <a:prstGeom prst="roundRect">
            <a:avLst>
              <a:gd name="adj" fmla="val 1956"/>
            </a:avLst>
          </a:prstGeom>
          <a:noFill/>
          <a:ln>
            <a:solidFill>
              <a:srgbClr val="3A64A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10" name="矩形: 圆角 6"/>
          <p:cNvSpPr/>
          <p:nvPr/>
        </p:nvSpPr>
        <p:spPr>
          <a:xfrm>
            <a:off x="7233257" y="1924575"/>
            <a:ext cx="3493121" cy="631640"/>
          </a:xfrm>
          <a:prstGeom prst="roundRect">
            <a:avLst>
              <a:gd name="adj" fmla="val 6733"/>
            </a:avLst>
          </a:prstGeom>
          <a:solidFill>
            <a:srgbClr val="3A64A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1049012" name="矩形 20"/>
          <p:cNvSpPr/>
          <p:nvPr/>
        </p:nvSpPr>
        <p:spPr>
          <a:xfrm>
            <a:off x="6481875" y="2653562"/>
            <a:ext cx="5064574" cy="2175980"/>
          </a:xfrm>
          <a:prstGeom prst="rect">
            <a:avLst/>
          </a:prstGeom>
        </p:spPr>
        <p:txBody>
          <a:bodyPr wrap="square">
            <a:spAutoFit/>
            <a:scene3d>
              <a:camera prst="orthographicFront"/>
              <a:lightRig rig="threePt" dir="t"/>
            </a:scene3d>
            <a:sp3d contourW="12700"/>
          </a:bodyPr>
          <a:lstStyle/>
          <a:p>
            <a:pPr marL="285750" indent="-285750">
              <a:lnSpc>
                <a:spcPct val="115000"/>
              </a:lnSpc>
              <a:spcAft>
                <a:spcPts val="1000"/>
              </a:spcAft>
              <a:buFont typeface="Wingdings" panose="05000000000000000000" pitchFamily="2" charset="2"/>
              <a:buChar char="§"/>
            </a:pPr>
            <a:r>
              <a:rPr lang="en-US" altLang="zh-CN" sz="1600" dirty="0" err="1">
                <a:latin typeface="Arial" panose="020B0604020202020204" pitchFamily="34" charset="0"/>
                <a:cs typeface="Arial" panose="020B0604020202020204" pitchFamily="34" charset="0"/>
              </a:rPr>
              <a:t>Dapat</a:t>
            </a:r>
            <a:r>
              <a:rPr lang="en-US" altLang="zh-CN" sz="1600" dirty="0">
                <a:latin typeface="Arial" panose="020B0604020202020204" pitchFamily="34" charset="0"/>
                <a:cs typeface="Arial" panose="020B0604020202020204" pitchFamily="34" charset="0"/>
              </a:rPr>
              <a:t> </a:t>
            </a:r>
            <a:r>
              <a:rPr lang="en-US" altLang="zh-CN" sz="1600" dirty="0" err="1">
                <a:latin typeface="Arial" panose="020B0604020202020204" pitchFamily="34" charset="0"/>
                <a:cs typeface="Arial" panose="020B0604020202020204" pitchFamily="34" charset="0"/>
              </a:rPr>
              <a:t>bertahan</a:t>
            </a:r>
            <a:r>
              <a:rPr lang="en-US" altLang="zh-CN" sz="1600" dirty="0">
                <a:latin typeface="Arial" panose="020B0604020202020204" pitchFamily="34" charset="0"/>
                <a:cs typeface="Arial" panose="020B0604020202020204" pitchFamily="34" charset="0"/>
              </a:rPr>
              <a:t> </a:t>
            </a:r>
            <a:r>
              <a:rPr lang="en-US" altLang="zh-CN" sz="1600" dirty="0" err="1">
                <a:latin typeface="Arial" panose="020B0604020202020204" pitchFamily="34" charset="0"/>
                <a:cs typeface="Arial" panose="020B0604020202020204" pitchFamily="34" charset="0"/>
              </a:rPr>
              <a:t>pada</a:t>
            </a:r>
            <a:r>
              <a:rPr lang="en-US" altLang="zh-CN" sz="1600" dirty="0">
                <a:latin typeface="Arial" panose="020B0604020202020204" pitchFamily="34" charset="0"/>
                <a:cs typeface="Arial" panose="020B0604020202020204" pitchFamily="34" charset="0"/>
              </a:rPr>
              <a:t> </a:t>
            </a:r>
            <a:r>
              <a:rPr lang="en-US" altLang="zh-CN" sz="1600" dirty="0" err="1">
                <a:latin typeface="Arial" panose="020B0604020202020204" pitchFamily="34" charset="0"/>
                <a:cs typeface="Arial" panose="020B0604020202020204" pitchFamily="34" charset="0"/>
              </a:rPr>
              <a:t>suhu</a:t>
            </a:r>
            <a:r>
              <a:rPr lang="en-US" altLang="zh-CN" sz="1600" dirty="0">
                <a:latin typeface="Arial" panose="020B0604020202020204" pitchFamily="34" charset="0"/>
                <a:cs typeface="Arial" panose="020B0604020202020204" pitchFamily="34" charset="0"/>
              </a:rPr>
              <a:t> -5 </a:t>
            </a:r>
            <a:r>
              <a:rPr lang="en-US" sz="1600" dirty="0">
                <a:latin typeface="Arial" panose="020B0604020202020204" pitchFamily="34" charset="0"/>
                <a:ea typeface="Calibri" panose="020F0502020204030204" pitchFamily="34" charset="0"/>
                <a:cs typeface="Arial" panose="020B0604020202020204" pitchFamily="34" charset="0"/>
              </a:rPr>
              <a:t>°C </a:t>
            </a:r>
            <a:r>
              <a:rPr lang="en-US" sz="1600" dirty="0" err="1">
                <a:latin typeface="Arial" panose="020B0604020202020204" pitchFamily="34" charset="0"/>
                <a:ea typeface="Calibri" panose="020F0502020204030204" pitchFamily="34" charset="0"/>
                <a:cs typeface="Arial" panose="020B0604020202020204" pitchFamily="34" charset="0"/>
              </a:rPr>
              <a:t>sampai</a:t>
            </a:r>
            <a:r>
              <a:rPr lang="en-US" sz="1600" dirty="0">
                <a:latin typeface="Arial" panose="020B0604020202020204" pitchFamily="34" charset="0"/>
                <a:ea typeface="Calibri" panose="020F0502020204030204" pitchFamily="34" charset="0"/>
                <a:cs typeface="Arial" panose="020B0604020202020204" pitchFamily="34" charset="0"/>
              </a:rPr>
              <a:t> 35°C</a:t>
            </a:r>
          </a:p>
          <a:p>
            <a:pPr marL="285750" indent="-285750">
              <a:lnSpc>
                <a:spcPct val="115000"/>
              </a:lnSpc>
              <a:spcAft>
                <a:spcPts val="1000"/>
              </a:spcAft>
              <a:buFont typeface="Wingdings" panose="05000000000000000000" pitchFamily="2" charset="2"/>
              <a:buChar char="§"/>
            </a:pPr>
            <a:r>
              <a:rPr lang="en-US" altLang="zh-CN" sz="1600" dirty="0" err="1">
                <a:latin typeface="Arial" panose="020B0604020202020204" pitchFamily="34" charset="0"/>
                <a:cs typeface="Arial" panose="020B0604020202020204" pitchFamily="34" charset="0"/>
              </a:rPr>
              <a:t>Bakteri</a:t>
            </a:r>
            <a:r>
              <a:rPr lang="en-US" altLang="zh-CN" sz="1600" dirty="0">
                <a:latin typeface="Arial" panose="020B0604020202020204" pitchFamily="34" charset="0"/>
                <a:cs typeface="Arial" panose="020B0604020202020204" pitchFamily="34" charset="0"/>
              </a:rPr>
              <a:t> yang </a:t>
            </a:r>
            <a:r>
              <a:rPr lang="en-US" altLang="zh-CN" sz="1600" dirty="0" err="1">
                <a:latin typeface="Arial" panose="020B0604020202020204" pitchFamily="34" charset="0"/>
                <a:cs typeface="Arial" panose="020B0604020202020204" pitchFamily="34" charset="0"/>
              </a:rPr>
              <a:t>tahan</a:t>
            </a:r>
            <a:r>
              <a:rPr lang="en-US" altLang="zh-CN" sz="1600" dirty="0">
                <a:latin typeface="Arial" panose="020B0604020202020204" pitchFamily="34" charset="0"/>
                <a:cs typeface="Arial" panose="020B0604020202020204" pitchFamily="34" charset="0"/>
              </a:rPr>
              <a:t> </a:t>
            </a:r>
            <a:r>
              <a:rPr lang="en-US" altLang="zh-CN" sz="1600" dirty="0" err="1">
                <a:latin typeface="Arial" panose="020B0604020202020204" pitchFamily="34" charset="0"/>
                <a:cs typeface="Arial" panose="020B0604020202020204" pitchFamily="34" charset="0"/>
              </a:rPr>
              <a:t>pada</a:t>
            </a:r>
            <a:r>
              <a:rPr lang="en-US" altLang="zh-CN" sz="1600" dirty="0">
                <a:latin typeface="Arial" panose="020B0604020202020204" pitchFamily="34" charset="0"/>
                <a:cs typeface="Arial" panose="020B0604020202020204" pitchFamily="34" charset="0"/>
              </a:rPr>
              <a:t> </a:t>
            </a:r>
            <a:r>
              <a:rPr lang="en-US" altLang="zh-CN" sz="1600" dirty="0" err="1">
                <a:latin typeface="Arial" panose="020B0604020202020204" pitchFamily="34" charset="0"/>
                <a:cs typeface="Arial" panose="020B0604020202020204" pitchFamily="34" charset="0"/>
              </a:rPr>
              <a:t>suhu</a:t>
            </a:r>
            <a:r>
              <a:rPr lang="en-US" altLang="zh-CN" sz="1600" dirty="0">
                <a:latin typeface="Arial" panose="020B0604020202020204" pitchFamily="34" charset="0"/>
                <a:cs typeface="Arial" panose="020B0604020202020204" pitchFamily="34" charset="0"/>
              </a:rPr>
              <a:t> relative </a:t>
            </a:r>
            <a:r>
              <a:rPr lang="en-US" altLang="zh-CN" sz="1600" dirty="0" err="1">
                <a:latin typeface="Arial" panose="020B0604020202020204" pitchFamily="34" charset="0"/>
                <a:cs typeface="Arial" panose="020B0604020202020204" pitchFamily="34" charset="0"/>
              </a:rPr>
              <a:t>rendah</a:t>
            </a:r>
            <a:r>
              <a:rPr lang="en-US" altLang="zh-CN" sz="1600" dirty="0">
                <a:latin typeface="Arial" panose="020B0604020202020204" pitchFamily="34" charset="0"/>
                <a:cs typeface="Arial" panose="020B0604020202020204" pitchFamily="34" charset="0"/>
              </a:rPr>
              <a:t> ( </a:t>
            </a:r>
            <a:r>
              <a:rPr lang="en-US" altLang="zh-CN" sz="1600" dirty="0" err="1">
                <a:latin typeface="Arial" panose="020B0604020202020204" pitchFamily="34" charset="0"/>
                <a:cs typeface="Arial" panose="020B0604020202020204" pitchFamily="34" charset="0"/>
              </a:rPr>
              <a:t>suhu</a:t>
            </a:r>
            <a:r>
              <a:rPr lang="en-US" altLang="zh-CN" sz="1600" dirty="0">
                <a:latin typeface="Arial" panose="020B0604020202020204" pitchFamily="34" charset="0"/>
                <a:cs typeface="Arial" panose="020B0604020202020204" pitchFamily="34" charset="0"/>
              </a:rPr>
              <a:t> </a:t>
            </a:r>
            <a:r>
              <a:rPr lang="en-US" altLang="zh-CN" sz="1600" dirty="0" err="1">
                <a:latin typeface="Arial" panose="020B0604020202020204" pitchFamily="34" charset="0"/>
                <a:cs typeface="Arial" panose="020B0604020202020204" pitchFamily="34" charset="0"/>
              </a:rPr>
              <a:t>dingin</a:t>
            </a:r>
            <a:r>
              <a:rPr lang="en-US" altLang="zh-CN" sz="1600" dirty="0">
                <a:latin typeface="Arial" panose="020B0604020202020204" pitchFamily="34" charset="0"/>
                <a:cs typeface="Arial" panose="020B0604020202020204" pitchFamily="34" charset="0"/>
              </a:rPr>
              <a:t> )</a:t>
            </a:r>
          </a:p>
          <a:p>
            <a:pPr marL="285750" indent="-285750">
              <a:lnSpc>
                <a:spcPct val="115000"/>
              </a:lnSpc>
              <a:spcAft>
                <a:spcPts val="1000"/>
              </a:spcAft>
              <a:buFont typeface="Wingdings" panose="05000000000000000000" pitchFamily="2" charset="2"/>
              <a:buChar char="§"/>
            </a:pPr>
            <a:r>
              <a:rPr lang="en-US" altLang="zh-CN" sz="1600" dirty="0" err="1">
                <a:latin typeface="Arial" panose="020B0604020202020204" pitchFamily="34" charset="0"/>
                <a:cs typeface="Arial" panose="020B0604020202020204" pitchFamily="34" charset="0"/>
              </a:rPr>
              <a:t>Dapat</a:t>
            </a:r>
            <a:r>
              <a:rPr lang="en-US" altLang="zh-CN" sz="1600" dirty="0">
                <a:latin typeface="Arial" panose="020B0604020202020204" pitchFamily="34" charset="0"/>
                <a:cs typeface="Arial" panose="020B0604020202020204" pitchFamily="34" charset="0"/>
              </a:rPr>
              <a:t> </a:t>
            </a:r>
            <a:r>
              <a:rPr lang="en-US" altLang="zh-CN" sz="1600" dirty="0" err="1">
                <a:latin typeface="Arial" panose="020B0604020202020204" pitchFamily="34" charset="0"/>
                <a:cs typeface="Arial" panose="020B0604020202020204" pitchFamily="34" charset="0"/>
              </a:rPr>
              <a:t>ditemukan</a:t>
            </a:r>
            <a:r>
              <a:rPr lang="en-US" altLang="zh-CN" sz="1600" dirty="0">
                <a:latin typeface="Arial" panose="020B0604020202020204" pitchFamily="34" charset="0"/>
                <a:cs typeface="Arial" panose="020B0604020202020204" pitchFamily="34" charset="0"/>
              </a:rPr>
              <a:t> </a:t>
            </a:r>
            <a:r>
              <a:rPr lang="en-US" altLang="zh-CN" sz="1600" dirty="0" err="1">
                <a:latin typeface="Arial" panose="020B0604020202020204" pitchFamily="34" charset="0"/>
                <a:cs typeface="Arial" panose="020B0604020202020204" pitchFamily="34" charset="0"/>
              </a:rPr>
              <a:t>pada</a:t>
            </a:r>
            <a:r>
              <a:rPr lang="en-US" altLang="zh-CN" sz="1600" dirty="0">
                <a:latin typeface="Arial" panose="020B0604020202020204" pitchFamily="34" charset="0"/>
                <a:cs typeface="Arial" panose="020B0604020202020204" pitchFamily="34" charset="0"/>
              </a:rPr>
              <a:t> </a:t>
            </a:r>
            <a:r>
              <a:rPr lang="en-US" altLang="zh-CN" sz="1600" dirty="0" err="1">
                <a:latin typeface="Arial" panose="020B0604020202020204" pitchFamily="34" charset="0"/>
                <a:cs typeface="Arial" panose="020B0604020202020204" pitchFamily="34" charset="0"/>
              </a:rPr>
              <a:t>ikan</a:t>
            </a:r>
            <a:r>
              <a:rPr lang="en-US" altLang="zh-CN" sz="1600" dirty="0">
                <a:latin typeface="Arial" panose="020B0604020202020204" pitchFamily="34" charset="0"/>
                <a:cs typeface="Arial" panose="020B0604020202020204" pitchFamily="34" charset="0"/>
              </a:rPr>
              <a:t> di </a:t>
            </a:r>
            <a:r>
              <a:rPr lang="en-US" altLang="zh-CN" sz="1600" dirty="0" err="1">
                <a:latin typeface="Arial" panose="020B0604020202020204" pitchFamily="34" charset="0"/>
                <a:cs typeface="Arial" panose="020B0604020202020204" pitchFamily="34" charset="0"/>
              </a:rPr>
              <a:t>refrigenerator</a:t>
            </a:r>
            <a:endParaRPr lang="en-US" altLang="zh-CN" sz="1600" dirty="0">
              <a:latin typeface="Arial" panose="020B0604020202020204" pitchFamily="34" charset="0"/>
              <a:cs typeface="Arial" panose="020B0604020202020204" pitchFamily="34" charset="0"/>
            </a:endParaRPr>
          </a:p>
          <a:p>
            <a:pPr marL="285750" indent="-285750">
              <a:lnSpc>
                <a:spcPct val="115000"/>
              </a:lnSpc>
              <a:spcAft>
                <a:spcPts val="1000"/>
              </a:spcAft>
              <a:buFont typeface="Wingdings" panose="05000000000000000000" pitchFamily="2" charset="2"/>
              <a:buChar char="§"/>
            </a:pPr>
            <a:r>
              <a:rPr lang="en-US" altLang="zh-CN" sz="1600" dirty="0" err="1">
                <a:latin typeface="Arial" panose="020B0604020202020204" pitchFamily="34" charset="0"/>
                <a:cs typeface="Arial" panose="020B0604020202020204" pitchFamily="34" charset="0"/>
              </a:rPr>
              <a:t>Bakteri</a:t>
            </a:r>
            <a:r>
              <a:rPr lang="en-US" altLang="zh-CN" sz="1600" dirty="0">
                <a:latin typeface="Arial" panose="020B0604020202020204" pitchFamily="34" charset="0"/>
                <a:cs typeface="Arial" panose="020B0604020202020204" pitchFamily="34" charset="0"/>
              </a:rPr>
              <a:t> </a:t>
            </a:r>
            <a:r>
              <a:rPr lang="en-US" altLang="zh-CN" sz="1600" dirty="0" err="1">
                <a:latin typeface="Arial" panose="020B0604020202020204" pitchFamily="34" charset="0"/>
                <a:cs typeface="Arial" panose="020B0604020202020204" pitchFamily="34" charset="0"/>
              </a:rPr>
              <a:t>psikotropik</a:t>
            </a:r>
            <a:r>
              <a:rPr lang="en-US" altLang="zh-CN" sz="1600" dirty="0">
                <a:latin typeface="Arial" panose="020B0604020202020204" pitchFamily="34" charset="0"/>
                <a:cs typeface="Arial" panose="020B0604020202020204" pitchFamily="34" charset="0"/>
              </a:rPr>
              <a:t> </a:t>
            </a:r>
            <a:r>
              <a:rPr lang="en-US" altLang="zh-CN" sz="1600" dirty="0" err="1">
                <a:latin typeface="Arial" panose="020B0604020202020204" pitchFamily="34" charset="0"/>
                <a:cs typeface="Arial" panose="020B0604020202020204" pitchFamily="34" charset="0"/>
              </a:rPr>
              <a:t>dapat</a:t>
            </a:r>
            <a:r>
              <a:rPr lang="en-US" altLang="zh-CN" sz="1600" dirty="0">
                <a:latin typeface="Arial" panose="020B0604020202020204" pitchFamily="34" charset="0"/>
                <a:cs typeface="Arial" panose="020B0604020202020204" pitchFamily="34" charset="0"/>
              </a:rPr>
              <a:t> </a:t>
            </a:r>
            <a:r>
              <a:rPr lang="en-US" altLang="zh-CN" sz="1600" dirty="0" err="1">
                <a:latin typeface="Arial" panose="020B0604020202020204" pitchFamily="34" charset="0"/>
                <a:cs typeface="Arial" panose="020B0604020202020204" pitchFamily="34" charset="0"/>
              </a:rPr>
              <a:t>mengalami</a:t>
            </a:r>
            <a:r>
              <a:rPr lang="en-US" altLang="zh-CN" sz="1600" dirty="0">
                <a:latin typeface="Arial" panose="020B0604020202020204" pitchFamily="34" charset="0"/>
                <a:cs typeface="Arial" panose="020B0604020202020204" pitchFamily="34" charset="0"/>
              </a:rPr>
              <a:t> </a:t>
            </a:r>
            <a:r>
              <a:rPr lang="en-US" altLang="zh-CN" sz="1600" dirty="0" err="1">
                <a:latin typeface="Arial" panose="020B0604020202020204" pitchFamily="34" charset="0"/>
                <a:cs typeface="Arial" panose="020B0604020202020204" pitchFamily="34" charset="0"/>
              </a:rPr>
              <a:t>fase</a:t>
            </a:r>
            <a:r>
              <a:rPr lang="en-US" altLang="zh-CN" sz="1600" dirty="0">
                <a:latin typeface="Arial" panose="020B0604020202020204" pitchFamily="34" charset="0"/>
                <a:cs typeface="Arial" panose="020B0604020202020204" pitchFamily="34" charset="0"/>
              </a:rPr>
              <a:t> </a:t>
            </a:r>
            <a:r>
              <a:rPr lang="en-US" altLang="zh-CN" sz="1600" dirty="0" err="1">
                <a:latin typeface="Arial" panose="020B0604020202020204" pitchFamily="34" charset="0"/>
                <a:cs typeface="Arial" panose="020B0604020202020204" pitchFamily="34" charset="0"/>
              </a:rPr>
              <a:t>kematian</a:t>
            </a:r>
            <a:r>
              <a:rPr lang="en-US" altLang="zh-CN" sz="1600" dirty="0">
                <a:latin typeface="Arial" panose="020B0604020202020204" pitchFamily="34" charset="0"/>
                <a:cs typeface="Arial" panose="020B0604020202020204" pitchFamily="34" charset="0"/>
              </a:rPr>
              <a:t> </a:t>
            </a:r>
            <a:r>
              <a:rPr lang="en-US" altLang="zh-CN" sz="1600" dirty="0" err="1">
                <a:latin typeface="Arial" panose="020B0604020202020204" pitchFamily="34" charset="0"/>
                <a:cs typeface="Arial" panose="020B0604020202020204" pitchFamily="34" charset="0"/>
              </a:rPr>
              <a:t>pada</a:t>
            </a:r>
            <a:r>
              <a:rPr lang="en-US" altLang="zh-CN" sz="1600" dirty="0">
                <a:latin typeface="Arial" panose="020B0604020202020204" pitchFamily="34" charset="0"/>
                <a:cs typeface="Arial" panose="020B0604020202020204" pitchFamily="34" charset="0"/>
              </a:rPr>
              <a:t> </a:t>
            </a:r>
            <a:r>
              <a:rPr lang="en-US" altLang="zh-CN" sz="1600" dirty="0" err="1">
                <a:latin typeface="Arial" panose="020B0604020202020204" pitchFamily="34" charset="0"/>
                <a:cs typeface="Arial" panose="020B0604020202020204" pitchFamily="34" charset="0"/>
              </a:rPr>
              <a:t>suhu</a:t>
            </a:r>
            <a:r>
              <a:rPr lang="en-US" altLang="zh-CN" sz="1600" dirty="0">
                <a:latin typeface="Arial" panose="020B0604020202020204" pitchFamily="34" charset="0"/>
                <a:cs typeface="Arial" panose="020B0604020202020204" pitchFamily="34" charset="0"/>
              </a:rPr>
              <a:t> 30- 35</a:t>
            </a:r>
            <a:r>
              <a:rPr lang="en-US" sz="1600" dirty="0">
                <a:latin typeface="Arial" panose="020B0604020202020204" pitchFamily="34" charset="0"/>
                <a:ea typeface="Calibri" panose="020F0502020204030204" pitchFamily="34" charset="0"/>
                <a:cs typeface="Arial" panose="020B0604020202020204" pitchFamily="34" charset="0"/>
              </a:rPr>
              <a:t>°C</a:t>
            </a:r>
            <a:endParaRPr lang="zh-CN" altLang="en-US" sz="1600" dirty="0">
              <a:latin typeface="Arial" panose="020B0604020202020204" pitchFamily="34" charset="0"/>
              <a:cs typeface="Arial" panose="020B0604020202020204" pitchFamily="34" charset="0"/>
            </a:endParaRPr>
          </a:p>
        </p:txBody>
      </p:sp>
      <p:sp>
        <p:nvSpPr>
          <p:cNvPr id="1049013" name="矩形 21"/>
          <p:cNvSpPr/>
          <p:nvPr/>
        </p:nvSpPr>
        <p:spPr>
          <a:xfrm>
            <a:off x="7828653" y="2056984"/>
            <a:ext cx="2301875" cy="369332"/>
          </a:xfrm>
          <a:prstGeom prst="rect">
            <a:avLst/>
          </a:prstGeom>
        </p:spPr>
        <p:txBody>
          <a:bodyPr wrap="square">
            <a:spAutoFit/>
            <a:scene3d>
              <a:camera prst="orthographicFront"/>
              <a:lightRig rig="threePt" dir="t"/>
            </a:scene3d>
            <a:sp3d contourW="12700"/>
          </a:bodyPr>
          <a:lstStyle/>
          <a:p>
            <a:pPr algn="ctr"/>
            <a:r>
              <a:rPr lang="en-US" altLang="zh-CN" b="1" dirty="0" err="1">
                <a:solidFill>
                  <a:schemeClr val="bg1"/>
                </a:solidFill>
                <a:latin typeface="Arial" panose="020B0604020202020204" pitchFamily="34" charset="0"/>
              </a:rPr>
              <a:t>Psikotropik</a:t>
            </a:r>
            <a:endParaRPr lang="zh-CN" altLang="en-US" b="1" dirty="0">
              <a:solidFill>
                <a:schemeClr val="bg1"/>
              </a:solidFill>
              <a:latin typeface="Arial" panose="020B0604020202020204" pitchFamily="34" charset="0"/>
            </a:endParaRPr>
          </a:p>
        </p:txBody>
      </p:sp>
      <p:sp>
        <p:nvSpPr>
          <p:cNvPr id="1049015" name="文本框 23"/>
          <p:cNvSpPr txBox="1"/>
          <p:nvPr/>
        </p:nvSpPr>
        <p:spPr>
          <a:xfrm>
            <a:off x="685704" y="1114680"/>
            <a:ext cx="11070659" cy="769441"/>
          </a:xfrm>
          <a:prstGeom prst="rect">
            <a:avLst/>
          </a:prstGeom>
          <a:noFill/>
        </p:spPr>
        <p:txBody>
          <a:bodyPr wrap="none" rtlCol="0">
            <a:spAutoFit/>
          </a:bodyPr>
          <a:lstStyle/>
          <a:p>
            <a:r>
              <a:rPr lang="en-US" altLang="zh-CN" sz="4400" b="1" dirty="0" err="1">
                <a:gradFill>
                  <a:gsLst>
                    <a:gs pos="0">
                      <a:srgbClr val="2969B0"/>
                    </a:gs>
                    <a:gs pos="100000">
                      <a:srgbClr val="4A4896"/>
                    </a:gs>
                  </a:gsLst>
                  <a:lin ang="0" scaled="0"/>
                </a:gradFill>
                <a:latin typeface="Arial" panose="020B0604020202020204" pitchFamily="34" charset="0"/>
                <a:ea typeface="Arial" panose="020B0604020202020204" pitchFamily="34" charset="0"/>
              </a:rPr>
              <a:t>Perbedaan</a:t>
            </a:r>
            <a:r>
              <a:rPr lang="en-US" altLang="zh-CN" sz="4400" b="1" dirty="0">
                <a:gradFill>
                  <a:gsLst>
                    <a:gs pos="0">
                      <a:srgbClr val="2969B0"/>
                    </a:gs>
                    <a:gs pos="100000">
                      <a:srgbClr val="4A4896"/>
                    </a:gs>
                  </a:gsLst>
                  <a:lin ang="0" scaled="0"/>
                </a:gradFill>
                <a:latin typeface="Arial" panose="020B0604020202020204" pitchFamily="34" charset="0"/>
                <a:ea typeface="Arial" panose="020B0604020202020204" pitchFamily="34" charset="0"/>
              </a:rPr>
              <a:t> </a:t>
            </a:r>
            <a:r>
              <a:rPr lang="en-US" altLang="zh-CN" sz="4400" b="1" dirty="0" err="1">
                <a:gradFill>
                  <a:gsLst>
                    <a:gs pos="0">
                      <a:srgbClr val="2969B0"/>
                    </a:gs>
                    <a:gs pos="100000">
                      <a:srgbClr val="4A4896"/>
                    </a:gs>
                  </a:gsLst>
                  <a:lin ang="0" scaled="0"/>
                </a:gradFill>
                <a:latin typeface="Arial" panose="020B0604020202020204" pitchFamily="34" charset="0"/>
                <a:ea typeface="Arial" panose="020B0604020202020204" pitchFamily="34" charset="0"/>
              </a:rPr>
              <a:t>Thermodurik</a:t>
            </a:r>
            <a:r>
              <a:rPr lang="en-US" altLang="zh-CN" sz="4400" b="1" dirty="0">
                <a:gradFill>
                  <a:gsLst>
                    <a:gs pos="0">
                      <a:srgbClr val="2969B0"/>
                    </a:gs>
                    <a:gs pos="100000">
                      <a:srgbClr val="4A4896"/>
                    </a:gs>
                  </a:gsLst>
                  <a:lin ang="0" scaled="0"/>
                </a:gradFill>
                <a:latin typeface="Arial" panose="020B0604020202020204" pitchFamily="34" charset="0"/>
                <a:ea typeface="Arial" panose="020B0604020202020204" pitchFamily="34" charset="0"/>
              </a:rPr>
              <a:t> </a:t>
            </a:r>
            <a:r>
              <a:rPr lang="en-US" altLang="zh-CN" sz="4400" b="1" dirty="0" err="1">
                <a:gradFill>
                  <a:gsLst>
                    <a:gs pos="0">
                      <a:srgbClr val="2969B0"/>
                    </a:gs>
                    <a:gs pos="100000">
                      <a:srgbClr val="4A4896"/>
                    </a:gs>
                  </a:gsLst>
                  <a:lin ang="0" scaled="0"/>
                </a:gradFill>
                <a:latin typeface="Arial" panose="020B0604020202020204" pitchFamily="34" charset="0"/>
                <a:ea typeface="Arial" panose="020B0604020202020204" pitchFamily="34" charset="0"/>
              </a:rPr>
              <a:t>dan</a:t>
            </a:r>
            <a:r>
              <a:rPr lang="en-US" altLang="zh-CN" sz="4400" b="1" dirty="0">
                <a:gradFill>
                  <a:gsLst>
                    <a:gs pos="0">
                      <a:srgbClr val="2969B0"/>
                    </a:gs>
                    <a:gs pos="100000">
                      <a:srgbClr val="4A4896"/>
                    </a:gs>
                  </a:gsLst>
                  <a:lin ang="0" scaled="0"/>
                </a:gradFill>
                <a:latin typeface="Arial" panose="020B0604020202020204" pitchFamily="34" charset="0"/>
                <a:ea typeface="Arial" panose="020B0604020202020204" pitchFamily="34" charset="0"/>
              </a:rPr>
              <a:t> </a:t>
            </a:r>
            <a:r>
              <a:rPr lang="en-US" altLang="zh-CN" sz="4400" b="1" dirty="0" err="1">
                <a:gradFill>
                  <a:gsLst>
                    <a:gs pos="0">
                      <a:srgbClr val="2969B0"/>
                    </a:gs>
                    <a:gs pos="100000">
                      <a:srgbClr val="4A4896"/>
                    </a:gs>
                  </a:gsLst>
                  <a:lin ang="0" scaled="0"/>
                </a:gradFill>
                <a:latin typeface="Arial" panose="020B0604020202020204" pitchFamily="34" charset="0"/>
                <a:ea typeface="Arial" panose="020B0604020202020204" pitchFamily="34" charset="0"/>
              </a:rPr>
              <a:t>Psikotropik</a:t>
            </a:r>
            <a:endParaRPr lang="zh-CN" altLang="en-US" sz="4400" b="1" dirty="0">
              <a:gradFill>
                <a:gsLst>
                  <a:gs pos="0">
                    <a:srgbClr val="2969B0"/>
                  </a:gs>
                  <a:gs pos="100000">
                    <a:srgbClr val="4A4896"/>
                  </a:gs>
                </a:gsLst>
                <a:lin ang="0" scaled="0"/>
              </a:gradFill>
              <a:latin typeface="Arial" panose="020B0604020202020204" pitchFamily="34" charset="0"/>
              <a:ea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1049015"/>
                                        </p:tgtEl>
                                        <p:attrNameLst>
                                          <p:attrName>style.visibility</p:attrName>
                                        </p:attrNameLst>
                                      </p:cBhvr>
                                      <p:to>
                                        <p:strVal val="visible"/>
                                      </p:to>
                                    </p:set>
                                    <p:anim calcmode="lin" valueType="num">
                                      <p:cBhvr>
                                        <p:cTn id="7" dur="1000" fill="hold"/>
                                        <p:tgtEl>
                                          <p:spTgt spid="1049015"/>
                                        </p:tgtEl>
                                        <p:attrNameLst>
                                          <p:attrName>ppt_w</p:attrName>
                                        </p:attrNameLst>
                                      </p:cBhvr>
                                      <p:tavLst>
                                        <p:tav tm="0">
                                          <p:val>
                                            <p:strVal val="#ppt_w+.3"/>
                                          </p:val>
                                        </p:tav>
                                        <p:tav tm="100000">
                                          <p:val>
                                            <p:strVal val="#ppt_w"/>
                                          </p:val>
                                        </p:tav>
                                      </p:tavLst>
                                    </p:anim>
                                    <p:anim calcmode="lin" valueType="num">
                                      <p:cBhvr>
                                        <p:cTn id="8" dur="1000" fill="hold"/>
                                        <p:tgtEl>
                                          <p:spTgt spid="1049015"/>
                                        </p:tgtEl>
                                        <p:attrNameLst>
                                          <p:attrName>ppt_h</p:attrName>
                                        </p:attrNameLst>
                                      </p:cBhvr>
                                      <p:tavLst>
                                        <p:tav tm="0">
                                          <p:val>
                                            <p:strVal val="#ppt_h"/>
                                          </p:val>
                                        </p:tav>
                                        <p:tav tm="100000">
                                          <p:val>
                                            <p:strVal val="#ppt_h"/>
                                          </p:val>
                                        </p:tav>
                                      </p:tavLst>
                                    </p:anim>
                                    <p:animEffect transition="in" filter="fade">
                                      <p:cBhvr>
                                        <p:cTn id="9" dur="1000"/>
                                        <p:tgtEl>
                                          <p:spTgt spid="10490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901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62" name="图片 3"/>
          <p:cNvPicPr>
            <a:picLocks noChangeAspect="1"/>
          </p:cNvPicPr>
          <p:nvPr/>
        </p:nvPicPr>
        <p:blipFill rotWithShape="1">
          <a:blip r:embed="rId2" cstate="print"/>
          <a:srcRect l="3716" t="892" r="5195" b="992"/>
          <a:stretch>
            <a:fillRect/>
          </a:stretch>
        </p:blipFill>
        <p:spPr>
          <a:xfrm>
            <a:off x="0" y="0"/>
            <a:ext cx="12192000" cy="7301294"/>
          </a:xfrm>
          <a:prstGeom prst="rect">
            <a:avLst/>
          </a:prstGeom>
        </p:spPr>
      </p:pic>
      <p:sp>
        <p:nvSpPr>
          <p:cNvPr id="1049074" name="矩形 4"/>
          <p:cNvSpPr/>
          <p:nvPr/>
        </p:nvSpPr>
        <p:spPr>
          <a:xfrm>
            <a:off x="159026" y="185529"/>
            <a:ext cx="11701670" cy="6917635"/>
          </a:xfrm>
          <a:prstGeom prst="rect">
            <a:avLst/>
          </a:prstGeom>
          <a:noFill/>
          <a:ln w="190500">
            <a:gradFill>
              <a:gsLst>
                <a:gs pos="24000">
                  <a:schemeClr val="bg1"/>
                </a:gs>
                <a:gs pos="44588">
                  <a:srgbClr val="FCFDFE">
                    <a:alpha val="0"/>
                  </a:srgbClr>
                </a:gs>
                <a:gs pos="71000">
                  <a:schemeClr val="bg1">
                    <a:alpha val="0"/>
                  </a:schemeClr>
                </a:gs>
                <a:gs pos="89000">
                  <a:schemeClr val="bg1"/>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75" name="文本框 5"/>
          <p:cNvSpPr txBox="1"/>
          <p:nvPr/>
        </p:nvSpPr>
        <p:spPr>
          <a:xfrm>
            <a:off x="5128019" y="547190"/>
            <a:ext cx="1935962" cy="461665"/>
          </a:xfrm>
          <a:prstGeom prst="rect">
            <a:avLst/>
          </a:prstGeom>
          <a:noFill/>
        </p:spPr>
        <p:txBody>
          <a:bodyPr wrap="square" rtlCol="0">
            <a:spAutoFit/>
          </a:bodyPr>
          <a:lstStyle/>
          <a:p>
            <a:r>
              <a:rPr lang="en-US" altLang="zh-CN" sz="2400" b="1" dirty="0">
                <a:solidFill>
                  <a:schemeClr val="bg1"/>
                </a:solidFill>
                <a:latin typeface="Arial" panose="020B0604020202020204" pitchFamily="34" charset="0"/>
                <a:ea typeface="Arial" panose="020B0604020202020204" pitchFamily="34" charset="0"/>
              </a:rPr>
              <a:t>REFERENSI</a:t>
            </a:r>
          </a:p>
        </p:txBody>
      </p:sp>
      <p:sp>
        <p:nvSpPr>
          <p:cNvPr id="2" name="TextBox 1">
            <a:extLst>
              <a:ext uri="{FF2B5EF4-FFF2-40B4-BE49-F238E27FC236}">
                <a16:creationId xmlns:a16="http://schemas.microsoft.com/office/drawing/2014/main" id="{47F3F3D4-E9F0-40D3-96D1-F3B1EAFAAA43}"/>
              </a:ext>
            </a:extLst>
          </p:cNvPr>
          <p:cNvSpPr txBox="1"/>
          <p:nvPr/>
        </p:nvSpPr>
        <p:spPr>
          <a:xfrm>
            <a:off x="322574" y="982348"/>
            <a:ext cx="11387828" cy="6145272"/>
          </a:xfrm>
          <a:prstGeom prst="rect">
            <a:avLst/>
          </a:prstGeom>
          <a:noFill/>
        </p:spPr>
        <p:txBody>
          <a:bodyPr wrap="square" rtlCol="0">
            <a:spAutoFit/>
          </a:bodyPr>
          <a:lstStyle/>
          <a:p>
            <a:pPr marL="285750" indent="-285750">
              <a:spcAft>
                <a:spcPts val="1000"/>
              </a:spcAft>
              <a:buFont typeface="Arial" panose="020B0604020202020204" pitchFamily="34" charset="0"/>
              <a:buChar char="•"/>
            </a:pP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Surbakti</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F., &amp;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Hasanah</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U. (2019).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Identifikasi</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dan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Karakterisasi</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Bakteri</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Asam</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Laktat</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pada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Acar</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Ketimun</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(Cucumis sativus L.)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sebagai</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Agensi</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Probiotik</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i="1"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Jurnal</a:t>
            </a:r>
            <a:r>
              <a:rPr lang="en-US" sz="1800" i="1"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i="1"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Teknologi</a:t>
            </a:r>
            <a:r>
              <a:rPr lang="en-US" sz="1800" i="1"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i="1"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Pangan</a:t>
            </a:r>
            <a:r>
              <a:rPr lang="en-US" sz="1800" i="1"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dan Kesehatan (Journal of Food Technology And Health)</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i="1"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1</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(1), 31-37.</a:t>
            </a:r>
          </a:p>
          <a:p>
            <a:pPr marL="285750" indent="-285750">
              <a:spcAft>
                <a:spcPts val="1000"/>
              </a:spcAft>
              <a:buFont typeface="Arial" panose="020B0604020202020204" pitchFamily="34" charset="0"/>
              <a:buChar char="•"/>
            </a:pP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Astri</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Y. (2019). </a:t>
            </a:r>
            <a:r>
              <a:rPr lang="en-US" sz="1800" i="1"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Isolasi</a:t>
            </a:r>
            <a:r>
              <a:rPr lang="en-US" sz="1800" i="1"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dan </a:t>
            </a:r>
            <a:r>
              <a:rPr lang="en-US" sz="1800" i="1"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Karakteristik</a:t>
            </a:r>
            <a:r>
              <a:rPr lang="en-US" sz="1800" i="1"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i="1"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Bakteri</a:t>
            </a:r>
            <a:r>
              <a:rPr lang="en-US" sz="1800" i="1"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i="1"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Asam</a:t>
            </a:r>
            <a:r>
              <a:rPr lang="en-US" sz="1800" i="1"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i="1"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Laktat</a:t>
            </a:r>
            <a:r>
              <a:rPr lang="en-US" sz="1800" i="1"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(BAL) </a:t>
            </a:r>
            <a:r>
              <a:rPr lang="en-US" sz="1800" i="1"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dari</a:t>
            </a:r>
            <a:r>
              <a:rPr lang="en-US" sz="1800" i="1"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i="1"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Nira</a:t>
            </a:r>
            <a:r>
              <a:rPr lang="en-US" sz="1800" i="1"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i="1"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Nipah</a:t>
            </a:r>
            <a:r>
              <a:rPr lang="en-US" sz="1800" i="1"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i="1"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Nypa</a:t>
            </a:r>
            <a:r>
              <a:rPr lang="en-US" sz="1800" i="1"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i="1"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fruticans</a:t>
            </a:r>
            <a:r>
              <a:rPr lang="en-US" sz="1800" i="1"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i="1"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Terfermentasi</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(Doctoral dissertation, Universitas Medan Area).</a:t>
            </a:r>
          </a:p>
          <a:p>
            <a:pPr marL="285750" indent="-285750">
              <a:spcAft>
                <a:spcPts val="1000"/>
              </a:spcAft>
              <a:buFont typeface="Arial" panose="020B0604020202020204" pitchFamily="34" charset="0"/>
              <a:buChar char="•"/>
            </a:pP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Rizal, H. M.,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Pandiangan</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D. M., &amp; Saleh, A. (2013).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Pengaruh</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penambahan</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gula,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asam</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asetat</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dan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waktu</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fermentasi</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terhadap</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kualitas</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nata de corn. </a:t>
            </a:r>
            <a:r>
              <a:rPr lang="en-US" sz="1800" i="1"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Jurnal</a:t>
            </a:r>
            <a:r>
              <a:rPr lang="en-US" sz="1800" i="1"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Teknik Kimia</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i="1"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19</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(1).</a:t>
            </a:r>
          </a:p>
          <a:p>
            <a:pPr marL="285750" indent="-285750">
              <a:spcAft>
                <a:spcPts val="1000"/>
              </a:spcAft>
              <a:buFont typeface="Arial" panose="020B0604020202020204" pitchFamily="34" charset="0"/>
              <a:buChar char="•"/>
            </a:pP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Caturryanti</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D.,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Luwihana</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S., &amp;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Tamaroh</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S. (2008).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Pengaruh</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varietas</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apel</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dan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campuran</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bakteri</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asam</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asetat</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terhadap</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proses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fermentasi</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cider. </a:t>
            </a:r>
            <a:r>
              <a:rPr lang="en-US" sz="1800" i="1"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Agritech</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i="1"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28</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(2).</a:t>
            </a:r>
          </a:p>
          <a:p>
            <a:pPr marL="285750" indent="-285750">
              <a:buFont typeface="Arial" panose="020B0604020202020204" pitchFamily="34" charset="0"/>
              <a:buChar char="•"/>
            </a:pPr>
            <a:r>
              <a:rPr lang="en-US" sz="1800" dirty="0">
                <a:solidFill>
                  <a:schemeClr val="bg1"/>
                </a:solidFill>
                <a:effectLst/>
                <a:latin typeface="Arial Narrow" panose="020B0606020202030204" pitchFamily="34" charset="0"/>
                <a:ea typeface="Calibri" panose="020F0502020204030204" pitchFamily="34" charset="0"/>
              </a:rPr>
              <a:t>Yeni, L. F., </a:t>
            </a:r>
            <a:r>
              <a:rPr lang="en-US" sz="1800" dirty="0" err="1">
                <a:solidFill>
                  <a:schemeClr val="bg1"/>
                </a:solidFill>
                <a:effectLst/>
                <a:latin typeface="Arial Narrow" panose="020B0606020202030204" pitchFamily="34" charset="0"/>
                <a:ea typeface="Calibri" panose="020F0502020204030204" pitchFamily="34" charset="0"/>
              </a:rPr>
              <a:t>Hidayat</a:t>
            </a:r>
            <a:r>
              <a:rPr lang="en-US" sz="1800" dirty="0">
                <a:solidFill>
                  <a:schemeClr val="bg1"/>
                </a:solidFill>
                <a:effectLst/>
                <a:latin typeface="Arial Narrow" panose="020B0606020202030204" pitchFamily="34" charset="0"/>
                <a:ea typeface="Calibri" panose="020F0502020204030204" pitchFamily="34" charset="0"/>
              </a:rPr>
              <a:t>, A., &amp; </a:t>
            </a:r>
            <a:r>
              <a:rPr lang="en-US" sz="1800" dirty="0" err="1">
                <a:solidFill>
                  <a:schemeClr val="bg1"/>
                </a:solidFill>
                <a:effectLst/>
                <a:latin typeface="Arial Narrow" panose="020B0606020202030204" pitchFamily="34" charset="0"/>
                <a:ea typeface="Calibri" panose="020F0502020204030204" pitchFamily="34" charset="0"/>
              </a:rPr>
              <a:t>Marlina</a:t>
            </a:r>
            <a:r>
              <a:rPr lang="en-US" sz="1800" dirty="0">
                <a:solidFill>
                  <a:schemeClr val="bg1"/>
                </a:solidFill>
                <a:effectLst/>
                <a:latin typeface="Arial Narrow" panose="020B0606020202030204" pitchFamily="34" charset="0"/>
                <a:ea typeface="Calibri" panose="020F0502020204030204" pitchFamily="34" charset="0"/>
              </a:rPr>
              <a:t>, R. (2011). </a:t>
            </a:r>
            <a:r>
              <a:rPr lang="en-US" sz="1800" dirty="0" err="1">
                <a:solidFill>
                  <a:schemeClr val="bg1"/>
                </a:solidFill>
                <a:effectLst/>
                <a:latin typeface="Arial Narrow" panose="020B0606020202030204" pitchFamily="34" charset="0"/>
                <a:ea typeface="Calibri" panose="020F0502020204030204" pitchFamily="34" charset="0"/>
              </a:rPr>
              <a:t>Isolasi</a:t>
            </a:r>
            <a:r>
              <a:rPr lang="en-US" sz="1800" dirty="0">
                <a:solidFill>
                  <a:schemeClr val="bg1"/>
                </a:solidFill>
                <a:effectLst/>
                <a:latin typeface="Arial Narrow" panose="020B0606020202030204" pitchFamily="34" charset="0"/>
                <a:ea typeface="Calibri" panose="020F0502020204030204" pitchFamily="34" charset="0"/>
              </a:rPr>
              <a:t> dan </a:t>
            </a:r>
            <a:r>
              <a:rPr lang="en-US" sz="1800" dirty="0" err="1">
                <a:solidFill>
                  <a:schemeClr val="bg1"/>
                </a:solidFill>
                <a:effectLst/>
                <a:latin typeface="Arial Narrow" panose="020B0606020202030204" pitchFamily="34" charset="0"/>
                <a:ea typeface="Calibri" panose="020F0502020204030204" pitchFamily="34" charset="0"/>
              </a:rPr>
              <a:t>Aktivitas</a:t>
            </a:r>
            <a:r>
              <a:rPr lang="en-US" sz="1800" dirty="0">
                <a:solidFill>
                  <a:schemeClr val="bg1"/>
                </a:solidFill>
                <a:effectLst/>
                <a:latin typeface="Arial Narrow" panose="020B0606020202030204" pitchFamily="34" charset="0"/>
                <a:ea typeface="Calibri" panose="020F0502020204030204" pitchFamily="34" charset="0"/>
              </a:rPr>
              <a:t> </a:t>
            </a:r>
            <a:r>
              <a:rPr lang="en-US" sz="1800" dirty="0" err="1">
                <a:solidFill>
                  <a:schemeClr val="bg1"/>
                </a:solidFill>
                <a:effectLst/>
                <a:latin typeface="Arial Narrow" panose="020B0606020202030204" pitchFamily="34" charset="0"/>
                <a:ea typeface="Calibri" panose="020F0502020204030204" pitchFamily="34" charset="0"/>
              </a:rPr>
              <a:t>Fermentasi</a:t>
            </a:r>
            <a:r>
              <a:rPr lang="en-US" sz="1800" dirty="0">
                <a:solidFill>
                  <a:schemeClr val="bg1"/>
                </a:solidFill>
                <a:effectLst/>
                <a:latin typeface="Arial Narrow" panose="020B0606020202030204" pitchFamily="34" charset="0"/>
                <a:ea typeface="Calibri" panose="020F0502020204030204" pitchFamily="34" charset="0"/>
              </a:rPr>
              <a:t> </a:t>
            </a:r>
            <a:r>
              <a:rPr lang="en-US" sz="1800" dirty="0" err="1">
                <a:solidFill>
                  <a:schemeClr val="bg1"/>
                </a:solidFill>
                <a:effectLst/>
                <a:latin typeface="Arial Narrow" panose="020B0606020202030204" pitchFamily="34" charset="0"/>
                <a:ea typeface="Calibri" panose="020F0502020204030204" pitchFamily="34" charset="0"/>
              </a:rPr>
              <a:t>Bakteri</a:t>
            </a:r>
            <a:r>
              <a:rPr lang="en-US" sz="1800" dirty="0">
                <a:solidFill>
                  <a:schemeClr val="bg1"/>
                </a:solidFill>
                <a:effectLst/>
                <a:latin typeface="Arial Narrow" panose="020B0606020202030204" pitchFamily="34" charset="0"/>
                <a:ea typeface="Calibri" panose="020F0502020204030204" pitchFamily="34" charset="0"/>
              </a:rPr>
              <a:t> </a:t>
            </a:r>
            <a:r>
              <a:rPr lang="en-US" sz="1800" dirty="0" err="1">
                <a:solidFill>
                  <a:schemeClr val="bg1"/>
                </a:solidFill>
                <a:effectLst/>
                <a:latin typeface="Arial Narrow" panose="020B0606020202030204" pitchFamily="34" charset="0"/>
                <a:ea typeface="Calibri" panose="020F0502020204030204" pitchFamily="34" charset="0"/>
              </a:rPr>
              <a:t>Asam</a:t>
            </a:r>
            <a:r>
              <a:rPr lang="en-US" sz="1800" dirty="0">
                <a:solidFill>
                  <a:schemeClr val="bg1"/>
                </a:solidFill>
                <a:effectLst/>
                <a:latin typeface="Arial Narrow" panose="020B0606020202030204" pitchFamily="34" charset="0"/>
                <a:ea typeface="Calibri" panose="020F0502020204030204" pitchFamily="34" charset="0"/>
              </a:rPr>
              <a:t> </a:t>
            </a:r>
            <a:r>
              <a:rPr lang="en-US" sz="1800" dirty="0" err="1">
                <a:solidFill>
                  <a:schemeClr val="bg1"/>
                </a:solidFill>
                <a:effectLst/>
                <a:latin typeface="Arial Narrow" panose="020B0606020202030204" pitchFamily="34" charset="0"/>
                <a:ea typeface="Calibri" panose="020F0502020204030204" pitchFamily="34" charset="0"/>
              </a:rPr>
              <a:t>Asetat</a:t>
            </a:r>
            <a:r>
              <a:rPr lang="en-US" sz="1800" dirty="0">
                <a:solidFill>
                  <a:schemeClr val="bg1"/>
                </a:solidFill>
                <a:effectLst/>
                <a:latin typeface="Arial Narrow" panose="020B0606020202030204" pitchFamily="34" charset="0"/>
                <a:ea typeface="Calibri" panose="020F0502020204030204" pitchFamily="34" charset="0"/>
              </a:rPr>
              <a:t> pada </a:t>
            </a:r>
            <a:r>
              <a:rPr lang="en-US" sz="1800" dirty="0" err="1">
                <a:solidFill>
                  <a:schemeClr val="bg1"/>
                </a:solidFill>
                <a:effectLst/>
                <a:latin typeface="Arial Narrow" panose="020B0606020202030204" pitchFamily="34" charset="0"/>
                <a:ea typeface="Calibri" panose="020F0502020204030204" pitchFamily="34" charset="0"/>
              </a:rPr>
              <a:t>Nira</a:t>
            </a:r>
            <a:r>
              <a:rPr lang="en-US" sz="1800" dirty="0">
                <a:solidFill>
                  <a:schemeClr val="bg1"/>
                </a:solidFill>
                <a:effectLst/>
                <a:latin typeface="Arial Narrow" panose="020B0606020202030204" pitchFamily="34" charset="0"/>
                <a:ea typeface="Calibri" panose="020F0502020204030204" pitchFamily="34" charset="0"/>
              </a:rPr>
              <a:t> </a:t>
            </a:r>
            <a:r>
              <a:rPr lang="en-US" sz="1800" dirty="0" err="1">
                <a:solidFill>
                  <a:schemeClr val="bg1"/>
                </a:solidFill>
                <a:effectLst/>
                <a:latin typeface="Arial Narrow" panose="020B0606020202030204" pitchFamily="34" charset="0"/>
                <a:ea typeface="Calibri" panose="020F0502020204030204" pitchFamily="34" charset="0"/>
              </a:rPr>
              <a:t>Nipah</a:t>
            </a:r>
            <a:r>
              <a:rPr lang="en-US" sz="1800" dirty="0">
                <a:solidFill>
                  <a:schemeClr val="bg1"/>
                </a:solidFill>
                <a:effectLst/>
                <a:latin typeface="Arial Narrow" panose="020B0606020202030204" pitchFamily="34" charset="0"/>
                <a:ea typeface="Calibri" panose="020F0502020204030204" pitchFamily="34" charset="0"/>
              </a:rPr>
              <a:t> (</a:t>
            </a:r>
            <a:r>
              <a:rPr lang="en-US" sz="1800" dirty="0" err="1">
                <a:solidFill>
                  <a:schemeClr val="bg1"/>
                </a:solidFill>
                <a:effectLst/>
                <a:latin typeface="Arial Narrow" panose="020B0606020202030204" pitchFamily="34" charset="0"/>
                <a:ea typeface="Calibri" panose="020F0502020204030204" pitchFamily="34" charset="0"/>
              </a:rPr>
              <a:t>Nypa</a:t>
            </a:r>
            <a:r>
              <a:rPr lang="en-US" sz="1800" dirty="0">
                <a:solidFill>
                  <a:schemeClr val="bg1"/>
                </a:solidFill>
                <a:effectLst/>
                <a:latin typeface="Arial Narrow" panose="020B0606020202030204" pitchFamily="34" charset="0"/>
                <a:ea typeface="Calibri" panose="020F0502020204030204" pitchFamily="34" charset="0"/>
              </a:rPr>
              <a:t> </a:t>
            </a:r>
            <a:r>
              <a:rPr lang="en-US" sz="1800" dirty="0" err="1">
                <a:solidFill>
                  <a:schemeClr val="bg1"/>
                </a:solidFill>
                <a:effectLst/>
                <a:latin typeface="Arial Narrow" panose="020B0606020202030204" pitchFamily="34" charset="0"/>
                <a:ea typeface="Calibri" panose="020F0502020204030204" pitchFamily="34" charset="0"/>
              </a:rPr>
              <a:t>fruticans</a:t>
            </a:r>
            <a:r>
              <a:rPr lang="en-US" sz="1800" dirty="0">
                <a:solidFill>
                  <a:schemeClr val="bg1"/>
                </a:solidFill>
                <a:effectLst/>
                <a:latin typeface="Arial Narrow" panose="020B0606020202030204" pitchFamily="34" charset="0"/>
                <a:ea typeface="Calibri" panose="020F0502020204030204" pitchFamily="34" charset="0"/>
              </a:rPr>
              <a:t>). </a:t>
            </a:r>
            <a:r>
              <a:rPr lang="en-US" sz="1800" i="1" dirty="0" err="1">
                <a:solidFill>
                  <a:schemeClr val="bg1"/>
                </a:solidFill>
                <a:effectLst/>
                <a:latin typeface="Arial Narrow" panose="020B0606020202030204" pitchFamily="34" charset="0"/>
                <a:ea typeface="Calibri" panose="020F0502020204030204" pitchFamily="34" charset="0"/>
              </a:rPr>
              <a:t>Jurnal</a:t>
            </a:r>
            <a:r>
              <a:rPr lang="en-US" sz="1800" i="1" dirty="0">
                <a:solidFill>
                  <a:schemeClr val="bg1"/>
                </a:solidFill>
                <a:effectLst/>
                <a:latin typeface="Arial Narrow" panose="020B0606020202030204" pitchFamily="34" charset="0"/>
                <a:ea typeface="Calibri" panose="020F0502020204030204" pitchFamily="34" charset="0"/>
              </a:rPr>
              <a:t> Pendidikan </a:t>
            </a:r>
            <a:r>
              <a:rPr lang="en-US" sz="1800" i="1" dirty="0" err="1">
                <a:solidFill>
                  <a:schemeClr val="bg1"/>
                </a:solidFill>
                <a:effectLst/>
                <a:latin typeface="Arial Narrow" panose="020B0606020202030204" pitchFamily="34" charset="0"/>
                <a:ea typeface="Calibri" panose="020F0502020204030204" pitchFamily="34" charset="0"/>
              </a:rPr>
              <a:t>Matematika</a:t>
            </a:r>
            <a:r>
              <a:rPr lang="en-US" sz="1800" i="1" dirty="0">
                <a:solidFill>
                  <a:schemeClr val="bg1"/>
                </a:solidFill>
                <a:effectLst/>
                <a:latin typeface="Arial Narrow" panose="020B0606020202030204" pitchFamily="34" charset="0"/>
                <a:ea typeface="Calibri" panose="020F0502020204030204" pitchFamily="34" charset="0"/>
              </a:rPr>
              <a:t> dan IPA</a:t>
            </a:r>
            <a:r>
              <a:rPr lang="en-US" sz="1800" dirty="0">
                <a:solidFill>
                  <a:schemeClr val="bg1"/>
                </a:solidFill>
                <a:effectLst/>
                <a:latin typeface="Arial Narrow" panose="020B0606020202030204" pitchFamily="34" charset="0"/>
                <a:ea typeface="Calibri" panose="020F0502020204030204" pitchFamily="34" charset="0"/>
              </a:rPr>
              <a:t>, </a:t>
            </a:r>
            <a:r>
              <a:rPr lang="en-US" sz="1800" i="1" dirty="0">
                <a:solidFill>
                  <a:schemeClr val="bg1"/>
                </a:solidFill>
                <a:effectLst/>
                <a:latin typeface="Arial Narrow" panose="020B0606020202030204" pitchFamily="34" charset="0"/>
                <a:ea typeface="Calibri" panose="020F0502020204030204" pitchFamily="34" charset="0"/>
              </a:rPr>
              <a:t>2</a:t>
            </a:r>
            <a:r>
              <a:rPr lang="en-US" sz="1800" dirty="0">
                <a:solidFill>
                  <a:schemeClr val="bg1"/>
                </a:solidFill>
                <a:effectLst/>
                <a:latin typeface="Arial Narrow" panose="020B0606020202030204" pitchFamily="34" charset="0"/>
                <a:ea typeface="Calibri" panose="020F0502020204030204" pitchFamily="34" charset="0"/>
              </a:rPr>
              <a:t>(1), 1-10.</a:t>
            </a:r>
            <a:endParaRPr lang="en-US" dirty="0">
              <a:solidFill>
                <a:schemeClr val="bg1"/>
              </a:solidFill>
              <a:latin typeface="Arial Narrow" panose="020B0606020202030204" pitchFamily="34" charset="0"/>
              <a:ea typeface="Calibri" panose="020F0502020204030204" pitchFamily="34" charset="0"/>
              <a:cs typeface="Arial" panose="020B0604020202020204" pitchFamily="34" charset="0"/>
            </a:endParaRPr>
          </a:p>
          <a:p>
            <a:pPr marL="285750" indent="-285750">
              <a:buFont typeface="Arial" panose="020B0604020202020204" pitchFamily="34" charset="0"/>
              <a:buChar char="•"/>
            </a:pPr>
            <a:r>
              <a:rPr lang="en-US" dirty="0" err="1">
                <a:solidFill>
                  <a:schemeClr val="bg1"/>
                </a:solidFill>
                <a:latin typeface="Arial Narrow" panose="020B0606020202030204" pitchFamily="34" charset="0"/>
                <a:ea typeface="Calibri" panose="020F0502020204030204" pitchFamily="34" charset="0"/>
              </a:rPr>
              <a:t>J</a:t>
            </a:r>
            <a:r>
              <a:rPr lang="en-US" sz="1800" dirty="0" err="1">
                <a:solidFill>
                  <a:schemeClr val="bg1"/>
                </a:solidFill>
                <a:effectLst/>
                <a:latin typeface="Arial Narrow" panose="020B0606020202030204" pitchFamily="34" charset="0"/>
                <a:ea typeface="Calibri" panose="020F0502020204030204" pitchFamily="34" charset="0"/>
              </a:rPr>
              <a:t>ais</a:t>
            </a:r>
            <a:r>
              <a:rPr lang="en-US" sz="1800" dirty="0">
                <a:solidFill>
                  <a:schemeClr val="bg1"/>
                </a:solidFill>
                <a:effectLst/>
                <a:latin typeface="Arial Narrow" panose="020B0606020202030204" pitchFamily="34" charset="0"/>
                <a:ea typeface="Calibri" panose="020F0502020204030204" pitchFamily="34" charset="0"/>
              </a:rPr>
              <a:t>, M. (2008). </a:t>
            </a:r>
            <a:r>
              <a:rPr lang="en-US" sz="1800" dirty="0" err="1">
                <a:solidFill>
                  <a:schemeClr val="bg1"/>
                </a:solidFill>
                <a:effectLst/>
                <a:latin typeface="Arial Narrow" panose="020B0606020202030204" pitchFamily="34" charset="0"/>
                <a:ea typeface="Calibri" panose="020F0502020204030204" pitchFamily="34" charset="0"/>
              </a:rPr>
              <a:t>Pengaruh</a:t>
            </a:r>
            <a:r>
              <a:rPr lang="en-US" sz="1800" dirty="0">
                <a:solidFill>
                  <a:schemeClr val="bg1"/>
                </a:solidFill>
                <a:effectLst/>
                <a:latin typeface="Arial Narrow" panose="020B0606020202030204" pitchFamily="34" charset="0"/>
                <a:ea typeface="Calibri" panose="020F0502020204030204" pitchFamily="34" charset="0"/>
              </a:rPr>
              <a:t> </a:t>
            </a:r>
            <a:r>
              <a:rPr lang="en-US" sz="1800" dirty="0" err="1">
                <a:solidFill>
                  <a:schemeClr val="bg1"/>
                </a:solidFill>
                <a:effectLst/>
                <a:latin typeface="Arial Narrow" panose="020B0606020202030204" pitchFamily="34" charset="0"/>
                <a:ea typeface="Calibri" panose="020F0502020204030204" pitchFamily="34" charset="0"/>
              </a:rPr>
              <a:t>Penambahan</a:t>
            </a:r>
            <a:r>
              <a:rPr lang="en-US" sz="1800" dirty="0">
                <a:solidFill>
                  <a:schemeClr val="bg1"/>
                </a:solidFill>
                <a:effectLst/>
                <a:latin typeface="Arial Narrow" panose="020B0606020202030204" pitchFamily="34" charset="0"/>
                <a:ea typeface="Calibri" panose="020F0502020204030204" pitchFamily="34" charset="0"/>
              </a:rPr>
              <a:t> Filler, </a:t>
            </a:r>
            <a:r>
              <a:rPr lang="en-US" sz="1800" dirty="0" err="1">
                <a:solidFill>
                  <a:schemeClr val="bg1"/>
                </a:solidFill>
                <a:effectLst/>
                <a:latin typeface="Arial Narrow" panose="020B0606020202030204" pitchFamily="34" charset="0"/>
                <a:ea typeface="Calibri" panose="020F0502020204030204" pitchFamily="34" charset="0"/>
              </a:rPr>
              <a:t>Asam</a:t>
            </a:r>
            <a:r>
              <a:rPr lang="en-US" sz="1800" dirty="0">
                <a:solidFill>
                  <a:schemeClr val="bg1"/>
                </a:solidFill>
                <a:effectLst/>
                <a:latin typeface="Arial Narrow" panose="020B0606020202030204" pitchFamily="34" charset="0"/>
                <a:ea typeface="Calibri" panose="020F0502020204030204" pitchFamily="34" charset="0"/>
              </a:rPr>
              <a:t> </a:t>
            </a:r>
            <a:r>
              <a:rPr lang="en-US" sz="1800" dirty="0" err="1">
                <a:solidFill>
                  <a:schemeClr val="bg1"/>
                </a:solidFill>
                <a:effectLst/>
                <a:latin typeface="Arial Narrow" panose="020B0606020202030204" pitchFamily="34" charset="0"/>
                <a:ea typeface="Calibri" panose="020F0502020204030204" pitchFamily="34" charset="0"/>
              </a:rPr>
              <a:t>Propionat</a:t>
            </a:r>
            <a:r>
              <a:rPr lang="en-US" sz="1800" dirty="0">
                <a:solidFill>
                  <a:schemeClr val="bg1"/>
                </a:solidFill>
                <a:effectLst/>
                <a:latin typeface="Arial Narrow" panose="020B0606020202030204" pitchFamily="34" charset="0"/>
                <a:ea typeface="Calibri" panose="020F0502020204030204" pitchFamily="34" charset="0"/>
              </a:rPr>
              <a:t> dan Lama </a:t>
            </a:r>
            <a:r>
              <a:rPr lang="en-US" sz="1800" dirty="0" err="1">
                <a:solidFill>
                  <a:schemeClr val="bg1"/>
                </a:solidFill>
                <a:effectLst/>
                <a:latin typeface="Arial Narrow" panose="020B0606020202030204" pitchFamily="34" charset="0"/>
                <a:ea typeface="Calibri" panose="020F0502020204030204" pitchFamily="34" charset="0"/>
              </a:rPr>
              <a:t>Penyimpanan</a:t>
            </a:r>
            <a:r>
              <a:rPr lang="en-US" sz="1800" dirty="0">
                <a:solidFill>
                  <a:schemeClr val="bg1"/>
                </a:solidFill>
                <a:effectLst/>
                <a:latin typeface="Arial Narrow" panose="020B0606020202030204" pitchFamily="34" charset="0"/>
                <a:ea typeface="Calibri" panose="020F0502020204030204" pitchFamily="34" charset="0"/>
              </a:rPr>
              <a:t> </a:t>
            </a:r>
            <a:r>
              <a:rPr lang="en-US" sz="1800" dirty="0" err="1">
                <a:solidFill>
                  <a:schemeClr val="bg1"/>
                </a:solidFill>
                <a:effectLst/>
                <a:latin typeface="Arial Narrow" panose="020B0606020202030204" pitchFamily="34" charset="0"/>
                <a:ea typeface="Calibri" panose="020F0502020204030204" pitchFamily="34" charset="0"/>
              </a:rPr>
              <a:t>Berbeda</a:t>
            </a:r>
            <a:r>
              <a:rPr lang="en-US" sz="1800" dirty="0">
                <a:solidFill>
                  <a:schemeClr val="bg1"/>
                </a:solidFill>
                <a:effectLst/>
                <a:latin typeface="Arial Narrow" panose="020B0606020202030204" pitchFamily="34" charset="0"/>
                <a:ea typeface="Calibri" panose="020F0502020204030204" pitchFamily="34" charset="0"/>
              </a:rPr>
              <a:t> pada </a:t>
            </a:r>
            <a:r>
              <a:rPr lang="en-US" sz="1800" dirty="0" err="1">
                <a:solidFill>
                  <a:schemeClr val="bg1"/>
                </a:solidFill>
                <a:effectLst/>
                <a:latin typeface="Arial Narrow" panose="020B0606020202030204" pitchFamily="34" charset="0"/>
                <a:ea typeface="Calibri" panose="020F0502020204030204" pitchFamily="34" charset="0"/>
              </a:rPr>
              <a:t>Olahan</a:t>
            </a:r>
            <a:r>
              <a:rPr lang="en-US" sz="1800" dirty="0">
                <a:solidFill>
                  <a:schemeClr val="bg1"/>
                </a:solidFill>
                <a:effectLst/>
                <a:latin typeface="Arial Narrow" panose="020B0606020202030204" pitchFamily="34" charset="0"/>
                <a:ea typeface="Calibri" panose="020F0502020204030204" pitchFamily="34" charset="0"/>
              </a:rPr>
              <a:t> </a:t>
            </a:r>
            <a:r>
              <a:rPr lang="en-US" sz="1800" dirty="0" err="1">
                <a:solidFill>
                  <a:schemeClr val="bg1"/>
                </a:solidFill>
                <a:effectLst/>
                <a:latin typeface="Arial Narrow" panose="020B0606020202030204" pitchFamily="34" charset="0"/>
                <a:ea typeface="Calibri" panose="020F0502020204030204" pitchFamily="34" charset="0"/>
              </a:rPr>
              <a:t>Limbah</a:t>
            </a:r>
            <a:r>
              <a:rPr lang="en-US" sz="1800" dirty="0">
                <a:solidFill>
                  <a:schemeClr val="bg1"/>
                </a:solidFill>
                <a:effectLst/>
                <a:latin typeface="Arial Narrow" panose="020B0606020202030204" pitchFamily="34" charset="0"/>
                <a:ea typeface="Calibri" panose="020F0502020204030204" pitchFamily="34" charset="0"/>
              </a:rPr>
              <a:t> </a:t>
            </a:r>
            <a:r>
              <a:rPr lang="en-US" sz="1800" dirty="0" err="1">
                <a:solidFill>
                  <a:schemeClr val="bg1"/>
                </a:solidFill>
                <a:effectLst/>
                <a:latin typeface="Arial Narrow" panose="020B0606020202030204" pitchFamily="34" charset="0"/>
                <a:ea typeface="Calibri" panose="020F0502020204030204" pitchFamily="34" charset="0"/>
              </a:rPr>
              <a:t>Pangan</a:t>
            </a:r>
            <a:r>
              <a:rPr lang="en-US" sz="1800" dirty="0">
                <a:solidFill>
                  <a:schemeClr val="bg1"/>
                </a:solidFill>
                <a:effectLst/>
                <a:latin typeface="Arial Narrow" panose="020B0606020202030204" pitchFamily="34" charset="0"/>
                <a:ea typeface="Calibri" panose="020F0502020204030204" pitchFamily="34" charset="0"/>
              </a:rPr>
              <a:t> </a:t>
            </a:r>
            <a:r>
              <a:rPr lang="en-US" sz="1800" dirty="0" err="1">
                <a:solidFill>
                  <a:schemeClr val="bg1"/>
                </a:solidFill>
                <a:effectLst/>
                <a:latin typeface="Arial Narrow" panose="020B0606020202030204" pitchFamily="34" charset="0"/>
                <a:ea typeface="Calibri" panose="020F0502020204030204" pitchFamily="34" charset="0"/>
              </a:rPr>
              <a:t>Terhadap</a:t>
            </a:r>
            <a:r>
              <a:rPr lang="en-US" sz="1800" dirty="0">
                <a:solidFill>
                  <a:schemeClr val="bg1"/>
                </a:solidFill>
                <a:effectLst/>
                <a:latin typeface="Arial Narrow" panose="020B0606020202030204" pitchFamily="34" charset="0"/>
                <a:ea typeface="Calibri" panose="020F0502020204030204" pitchFamily="34" charset="0"/>
              </a:rPr>
              <a:t> </a:t>
            </a:r>
            <a:r>
              <a:rPr lang="en-US" sz="1800" dirty="0" err="1">
                <a:solidFill>
                  <a:schemeClr val="bg1"/>
                </a:solidFill>
                <a:effectLst/>
                <a:latin typeface="Arial Narrow" panose="020B0606020202030204" pitchFamily="34" charset="0"/>
                <a:ea typeface="Calibri" panose="020F0502020204030204" pitchFamily="34" charset="0"/>
              </a:rPr>
              <a:t>Kandungan</a:t>
            </a:r>
            <a:r>
              <a:rPr lang="en-US" sz="1800" dirty="0">
                <a:solidFill>
                  <a:schemeClr val="bg1"/>
                </a:solidFill>
                <a:effectLst/>
                <a:latin typeface="Arial Narrow" panose="020B0606020202030204" pitchFamily="34" charset="0"/>
                <a:ea typeface="Calibri" panose="020F0502020204030204" pitchFamily="34" charset="0"/>
              </a:rPr>
              <a:t> </a:t>
            </a:r>
            <a:r>
              <a:rPr lang="en-US" sz="1800" dirty="0" err="1">
                <a:solidFill>
                  <a:schemeClr val="bg1"/>
                </a:solidFill>
                <a:effectLst/>
                <a:latin typeface="Arial Narrow" panose="020B0606020202030204" pitchFamily="34" charset="0"/>
                <a:ea typeface="Calibri" panose="020F0502020204030204" pitchFamily="34" charset="0"/>
              </a:rPr>
              <a:t>Bakteri</a:t>
            </a:r>
            <a:r>
              <a:rPr lang="en-US" sz="1800" dirty="0">
                <a:solidFill>
                  <a:schemeClr val="bg1"/>
                </a:solidFill>
                <a:effectLst/>
                <a:latin typeface="Arial Narrow" panose="020B0606020202030204" pitchFamily="34" charset="0"/>
                <a:ea typeface="Calibri" panose="020F0502020204030204" pitchFamily="34" charset="0"/>
              </a:rPr>
              <a:t> Gram+/-dan Coliform (Doctoral dissertation, </a:t>
            </a:r>
            <a:r>
              <a:rPr lang="en-US" sz="1800" dirty="0" err="1">
                <a:solidFill>
                  <a:schemeClr val="bg1"/>
                </a:solidFill>
                <a:effectLst/>
                <a:latin typeface="Arial Narrow" panose="020B0606020202030204" pitchFamily="34" charset="0"/>
                <a:ea typeface="Calibri" panose="020F0502020204030204" pitchFamily="34" charset="0"/>
              </a:rPr>
              <a:t>Fakultas</a:t>
            </a:r>
            <a:r>
              <a:rPr lang="en-US" sz="1800" dirty="0">
                <a:solidFill>
                  <a:schemeClr val="bg1"/>
                </a:solidFill>
                <a:effectLst/>
                <a:latin typeface="Arial Narrow" panose="020B0606020202030204" pitchFamily="34" charset="0"/>
                <a:ea typeface="Calibri" panose="020F0502020204030204" pitchFamily="34" charset="0"/>
              </a:rPr>
              <a:t> </a:t>
            </a:r>
            <a:r>
              <a:rPr lang="en-US" sz="1800" dirty="0" err="1">
                <a:solidFill>
                  <a:schemeClr val="bg1"/>
                </a:solidFill>
                <a:effectLst/>
                <a:latin typeface="Arial Narrow" panose="020B0606020202030204" pitchFamily="34" charset="0"/>
                <a:ea typeface="Calibri" panose="020F0502020204030204" pitchFamily="34" charset="0"/>
              </a:rPr>
              <a:t>Peternakan</a:t>
            </a:r>
            <a:r>
              <a:rPr lang="en-US" sz="1800" dirty="0">
                <a:solidFill>
                  <a:schemeClr val="bg1"/>
                </a:solidFill>
                <a:effectLst/>
                <a:latin typeface="Arial Narrow" panose="020B0606020202030204" pitchFamily="34" charset="0"/>
                <a:ea typeface="Calibri" panose="020F0502020204030204" pitchFamily="34" charset="0"/>
              </a:rPr>
              <a:t> UNDIP Semarang).</a:t>
            </a:r>
          </a:p>
          <a:p>
            <a:pPr marL="285750" indent="-285750">
              <a:buFont typeface="Arial" panose="020B0604020202020204" pitchFamily="34" charset="0"/>
              <a:buChar char="•"/>
            </a:pPr>
            <a:r>
              <a:rPr lang="en-ID" sz="1800" b="0" i="0" dirty="0" err="1">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Bachrudin</a:t>
            </a:r>
            <a:r>
              <a:rPr lang="en-ID" sz="1800" b="0" i="0" dirty="0">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 Z., </a:t>
            </a:r>
            <a:r>
              <a:rPr lang="en-ID" sz="1800" b="0" i="0" dirty="0" err="1">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Astuti</a:t>
            </a:r>
            <a:r>
              <a:rPr lang="en-ID" sz="1800" b="0" i="0" dirty="0">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 dan </a:t>
            </a:r>
            <a:r>
              <a:rPr lang="en-ID" sz="1800" b="0" i="0" dirty="0" err="1">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Dewi</a:t>
            </a:r>
            <a:r>
              <a:rPr lang="en-ID" sz="1800" b="0" i="0" dirty="0">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 Y. S.  2000. </a:t>
            </a:r>
            <a:r>
              <a:rPr lang="en-ID" sz="1800" b="0" i="0" dirty="0" err="1">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Isolasi</a:t>
            </a:r>
            <a:r>
              <a:rPr lang="en-ID" sz="1800" b="0" i="0" dirty="0">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 dan </a:t>
            </a:r>
            <a:r>
              <a:rPr lang="en-ID" sz="1800" b="0" i="0" dirty="0" err="1">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seleksi</a:t>
            </a:r>
            <a:r>
              <a:rPr lang="en-ID" sz="1800" b="0" i="0" dirty="0">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 </a:t>
            </a:r>
            <a:r>
              <a:rPr lang="en-ID" sz="1800" b="0" i="0" dirty="0" err="1">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mikroba</a:t>
            </a:r>
            <a:r>
              <a:rPr lang="en-ID" sz="1800" b="0" i="0" dirty="0">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 </a:t>
            </a:r>
            <a:r>
              <a:rPr lang="en-ID" sz="1800" b="0" i="0" dirty="0" err="1">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penghasil</a:t>
            </a:r>
            <a:r>
              <a:rPr lang="en-ID" sz="1800" b="0" i="0" dirty="0">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 </a:t>
            </a:r>
            <a:r>
              <a:rPr lang="en-ID" sz="1800" b="0" i="0" dirty="0" err="1">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laktat</a:t>
            </a:r>
            <a:r>
              <a:rPr lang="en-ID" sz="1800" b="0" i="0" dirty="0">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 dan </a:t>
            </a:r>
            <a:r>
              <a:rPr lang="en-ID" sz="1800" b="0" i="0" dirty="0" err="1">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aplikasinya</a:t>
            </a:r>
            <a:r>
              <a:rPr lang="en-ID" sz="1800" b="0" i="0" dirty="0">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 pada </a:t>
            </a:r>
            <a:r>
              <a:rPr lang="en-ID" sz="1800" b="0" i="0" dirty="0" err="1">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fermentasi</a:t>
            </a:r>
            <a:r>
              <a:rPr lang="en-ID" sz="1800" b="0" i="0" dirty="0">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 </a:t>
            </a:r>
            <a:r>
              <a:rPr lang="en-ID" sz="1800" b="0" i="0" dirty="0" err="1">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Limbah</a:t>
            </a:r>
            <a:r>
              <a:rPr lang="en-ID" sz="1800" b="0" i="0" dirty="0">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 </a:t>
            </a:r>
            <a:r>
              <a:rPr lang="en-ID" sz="1800" b="0" i="0" dirty="0" err="1">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Industri</a:t>
            </a:r>
            <a:r>
              <a:rPr lang="en-ID" sz="1800" b="0" i="0" dirty="0">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 </a:t>
            </a:r>
            <a:r>
              <a:rPr lang="en-ID" sz="1800" b="0" i="0" dirty="0" err="1">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Tahu</a:t>
            </a:r>
            <a:r>
              <a:rPr lang="en-ID" sz="1800" b="0" i="0" dirty="0">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 </a:t>
            </a:r>
            <a:r>
              <a:rPr lang="en-ID" sz="1800" b="0" i="0" dirty="0" err="1">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Prosiding</a:t>
            </a:r>
            <a:r>
              <a:rPr lang="en-ID" sz="1800" b="0" i="1" dirty="0">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 Seminar Nasional </a:t>
            </a:r>
            <a:r>
              <a:rPr lang="en-ID" sz="1800" b="0" i="1" dirty="0" err="1">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Industri</a:t>
            </a:r>
            <a:r>
              <a:rPr lang="en-ID" sz="1800" b="0" i="1" dirty="0">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 </a:t>
            </a:r>
            <a:r>
              <a:rPr lang="en-ID" sz="1800" b="0" i="1" dirty="0" err="1">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Enzim</a:t>
            </a:r>
            <a:r>
              <a:rPr lang="en-ID" sz="1800" b="0" i="1" dirty="0">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 dan </a:t>
            </a:r>
            <a:r>
              <a:rPr lang="en-ID" sz="1800" b="0" i="1" dirty="0" err="1">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Bioteknologi</a:t>
            </a:r>
            <a:r>
              <a:rPr lang="en-ID" sz="1800" b="0" i="1" dirty="0">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 </a:t>
            </a:r>
            <a:r>
              <a:rPr lang="en-ID" sz="1800" b="0" i="0" dirty="0" err="1">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Mikrobiologi</a:t>
            </a:r>
            <a:r>
              <a:rPr lang="en-ID" sz="1800" b="0" i="0" dirty="0">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 </a:t>
            </a:r>
            <a:r>
              <a:rPr lang="en-ID" sz="1800" b="0" i="0" dirty="0" err="1">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Enzim</a:t>
            </a:r>
            <a:r>
              <a:rPr lang="en-ID" sz="1800" b="0" i="0" dirty="0">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 dan </a:t>
            </a:r>
            <a:r>
              <a:rPr lang="en-ID" sz="1800" b="0" i="0" dirty="0" err="1">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Bioteknologi</a:t>
            </a:r>
            <a:r>
              <a:rPr lang="en-ID" sz="1800" b="0" i="0" dirty="0">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a:t>
            </a:r>
            <a:endParaRPr lang="en-US" sz="1800" dirty="0">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ID" sz="1800" b="0" i="0" dirty="0" err="1">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Kuswanto</a:t>
            </a:r>
            <a:r>
              <a:rPr lang="en-ID" sz="1800" b="0" i="0" dirty="0">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 K.R.,</a:t>
            </a:r>
            <a:r>
              <a:rPr lang="en-ID" sz="1800" b="0" i="0" dirty="0" err="1">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Sudarmadji</a:t>
            </a:r>
            <a:r>
              <a:rPr lang="en-ID" sz="1800" b="0" i="0" dirty="0">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 1998. Proses-Proses </a:t>
            </a:r>
            <a:r>
              <a:rPr lang="en-ID" sz="1800" b="0" i="0" dirty="0" err="1">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Mikrobiologi</a:t>
            </a:r>
            <a:r>
              <a:rPr lang="en-ID" sz="1800" b="0" i="0" dirty="0">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 </a:t>
            </a:r>
            <a:r>
              <a:rPr lang="en-ID" sz="1800" b="0" i="0" dirty="0" err="1">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Pangan</a:t>
            </a:r>
            <a:r>
              <a:rPr lang="en-ID" sz="1800" b="0" i="0" dirty="0">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 Pusat </a:t>
            </a:r>
            <a:r>
              <a:rPr lang="en-ID" sz="1800" b="0" i="0" dirty="0" err="1">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Antar</a:t>
            </a:r>
            <a:r>
              <a:rPr lang="en-ID" sz="1800" b="0" i="0" dirty="0">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 Universitas </a:t>
            </a:r>
            <a:r>
              <a:rPr lang="en-ID" sz="1800" b="0" i="0" dirty="0" err="1">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Pangan</a:t>
            </a:r>
            <a:r>
              <a:rPr lang="en-ID" sz="1800" b="0" i="0" dirty="0">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 dan </a:t>
            </a:r>
            <a:r>
              <a:rPr lang="en-ID" sz="1800" b="0" i="0" dirty="0" err="1">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Gizi</a:t>
            </a:r>
            <a:r>
              <a:rPr lang="en-ID" sz="1800" b="0" i="0" dirty="0">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 Yogyakarta.</a:t>
            </a:r>
            <a:endParaRPr lang="en-US" sz="1800" dirty="0">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1800" b="0" i="0" dirty="0">
                <a:solidFill>
                  <a:schemeClr val="bg1"/>
                </a:solidFill>
                <a:effectLst/>
                <a:latin typeface="Arial Narrow" panose="020B0606020202030204" pitchFamily="34" charset="0"/>
                <a:ea typeface="Calibri" panose="020F0502020204030204" pitchFamily="34" charset="0"/>
              </a:rPr>
              <a:t>Abubakar, Y., </a:t>
            </a:r>
            <a:r>
              <a:rPr lang="en-US" sz="1800" b="0" i="0" dirty="0" err="1">
                <a:solidFill>
                  <a:schemeClr val="bg1"/>
                </a:solidFill>
                <a:effectLst/>
                <a:latin typeface="Arial Narrow" panose="020B0606020202030204" pitchFamily="34" charset="0"/>
                <a:ea typeface="Calibri" panose="020F0502020204030204" pitchFamily="34" charset="0"/>
              </a:rPr>
              <a:t>Widayat</a:t>
            </a:r>
            <a:r>
              <a:rPr lang="en-US" sz="1800" b="0" i="0" dirty="0">
                <a:solidFill>
                  <a:schemeClr val="bg1"/>
                </a:solidFill>
                <a:effectLst/>
                <a:latin typeface="Arial Narrow" panose="020B0606020202030204" pitchFamily="34" charset="0"/>
                <a:ea typeface="Calibri" panose="020F0502020204030204" pitchFamily="34" charset="0"/>
              </a:rPr>
              <a:t>, H.P., </a:t>
            </a:r>
            <a:r>
              <a:rPr lang="en-US" sz="1800" b="0" i="0" dirty="0" err="1">
                <a:solidFill>
                  <a:schemeClr val="bg1"/>
                </a:solidFill>
                <a:effectLst/>
                <a:latin typeface="Arial Narrow" panose="020B0606020202030204" pitchFamily="34" charset="0"/>
                <a:ea typeface="Calibri" panose="020F0502020204030204" pitchFamily="34" charset="0"/>
              </a:rPr>
              <a:t>Muzaifa</a:t>
            </a:r>
            <a:r>
              <a:rPr lang="en-US" sz="1800" b="0" i="0" dirty="0">
                <a:solidFill>
                  <a:schemeClr val="bg1"/>
                </a:solidFill>
                <a:effectLst/>
                <a:latin typeface="Arial Narrow" panose="020B0606020202030204" pitchFamily="34" charset="0"/>
                <a:ea typeface="Calibri" panose="020F0502020204030204" pitchFamily="34" charset="0"/>
              </a:rPr>
              <a:t>, dan Mega, F.A. 2020. </a:t>
            </a:r>
            <a:r>
              <a:rPr lang="en-US" sz="1800" b="0" i="0" dirty="0" err="1">
                <a:solidFill>
                  <a:schemeClr val="bg1"/>
                </a:solidFill>
                <a:effectLst/>
                <a:latin typeface="Arial Narrow" panose="020B0606020202030204" pitchFamily="34" charset="0"/>
                <a:ea typeface="Calibri" panose="020F0502020204030204" pitchFamily="34" charset="0"/>
              </a:rPr>
              <a:t>Isolasi</a:t>
            </a:r>
            <a:r>
              <a:rPr lang="en-US" sz="1800" b="0" i="0" dirty="0">
                <a:solidFill>
                  <a:schemeClr val="bg1"/>
                </a:solidFill>
                <a:effectLst/>
                <a:latin typeface="Arial Narrow" panose="020B0606020202030204" pitchFamily="34" charset="0"/>
                <a:ea typeface="Calibri" panose="020F0502020204030204" pitchFamily="34" charset="0"/>
              </a:rPr>
              <a:t> dan </a:t>
            </a:r>
            <a:r>
              <a:rPr lang="en-US" sz="1800" b="0" i="0" dirty="0" err="1">
                <a:solidFill>
                  <a:schemeClr val="bg1"/>
                </a:solidFill>
                <a:effectLst/>
                <a:latin typeface="Arial Narrow" panose="020B0606020202030204" pitchFamily="34" charset="0"/>
                <a:ea typeface="Calibri" panose="020F0502020204030204" pitchFamily="34" charset="0"/>
              </a:rPr>
              <a:t>Identifikasi</a:t>
            </a:r>
            <a:r>
              <a:rPr lang="en-US" sz="1800" b="0" i="0" dirty="0">
                <a:solidFill>
                  <a:schemeClr val="bg1"/>
                </a:solidFill>
                <a:effectLst/>
                <a:latin typeface="Arial Narrow" panose="020B0606020202030204" pitchFamily="34" charset="0"/>
                <a:ea typeface="Calibri" panose="020F0502020204030204" pitchFamily="34" charset="0"/>
              </a:rPr>
              <a:t> </a:t>
            </a:r>
            <a:r>
              <a:rPr lang="en-US" sz="1800" b="0" i="0" dirty="0" err="1">
                <a:solidFill>
                  <a:schemeClr val="bg1"/>
                </a:solidFill>
                <a:effectLst/>
                <a:latin typeface="Arial Narrow" panose="020B0606020202030204" pitchFamily="34" charset="0"/>
                <a:ea typeface="Calibri" panose="020F0502020204030204" pitchFamily="34" charset="0"/>
              </a:rPr>
              <a:t>Bakteri</a:t>
            </a:r>
            <a:r>
              <a:rPr lang="en-US" sz="1800" b="0" i="0" dirty="0">
                <a:solidFill>
                  <a:schemeClr val="bg1"/>
                </a:solidFill>
                <a:effectLst/>
                <a:latin typeface="Arial Narrow" panose="020B0606020202030204" pitchFamily="34" charset="0"/>
                <a:ea typeface="Calibri" panose="020F0502020204030204" pitchFamily="34" charset="0"/>
              </a:rPr>
              <a:t> </a:t>
            </a:r>
            <a:r>
              <a:rPr lang="en-US" sz="1800" b="0" i="0" dirty="0" err="1">
                <a:solidFill>
                  <a:schemeClr val="bg1"/>
                </a:solidFill>
                <a:effectLst/>
                <a:latin typeface="Arial Narrow" panose="020B0606020202030204" pitchFamily="34" charset="0"/>
                <a:ea typeface="Calibri" panose="020F0502020204030204" pitchFamily="34" charset="0"/>
              </a:rPr>
              <a:t>Asam</a:t>
            </a:r>
            <a:r>
              <a:rPr lang="en-US" sz="1800" b="0" i="0" dirty="0">
                <a:solidFill>
                  <a:schemeClr val="bg1"/>
                </a:solidFill>
                <a:effectLst/>
                <a:latin typeface="Arial Narrow" panose="020B0606020202030204" pitchFamily="34" charset="0"/>
                <a:ea typeface="Calibri" panose="020F0502020204030204" pitchFamily="34" charset="0"/>
              </a:rPr>
              <a:t> </a:t>
            </a:r>
            <a:r>
              <a:rPr lang="en-US" sz="1800" b="0" i="0" dirty="0" err="1">
                <a:solidFill>
                  <a:schemeClr val="bg1"/>
                </a:solidFill>
                <a:effectLst/>
                <a:latin typeface="Arial Narrow" panose="020B0606020202030204" pitchFamily="34" charset="0"/>
                <a:ea typeface="Calibri" panose="020F0502020204030204" pitchFamily="34" charset="0"/>
              </a:rPr>
              <a:t>Asetat</a:t>
            </a:r>
            <a:r>
              <a:rPr lang="en-US" sz="1800" b="0" i="0" dirty="0">
                <a:solidFill>
                  <a:schemeClr val="bg1"/>
                </a:solidFill>
                <a:effectLst/>
                <a:latin typeface="Arial Narrow" panose="020B0606020202030204" pitchFamily="34" charset="0"/>
                <a:ea typeface="Calibri" panose="020F0502020204030204" pitchFamily="34" charset="0"/>
              </a:rPr>
              <a:t> </a:t>
            </a:r>
            <a:r>
              <a:rPr lang="en-US" sz="1800" b="0" i="0" dirty="0" err="1">
                <a:solidFill>
                  <a:schemeClr val="bg1"/>
                </a:solidFill>
                <a:effectLst/>
                <a:latin typeface="Arial Narrow" panose="020B0606020202030204" pitchFamily="34" charset="0"/>
                <a:ea typeface="Calibri" panose="020F0502020204030204" pitchFamily="34" charset="0"/>
              </a:rPr>
              <a:t>dari</a:t>
            </a:r>
            <a:r>
              <a:rPr lang="en-US" sz="1800" b="0" i="0" dirty="0">
                <a:solidFill>
                  <a:schemeClr val="bg1"/>
                </a:solidFill>
                <a:effectLst/>
                <a:latin typeface="Arial Narrow" panose="020B0606020202030204" pitchFamily="34" charset="0"/>
                <a:ea typeface="Calibri" panose="020F0502020204030204" pitchFamily="34" charset="0"/>
              </a:rPr>
              <a:t> </a:t>
            </a:r>
            <a:r>
              <a:rPr lang="en-US" sz="1800" b="0" i="0" dirty="0" err="1">
                <a:solidFill>
                  <a:schemeClr val="bg1"/>
                </a:solidFill>
                <a:effectLst/>
                <a:latin typeface="Arial Narrow" panose="020B0606020202030204" pitchFamily="34" charset="0"/>
                <a:ea typeface="Calibri" panose="020F0502020204030204" pitchFamily="34" charset="0"/>
              </a:rPr>
              <a:t>Fermentasi</a:t>
            </a:r>
            <a:r>
              <a:rPr lang="en-US" sz="1800" b="0" i="0" dirty="0">
                <a:solidFill>
                  <a:schemeClr val="bg1"/>
                </a:solidFill>
                <a:effectLst/>
                <a:latin typeface="Arial Narrow" panose="020B0606020202030204" pitchFamily="34" charset="0"/>
                <a:ea typeface="Calibri" panose="020F0502020204030204" pitchFamily="34" charset="0"/>
              </a:rPr>
              <a:t> Kakao Aceh. Universitas </a:t>
            </a:r>
            <a:r>
              <a:rPr lang="en-US" sz="1800" b="0" i="0" dirty="0" err="1">
                <a:solidFill>
                  <a:schemeClr val="bg1"/>
                </a:solidFill>
                <a:effectLst/>
                <a:latin typeface="Arial Narrow" panose="020B0606020202030204" pitchFamily="34" charset="0"/>
                <a:ea typeface="Calibri" panose="020F0502020204030204" pitchFamily="34" charset="0"/>
              </a:rPr>
              <a:t>Syah</a:t>
            </a:r>
            <a:r>
              <a:rPr lang="en-US" sz="1800" b="0" i="0" dirty="0">
                <a:solidFill>
                  <a:schemeClr val="bg1"/>
                </a:solidFill>
                <a:effectLst/>
                <a:latin typeface="Arial Narrow" panose="020B0606020202030204" pitchFamily="34" charset="0"/>
                <a:ea typeface="Calibri" panose="020F0502020204030204" pitchFamily="34" charset="0"/>
              </a:rPr>
              <a:t> Kuala. Banda Aceh</a:t>
            </a:r>
          </a:p>
          <a:p>
            <a:pPr marL="285750" indent="-285750">
              <a:buFont typeface="Arial" panose="020B0604020202020204" pitchFamily="34" charset="0"/>
              <a:buChar char="•"/>
            </a:pP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Chairunnisa</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Riyanto</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&amp; Abdul Karim. (2019).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Isolasi</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dan Uji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Bakteri</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Lipolitik</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dalam</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Mendegradasi</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Minyak</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Pada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Limbah</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Cair</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Kelapa</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Sawit</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Di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Kebun</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Marihat</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Pematang</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Siantar</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Jurnal</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Ilmiah</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a:t>
            </a:r>
            <a:r>
              <a:rPr lang="en-US" sz="1800" dirty="0" err="1">
                <a:solidFill>
                  <a:schemeClr val="bg1"/>
                </a:solidFill>
                <a:effectLst/>
                <a:latin typeface="Arial Narrow" panose="020B0606020202030204" pitchFamily="34" charset="0"/>
                <a:ea typeface="Calibri" panose="020F0502020204030204" pitchFamily="34" charset="0"/>
                <a:cs typeface="Arial" panose="020B0604020202020204" pitchFamily="34" charset="0"/>
              </a:rPr>
              <a:t>Bilogi</a:t>
            </a:r>
            <a:r>
              <a:rPr lang="en-US"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44-52 Vol 1 (2).</a:t>
            </a:r>
          </a:p>
          <a:p>
            <a:pPr marL="285750" indent="-285750">
              <a:buFont typeface="Arial" panose="020B0604020202020204" pitchFamily="34" charset="0"/>
              <a:buChar char="•"/>
            </a:pPr>
            <a:endParaRPr lang="en-US" dirty="0">
              <a:solidFill>
                <a:schemeClr val="bg1"/>
              </a:solidFill>
              <a:latin typeface="Arial Narrow" panose="020B0606020202030204" pitchFamily="34" charset="0"/>
            </a:endParaRPr>
          </a:p>
        </p:txBody>
      </p:sp>
    </p:spTree>
    <p:extLst>
      <p:ext uri="{BB962C8B-B14F-4D97-AF65-F5344CB8AC3E}">
        <p14:creationId xmlns:p14="http://schemas.microsoft.com/office/powerpoint/2010/main" val="563483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1049075"/>
                                        </p:tgtEl>
                                        <p:attrNameLst>
                                          <p:attrName>style.visibility</p:attrName>
                                        </p:attrNameLst>
                                      </p:cBhvr>
                                      <p:to>
                                        <p:strVal val="visible"/>
                                      </p:to>
                                    </p:set>
                                    <p:anim calcmode="lin" valueType="num">
                                      <p:cBhvr>
                                        <p:cTn id="7" dur="1000" fill="hold"/>
                                        <p:tgtEl>
                                          <p:spTgt spid="1049075"/>
                                        </p:tgtEl>
                                        <p:attrNameLst>
                                          <p:attrName>ppt_w</p:attrName>
                                        </p:attrNameLst>
                                      </p:cBhvr>
                                      <p:tavLst>
                                        <p:tav tm="0">
                                          <p:val>
                                            <p:strVal val="#ppt_w+.3"/>
                                          </p:val>
                                        </p:tav>
                                        <p:tav tm="100000">
                                          <p:val>
                                            <p:strVal val="#ppt_w"/>
                                          </p:val>
                                        </p:tav>
                                      </p:tavLst>
                                    </p:anim>
                                    <p:anim calcmode="lin" valueType="num">
                                      <p:cBhvr>
                                        <p:cTn id="8" dur="1000" fill="hold"/>
                                        <p:tgtEl>
                                          <p:spTgt spid="1049075"/>
                                        </p:tgtEl>
                                        <p:attrNameLst>
                                          <p:attrName>ppt_h</p:attrName>
                                        </p:attrNameLst>
                                      </p:cBhvr>
                                      <p:tavLst>
                                        <p:tav tm="0">
                                          <p:val>
                                            <p:strVal val="#ppt_h"/>
                                          </p:val>
                                        </p:tav>
                                        <p:tav tm="100000">
                                          <p:val>
                                            <p:strVal val="#ppt_h"/>
                                          </p:val>
                                        </p:tav>
                                      </p:tavLst>
                                    </p:anim>
                                    <p:animEffect transition="in" filter="fade">
                                      <p:cBhvr>
                                        <p:cTn id="9" dur="1000"/>
                                        <p:tgtEl>
                                          <p:spTgt spid="10490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907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4" name="图片 3"/>
          <p:cNvPicPr>
            <a:picLocks noChangeAspect="1"/>
          </p:cNvPicPr>
          <p:nvPr/>
        </p:nvPicPr>
        <p:blipFill rotWithShape="1">
          <a:blip r:embed="rId2" cstate="print"/>
          <a:srcRect l="3716" t="892" r="5195" b="992"/>
          <a:stretch>
            <a:fillRect/>
          </a:stretch>
        </p:blipFill>
        <p:spPr>
          <a:xfrm>
            <a:off x="0" y="-120966"/>
            <a:ext cx="12192000" cy="7301294"/>
          </a:xfrm>
          <a:prstGeom prst="rect">
            <a:avLst/>
          </a:prstGeom>
        </p:spPr>
      </p:pic>
      <p:grpSp>
        <p:nvGrpSpPr>
          <p:cNvPr id="42" name="组合 8"/>
          <p:cNvGrpSpPr/>
          <p:nvPr/>
        </p:nvGrpSpPr>
        <p:grpSpPr>
          <a:xfrm>
            <a:off x="1263884" y="1365052"/>
            <a:ext cx="2580686" cy="4323331"/>
            <a:chOff x="1053369" y="511446"/>
            <a:chExt cx="4320000" cy="4325934"/>
          </a:xfrm>
        </p:grpSpPr>
        <p:cxnSp>
          <p:nvCxnSpPr>
            <p:cNvPr id="3145728" name="直接连接符 9"/>
            <p:cNvCxnSpPr>
              <a:cxnSpLocks/>
            </p:cNvCxnSpPr>
            <p:nvPr/>
          </p:nvCxnSpPr>
          <p:spPr>
            <a:xfrm>
              <a:off x="1173611" y="517380"/>
              <a:ext cx="0" cy="4320000"/>
            </a:xfrm>
            <a:prstGeom prst="line">
              <a:avLst/>
            </a:prstGeom>
            <a:ln w="152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145729" name="直接连接符 10"/>
            <p:cNvCxnSpPr>
              <a:cxnSpLocks/>
            </p:cNvCxnSpPr>
            <p:nvPr/>
          </p:nvCxnSpPr>
          <p:spPr>
            <a:xfrm rot="5400000">
              <a:off x="3213369" y="-1595814"/>
              <a:ext cx="0" cy="4320000"/>
            </a:xfrm>
            <a:prstGeom prst="line">
              <a:avLst/>
            </a:prstGeom>
            <a:ln w="152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145730" name="直接连接符 11"/>
            <p:cNvCxnSpPr>
              <a:cxnSpLocks/>
            </p:cNvCxnSpPr>
            <p:nvPr/>
          </p:nvCxnSpPr>
          <p:spPr>
            <a:xfrm rot="5400000">
              <a:off x="3213369" y="2622784"/>
              <a:ext cx="0" cy="4320000"/>
            </a:xfrm>
            <a:prstGeom prst="line">
              <a:avLst/>
            </a:prstGeom>
            <a:ln w="152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145731" name="直接连接符 12"/>
            <p:cNvCxnSpPr>
              <a:cxnSpLocks/>
            </p:cNvCxnSpPr>
            <p:nvPr/>
          </p:nvCxnSpPr>
          <p:spPr>
            <a:xfrm rot="10800000">
              <a:off x="5222526" y="511446"/>
              <a:ext cx="0" cy="720000"/>
            </a:xfrm>
            <a:prstGeom prst="line">
              <a:avLst/>
            </a:prstGeom>
            <a:ln w="152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145732" name="直接连接符 13"/>
            <p:cNvCxnSpPr>
              <a:cxnSpLocks/>
            </p:cNvCxnSpPr>
            <p:nvPr/>
          </p:nvCxnSpPr>
          <p:spPr>
            <a:xfrm rot="10800000">
              <a:off x="5235340" y="4108319"/>
              <a:ext cx="0" cy="720000"/>
            </a:xfrm>
            <a:prstGeom prst="line">
              <a:avLst/>
            </a:prstGeom>
            <a:ln w="1524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1048591" name="文本框 14"/>
          <p:cNvSpPr txBox="1"/>
          <p:nvPr/>
        </p:nvSpPr>
        <p:spPr>
          <a:xfrm rot="16200000">
            <a:off x="627906" y="3133002"/>
            <a:ext cx="4062651" cy="793359"/>
          </a:xfrm>
          <a:prstGeom prst="rect">
            <a:avLst/>
          </a:prstGeom>
          <a:noFill/>
        </p:spPr>
        <p:txBody>
          <a:bodyPr vert="eaVert" wrap="square" rtlCol="0">
            <a:spAutoFit/>
          </a:bodyPr>
          <a:lstStyle/>
          <a:p>
            <a:r>
              <a:rPr lang="en-US" altLang="zh-CN" sz="3600" b="1" dirty="0">
                <a:solidFill>
                  <a:schemeClr val="bg1"/>
                </a:solidFill>
                <a:latin typeface="Arial" panose="020B0604020202020204" pitchFamily="34" charset="0"/>
                <a:ea typeface="Arial" panose="020B0604020202020204" pitchFamily="34" charset="0"/>
              </a:rPr>
              <a:t>A</a:t>
            </a:r>
          </a:p>
          <a:p>
            <a:r>
              <a:rPr lang="en-US" altLang="zh-CN" sz="3600" b="1" dirty="0">
                <a:solidFill>
                  <a:schemeClr val="bg1"/>
                </a:solidFill>
                <a:latin typeface="Arial" panose="020B0604020202020204" pitchFamily="34" charset="0"/>
                <a:ea typeface="Arial" panose="020B0604020202020204" pitchFamily="34" charset="0"/>
              </a:rPr>
              <a:t>N</a:t>
            </a:r>
          </a:p>
          <a:p>
            <a:r>
              <a:rPr lang="en-US" altLang="zh-CN" sz="3600" b="1" dirty="0">
                <a:solidFill>
                  <a:schemeClr val="bg1"/>
                </a:solidFill>
                <a:latin typeface="Arial" panose="020B0604020202020204" pitchFamily="34" charset="0"/>
                <a:ea typeface="Arial" panose="020B0604020202020204" pitchFamily="34" charset="0"/>
              </a:rPr>
              <a:t>G</a:t>
            </a:r>
          </a:p>
          <a:p>
            <a:r>
              <a:rPr lang="en-US" altLang="zh-CN" sz="3600" b="1" dirty="0">
                <a:solidFill>
                  <a:schemeClr val="bg1"/>
                </a:solidFill>
                <a:latin typeface="Arial" panose="020B0604020202020204" pitchFamily="34" charset="0"/>
                <a:ea typeface="Arial" panose="020B0604020202020204" pitchFamily="34" charset="0"/>
              </a:rPr>
              <a:t>G</a:t>
            </a:r>
          </a:p>
          <a:p>
            <a:r>
              <a:rPr lang="en-US" altLang="zh-CN" sz="3600" b="1" dirty="0">
                <a:solidFill>
                  <a:schemeClr val="bg1"/>
                </a:solidFill>
                <a:latin typeface="Arial" panose="020B0604020202020204" pitchFamily="34" charset="0"/>
                <a:ea typeface="Arial" panose="020B0604020202020204" pitchFamily="34" charset="0"/>
              </a:rPr>
              <a:t>O</a:t>
            </a:r>
          </a:p>
          <a:p>
            <a:r>
              <a:rPr lang="en-US" altLang="zh-CN" sz="3600" b="1" dirty="0">
                <a:solidFill>
                  <a:schemeClr val="bg1"/>
                </a:solidFill>
                <a:latin typeface="Arial" panose="020B0604020202020204" pitchFamily="34" charset="0"/>
                <a:ea typeface="Arial" panose="020B0604020202020204" pitchFamily="34" charset="0"/>
              </a:rPr>
              <a:t>T</a:t>
            </a:r>
          </a:p>
          <a:p>
            <a:r>
              <a:rPr lang="en-US" altLang="zh-CN" sz="3600" b="1" dirty="0">
                <a:solidFill>
                  <a:schemeClr val="bg1"/>
                </a:solidFill>
                <a:latin typeface="Arial" panose="020B0604020202020204" pitchFamily="34" charset="0"/>
                <a:ea typeface="Arial" panose="020B0604020202020204" pitchFamily="34" charset="0"/>
              </a:rPr>
              <a:t>A</a:t>
            </a:r>
            <a:endParaRPr lang="zh-CN" altLang="en-US" sz="3600" b="1" dirty="0">
              <a:solidFill>
                <a:schemeClr val="bg1"/>
              </a:solidFill>
              <a:latin typeface="Arial" panose="020B0604020202020204" pitchFamily="34" charset="0"/>
              <a:ea typeface="Arial" panose="020B0604020202020204" pitchFamily="34" charset="0"/>
            </a:endParaRPr>
          </a:p>
        </p:txBody>
      </p:sp>
      <p:sp>
        <p:nvSpPr>
          <p:cNvPr id="1048592" name="文本框 15"/>
          <p:cNvSpPr txBox="1"/>
          <p:nvPr/>
        </p:nvSpPr>
        <p:spPr>
          <a:xfrm>
            <a:off x="3477460" y="2419315"/>
            <a:ext cx="553998" cy="2570922"/>
          </a:xfrm>
          <a:prstGeom prst="rect">
            <a:avLst/>
          </a:prstGeom>
          <a:noFill/>
        </p:spPr>
        <p:txBody>
          <a:bodyPr vert="eaVert" wrap="square" rtlCol="0">
            <a:spAutoFit/>
          </a:bodyPr>
          <a:lstStyle/>
          <a:p>
            <a:r>
              <a:rPr lang="en-US" sz="2400" b="1" dirty="0">
                <a:solidFill>
                  <a:schemeClr val="bg1"/>
                </a:solidFill>
                <a:latin typeface="Arial" panose="020B0604020202020204" pitchFamily="34" charset="0"/>
                <a:ea typeface="Arial" panose="020B0604020202020204" pitchFamily="34" charset="0"/>
              </a:rPr>
              <a:t>KELOMPOK 8</a:t>
            </a:r>
          </a:p>
        </p:txBody>
      </p:sp>
      <p:sp>
        <p:nvSpPr>
          <p:cNvPr id="1048593" name="文本框 16" descr="e7d195523061f1c0deeec63e560781cfd59afb0ea006f2a87ABB68BF51EA6619813959095094C18C62A12F549504892A4AAA8C1554C6663626E05CA27F281A14E6983772AFC3FB97135759321DEA3D704CB8FFD9D2544D20427D00997056F5C96BEB36E87B176A9A2B0208D5F0253CAA64F289E16775627845AD05F6A8DA43D217D906D92F737DD9"/>
          <p:cNvSpPr txBox="1"/>
          <p:nvPr/>
        </p:nvSpPr>
        <p:spPr>
          <a:xfrm>
            <a:off x="5510226" y="1221676"/>
            <a:ext cx="870751" cy="830997"/>
          </a:xfrm>
          <a:prstGeom prst="rect">
            <a:avLst/>
          </a:prstGeom>
          <a:noFill/>
          <a:effectLst/>
        </p:spPr>
        <p:txBody>
          <a:bodyPr wrap="none" rtlCol="0">
            <a:spAutoFit/>
          </a:bodyPr>
          <a:lstStyle/>
          <a:p>
            <a:r>
              <a:rPr lang="en-US" altLang="zh-CN" sz="4800" dirty="0">
                <a:solidFill>
                  <a:schemeClr val="bg1"/>
                </a:solidFill>
                <a:latin typeface="Arial" panose="020B0604020202020204" pitchFamily="34" charset="0"/>
                <a:ea typeface="Arial" panose="020B0604020202020204" pitchFamily="34" charset="0"/>
                <a:cs typeface="Arial" panose="020B0604020202020204" pitchFamily="34" charset="0"/>
              </a:rPr>
              <a:t>02</a:t>
            </a:r>
            <a:endParaRPr lang="zh-CN" altLang="en-US" sz="2000" dirty="0">
              <a:solidFill>
                <a:schemeClr val="bg1"/>
              </a:solidFill>
              <a:latin typeface="Arial" panose="020B0604020202020204" pitchFamily="34" charset="0"/>
              <a:ea typeface="Arial" panose="020B0604020202020204" pitchFamily="34" charset="0"/>
              <a:cs typeface="Arial" panose="020B0604020202020204" pitchFamily="34" charset="0"/>
            </a:endParaRPr>
          </a:p>
        </p:txBody>
      </p:sp>
      <p:sp>
        <p:nvSpPr>
          <p:cNvPr id="1048594" name="文本框 17" descr="e7d195523061f1c0deeec63e560781cfd59afb0ea006f2a87ABB68BF51EA6619813959095094C18C62A12F549504892A4AAA8C1554C6663626E05CA27F281A14E6983772AFC3FB97135759321DEA3D704CB8FFD9D2544D20427D00997056F5C96BEB36E87B176A9A2B0208D5F0253CAA64F289E16775627845AD05F6A8DA43D217D906D92F737DD9"/>
          <p:cNvSpPr txBox="1"/>
          <p:nvPr/>
        </p:nvSpPr>
        <p:spPr>
          <a:xfrm>
            <a:off x="5510226" y="3552126"/>
            <a:ext cx="870751" cy="830997"/>
          </a:xfrm>
          <a:prstGeom prst="rect">
            <a:avLst/>
          </a:prstGeom>
          <a:noFill/>
          <a:effectLst/>
        </p:spPr>
        <p:txBody>
          <a:bodyPr wrap="none" rtlCol="0">
            <a:spAutoFit/>
          </a:bodyPr>
          <a:lstStyle/>
          <a:p>
            <a:r>
              <a:rPr lang="en-US" altLang="zh-CN" sz="4800" dirty="0">
                <a:solidFill>
                  <a:schemeClr val="bg1"/>
                </a:solidFill>
                <a:latin typeface="Arial" panose="020B0604020202020204" pitchFamily="34" charset="0"/>
                <a:ea typeface="Arial" panose="020B0604020202020204" pitchFamily="34" charset="0"/>
                <a:cs typeface="Arial" panose="020B0604020202020204" pitchFamily="34" charset="0"/>
              </a:rPr>
              <a:t>04</a:t>
            </a:r>
            <a:endParaRPr lang="zh-CN" altLang="en-US" sz="2000" dirty="0">
              <a:solidFill>
                <a:schemeClr val="bg1"/>
              </a:solidFill>
              <a:latin typeface="Arial" panose="020B0604020202020204" pitchFamily="34" charset="0"/>
              <a:ea typeface="Arial" panose="020B0604020202020204" pitchFamily="34" charset="0"/>
              <a:cs typeface="Arial" panose="020B0604020202020204" pitchFamily="34" charset="0"/>
            </a:endParaRPr>
          </a:p>
        </p:txBody>
      </p:sp>
      <p:sp>
        <p:nvSpPr>
          <p:cNvPr id="1048595" name="文本框 18" descr="e7d195523061f1c0deeec63e560781cfd59afb0ea006f2a87ABB68BF51EA6619813959095094C18C62A12F549504892A4AAA8C1554C6663626E05CA27F281A14E6983772AFC3FB97135759321DEA3D704CB8FFD9D2544D20427D00997056F5C96BEB36E87B176A9A2B0208D5F0253CAA64F289E16775627845AD05F6A8DA43D217D906D92F737DD9"/>
          <p:cNvSpPr txBox="1"/>
          <p:nvPr/>
        </p:nvSpPr>
        <p:spPr>
          <a:xfrm>
            <a:off x="5510226" y="2372664"/>
            <a:ext cx="870751" cy="830997"/>
          </a:xfrm>
          <a:prstGeom prst="rect">
            <a:avLst/>
          </a:prstGeom>
          <a:noFill/>
          <a:effectLst/>
        </p:spPr>
        <p:txBody>
          <a:bodyPr wrap="none" rtlCol="0">
            <a:spAutoFit/>
          </a:bodyPr>
          <a:lstStyle/>
          <a:p>
            <a:r>
              <a:rPr lang="en-US" altLang="zh-CN" sz="4800" dirty="0">
                <a:solidFill>
                  <a:schemeClr val="bg1"/>
                </a:solidFill>
                <a:latin typeface="Arial" panose="020B0604020202020204" pitchFamily="34" charset="0"/>
                <a:ea typeface="Arial" panose="020B0604020202020204" pitchFamily="34" charset="0"/>
                <a:cs typeface="Arial" panose="020B0604020202020204" pitchFamily="34" charset="0"/>
              </a:rPr>
              <a:t>03</a:t>
            </a:r>
            <a:endParaRPr lang="zh-CN" altLang="en-US" sz="2000" dirty="0">
              <a:solidFill>
                <a:schemeClr val="bg1"/>
              </a:solidFill>
              <a:latin typeface="Arial" panose="020B0604020202020204" pitchFamily="34" charset="0"/>
              <a:ea typeface="Arial" panose="020B0604020202020204" pitchFamily="34" charset="0"/>
              <a:cs typeface="Arial" panose="020B0604020202020204" pitchFamily="34" charset="0"/>
            </a:endParaRPr>
          </a:p>
        </p:txBody>
      </p:sp>
      <p:sp>
        <p:nvSpPr>
          <p:cNvPr id="1048596" name="文本框 19" descr="e7d195523061f1c0deeec63e560781cfd59afb0ea006f2a87ABB68BF51EA6619813959095094C18C62A12F549504892A4AAA8C1554C6663626E05CA27F281A14E6983772AFC3FB97135759321DEA3D704CB8FFD9D2544D20427D00997056F5C96BEB36E87B176A9A2B0208D5F0253CAA64F289E16775627845AD05F6A8DA43D217D906D92F737DD9"/>
          <p:cNvSpPr txBox="1"/>
          <p:nvPr/>
        </p:nvSpPr>
        <p:spPr>
          <a:xfrm>
            <a:off x="5510226" y="4761705"/>
            <a:ext cx="870751" cy="830997"/>
          </a:xfrm>
          <a:prstGeom prst="rect">
            <a:avLst/>
          </a:prstGeom>
          <a:noFill/>
          <a:effectLst/>
        </p:spPr>
        <p:txBody>
          <a:bodyPr wrap="none" rtlCol="0">
            <a:spAutoFit/>
          </a:bodyPr>
          <a:lstStyle/>
          <a:p>
            <a:r>
              <a:rPr lang="en-US" altLang="zh-CN" sz="4800" dirty="0">
                <a:solidFill>
                  <a:schemeClr val="bg1"/>
                </a:solidFill>
                <a:latin typeface="Arial" panose="020B0604020202020204" pitchFamily="34" charset="0"/>
                <a:ea typeface="Arial" panose="020B0604020202020204" pitchFamily="34" charset="0"/>
                <a:cs typeface="Arial" panose="020B0604020202020204" pitchFamily="34" charset="0"/>
              </a:rPr>
              <a:t>05</a:t>
            </a:r>
            <a:endParaRPr lang="zh-CN" altLang="en-US" sz="2000" dirty="0">
              <a:solidFill>
                <a:schemeClr val="bg1"/>
              </a:solidFill>
              <a:latin typeface="Arial" panose="020B0604020202020204" pitchFamily="34" charset="0"/>
              <a:ea typeface="Arial" panose="020B0604020202020204" pitchFamily="34" charset="0"/>
              <a:cs typeface="Arial" panose="020B0604020202020204" pitchFamily="34" charset="0"/>
            </a:endParaRPr>
          </a:p>
        </p:txBody>
      </p:sp>
      <p:sp>
        <p:nvSpPr>
          <p:cNvPr id="1048597" name="等腰三角形 20"/>
          <p:cNvSpPr>
            <a:spLocks noChangeAspect="1"/>
          </p:cNvSpPr>
          <p:nvPr/>
        </p:nvSpPr>
        <p:spPr>
          <a:xfrm rot="16200000" flipV="1">
            <a:off x="6397685" y="1513427"/>
            <a:ext cx="324000" cy="279311"/>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8598" name="等腰三角形 21"/>
          <p:cNvSpPr>
            <a:spLocks noChangeAspect="1"/>
          </p:cNvSpPr>
          <p:nvPr/>
        </p:nvSpPr>
        <p:spPr>
          <a:xfrm rot="16200000" flipV="1">
            <a:off x="6450656" y="3827968"/>
            <a:ext cx="324000" cy="279311"/>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8599" name="等腰三角形 22"/>
          <p:cNvSpPr>
            <a:spLocks noChangeAspect="1"/>
          </p:cNvSpPr>
          <p:nvPr/>
        </p:nvSpPr>
        <p:spPr>
          <a:xfrm rot="16200000" flipV="1">
            <a:off x="6397685" y="2637751"/>
            <a:ext cx="324000" cy="279311"/>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8600" name="等腰三角形 23"/>
          <p:cNvSpPr>
            <a:spLocks noChangeAspect="1"/>
          </p:cNvSpPr>
          <p:nvPr/>
        </p:nvSpPr>
        <p:spPr>
          <a:xfrm rot="16200000" flipV="1">
            <a:off x="6428525" y="5037547"/>
            <a:ext cx="324000" cy="279311"/>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8601" name="文本框 24"/>
          <p:cNvSpPr txBox="1"/>
          <p:nvPr/>
        </p:nvSpPr>
        <p:spPr>
          <a:xfrm>
            <a:off x="6831983" y="202538"/>
            <a:ext cx="2188420" cy="1077218"/>
          </a:xfrm>
          <a:prstGeom prst="rect">
            <a:avLst/>
          </a:prstGeom>
          <a:noFill/>
        </p:spPr>
        <p:txBody>
          <a:bodyPr wrap="none" rtlCol="0">
            <a:spAutoFit/>
          </a:bodyPr>
          <a:lstStyle/>
          <a:p>
            <a:r>
              <a:rPr lang="en-US" sz="3600" dirty="0" err="1">
                <a:solidFill>
                  <a:schemeClr val="bg1"/>
                </a:solidFill>
              </a:rPr>
              <a:t>Letriani</a:t>
            </a:r>
            <a:r>
              <a:rPr lang="en-US" sz="3600" dirty="0">
                <a:solidFill>
                  <a:schemeClr val="bg1"/>
                </a:solidFill>
              </a:rPr>
              <a:t> </a:t>
            </a:r>
            <a:br>
              <a:rPr lang="en-US" sz="3600" dirty="0">
                <a:solidFill>
                  <a:schemeClr val="bg1"/>
                </a:solidFill>
              </a:rPr>
            </a:br>
            <a:r>
              <a:rPr lang="en-US" sz="2800" dirty="0">
                <a:solidFill>
                  <a:schemeClr val="bg1"/>
                </a:solidFill>
              </a:rPr>
              <a:t>2154051008</a:t>
            </a:r>
          </a:p>
        </p:txBody>
      </p:sp>
      <p:sp>
        <p:nvSpPr>
          <p:cNvPr id="1048602" name="文本框 25"/>
          <p:cNvSpPr txBox="1"/>
          <p:nvPr/>
        </p:nvSpPr>
        <p:spPr>
          <a:xfrm>
            <a:off x="6849777" y="1243249"/>
            <a:ext cx="3955122" cy="1077218"/>
          </a:xfrm>
          <a:prstGeom prst="rect">
            <a:avLst/>
          </a:prstGeom>
          <a:noFill/>
        </p:spPr>
        <p:txBody>
          <a:bodyPr wrap="none" rtlCol="0">
            <a:spAutoFit/>
          </a:bodyPr>
          <a:lstStyle/>
          <a:p>
            <a:r>
              <a:rPr lang="en-US" sz="3600" dirty="0" err="1">
                <a:solidFill>
                  <a:schemeClr val="bg1"/>
                </a:solidFill>
              </a:rPr>
              <a:t>Shafira</a:t>
            </a:r>
            <a:r>
              <a:rPr lang="en-US" sz="3600" dirty="0">
                <a:solidFill>
                  <a:schemeClr val="bg1"/>
                </a:solidFill>
              </a:rPr>
              <a:t> </a:t>
            </a:r>
            <a:r>
              <a:rPr lang="en-US" sz="3600" dirty="0" err="1">
                <a:solidFill>
                  <a:schemeClr val="bg1"/>
                </a:solidFill>
              </a:rPr>
              <a:t>Aisya</a:t>
            </a:r>
            <a:r>
              <a:rPr lang="en-US" sz="3600" dirty="0">
                <a:solidFill>
                  <a:schemeClr val="bg1"/>
                </a:solidFill>
              </a:rPr>
              <a:t> Putri</a:t>
            </a:r>
            <a:br>
              <a:rPr lang="en-US" sz="3600" dirty="0">
                <a:solidFill>
                  <a:schemeClr val="bg1"/>
                </a:solidFill>
              </a:rPr>
            </a:br>
            <a:r>
              <a:rPr lang="en-US" sz="2800" dirty="0">
                <a:solidFill>
                  <a:schemeClr val="bg1"/>
                </a:solidFill>
              </a:rPr>
              <a:t>2154051010</a:t>
            </a:r>
            <a:endParaRPr lang="zh-CN" altLang="en-US" sz="2800" b="1" dirty="0">
              <a:solidFill>
                <a:schemeClr val="bg1"/>
              </a:solidFill>
              <a:latin typeface="Arial" panose="020B0604020202020204" pitchFamily="34" charset="0"/>
              <a:ea typeface="Arial" panose="020B0604020202020204" pitchFamily="34" charset="0"/>
            </a:endParaRPr>
          </a:p>
        </p:txBody>
      </p:sp>
      <p:sp>
        <p:nvSpPr>
          <p:cNvPr id="1048603" name="文本框 26"/>
          <p:cNvSpPr txBox="1"/>
          <p:nvPr/>
        </p:nvSpPr>
        <p:spPr>
          <a:xfrm>
            <a:off x="6894095" y="2400798"/>
            <a:ext cx="4006225" cy="1077218"/>
          </a:xfrm>
          <a:prstGeom prst="rect">
            <a:avLst/>
          </a:prstGeom>
          <a:noFill/>
        </p:spPr>
        <p:txBody>
          <a:bodyPr wrap="none" rtlCol="0">
            <a:spAutoFit/>
          </a:bodyPr>
          <a:lstStyle/>
          <a:p>
            <a:pPr lvl="0"/>
            <a:r>
              <a:rPr lang="en-US" sz="3600" dirty="0">
                <a:solidFill>
                  <a:schemeClr val="bg1"/>
                </a:solidFill>
              </a:rPr>
              <a:t>Duta Faried Khaliq</a:t>
            </a:r>
            <a:br>
              <a:rPr lang="en-US" sz="3600" dirty="0">
                <a:solidFill>
                  <a:schemeClr val="bg1"/>
                </a:solidFill>
              </a:rPr>
            </a:br>
            <a:r>
              <a:rPr lang="en-US" sz="2800" dirty="0">
                <a:solidFill>
                  <a:schemeClr val="bg1"/>
                </a:solidFill>
              </a:rPr>
              <a:t>2154051012</a:t>
            </a:r>
          </a:p>
        </p:txBody>
      </p:sp>
      <p:sp>
        <p:nvSpPr>
          <p:cNvPr id="1048604" name="文本框 27"/>
          <p:cNvSpPr txBox="1"/>
          <p:nvPr/>
        </p:nvSpPr>
        <p:spPr>
          <a:xfrm>
            <a:off x="6952423" y="3571050"/>
            <a:ext cx="3262432" cy="1077218"/>
          </a:xfrm>
          <a:prstGeom prst="rect">
            <a:avLst/>
          </a:prstGeom>
          <a:noFill/>
        </p:spPr>
        <p:txBody>
          <a:bodyPr wrap="none" rtlCol="0">
            <a:spAutoFit/>
          </a:bodyPr>
          <a:lstStyle/>
          <a:p>
            <a:pPr lvl="0"/>
            <a:r>
              <a:rPr lang="en-US" sz="3600" dirty="0">
                <a:solidFill>
                  <a:schemeClr val="bg1"/>
                </a:solidFill>
              </a:rPr>
              <a:t>Nurul </a:t>
            </a:r>
            <a:r>
              <a:rPr lang="en-US" sz="3600" dirty="0" err="1">
                <a:solidFill>
                  <a:schemeClr val="bg1"/>
                </a:solidFill>
              </a:rPr>
              <a:t>Hasanah</a:t>
            </a:r>
            <a:br>
              <a:rPr lang="en-US" sz="3600" dirty="0">
                <a:solidFill>
                  <a:schemeClr val="bg1"/>
                </a:solidFill>
              </a:rPr>
            </a:br>
            <a:r>
              <a:rPr lang="en-US" sz="2800" dirty="0">
                <a:solidFill>
                  <a:schemeClr val="bg1"/>
                </a:solidFill>
              </a:rPr>
              <a:t>2154051014</a:t>
            </a:r>
          </a:p>
        </p:txBody>
      </p:sp>
      <p:sp>
        <p:nvSpPr>
          <p:cNvPr id="23" name="文本框 19" descr="e7d195523061f1c0deeec63e560781cfd59afb0ea006f2a87ABB68BF51EA6619813959095094C18C62A12F549504892A4AAA8C1554C6663626E05CA27F281A14E6983772AFC3FB97135759321DEA3D704CB8FFD9D2544D20427D00997056F5C96BEB36E87B176A9A2B0208D5F0253CAA64F289E16775627845AD05F6A8DA43D217D906D92F737DD9">
            <a:extLst>
              <a:ext uri="{FF2B5EF4-FFF2-40B4-BE49-F238E27FC236}">
                <a16:creationId xmlns:a16="http://schemas.microsoft.com/office/drawing/2014/main" id="{EA5315A8-94C6-445F-AE01-6C450E9EA4A2}"/>
              </a:ext>
            </a:extLst>
          </p:cNvPr>
          <p:cNvSpPr txBox="1"/>
          <p:nvPr/>
        </p:nvSpPr>
        <p:spPr>
          <a:xfrm>
            <a:off x="5510226" y="5729354"/>
            <a:ext cx="870751" cy="830997"/>
          </a:xfrm>
          <a:prstGeom prst="rect">
            <a:avLst/>
          </a:prstGeom>
          <a:noFill/>
          <a:effectLst/>
        </p:spPr>
        <p:txBody>
          <a:bodyPr wrap="none" rtlCol="0">
            <a:spAutoFit/>
          </a:bodyPr>
          <a:lstStyle/>
          <a:p>
            <a:r>
              <a:rPr lang="en-US" altLang="zh-CN" sz="4800" dirty="0">
                <a:solidFill>
                  <a:schemeClr val="bg1"/>
                </a:solidFill>
                <a:latin typeface="Arial" panose="020B0604020202020204" pitchFamily="34" charset="0"/>
                <a:ea typeface="Arial" panose="020B0604020202020204" pitchFamily="34" charset="0"/>
                <a:cs typeface="Arial" panose="020B0604020202020204" pitchFamily="34" charset="0"/>
              </a:rPr>
              <a:t>06</a:t>
            </a:r>
            <a:endParaRPr lang="zh-CN" altLang="en-US" sz="2000" dirty="0">
              <a:solidFill>
                <a:schemeClr val="bg1"/>
              </a:solidFill>
              <a:latin typeface="Arial" panose="020B0604020202020204" pitchFamily="34" charset="0"/>
              <a:ea typeface="Arial" panose="020B0604020202020204" pitchFamily="34" charset="0"/>
              <a:cs typeface="Arial" panose="020B0604020202020204" pitchFamily="34" charset="0"/>
            </a:endParaRPr>
          </a:p>
        </p:txBody>
      </p:sp>
      <p:sp>
        <p:nvSpPr>
          <p:cNvPr id="24" name="等腰三角形 23">
            <a:extLst>
              <a:ext uri="{FF2B5EF4-FFF2-40B4-BE49-F238E27FC236}">
                <a16:creationId xmlns:a16="http://schemas.microsoft.com/office/drawing/2014/main" id="{3567F2BC-9FDF-4FC6-BD52-5B1ECA380B21}"/>
              </a:ext>
            </a:extLst>
          </p:cNvPr>
          <p:cNvSpPr>
            <a:spLocks noChangeAspect="1"/>
          </p:cNvSpPr>
          <p:nvPr/>
        </p:nvSpPr>
        <p:spPr>
          <a:xfrm rot="16200000" flipV="1">
            <a:off x="6428525" y="6005196"/>
            <a:ext cx="324000" cy="279311"/>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文本框 27">
            <a:extLst>
              <a:ext uri="{FF2B5EF4-FFF2-40B4-BE49-F238E27FC236}">
                <a16:creationId xmlns:a16="http://schemas.microsoft.com/office/drawing/2014/main" id="{91F017B8-286F-4C76-AAF0-95FC0DC6B69C}"/>
              </a:ext>
            </a:extLst>
          </p:cNvPr>
          <p:cNvSpPr txBox="1"/>
          <p:nvPr/>
        </p:nvSpPr>
        <p:spPr>
          <a:xfrm>
            <a:off x="6952423" y="4656184"/>
            <a:ext cx="2188420" cy="1138773"/>
          </a:xfrm>
          <a:prstGeom prst="rect">
            <a:avLst/>
          </a:prstGeom>
          <a:noFill/>
        </p:spPr>
        <p:txBody>
          <a:bodyPr wrap="none" rtlCol="0">
            <a:spAutoFit/>
          </a:bodyPr>
          <a:lstStyle/>
          <a:p>
            <a:pPr lvl="0"/>
            <a:r>
              <a:rPr lang="en-US" sz="4000" dirty="0">
                <a:solidFill>
                  <a:schemeClr val="bg1"/>
                </a:solidFill>
              </a:rPr>
              <a:t>Al </a:t>
            </a:r>
            <a:r>
              <a:rPr lang="en-US" sz="4000" dirty="0" err="1">
                <a:solidFill>
                  <a:schemeClr val="bg1"/>
                </a:solidFill>
              </a:rPr>
              <a:t>Fajar</a:t>
            </a:r>
            <a:br>
              <a:rPr lang="en-US" sz="4000" dirty="0">
                <a:solidFill>
                  <a:schemeClr val="bg1"/>
                </a:solidFill>
              </a:rPr>
            </a:br>
            <a:r>
              <a:rPr lang="en-US" sz="2800" dirty="0">
                <a:solidFill>
                  <a:schemeClr val="bg1"/>
                </a:solidFill>
              </a:rPr>
              <a:t>2164051002</a:t>
            </a:r>
          </a:p>
        </p:txBody>
      </p:sp>
      <p:sp>
        <p:nvSpPr>
          <p:cNvPr id="26" name="文本框 16" descr="e7d195523061f1c0deeec63e560781cfd59afb0ea006f2a87ABB68BF51EA6619813959095094C18C62A12F549504892A4AAA8C1554C6663626E05CA27F281A14E6983772AFC3FB97135759321DEA3D704CB8FFD9D2544D20427D00997056F5C96BEB36E87B176A9A2B0208D5F0253CAA64F289E16775627845AD05F6A8DA43D217D906D92F737DD9">
            <a:extLst>
              <a:ext uri="{FF2B5EF4-FFF2-40B4-BE49-F238E27FC236}">
                <a16:creationId xmlns:a16="http://schemas.microsoft.com/office/drawing/2014/main" id="{6019270B-A2E4-459A-95D6-6B27B5895DDC}"/>
              </a:ext>
            </a:extLst>
          </p:cNvPr>
          <p:cNvSpPr txBox="1"/>
          <p:nvPr/>
        </p:nvSpPr>
        <p:spPr>
          <a:xfrm>
            <a:off x="5508623" y="128100"/>
            <a:ext cx="868679" cy="815340"/>
          </a:xfrm>
          <a:prstGeom prst="rect">
            <a:avLst/>
          </a:prstGeom>
          <a:noFill/>
          <a:effectLst/>
        </p:spPr>
        <p:txBody>
          <a:bodyPr wrap="none" rtlCol="0">
            <a:spAutoFit/>
          </a:bodyPr>
          <a:lstStyle/>
          <a:p>
            <a:r>
              <a:rPr lang="en-US" altLang="zh-CN" sz="4800" dirty="0">
                <a:solidFill>
                  <a:schemeClr val="bg1"/>
                </a:solidFill>
                <a:latin typeface="Arial" panose="020B0604020202020204" pitchFamily="34" charset="0"/>
                <a:ea typeface="Arial" panose="020B0604020202020204" pitchFamily="34" charset="0"/>
                <a:cs typeface="Arial" panose="020B0604020202020204" pitchFamily="34" charset="0"/>
              </a:rPr>
              <a:t>01</a:t>
            </a:r>
            <a:endParaRPr lang="zh-CN" altLang="en-US" sz="2000" dirty="0">
              <a:solidFill>
                <a:schemeClr val="bg1"/>
              </a:solidFill>
              <a:latin typeface="Arial" panose="020B0604020202020204" pitchFamily="34" charset="0"/>
              <a:ea typeface="Arial" panose="020B0604020202020204" pitchFamily="34" charset="0"/>
              <a:cs typeface="Arial" panose="020B0604020202020204" pitchFamily="34" charset="0"/>
            </a:endParaRPr>
          </a:p>
        </p:txBody>
      </p:sp>
      <p:sp>
        <p:nvSpPr>
          <p:cNvPr id="27" name="等腰三角形 20">
            <a:extLst>
              <a:ext uri="{FF2B5EF4-FFF2-40B4-BE49-F238E27FC236}">
                <a16:creationId xmlns:a16="http://schemas.microsoft.com/office/drawing/2014/main" id="{B8001220-CC0B-4235-B144-D607296970EB}"/>
              </a:ext>
            </a:extLst>
          </p:cNvPr>
          <p:cNvSpPr>
            <a:spLocks noChangeAspect="1"/>
          </p:cNvSpPr>
          <p:nvPr/>
        </p:nvSpPr>
        <p:spPr>
          <a:xfrm rot="16200000" flipV="1">
            <a:off x="6396082" y="419851"/>
            <a:ext cx="324000" cy="279311"/>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文本框 24">
            <a:extLst>
              <a:ext uri="{FF2B5EF4-FFF2-40B4-BE49-F238E27FC236}">
                <a16:creationId xmlns:a16="http://schemas.microsoft.com/office/drawing/2014/main" id="{B8EC97B6-AC05-4C3C-BF68-7D70AFEE0A4A}"/>
              </a:ext>
            </a:extLst>
          </p:cNvPr>
          <p:cNvSpPr txBox="1"/>
          <p:nvPr/>
        </p:nvSpPr>
        <p:spPr>
          <a:xfrm>
            <a:off x="6949462" y="5737465"/>
            <a:ext cx="3467616" cy="1077218"/>
          </a:xfrm>
          <a:prstGeom prst="rect">
            <a:avLst/>
          </a:prstGeom>
          <a:noFill/>
        </p:spPr>
        <p:txBody>
          <a:bodyPr wrap="none" rtlCol="0">
            <a:spAutoFit/>
          </a:bodyPr>
          <a:lstStyle/>
          <a:p>
            <a:pPr lvl="0"/>
            <a:r>
              <a:rPr lang="en-US" sz="3600" dirty="0">
                <a:solidFill>
                  <a:schemeClr val="bg1"/>
                </a:solidFill>
              </a:rPr>
              <a:t>Iqbal </a:t>
            </a:r>
            <a:r>
              <a:rPr lang="en-US" sz="3600" dirty="0" err="1">
                <a:solidFill>
                  <a:schemeClr val="bg1"/>
                </a:solidFill>
              </a:rPr>
              <a:t>Rifanda</a:t>
            </a:r>
            <a:r>
              <a:rPr lang="en-US" sz="3600" dirty="0">
                <a:solidFill>
                  <a:schemeClr val="bg1"/>
                </a:solidFill>
              </a:rPr>
              <a:t>. P</a:t>
            </a:r>
            <a:br>
              <a:rPr lang="en-US" sz="3600" dirty="0">
                <a:solidFill>
                  <a:schemeClr val="bg1"/>
                </a:solidFill>
              </a:rPr>
            </a:br>
            <a:r>
              <a:rPr lang="en-US" sz="2800" dirty="0">
                <a:solidFill>
                  <a:schemeClr val="bg1"/>
                </a:solidFill>
              </a:rPr>
              <a:t>2154051006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1048601"/>
                                        </p:tgtEl>
                                        <p:attrNameLst>
                                          <p:attrName>style.visibility</p:attrName>
                                        </p:attrNameLst>
                                      </p:cBhvr>
                                      <p:to>
                                        <p:strVal val="visible"/>
                                      </p:to>
                                    </p:set>
                                    <p:anim calcmode="lin" valueType="num">
                                      <p:cBhvr>
                                        <p:cTn id="7" dur="1000" fill="hold"/>
                                        <p:tgtEl>
                                          <p:spTgt spid="1048601"/>
                                        </p:tgtEl>
                                        <p:attrNameLst>
                                          <p:attrName>ppt_w</p:attrName>
                                        </p:attrNameLst>
                                      </p:cBhvr>
                                      <p:tavLst>
                                        <p:tav tm="0">
                                          <p:val>
                                            <p:strVal val="#ppt_w+.3"/>
                                          </p:val>
                                        </p:tav>
                                        <p:tav tm="100000">
                                          <p:val>
                                            <p:strVal val="#ppt_w"/>
                                          </p:val>
                                        </p:tav>
                                      </p:tavLst>
                                    </p:anim>
                                    <p:anim calcmode="lin" valueType="num">
                                      <p:cBhvr>
                                        <p:cTn id="8" dur="1000" fill="hold"/>
                                        <p:tgtEl>
                                          <p:spTgt spid="1048601"/>
                                        </p:tgtEl>
                                        <p:attrNameLst>
                                          <p:attrName>ppt_h</p:attrName>
                                        </p:attrNameLst>
                                      </p:cBhvr>
                                      <p:tavLst>
                                        <p:tav tm="0">
                                          <p:val>
                                            <p:strVal val="#ppt_h"/>
                                          </p:val>
                                        </p:tav>
                                        <p:tav tm="100000">
                                          <p:val>
                                            <p:strVal val="#ppt_h"/>
                                          </p:val>
                                        </p:tav>
                                      </p:tavLst>
                                    </p:anim>
                                    <p:animEffect transition="in" filter="fade">
                                      <p:cBhvr>
                                        <p:cTn id="9" dur="1000"/>
                                        <p:tgtEl>
                                          <p:spTgt spid="1048601"/>
                                        </p:tgtEl>
                                      </p:cBhvr>
                                    </p:animEffect>
                                  </p:childTnLst>
                                </p:cTn>
                              </p:par>
                            </p:childTnLst>
                          </p:cTn>
                        </p:par>
                        <p:par>
                          <p:cTn id="10" fill="hold">
                            <p:stCondLst>
                              <p:cond delay="1000"/>
                            </p:stCondLst>
                            <p:childTnLst>
                              <p:par>
                                <p:cTn id="11" presetID="50" presetClass="entr" presetSubtype="0" decel="100000" fill="hold" grpId="0" nodeType="afterEffect">
                                  <p:stCondLst>
                                    <p:cond delay="0"/>
                                  </p:stCondLst>
                                  <p:childTnLst>
                                    <p:set>
                                      <p:cBhvr>
                                        <p:cTn id="12" dur="1" fill="hold">
                                          <p:stCondLst>
                                            <p:cond delay="0"/>
                                          </p:stCondLst>
                                        </p:cTn>
                                        <p:tgtEl>
                                          <p:spTgt spid="1048602"/>
                                        </p:tgtEl>
                                        <p:attrNameLst>
                                          <p:attrName>style.visibility</p:attrName>
                                        </p:attrNameLst>
                                      </p:cBhvr>
                                      <p:to>
                                        <p:strVal val="visible"/>
                                      </p:to>
                                    </p:set>
                                    <p:anim calcmode="lin" valueType="num">
                                      <p:cBhvr>
                                        <p:cTn id="13" dur="1000" fill="hold"/>
                                        <p:tgtEl>
                                          <p:spTgt spid="1048602"/>
                                        </p:tgtEl>
                                        <p:attrNameLst>
                                          <p:attrName>ppt_w</p:attrName>
                                        </p:attrNameLst>
                                      </p:cBhvr>
                                      <p:tavLst>
                                        <p:tav tm="0">
                                          <p:val>
                                            <p:strVal val="#ppt_w+.3"/>
                                          </p:val>
                                        </p:tav>
                                        <p:tav tm="100000">
                                          <p:val>
                                            <p:strVal val="#ppt_w"/>
                                          </p:val>
                                        </p:tav>
                                      </p:tavLst>
                                    </p:anim>
                                    <p:anim calcmode="lin" valueType="num">
                                      <p:cBhvr>
                                        <p:cTn id="14" dur="1000" fill="hold"/>
                                        <p:tgtEl>
                                          <p:spTgt spid="1048602"/>
                                        </p:tgtEl>
                                        <p:attrNameLst>
                                          <p:attrName>ppt_h</p:attrName>
                                        </p:attrNameLst>
                                      </p:cBhvr>
                                      <p:tavLst>
                                        <p:tav tm="0">
                                          <p:val>
                                            <p:strVal val="#ppt_h"/>
                                          </p:val>
                                        </p:tav>
                                        <p:tav tm="100000">
                                          <p:val>
                                            <p:strVal val="#ppt_h"/>
                                          </p:val>
                                        </p:tav>
                                      </p:tavLst>
                                    </p:anim>
                                    <p:animEffect transition="in" filter="fade">
                                      <p:cBhvr>
                                        <p:cTn id="15" dur="1000"/>
                                        <p:tgtEl>
                                          <p:spTgt spid="1048602"/>
                                        </p:tgtEl>
                                      </p:cBhvr>
                                    </p:animEffect>
                                  </p:childTnLst>
                                </p:cTn>
                              </p:par>
                            </p:childTnLst>
                          </p:cTn>
                        </p:par>
                        <p:par>
                          <p:cTn id="16" fill="hold">
                            <p:stCondLst>
                              <p:cond delay="2000"/>
                            </p:stCondLst>
                            <p:childTnLst>
                              <p:par>
                                <p:cTn id="17" presetID="50" presetClass="entr" presetSubtype="0" decel="100000" fill="hold" grpId="0" nodeType="afterEffect">
                                  <p:stCondLst>
                                    <p:cond delay="0"/>
                                  </p:stCondLst>
                                  <p:childTnLst>
                                    <p:set>
                                      <p:cBhvr>
                                        <p:cTn id="18" dur="1" fill="hold">
                                          <p:stCondLst>
                                            <p:cond delay="0"/>
                                          </p:stCondLst>
                                        </p:cTn>
                                        <p:tgtEl>
                                          <p:spTgt spid="1048603"/>
                                        </p:tgtEl>
                                        <p:attrNameLst>
                                          <p:attrName>style.visibility</p:attrName>
                                        </p:attrNameLst>
                                      </p:cBhvr>
                                      <p:to>
                                        <p:strVal val="visible"/>
                                      </p:to>
                                    </p:set>
                                    <p:anim calcmode="lin" valueType="num">
                                      <p:cBhvr>
                                        <p:cTn id="19" dur="1000" fill="hold"/>
                                        <p:tgtEl>
                                          <p:spTgt spid="1048603"/>
                                        </p:tgtEl>
                                        <p:attrNameLst>
                                          <p:attrName>ppt_w</p:attrName>
                                        </p:attrNameLst>
                                      </p:cBhvr>
                                      <p:tavLst>
                                        <p:tav tm="0">
                                          <p:val>
                                            <p:strVal val="#ppt_w+.3"/>
                                          </p:val>
                                        </p:tav>
                                        <p:tav tm="100000">
                                          <p:val>
                                            <p:strVal val="#ppt_w"/>
                                          </p:val>
                                        </p:tav>
                                      </p:tavLst>
                                    </p:anim>
                                    <p:anim calcmode="lin" valueType="num">
                                      <p:cBhvr>
                                        <p:cTn id="20" dur="1000" fill="hold"/>
                                        <p:tgtEl>
                                          <p:spTgt spid="1048603"/>
                                        </p:tgtEl>
                                        <p:attrNameLst>
                                          <p:attrName>ppt_h</p:attrName>
                                        </p:attrNameLst>
                                      </p:cBhvr>
                                      <p:tavLst>
                                        <p:tav tm="0">
                                          <p:val>
                                            <p:strVal val="#ppt_h"/>
                                          </p:val>
                                        </p:tav>
                                        <p:tav tm="100000">
                                          <p:val>
                                            <p:strVal val="#ppt_h"/>
                                          </p:val>
                                        </p:tav>
                                      </p:tavLst>
                                    </p:anim>
                                    <p:animEffect transition="in" filter="fade">
                                      <p:cBhvr>
                                        <p:cTn id="21" dur="1000"/>
                                        <p:tgtEl>
                                          <p:spTgt spid="1048603"/>
                                        </p:tgtEl>
                                      </p:cBhvr>
                                    </p:animEffect>
                                  </p:childTnLst>
                                </p:cTn>
                              </p:par>
                            </p:childTnLst>
                          </p:cTn>
                        </p:par>
                        <p:par>
                          <p:cTn id="22" fill="hold">
                            <p:stCondLst>
                              <p:cond delay="3000"/>
                            </p:stCondLst>
                            <p:childTnLst>
                              <p:par>
                                <p:cTn id="23" presetID="50" presetClass="entr" presetSubtype="0" decel="100000" fill="hold" grpId="0" nodeType="afterEffect">
                                  <p:stCondLst>
                                    <p:cond delay="0"/>
                                  </p:stCondLst>
                                  <p:childTnLst>
                                    <p:set>
                                      <p:cBhvr>
                                        <p:cTn id="24" dur="1" fill="hold">
                                          <p:stCondLst>
                                            <p:cond delay="0"/>
                                          </p:stCondLst>
                                        </p:cTn>
                                        <p:tgtEl>
                                          <p:spTgt spid="1048604"/>
                                        </p:tgtEl>
                                        <p:attrNameLst>
                                          <p:attrName>style.visibility</p:attrName>
                                        </p:attrNameLst>
                                      </p:cBhvr>
                                      <p:to>
                                        <p:strVal val="visible"/>
                                      </p:to>
                                    </p:set>
                                    <p:anim calcmode="lin" valueType="num">
                                      <p:cBhvr>
                                        <p:cTn id="25" dur="1000" fill="hold"/>
                                        <p:tgtEl>
                                          <p:spTgt spid="1048604"/>
                                        </p:tgtEl>
                                        <p:attrNameLst>
                                          <p:attrName>ppt_w</p:attrName>
                                        </p:attrNameLst>
                                      </p:cBhvr>
                                      <p:tavLst>
                                        <p:tav tm="0">
                                          <p:val>
                                            <p:strVal val="#ppt_w+.3"/>
                                          </p:val>
                                        </p:tav>
                                        <p:tav tm="100000">
                                          <p:val>
                                            <p:strVal val="#ppt_w"/>
                                          </p:val>
                                        </p:tav>
                                      </p:tavLst>
                                    </p:anim>
                                    <p:anim calcmode="lin" valueType="num">
                                      <p:cBhvr>
                                        <p:cTn id="26" dur="1000" fill="hold"/>
                                        <p:tgtEl>
                                          <p:spTgt spid="1048604"/>
                                        </p:tgtEl>
                                        <p:attrNameLst>
                                          <p:attrName>ppt_h</p:attrName>
                                        </p:attrNameLst>
                                      </p:cBhvr>
                                      <p:tavLst>
                                        <p:tav tm="0">
                                          <p:val>
                                            <p:strVal val="#ppt_h"/>
                                          </p:val>
                                        </p:tav>
                                        <p:tav tm="100000">
                                          <p:val>
                                            <p:strVal val="#ppt_h"/>
                                          </p:val>
                                        </p:tav>
                                      </p:tavLst>
                                    </p:anim>
                                    <p:animEffect transition="in" filter="fade">
                                      <p:cBhvr>
                                        <p:cTn id="27" dur="1000"/>
                                        <p:tgtEl>
                                          <p:spTgt spid="1048604"/>
                                        </p:tgtEl>
                                      </p:cBhvr>
                                    </p:animEffect>
                                  </p:childTnLst>
                                </p:cTn>
                              </p:par>
                            </p:childTnLst>
                          </p:cTn>
                        </p:par>
                        <p:par>
                          <p:cTn id="28" fill="hold">
                            <p:stCondLst>
                              <p:cond delay="4000"/>
                            </p:stCondLst>
                            <p:childTnLst>
                              <p:par>
                                <p:cTn id="29" presetID="50" presetClass="entr" presetSubtype="0" decel="100000" fill="hold" grpId="0" nodeType="afterEffect">
                                  <p:stCondLst>
                                    <p:cond delay="0"/>
                                  </p:stCondLst>
                                  <p:childTnLst>
                                    <p:set>
                                      <p:cBhvr>
                                        <p:cTn id="30" dur="1" fill="hold">
                                          <p:stCondLst>
                                            <p:cond delay="0"/>
                                          </p:stCondLst>
                                        </p:cTn>
                                        <p:tgtEl>
                                          <p:spTgt spid="25"/>
                                        </p:tgtEl>
                                        <p:attrNameLst>
                                          <p:attrName>style.visibility</p:attrName>
                                        </p:attrNameLst>
                                      </p:cBhvr>
                                      <p:to>
                                        <p:strVal val="visible"/>
                                      </p:to>
                                    </p:set>
                                    <p:anim calcmode="lin" valueType="num">
                                      <p:cBhvr>
                                        <p:cTn id="31" dur="1000" fill="hold"/>
                                        <p:tgtEl>
                                          <p:spTgt spid="25"/>
                                        </p:tgtEl>
                                        <p:attrNameLst>
                                          <p:attrName>ppt_w</p:attrName>
                                        </p:attrNameLst>
                                      </p:cBhvr>
                                      <p:tavLst>
                                        <p:tav tm="0">
                                          <p:val>
                                            <p:strVal val="#ppt_w+.3"/>
                                          </p:val>
                                        </p:tav>
                                        <p:tav tm="100000">
                                          <p:val>
                                            <p:strVal val="#ppt_w"/>
                                          </p:val>
                                        </p:tav>
                                      </p:tavLst>
                                    </p:anim>
                                    <p:anim calcmode="lin" valueType="num">
                                      <p:cBhvr>
                                        <p:cTn id="32" dur="1000" fill="hold"/>
                                        <p:tgtEl>
                                          <p:spTgt spid="25"/>
                                        </p:tgtEl>
                                        <p:attrNameLst>
                                          <p:attrName>ppt_h</p:attrName>
                                        </p:attrNameLst>
                                      </p:cBhvr>
                                      <p:tavLst>
                                        <p:tav tm="0">
                                          <p:val>
                                            <p:strVal val="#ppt_h"/>
                                          </p:val>
                                        </p:tav>
                                        <p:tav tm="100000">
                                          <p:val>
                                            <p:strVal val="#ppt_h"/>
                                          </p:val>
                                        </p:tav>
                                      </p:tavLst>
                                    </p:anim>
                                    <p:animEffect transition="in" filter="fade">
                                      <p:cBhvr>
                                        <p:cTn id="33" dur="1000"/>
                                        <p:tgtEl>
                                          <p:spTgt spid="25"/>
                                        </p:tgtEl>
                                      </p:cBhvr>
                                    </p:animEffect>
                                  </p:childTnLst>
                                </p:cTn>
                              </p:par>
                            </p:childTnLst>
                          </p:cTn>
                        </p:par>
                        <p:par>
                          <p:cTn id="34" fill="hold">
                            <p:stCondLst>
                              <p:cond delay="5000"/>
                            </p:stCondLst>
                            <p:childTnLst>
                              <p:par>
                                <p:cTn id="35" presetID="50" presetClass="entr" presetSubtype="0" decel="100000" fill="hold" grpId="0" nodeType="afterEffect">
                                  <p:stCondLst>
                                    <p:cond delay="0"/>
                                  </p:stCondLst>
                                  <p:childTnLst>
                                    <p:set>
                                      <p:cBhvr>
                                        <p:cTn id="36" dur="1" fill="hold">
                                          <p:stCondLst>
                                            <p:cond delay="0"/>
                                          </p:stCondLst>
                                        </p:cTn>
                                        <p:tgtEl>
                                          <p:spTgt spid="28"/>
                                        </p:tgtEl>
                                        <p:attrNameLst>
                                          <p:attrName>style.visibility</p:attrName>
                                        </p:attrNameLst>
                                      </p:cBhvr>
                                      <p:to>
                                        <p:strVal val="visible"/>
                                      </p:to>
                                    </p:set>
                                    <p:anim calcmode="lin" valueType="num">
                                      <p:cBhvr>
                                        <p:cTn id="37" dur="1000" fill="hold"/>
                                        <p:tgtEl>
                                          <p:spTgt spid="28"/>
                                        </p:tgtEl>
                                        <p:attrNameLst>
                                          <p:attrName>ppt_w</p:attrName>
                                        </p:attrNameLst>
                                      </p:cBhvr>
                                      <p:tavLst>
                                        <p:tav tm="0">
                                          <p:val>
                                            <p:strVal val="#ppt_w+.3"/>
                                          </p:val>
                                        </p:tav>
                                        <p:tav tm="100000">
                                          <p:val>
                                            <p:strVal val="#ppt_w"/>
                                          </p:val>
                                        </p:tav>
                                      </p:tavLst>
                                    </p:anim>
                                    <p:anim calcmode="lin" valueType="num">
                                      <p:cBhvr>
                                        <p:cTn id="38" dur="1000" fill="hold"/>
                                        <p:tgtEl>
                                          <p:spTgt spid="28"/>
                                        </p:tgtEl>
                                        <p:attrNameLst>
                                          <p:attrName>ppt_h</p:attrName>
                                        </p:attrNameLst>
                                      </p:cBhvr>
                                      <p:tavLst>
                                        <p:tav tm="0">
                                          <p:val>
                                            <p:strVal val="#ppt_h"/>
                                          </p:val>
                                        </p:tav>
                                        <p:tav tm="100000">
                                          <p:val>
                                            <p:strVal val="#ppt_h"/>
                                          </p:val>
                                        </p:tav>
                                      </p:tavLst>
                                    </p:anim>
                                    <p:animEffect transition="in" filter="fade">
                                      <p:cBhvr>
                                        <p:cTn id="39" dur="10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01" grpId="0"/>
      <p:bldP spid="1048602" grpId="0"/>
      <p:bldP spid="1048603" grpId="0"/>
      <p:bldP spid="1048604" grpId="0"/>
      <p:bldP spid="25" grpId="0"/>
      <p:bldP spid="2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62" name="图片 3"/>
          <p:cNvPicPr>
            <a:picLocks noChangeAspect="1"/>
          </p:cNvPicPr>
          <p:nvPr/>
        </p:nvPicPr>
        <p:blipFill rotWithShape="1">
          <a:blip r:embed="rId2" cstate="print"/>
          <a:srcRect l="3716" t="892" r="5195" b="992"/>
          <a:stretch>
            <a:fillRect/>
          </a:stretch>
        </p:blipFill>
        <p:spPr>
          <a:xfrm>
            <a:off x="0" y="0"/>
            <a:ext cx="12192000" cy="7301294"/>
          </a:xfrm>
          <a:prstGeom prst="rect">
            <a:avLst/>
          </a:prstGeom>
        </p:spPr>
      </p:pic>
      <p:sp>
        <p:nvSpPr>
          <p:cNvPr id="1049074" name="矩形 4"/>
          <p:cNvSpPr/>
          <p:nvPr/>
        </p:nvSpPr>
        <p:spPr>
          <a:xfrm>
            <a:off x="159026" y="185529"/>
            <a:ext cx="11701670" cy="6917635"/>
          </a:xfrm>
          <a:prstGeom prst="rect">
            <a:avLst/>
          </a:prstGeom>
          <a:noFill/>
          <a:ln w="190500">
            <a:gradFill>
              <a:gsLst>
                <a:gs pos="24000">
                  <a:schemeClr val="bg1"/>
                </a:gs>
                <a:gs pos="44588">
                  <a:srgbClr val="FCFDFE">
                    <a:alpha val="0"/>
                  </a:srgbClr>
                </a:gs>
                <a:gs pos="71000">
                  <a:schemeClr val="bg1">
                    <a:alpha val="0"/>
                  </a:schemeClr>
                </a:gs>
                <a:gs pos="89000">
                  <a:schemeClr val="bg1"/>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75" name="文本框 5"/>
          <p:cNvSpPr txBox="1"/>
          <p:nvPr/>
        </p:nvSpPr>
        <p:spPr>
          <a:xfrm>
            <a:off x="5128019" y="259203"/>
            <a:ext cx="1935962" cy="461665"/>
          </a:xfrm>
          <a:prstGeom prst="rect">
            <a:avLst/>
          </a:prstGeom>
          <a:noFill/>
        </p:spPr>
        <p:txBody>
          <a:bodyPr wrap="square" rtlCol="0">
            <a:spAutoFit/>
          </a:bodyPr>
          <a:lstStyle/>
          <a:p>
            <a:r>
              <a:rPr lang="en-US" altLang="zh-CN" sz="2400" b="1" dirty="0">
                <a:solidFill>
                  <a:schemeClr val="bg1"/>
                </a:solidFill>
                <a:latin typeface="Arial" panose="020B0604020202020204" pitchFamily="34" charset="0"/>
                <a:ea typeface="Arial" panose="020B0604020202020204" pitchFamily="34" charset="0"/>
              </a:rPr>
              <a:t>REFERENSI</a:t>
            </a:r>
          </a:p>
        </p:txBody>
      </p:sp>
      <p:sp>
        <p:nvSpPr>
          <p:cNvPr id="2" name="TextBox 1">
            <a:extLst>
              <a:ext uri="{FF2B5EF4-FFF2-40B4-BE49-F238E27FC236}">
                <a16:creationId xmlns:a16="http://schemas.microsoft.com/office/drawing/2014/main" id="{47F3F3D4-E9F0-40D3-96D1-F3B1EAFAAA43}"/>
              </a:ext>
            </a:extLst>
          </p:cNvPr>
          <p:cNvSpPr txBox="1"/>
          <p:nvPr/>
        </p:nvSpPr>
        <p:spPr>
          <a:xfrm>
            <a:off x="315947" y="720868"/>
            <a:ext cx="11387828" cy="6765955"/>
          </a:xfrm>
          <a:prstGeom prst="rect">
            <a:avLst/>
          </a:prstGeom>
          <a:noFill/>
        </p:spPr>
        <p:txBody>
          <a:bodyPr wrap="square" rtlCol="0">
            <a:spAutoFit/>
          </a:bodyPr>
          <a:lstStyle/>
          <a:p>
            <a:pPr marL="285750" indent="-285750">
              <a:spcAft>
                <a:spcPts val="1000"/>
              </a:spcAft>
              <a:buFont typeface="Arial" panose="020B0604020202020204" pitchFamily="34" charset="0"/>
              <a:buChar char="•"/>
            </a:pPr>
            <a:r>
              <a:rPr lang="sv-SE"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Hidayat, J. N., &amp; Fajarianingtyas, D. A. (2006). Isolasi Bakteri Amilolitik Dari Ragi. </a:t>
            </a:r>
            <a:r>
              <a:rPr lang="sv-SE" sz="1800" i="1"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Jurnal Universitas Wiraraja</a:t>
            </a:r>
            <a:r>
              <a:rPr lang="sv-SE" sz="1800" dirty="0">
                <a:solidFill>
                  <a:schemeClr val="bg1"/>
                </a:solidFill>
                <a:effectLst/>
                <a:latin typeface="Arial Narrow" panose="020B0606020202030204" pitchFamily="34" charset="0"/>
                <a:ea typeface="Calibri" panose="020F0502020204030204" pitchFamily="34" charset="0"/>
                <a:cs typeface="Arial" panose="020B0604020202020204" pitchFamily="34" charset="0"/>
              </a:rPr>
              <a:t>, 39-42.</a:t>
            </a:r>
          </a:p>
          <a:p>
            <a:pPr marL="285750" indent="-285750">
              <a:spcAft>
                <a:spcPts val="1000"/>
              </a:spcAft>
              <a:buFont typeface="Arial" panose="020B0604020202020204" pitchFamily="34" charset="0"/>
              <a:buChar char="•"/>
            </a:pPr>
            <a:r>
              <a:rPr lang="en-US" dirty="0" err="1">
                <a:solidFill>
                  <a:schemeClr val="bg1"/>
                </a:solidFill>
                <a:latin typeface="Arial Narrow" panose="020B0606020202030204" pitchFamily="34" charset="0"/>
              </a:rPr>
              <a:t>Pamaya</a:t>
            </a:r>
            <a:r>
              <a:rPr lang="en-US" dirty="0">
                <a:solidFill>
                  <a:schemeClr val="bg1"/>
                </a:solidFill>
                <a:latin typeface="Arial Narrow" panose="020B0606020202030204" pitchFamily="34" charset="0"/>
              </a:rPr>
              <a:t>, D., </a:t>
            </a:r>
            <a:r>
              <a:rPr lang="en-US" dirty="0" err="1">
                <a:solidFill>
                  <a:schemeClr val="bg1"/>
                </a:solidFill>
                <a:latin typeface="Arial Narrow" panose="020B0606020202030204" pitchFamily="34" charset="0"/>
              </a:rPr>
              <a:t>Muchlissin</a:t>
            </a:r>
            <a:r>
              <a:rPr lang="en-US" dirty="0">
                <a:solidFill>
                  <a:schemeClr val="bg1"/>
                </a:solidFill>
                <a:latin typeface="Arial Narrow" panose="020B0606020202030204" pitchFamily="34" charset="0"/>
              </a:rPr>
              <a:t>, S. I., Maharani, E. T., </a:t>
            </a:r>
            <a:r>
              <a:rPr lang="en-US" dirty="0" err="1">
                <a:solidFill>
                  <a:schemeClr val="bg1"/>
                </a:solidFill>
                <a:latin typeface="Arial Narrow" panose="020B0606020202030204" pitchFamily="34" charset="0"/>
              </a:rPr>
              <a:t>Darmawati</a:t>
            </a:r>
            <a:r>
              <a:rPr lang="en-US" dirty="0">
                <a:solidFill>
                  <a:schemeClr val="bg1"/>
                </a:solidFill>
                <a:latin typeface="Arial Narrow" panose="020B0606020202030204" pitchFamily="34" charset="0"/>
              </a:rPr>
              <a:t>, S., &amp; </a:t>
            </a:r>
            <a:r>
              <a:rPr lang="en-US" dirty="0" err="1">
                <a:solidFill>
                  <a:schemeClr val="bg1"/>
                </a:solidFill>
                <a:latin typeface="Arial Narrow" panose="020B0606020202030204" pitchFamily="34" charset="0"/>
              </a:rPr>
              <a:t>Ethica</a:t>
            </a:r>
            <a:r>
              <a:rPr lang="en-US" dirty="0">
                <a:solidFill>
                  <a:schemeClr val="bg1"/>
                </a:solidFill>
                <a:latin typeface="Arial Narrow" panose="020B0606020202030204" pitchFamily="34" charset="0"/>
              </a:rPr>
              <a:t>, S. N. (2018). </a:t>
            </a:r>
            <a:r>
              <a:rPr lang="en-US" dirty="0" err="1">
                <a:solidFill>
                  <a:schemeClr val="bg1"/>
                </a:solidFill>
                <a:latin typeface="Arial Narrow" panose="020B0606020202030204" pitchFamily="34" charset="0"/>
              </a:rPr>
              <a:t>Isolasi</a:t>
            </a:r>
            <a:r>
              <a:rPr lang="en-US" dirty="0">
                <a:solidFill>
                  <a:schemeClr val="bg1"/>
                </a:solidFill>
                <a:latin typeface="Arial Narrow" panose="020B0606020202030204" pitchFamily="34" charset="0"/>
              </a:rPr>
              <a:t> </a:t>
            </a:r>
            <a:r>
              <a:rPr lang="en-US" dirty="0" err="1">
                <a:solidFill>
                  <a:schemeClr val="bg1"/>
                </a:solidFill>
                <a:latin typeface="Arial Narrow" panose="020B0606020202030204" pitchFamily="34" charset="0"/>
              </a:rPr>
              <a:t>Bakteri</a:t>
            </a:r>
            <a:r>
              <a:rPr lang="en-US" dirty="0">
                <a:solidFill>
                  <a:schemeClr val="bg1"/>
                </a:solidFill>
                <a:latin typeface="Arial Narrow" panose="020B0606020202030204" pitchFamily="34" charset="0"/>
              </a:rPr>
              <a:t> </a:t>
            </a:r>
            <a:r>
              <a:rPr lang="en-US" dirty="0" err="1">
                <a:solidFill>
                  <a:schemeClr val="bg1"/>
                </a:solidFill>
                <a:latin typeface="Arial Narrow" panose="020B0606020202030204" pitchFamily="34" charset="0"/>
              </a:rPr>
              <a:t>Penghasil</a:t>
            </a:r>
            <a:r>
              <a:rPr lang="en-US" dirty="0">
                <a:solidFill>
                  <a:schemeClr val="bg1"/>
                </a:solidFill>
                <a:latin typeface="Arial Narrow" panose="020B0606020202030204" pitchFamily="34" charset="0"/>
              </a:rPr>
              <a:t> </a:t>
            </a:r>
            <a:r>
              <a:rPr lang="en-US" dirty="0" err="1">
                <a:solidFill>
                  <a:schemeClr val="bg1"/>
                </a:solidFill>
                <a:latin typeface="Arial Narrow" panose="020B0606020202030204" pitchFamily="34" charset="0"/>
              </a:rPr>
              <a:t>Enzim</a:t>
            </a:r>
            <a:r>
              <a:rPr lang="en-US" dirty="0">
                <a:solidFill>
                  <a:schemeClr val="bg1"/>
                </a:solidFill>
                <a:latin typeface="Arial Narrow" panose="020B0606020202030204" pitchFamily="34" charset="0"/>
              </a:rPr>
              <a:t> Protease Bacillus </a:t>
            </a:r>
            <a:r>
              <a:rPr lang="en-US" dirty="0" err="1">
                <a:solidFill>
                  <a:schemeClr val="bg1"/>
                </a:solidFill>
                <a:latin typeface="Arial Narrow" panose="020B0606020202030204" pitchFamily="34" charset="0"/>
              </a:rPr>
              <a:t>Amyloliquefaciens</a:t>
            </a:r>
            <a:r>
              <a:rPr lang="en-US" dirty="0">
                <a:solidFill>
                  <a:schemeClr val="bg1"/>
                </a:solidFill>
                <a:latin typeface="Arial Narrow" panose="020B0606020202030204" pitchFamily="34" charset="0"/>
              </a:rPr>
              <a:t> </a:t>
            </a:r>
            <a:r>
              <a:rPr lang="en-US" dirty="0" err="1">
                <a:solidFill>
                  <a:schemeClr val="bg1"/>
                </a:solidFill>
                <a:latin typeface="Arial Narrow" panose="020B0606020202030204" pitchFamily="34" charset="0"/>
              </a:rPr>
              <a:t>Irod</a:t>
            </a:r>
            <a:r>
              <a:rPr lang="en-US" dirty="0">
                <a:solidFill>
                  <a:schemeClr val="bg1"/>
                </a:solidFill>
                <a:latin typeface="Arial Narrow" panose="020B0606020202030204" pitchFamily="34" charset="0"/>
              </a:rPr>
              <a:t> Pada </a:t>
            </a:r>
            <a:r>
              <a:rPr lang="en-US" dirty="0" err="1">
                <a:solidFill>
                  <a:schemeClr val="bg1"/>
                </a:solidFill>
                <a:latin typeface="Arial Narrow" panose="020B0606020202030204" pitchFamily="34" charset="0"/>
              </a:rPr>
              <a:t>Oncom</a:t>
            </a:r>
            <a:r>
              <a:rPr lang="en-US" dirty="0">
                <a:solidFill>
                  <a:schemeClr val="bg1"/>
                </a:solidFill>
                <a:latin typeface="Arial Narrow" panose="020B0606020202030204" pitchFamily="34" charset="0"/>
              </a:rPr>
              <a:t> Merah </a:t>
            </a:r>
            <a:r>
              <a:rPr lang="en-US" dirty="0" err="1">
                <a:solidFill>
                  <a:schemeClr val="bg1"/>
                </a:solidFill>
                <a:latin typeface="Arial Narrow" panose="020B0606020202030204" pitchFamily="34" charset="0"/>
              </a:rPr>
              <a:t>Pasca</a:t>
            </a:r>
            <a:r>
              <a:rPr lang="en-US" dirty="0">
                <a:solidFill>
                  <a:schemeClr val="bg1"/>
                </a:solidFill>
                <a:latin typeface="Arial Narrow" panose="020B0606020202030204" pitchFamily="34" charset="0"/>
              </a:rPr>
              <a:t> </a:t>
            </a:r>
            <a:r>
              <a:rPr lang="en-US" dirty="0" err="1">
                <a:solidFill>
                  <a:schemeClr val="bg1"/>
                </a:solidFill>
                <a:latin typeface="Arial Narrow" panose="020B0606020202030204" pitchFamily="34" charset="0"/>
              </a:rPr>
              <a:t>Fermentasi</a:t>
            </a:r>
            <a:r>
              <a:rPr lang="en-US" dirty="0">
                <a:solidFill>
                  <a:schemeClr val="bg1"/>
                </a:solidFill>
                <a:latin typeface="Arial Narrow" panose="020B0606020202030204" pitchFamily="34" charset="0"/>
              </a:rPr>
              <a:t> 48 jam. </a:t>
            </a:r>
            <a:r>
              <a:rPr lang="en-US" i="1" dirty="0" err="1">
                <a:solidFill>
                  <a:schemeClr val="bg1"/>
                </a:solidFill>
                <a:latin typeface="Arial Narrow" panose="020B0606020202030204" pitchFamily="34" charset="0"/>
              </a:rPr>
              <a:t>Jurnal</a:t>
            </a:r>
            <a:r>
              <a:rPr lang="en-US" i="1" dirty="0">
                <a:solidFill>
                  <a:schemeClr val="bg1"/>
                </a:solidFill>
                <a:latin typeface="Arial Narrow" panose="020B0606020202030204" pitchFamily="34" charset="0"/>
              </a:rPr>
              <a:t> Seminar Nasional </a:t>
            </a:r>
            <a:r>
              <a:rPr lang="en-US" i="1" dirty="0" err="1">
                <a:solidFill>
                  <a:schemeClr val="bg1"/>
                </a:solidFill>
                <a:latin typeface="Arial Narrow" panose="020B0606020202030204" pitchFamily="34" charset="0"/>
              </a:rPr>
              <a:t>Edusaintek</a:t>
            </a:r>
            <a:r>
              <a:rPr lang="en-US" dirty="0">
                <a:solidFill>
                  <a:schemeClr val="bg1"/>
                </a:solidFill>
                <a:latin typeface="Arial Narrow" panose="020B0606020202030204" pitchFamily="34" charset="0"/>
              </a:rPr>
              <a:t>.</a:t>
            </a:r>
            <a:endParaRPr lang="sv-SE" dirty="0">
              <a:solidFill>
                <a:schemeClr val="bg1"/>
              </a:solidFill>
              <a:latin typeface="Arial Narrow" panose="020B0606020202030204" pitchFamily="34" charset="0"/>
              <a:cs typeface="Arial" panose="020B0604020202020204" pitchFamily="34" charset="0"/>
            </a:endParaRPr>
          </a:p>
          <a:p>
            <a:pPr marL="285750" indent="-285750">
              <a:spcAft>
                <a:spcPts val="1000"/>
              </a:spcAft>
              <a:buFont typeface="Arial" panose="020B0604020202020204" pitchFamily="34" charset="0"/>
              <a:buChar char="•"/>
            </a:pPr>
            <a:r>
              <a:rPr lang="en-US" dirty="0" err="1">
                <a:solidFill>
                  <a:schemeClr val="bg1"/>
                </a:solidFill>
                <a:latin typeface="Arial Narrow" panose="020B0606020202030204" pitchFamily="34" charset="0"/>
              </a:rPr>
              <a:t>Zuraidah</a:t>
            </a:r>
            <a:r>
              <a:rPr lang="en-US" dirty="0">
                <a:solidFill>
                  <a:schemeClr val="bg1"/>
                </a:solidFill>
                <a:latin typeface="Arial Narrow" panose="020B0606020202030204" pitchFamily="34" charset="0"/>
              </a:rPr>
              <a:t>, </a:t>
            </a:r>
            <a:r>
              <a:rPr lang="en-US" dirty="0" err="1">
                <a:solidFill>
                  <a:schemeClr val="bg1"/>
                </a:solidFill>
                <a:latin typeface="Arial Narrow" panose="020B0606020202030204" pitchFamily="34" charset="0"/>
              </a:rPr>
              <a:t>Wahyuni</a:t>
            </a:r>
            <a:r>
              <a:rPr lang="en-US" dirty="0">
                <a:solidFill>
                  <a:schemeClr val="bg1"/>
                </a:solidFill>
                <a:latin typeface="Arial Narrow" panose="020B0606020202030204" pitchFamily="34" charset="0"/>
              </a:rPr>
              <a:t>, D., &amp; </a:t>
            </a:r>
            <a:r>
              <a:rPr lang="en-US" dirty="0" err="1">
                <a:solidFill>
                  <a:schemeClr val="bg1"/>
                </a:solidFill>
                <a:latin typeface="Arial Narrow" panose="020B0606020202030204" pitchFamily="34" charset="0"/>
              </a:rPr>
              <a:t>Astuty</a:t>
            </a:r>
            <a:r>
              <a:rPr lang="en-US" dirty="0">
                <a:solidFill>
                  <a:schemeClr val="bg1"/>
                </a:solidFill>
                <a:latin typeface="Arial Narrow" panose="020B0606020202030204" pitchFamily="34" charset="0"/>
              </a:rPr>
              <a:t>, E. (2020). </a:t>
            </a:r>
            <a:r>
              <a:rPr lang="en-US" dirty="0" err="1">
                <a:solidFill>
                  <a:schemeClr val="bg1"/>
                </a:solidFill>
                <a:latin typeface="Arial Narrow" panose="020B0606020202030204" pitchFamily="34" charset="0"/>
              </a:rPr>
              <a:t>Karakteristik</a:t>
            </a:r>
            <a:r>
              <a:rPr lang="en-US" dirty="0">
                <a:solidFill>
                  <a:schemeClr val="bg1"/>
                </a:solidFill>
                <a:latin typeface="Arial Narrow" panose="020B0606020202030204" pitchFamily="34" charset="0"/>
              </a:rPr>
              <a:t> </a:t>
            </a:r>
            <a:r>
              <a:rPr lang="en-US" dirty="0" err="1">
                <a:solidFill>
                  <a:schemeClr val="bg1"/>
                </a:solidFill>
                <a:latin typeface="Arial Narrow" panose="020B0606020202030204" pitchFamily="34" charset="0"/>
              </a:rPr>
              <a:t>Morfologi</a:t>
            </a:r>
            <a:r>
              <a:rPr lang="en-US" dirty="0">
                <a:solidFill>
                  <a:schemeClr val="bg1"/>
                </a:solidFill>
                <a:latin typeface="Arial Narrow" panose="020B0606020202030204" pitchFamily="34" charset="0"/>
              </a:rPr>
              <a:t> dan Uji </a:t>
            </a:r>
            <a:r>
              <a:rPr lang="en-US" dirty="0" err="1">
                <a:solidFill>
                  <a:schemeClr val="bg1"/>
                </a:solidFill>
                <a:latin typeface="Arial Narrow" panose="020B0606020202030204" pitchFamily="34" charset="0"/>
              </a:rPr>
              <a:t>Aktivitas</a:t>
            </a:r>
            <a:r>
              <a:rPr lang="en-US" dirty="0">
                <a:solidFill>
                  <a:schemeClr val="bg1"/>
                </a:solidFill>
                <a:latin typeface="Arial Narrow" panose="020B0606020202030204" pitchFamily="34" charset="0"/>
              </a:rPr>
              <a:t> </a:t>
            </a:r>
            <a:r>
              <a:rPr lang="en-US" dirty="0" err="1">
                <a:solidFill>
                  <a:schemeClr val="bg1"/>
                </a:solidFill>
                <a:latin typeface="Arial Narrow" panose="020B0606020202030204" pitchFamily="34" charset="0"/>
              </a:rPr>
              <a:t>Bakteri</a:t>
            </a:r>
            <a:r>
              <a:rPr lang="en-US" dirty="0">
                <a:solidFill>
                  <a:schemeClr val="bg1"/>
                </a:solidFill>
                <a:latin typeface="Arial Narrow" panose="020B0606020202030204" pitchFamily="34" charset="0"/>
              </a:rPr>
              <a:t> </a:t>
            </a:r>
            <a:r>
              <a:rPr lang="en-US" dirty="0" err="1">
                <a:solidFill>
                  <a:schemeClr val="bg1"/>
                </a:solidFill>
                <a:latin typeface="Arial Narrow" panose="020B0606020202030204" pitchFamily="34" charset="0"/>
              </a:rPr>
              <a:t>Termofilik</a:t>
            </a:r>
            <a:r>
              <a:rPr lang="en-US" dirty="0">
                <a:solidFill>
                  <a:schemeClr val="bg1"/>
                </a:solidFill>
                <a:latin typeface="Arial Narrow" panose="020B0606020202030204" pitchFamily="34" charset="0"/>
              </a:rPr>
              <a:t> Dari Kawasan </a:t>
            </a:r>
            <a:r>
              <a:rPr lang="en-US" dirty="0" err="1">
                <a:solidFill>
                  <a:schemeClr val="bg1"/>
                </a:solidFill>
                <a:latin typeface="Arial Narrow" panose="020B0606020202030204" pitchFamily="34" charset="0"/>
              </a:rPr>
              <a:t>Wisata</a:t>
            </a:r>
            <a:r>
              <a:rPr lang="en-US" dirty="0">
                <a:solidFill>
                  <a:schemeClr val="bg1"/>
                </a:solidFill>
                <a:latin typeface="Arial Narrow" panose="020B0606020202030204" pitchFamily="34" charset="0"/>
              </a:rPr>
              <a:t> </a:t>
            </a:r>
            <a:r>
              <a:rPr lang="en-US" dirty="0" err="1">
                <a:solidFill>
                  <a:schemeClr val="bg1"/>
                </a:solidFill>
                <a:latin typeface="Arial Narrow" panose="020B0606020202030204" pitchFamily="34" charset="0"/>
              </a:rPr>
              <a:t>Ie</a:t>
            </a:r>
            <a:r>
              <a:rPr lang="en-US" dirty="0">
                <a:solidFill>
                  <a:schemeClr val="bg1"/>
                </a:solidFill>
                <a:latin typeface="Arial Narrow" panose="020B0606020202030204" pitchFamily="34" charset="0"/>
              </a:rPr>
              <a:t> </a:t>
            </a:r>
            <a:r>
              <a:rPr lang="en-US" dirty="0" err="1">
                <a:solidFill>
                  <a:schemeClr val="bg1"/>
                </a:solidFill>
                <a:latin typeface="Arial Narrow" panose="020B0606020202030204" pitchFamily="34" charset="0"/>
              </a:rPr>
              <a:t>Seuum</a:t>
            </a:r>
            <a:r>
              <a:rPr lang="en-US" dirty="0">
                <a:solidFill>
                  <a:schemeClr val="bg1"/>
                </a:solidFill>
                <a:latin typeface="Arial Narrow" panose="020B0606020202030204" pitchFamily="34" charset="0"/>
              </a:rPr>
              <a:t> ( Air </a:t>
            </a:r>
            <a:r>
              <a:rPr lang="en-US" dirty="0" err="1">
                <a:solidFill>
                  <a:schemeClr val="bg1"/>
                </a:solidFill>
                <a:latin typeface="Arial Narrow" panose="020B0606020202030204" pitchFamily="34" charset="0"/>
              </a:rPr>
              <a:t>Panas</a:t>
            </a:r>
            <a:r>
              <a:rPr lang="en-US" dirty="0">
                <a:solidFill>
                  <a:schemeClr val="bg1"/>
                </a:solidFill>
                <a:latin typeface="Arial Narrow" panose="020B0606020202030204" pitchFamily="34" charset="0"/>
              </a:rPr>
              <a:t> ). </a:t>
            </a:r>
            <a:r>
              <a:rPr lang="en-US" i="1" dirty="0" err="1">
                <a:solidFill>
                  <a:schemeClr val="bg1"/>
                </a:solidFill>
                <a:latin typeface="Arial Narrow" panose="020B0606020202030204" pitchFamily="34" charset="0"/>
              </a:rPr>
              <a:t>Jurnal</a:t>
            </a:r>
            <a:r>
              <a:rPr lang="en-US" i="1" dirty="0">
                <a:solidFill>
                  <a:schemeClr val="bg1"/>
                </a:solidFill>
                <a:latin typeface="Arial Narrow" panose="020B0606020202030204" pitchFamily="34" charset="0"/>
              </a:rPr>
              <a:t> </a:t>
            </a:r>
            <a:r>
              <a:rPr lang="en-US" i="1" dirty="0" err="1">
                <a:solidFill>
                  <a:schemeClr val="bg1"/>
                </a:solidFill>
                <a:latin typeface="Arial Narrow" panose="020B0606020202030204" pitchFamily="34" charset="0"/>
              </a:rPr>
              <a:t>Ilmu</a:t>
            </a:r>
            <a:r>
              <a:rPr lang="en-US" i="1" dirty="0">
                <a:solidFill>
                  <a:schemeClr val="bg1"/>
                </a:solidFill>
                <a:latin typeface="Arial Narrow" panose="020B0606020202030204" pitchFamily="34" charset="0"/>
              </a:rPr>
              <a:t> </a:t>
            </a:r>
            <a:r>
              <a:rPr lang="en-US" i="1" dirty="0" err="1">
                <a:solidFill>
                  <a:schemeClr val="bg1"/>
                </a:solidFill>
                <a:latin typeface="Arial Narrow" panose="020B0606020202030204" pitchFamily="34" charset="0"/>
              </a:rPr>
              <a:t>Alam</a:t>
            </a:r>
            <a:r>
              <a:rPr lang="en-US" i="1" dirty="0">
                <a:solidFill>
                  <a:schemeClr val="bg1"/>
                </a:solidFill>
                <a:latin typeface="Arial Narrow" panose="020B0606020202030204" pitchFamily="34" charset="0"/>
              </a:rPr>
              <a:t> dan </a:t>
            </a:r>
            <a:r>
              <a:rPr lang="en-US" i="1" dirty="0" err="1">
                <a:solidFill>
                  <a:schemeClr val="bg1"/>
                </a:solidFill>
                <a:latin typeface="Arial Narrow" panose="020B0606020202030204" pitchFamily="34" charset="0"/>
              </a:rPr>
              <a:t>Lingkungan</a:t>
            </a:r>
            <a:r>
              <a:rPr lang="en-US" dirty="0">
                <a:solidFill>
                  <a:schemeClr val="bg1"/>
                </a:solidFill>
                <a:latin typeface="Arial Narrow" panose="020B0606020202030204" pitchFamily="34" charset="0"/>
              </a:rPr>
              <a:t>, 40-47 Vol 11 (2).</a:t>
            </a:r>
            <a:endParaRPr lang="sv-SE" dirty="0">
              <a:solidFill>
                <a:schemeClr val="bg1"/>
              </a:solidFill>
              <a:latin typeface="Arial Narrow" panose="020B0606020202030204" pitchFamily="34" charset="0"/>
              <a:cs typeface="Arial" panose="020B0604020202020204" pitchFamily="34" charset="0"/>
            </a:endParaRPr>
          </a:p>
          <a:p>
            <a:pPr marL="285750" indent="-285750">
              <a:spcAft>
                <a:spcPts val="1000"/>
              </a:spcAft>
              <a:buFont typeface="Arial" panose="020B0604020202020204" pitchFamily="34" charset="0"/>
              <a:buChar char="•"/>
            </a:pPr>
            <a:r>
              <a:rPr lang="en-US" sz="1800" dirty="0" err="1">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Irdawati</a:t>
            </a:r>
            <a:r>
              <a:rPr lang="en-US" sz="1800"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 </a:t>
            </a:r>
            <a:r>
              <a:rPr lang="en-US" sz="1800" dirty="0" err="1">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Fifendy</a:t>
            </a:r>
            <a:r>
              <a:rPr lang="en-US" sz="1800"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 M. 2011. </a:t>
            </a:r>
            <a:r>
              <a:rPr lang="en-US" sz="1800" i="1" dirty="0" err="1">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Isolasi</a:t>
            </a:r>
            <a:r>
              <a:rPr lang="en-US" sz="1800" i="1"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 </a:t>
            </a:r>
            <a:r>
              <a:rPr lang="en-US" sz="1800" i="1" dirty="0" err="1">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Bakteri</a:t>
            </a:r>
            <a:r>
              <a:rPr lang="en-US" sz="1800" i="1"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 </a:t>
            </a:r>
            <a:r>
              <a:rPr lang="en-US" sz="1800" i="1" dirty="0" err="1">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Termofilik</a:t>
            </a:r>
            <a:r>
              <a:rPr lang="en-US" sz="1800" i="1"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 </a:t>
            </a:r>
            <a:r>
              <a:rPr lang="en-US" sz="1800" i="1" dirty="0" err="1">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Penghasil</a:t>
            </a:r>
            <a:r>
              <a:rPr lang="en-US" sz="1800" i="1"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 </a:t>
            </a:r>
            <a:r>
              <a:rPr lang="en-US" sz="1800" i="1" dirty="0" err="1">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Amilase</a:t>
            </a:r>
            <a:r>
              <a:rPr lang="en-US" sz="1800" i="1"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 </a:t>
            </a:r>
            <a:r>
              <a:rPr lang="en-US" sz="1800" i="1" dirty="0" err="1">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dari</a:t>
            </a:r>
            <a:r>
              <a:rPr lang="en-US" sz="1800" i="1"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 </a:t>
            </a:r>
            <a:r>
              <a:rPr lang="en-US" sz="1800" i="1" dirty="0" err="1">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Sumber</a:t>
            </a:r>
            <a:r>
              <a:rPr lang="en-US" sz="1800" i="1"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 Air </a:t>
            </a:r>
            <a:r>
              <a:rPr lang="en-US" sz="1800" i="1" dirty="0" err="1">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Panas</a:t>
            </a:r>
            <a:r>
              <a:rPr lang="en-US" sz="1800" i="1"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 </a:t>
            </a:r>
          </a:p>
          <a:p>
            <a:pPr marL="285750" indent="-285750">
              <a:spcAft>
                <a:spcPts val="1000"/>
              </a:spcAft>
              <a:buFont typeface="Arial" panose="020B0604020202020204" pitchFamily="34" charset="0"/>
              <a:buChar char="•"/>
            </a:pPr>
            <a:r>
              <a:rPr lang="id-ID" sz="1800" dirty="0">
                <a:solidFill>
                  <a:schemeClr val="bg1"/>
                </a:solidFill>
                <a:effectLst/>
                <a:latin typeface="Arial Narrow" panose="020B0606020202030204" pitchFamily="34" charset="0"/>
                <a:ea typeface="SimSun" panose="02010600030101010101" pitchFamily="2" charset="-122"/>
                <a:cs typeface="SimSun" panose="02010600030101010101" pitchFamily="2" charset="-122"/>
              </a:rPr>
              <a:t>Suda</a:t>
            </a:r>
            <a:r>
              <a:rPr lang="en-US" sz="1800" dirty="0">
                <a:solidFill>
                  <a:schemeClr val="bg1"/>
                </a:solidFill>
                <a:effectLst/>
                <a:latin typeface="Arial Narrow" panose="020B0606020202030204" pitchFamily="34" charset="0"/>
                <a:ea typeface="SimSun" panose="02010600030101010101" pitchFamily="2" charset="-122"/>
                <a:cs typeface="SimSun" panose="02010600030101010101" pitchFamily="2" charset="-122"/>
              </a:rPr>
              <a:t>r</a:t>
            </a:r>
            <a:r>
              <a:rPr lang="id-ID" sz="1800" dirty="0">
                <a:solidFill>
                  <a:schemeClr val="bg1"/>
                </a:solidFill>
                <a:effectLst/>
                <a:latin typeface="Arial Narrow" panose="020B0606020202030204" pitchFamily="34" charset="0"/>
                <a:ea typeface="SimSun" panose="02010600030101010101" pitchFamily="2" charset="-122"/>
                <a:cs typeface="SimSun" panose="02010600030101010101" pitchFamily="2" charset="-122"/>
              </a:rPr>
              <a:t>wanto, M. 2012. </a:t>
            </a:r>
            <a:r>
              <a:rPr lang="id-ID" sz="1800" i="1" dirty="0">
                <a:solidFill>
                  <a:schemeClr val="bg1"/>
                </a:solidFill>
                <a:effectLst/>
                <a:latin typeface="Arial Narrow" panose="020B0606020202030204" pitchFamily="34" charset="0"/>
                <a:ea typeface="SimSun" panose="02010600030101010101" pitchFamily="2" charset="-122"/>
                <a:cs typeface="SimSun" panose="02010600030101010101" pitchFamily="2" charset="-122"/>
              </a:rPr>
              <a:t>Buku Pegangan: Pemeriksaan Susu </a:t>
            </a:r>
            <a:r>
              <a:rPr lang="en-US" sz="1800" i="1"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dan </a:t>
            </a:r>
            <a:r>
              <a:rPr lang="en-US" sz="1800" i="1" dirty="0" err="1">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Produk</a:t>
            </a:r>
            <a:r>
              <a:rPr lang="en-US" sz="1800" i="1"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 </a:t>
            </a:r>
            <a:r>
              <a:rPr lang="en-US" sz="1800" i="1" dirty="0" err="1">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Olahannya</a:t>
            </a:r>
            <a:r>
              <a:rPr lang="en-US" sz="1800"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 IPB Press, Bogor</a:t>
            </a:r>
          </a:p>
          <a:p>
            <a:pPr marL="285750" indent="-285750">
              <a:spcAft>
                <a:spcPts val="1000"/>
              </a:spcAft>
              <a:buFont typeface="Arial" panose="020B0604020202020204" pitchFamily="34" charset="0"/>
              <a:buChar char="•"/>
            </a:pPr>
            <a:r>
              <a:rPr lang="id-ID" sz="1800" dirty="0">
                <a:solidFill>
                  <a:schemeClr val="bg1"/>
                </a:solidFill>
                <a:effectLst/>
                <a:latin typeface="Arial Narrow" panose="020B0606020202030204" pitchFamily="34" charset="0"/>
                <a:ea typeface="SimSun" panose="02010600030101010101" pitchFamily="2" charset="-122"/>
                <a:cs typeface="SimSun" panose="02010600030101010101" pitchFamily="2" charset="-122"/>
              </a:rPr>
              <a:t>Hassan, N. B. A., M. O. M. Abdalla. and A. A. A. M. </a:t>
            </a:r>
            <a:r>
              <a:rPr lang="en-US" dirty="0">
                <a:solidFill>
                  <a:schemeClr val="bg1"/>
                </a:solidFill>
                <a:latin typeface="Arial Narrow" panose="020B0606020202030204" pitchFamily="34" charset="0"/>
                <a:ea typeface="SimSun" panose="02010600030101010101" pitchFamily="2" charset="-122"/>
                <a:cs typeface="SimSun" panose="02010600030101010101" pitchFamily="2" charset="-122"/>
              </a:rPr>
              <a:t> </a:t>
            </a:r>
            <a:r>
              <a:rPr lang="id-ID" sz="1800" dirty="0">
                <a:solidFill>
                  <a:schemeClr val="bg1"/>
                </a:solidFill>
                <a:effectLst/>
                <a:latin typeface="Arial Narrow" panose="020B0606020202030204" pitchFamily="34" charset="0"/>
                <a:ea typeface="SimSun" panose="02010600030101010101" pitchFamily="2" charset="-122"/>
                <a:cs typeface="SimSun" panose="02010600030101010101" pitchFamily="2" charset="-122"/>
              </a:rPr>
              <a:t>Nour. 2009. Microbiology Quality of HeatTreated Milk During Storage. Pakistan </a:t>
            </a:r>
            <a:r>
              <a:rPr lang="id-ID" sz="1800" i="1" dirty="0">
                <a:solidFill>
                  <a:schemeClr val="bg1"/>
                </a:solidFill>
                <a:effectLst/>
                <a:latin typeface="Arial Narrow" panose="020B0606020202030204" pitchFamily="34" charset="0"/>
                <a:ea typeface="SimSun" panose="02010600030101010101" pitchFamily="2" charset="-122"/>
                <a:cs typeface="SimSun" panose="02010600030101010101" pitchFamily="2" charset="-122"/>
              </a:rPr>
              <a:t>Journal of </a:t>
            </a:r>
            <a:r>
              <a:rPr lang="en-US" sz="1800" i="1"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Nutrition </a:t>
            </a:r>
            <a:r>
              <a:rPr lang="en-US" sz="1800"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8(12): 1845-1848</a:t>
            </a:r>
          </a:p>
          <a:p>
            <a:pPr marL="285750" indent="-285750">
              <a:spcAft>
                <a:spcPts val="1000"/>
              </a:spcAft>
              <a:buFont typeface="Arial" panose="020B0604020202020204" pitchFamily="34" charset="0"/>
              <a:buChar char="•"/>
            </a:pPr>
            <a:r>
              <a:rPr lang="id-ID" sz="1800" dirty="0">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Fardiaz, S. 1992. </a:t>
            </a:r>
            <a:r>
              <a:rPr lang="id-ID" sz="1800" i="1" dirty="0">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Mikrobiologi Pangan I</a:t>
            </a:r>
            <a:r>
              <a:rPr lang="id-ID" sz="1800" dirty="0">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 Gramedia Pustaka Utama. Jakarta.</a:t>
            </a:r>
            <a:endParaRPr lang="en-US" dirty="0">
              <a:solidFill>
                <a:schemeClr val="bg1"/>
              </a:solidFill>
              <a:latin typeface="Arial Narrow" panose="020B0606020202030204" pitchFamily="34" charset="0"/>
              <a:ea typeface="Times New Roman" panose="02020603050405020304" pitchFamily="18" charset="0"/>
              <a:cs typeface="Times New Roman" panose="02020603050405020304" pitchFamily="18" charset="0"/>
            </a:endParaRPr>
          </a:p>
          <a:p>
            <a:pPr marL="285750" indent="-285750">
              <a:spcAft>
                <a:spcPts val="1000"/>
              </a:spcAft>
              <a:buFont typeface="Arial" panose="020B0604020202020204" pitchFamily="34" charset="0"/>
              <a:buChar char="•"/>
            </a:pPr>
            <a:r>
              <a:rPr lang="id-ID" sz="1800" dirty="0">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Dufosse, L. 2009. Pigments, Microbial. Encyclopedia Microbiol. 4: 457-471</a:t>
            </a:r>
            <a:r>
              <a:rPr lang="en-US" sz="1800" dirty="0">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a:t>
            </a:r>
          </a:p>
          <a:p>
            <a:pPr marL="285750" indent="-285750">
              <a:spcAft>
                <a:spcPts val="1000"/>
              </a:spcAft>
              <a:buFont typeface="Arial" panose="020B0604020202020204" pitchFamily="34" charset="0"/>
              <a:buChar char="•"/>
            </a:pPr>
            <a:r>
              <a:rPr lang="id-ID" sz="1800" dirty="0">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Yang Y, Peng Q, Guo Y, Han Y, Xiao H, Zhou Z. 2015. Isolation and characterization of dextran produced By Leuconostoc citreum NM105 from manchurian Sauerkraut. Carbohydrate Polymers. 133: 365-372. </a:t>
            </a:r>
            <a:r>
              <a:rPr lang="id-ID" sz="1800" u="sng" dirty="0">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https://doi.org/10.1016/j.carbpol.2015.07.061</a:t>
            </a:r>
            <a:endParaRPr lang="en-US" u="sng" dirty="0">
              <a:solidFill>
                <a:schemeClr val="bg1"/>
              </a:solidFill>
              <a:latin typeface="Arial Narrow" panose="020B0606020202030204" pitchFamily="34" charset="0"/>
              <a:ea typeface="Times New Roman" panose="02020603050405020304" pitchFamily="18" charset="0"/>
              <a:cs typeface="Times New Roman" panose="02020603050405020304" pitchFamily="18" charset="0"/>
            </a:endParaRPr>
          </a:p>
          <a:p>
            <a:pPr marL="285750" indent="-285750">
              <a:spcAft>
                <a:spcPts val="1000"/>
              </a:spcAft>
              <a:buFont typeface="Arial" panose="020B0604020202020204" pitchFamily="34" charset="0"/>
              <a:buChar char="•"/>
            </a:pPr>
            <a:r>
              <a:rPr lang="id-ID" sz="1800" dirty="0">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rPr>
              <a:t>Saputra, A. 2010. Pembuatan Biogas Dari Rumput laut Jenis Sargassum Duplicatum dan Caulerpa racemosa Sebagai Bahan Energi Alternatif (Skripsi). Indralaya. Fakultas Matematika dan Ilmu Peng etahuan Alam Universitas Sriwijaya.</a:t>
            </a:r>
            <a:endParaRPr lang="en-US" sz="1800" dirty="0">
              <a:solidFill>
                <a:schemeClr val="bg1"/>
              </a:solidFill>
              <a:effectLst/>
              <a:latin typeface="Arial Narrow" panose="020B0606020202030204" pitchFamily="34" charset="0"/>
              <a:ea typeface="Times New Roman" panose="02020603050405020304" pitchFamily="18" charset="0"/>
              <a:cs typeface="Times New Roman" panose="02020603050405020304" pitchFamily="18" charset="0"/>
            </a:endParaRPr>
          </a:p>
          <a:p>
            <a:pPr marL="285750" indent="-285750">
              <a:spcAft>
                <a:spcPts val="1000"/>
              </a:spcAft>
              <a:buFont typeface="Arial" panose="020B0604020202020204" pitchFamily="34" charset="0"/>
              <a:buChar char="•"/>
            </a:pPr>
            <a:r>
              <a:rPr lang="en-US" dirty="0">
                <a:solidFill>
                  <a:schemeClr val="bg1"/>
                </a:solidFill>
                <a:effectLst/>
                <a:latin typeface="Arial Narrow" panose="020B0606020202030204" pitchFamily="34" charset="0"/>
              </a:rPr>
              <a:t>Lynch, J.M. &amp; N.J. P </a:t>
            </a:r>
            <a:r>
              <a:rPr lang="en-US" dirty="0" err="1">
                <a:solidFill>
                  <a:schemeClr val="bg1"/>
                </a:solidFill>
                <a:effectLst/>
                <a:latin typeface="Arial Narrow" panose="020B0606020202030204" pitchFamily="34" charset="0"/>
              </a:rPr>
              <a:t>oole</a:t>
            </a:r>
            <a:r>
              <a:rPr lang="en-US" dirty="0">
                <a:solidFill>
                  <a:schemeClr val="bg1"/>
                </a:solidFill>
                <a:effectLst/>
                <a:latin typeface="Arial Narrow" panose="020B0606020202030204" pitchFamily="34" charset="0"/>
              </a:rPr>
              <a:t>. 1979. Water pollution and its prevention. p 226-245. In Microbial Ecology: A Conc </a:t>
            </a:r>
            <a:r>
              <a:rPr lang="en-US" dirty="0" err="1">
                <a:solidFill>
                  <a:schemeClr val="bg1"/>
                </a:solidFill>
                <a:effectLst/>
                <a:latin typeface="Arial Narrow" panose="020B0606020202030204" pitchFamily="34" charset="0"/>
              </a:rPr>
              <a:t>eptual</a:t>
            </a:r>
            <a:r>
              <a:rPr lang="en-US" dirty="0">
                <a:solidFill>
                  <a:schemeClr val="bg1"/>
                </a:solidFill>
                <a:effectLst/>
                <a:latin typeface="Arial Narrow" panose="020B0606020202030204" pitchFamily="34" charset="0"/>
              </a:rPr>
              <a:t> Approach. Blackwell </a:t>
            </a:r>
            <a:r>
              <a:rPr lang="en-US" dirty="0" err="1">
                <a:solidFill>
                  <a:schemeClr val="bg1"/>
                </a:solidFill>
                <a:effectLst/>
                <a:latin typeface="Arial Narrow" panose="020B0606020202030204" pitchFamily="34" charset="0"/>
              </a:rPr>
              <a:t>s</a:t>
            </a:r>
            <a:r>
              <a:rPr lang="en-US" dirty="0" err="1">
                <a:solidFill>
                  <a:schemeClr val="bg1"/>
                </a:solidFill>
                <a:latin typeface="Arial Narrow" panose="020B0606020202030204" pitchFamily="34" charset="0"/>
                <a:ea typeface="Calibri" panose="020F0502020204030204" pitchFamily="34" charset="0"/>
                <a:cs typeface="Times New Roman" panose="02020603050405020304" pitchFamily="18" charset="0"/>
              </a:rPr>
              <a:t>Wardhany</a:t>
            </a:r>
            <a:r>
              <a:rPr lang="en-US" dirty="0">
                <a:solidFill>
                  <a:schemeClr val="bg1"/>
                </a:solidFill>
                <a:latin typeface="Arial Narrow" panose="020B0606020202030204" pitchFamily="34" charset="0"/>
                <a:ea typeface="Calibri" panose="020F0502020204030204" pitchFamily="34" charset="0"/>
                <a:cs typeface="Times New Roman" panose="02020603050405020304" pitchFamily="18" charset="0"/>
              </a:rPr>
              <a:t>, S. 2015. </a:t>
            </a:r>
            <a:r>
              <a:rPr lang="en-US" i="1" dirty="0">
                <a:solidFill>
                  <a:schemeClr val="bg1"/>
                </a:solidFill>
                <a:latin typeface="Arial Narrow" panose="020B0606020202030204" pitchFamily="34" charset="0"/>
                <a:ea typeface="Calibri" panose="020F0502020204030204" pitchFamily="34" charset="0"/>
                <a:cs typeface="Times New Roman" panose="02020603050405020304" pitchFamily="18" charset="0"/>
              </a:rPr>
              <a:t>Analisa </a:t>
            </a:r>
            <a:r>
              <a:rPr lang="en-US" i="1" dirty="0" err="1">
                <a:solidFill>
                  <a:schemeClr val="bg1"/>
                </a:solidFill>
                <a:latin typeface="Arial Narrow" panose="020B0606020202030204" pitchFamily="34" charset="0"/>
                <a:ea typeface="Calibri" panose="020F0502020204030204" pitchFamily="34" charset="0"/>
                <a:cs typeface="Times New Roman" panose="02020603050405020304" pitchFamily="18" charset="0"/>
              </a:rPr>
              <a:t>Bakteri</a:t>
            </a:r>
            <a:r>
              <a:rPr lang="en-US" i="1" dirty="0">
                <a:solidFill>
                  <a:schemeClr val="bg1"/>
                </a:solidFill>
                <a:latin typeface="Arial Narrow" panose="020B0606020202030204" pitchFamily="34" charset="0"/>
                <a:ea typeface="Calibri" panose="020F0502020204030204" pitchFamily="34" charset="0"/>
                <a:cs typeface="Times New Roman" panose="02020603050405020304" pitchFamily="18" charset="0"/>
              </a:rPr>
              <a:t> Coliform pada Air </a:t>
            </a:r>
            <a:r>
              <a:rPr lang="en-US" i="1" dirty="0" err="1">
                <a:solidFill>
                  <a:schemeClr val="bg1"/>
                </a:solidFill>
                <a:latin typeface="Arial Narrow" panose="020B0606020202030204" pitchFamily="34" charset="0"/>
                <a:ea typeface="Calibri" panose="020F0502020204030204" pitchFamily="34" charset="0"/>
                <a:cs typeface="Times New Roman" panose="02020603050405020304" pitchFamily="18" charset="0"/>
              </a:rPr>
              <a:t>Minum</a:t>
            </a:r>
            <a:r>
              <a:rPr lang="en-US" i="1" dirty="0">
                <a:solidFill>
                  <a:schemeClr val="bg1"/>
                </a:solidFill>
                <a:latin typeface="Arial Narrow" panose="020B0606020202030204" pitchFamily="34" charset="0"/>
                <a:ea typeface="Calibri" panose="020F0502020204030204" pitchFamily="34" charset="0"/>
                <a:cs typeface="Times New Roman" panose="02020603050405020304" pitchFamily="18" charset="0"/>
              </a:rPr>
              <a:t> </a:t>
            </a:r>
            <a:r>
              <a:rPr lang="en-US" i="1" dirty="0" err="1">
                <a:solidFill>
                  <a:schemeClr val="bg1"/>
                </a:solidFill>
                <a:latin typeface="Arial Narrow" panose="020B0606020202030204" pitchFamily="34" charset="0"/>
                <a:ea typeface="Calibri" panose="020F0502020204030204" pitchFamily="34" charset="0"/>
                <a:cs typeface="Times New Roman" panose="02020603050405020304" pitchFamily="18" charset="0"/>
              </a:rPr>
              <a:t>dengan</a:t>
            </a:r>
            <a:r>
              <a:rPr lang="en-US" i="1" dirty="0">
                <a:solidFill>
                  <a:schemeClr val="bg1"/>
                </a:solidFill>
                <a:latin typeface="Arial Narrow" panose="020B0606020202030204" pitchFamily="34" charset="0"/>
                <a:ea typeface="Calibri" panose="020F0502020204030204" pitchFamily="34" charset="0"/>
                <a:cs typeface="Times New Roman" panose="02020603050405020304" pitchFamily="18" charset="0"/>
              </a:rPr>
              <a:t> </a:t>
            </a:r>
            <a:r>
              <a:rPr lang="en-US" i="1" dirty="0" err="1">
                <a:solidFill>
                  <a:schemeClr val="bg1"/>
                </a:solidFill>
                <a:latin typeface="Arial Narrow" panose="020B0606020202030204" pitchFamily="34" charset="0"/>
                <a:ea typeface="Calibri" panose="020F0502020204030204" pitchFamily="34" charset="0"/>
                <a:cs typeface="Times New Roman" panose="02020603050405020304" pitchFamily="18" charset="0"/>
              </a:rPr>
              <a:t>Menggunakan</a:t>
            </a:r>
            <a:r>
              <a:rPr lang="en-US" i="1" dirty="0">
                <a:solidFill>
                  <a:schemeClr val="bg1"/>
                </a:solidFill>
                <a:latin typeface="Arial Narrow" panose="020B0606020202030204" pitchFamily="34" charset="0"/>
                <a:ea typeface="Calibri" panose="020F0502020204030204" pitchFamily="34" charset="0"/>
                <a:cs typeface="Times New Roman" panose="02020603050405020304" pitchFamily="18" charset="0"/>
              </a:rPr>
              <a:t> </a:t>
            </a:r>
            <a:r>
              <a:rPr lang="en-US" i="1" dirty="0" err="1">
                <a:solidFill>
                  <a:schemeClr val="bg1"/>
                </a:solidFill>
                <a:latin typeface="Arial Narrow" panose="020B0606020202030204" pitchFamily="34" charset="0"/>
                <a:ea typeface="Calibri" panose="020F0502020204030204" pitchFamily="34" charset="0"/>
                <a:cs typeface="Times New Roman" panose="02020603050405020304" pitchFamily="18" charset="0"/>
              </a:rPr>
              <a:t>Metode</a:t>
            </a:r>
            <a:r>
              <a:rPr lang="en-US" i="1" dirty="0">
                <a:solidFill>
                  <a:schemeClr val="bg1"/>
                </a:solidFill>
                <a:latin typeface="Arial Narrow" panose="020B0606020202030204" pitchFamily="34" charset="0"/>
                <a:ea typeface="Calibri" panose="020F0502020204030204" pitchFamily="34" charset="0"/>
                <a:cs typeface="Times New Roman" panose="02020603050405020304" pitchFamily="18" charset="0"/>
              </a:rPr>
              <a:t> Most Probable Number (MPN)</a:t>
            </a:r>
            <a:r>
              <a:rPr lang="en-US" dirty="0">
                <a:solidFill>
                  <a:schemeClr val="bg1"/>
                </a:solidFill>
                <a:latin typeface="Arial Narrow" panose="020B0606020202030204" pitchFamily="34" charset="0"/>
                <a:ea typeface="Calibri" panose="020F0502020204030204" pitchFamily="34" charset="0"/>
                <a:cs typeface="Times New Roman" panose="02020603050405020304" pitchFamily="18" charset="0"/>
              </a:rPr>
              <a:t>. </a:t>
            </a:r>
            <a:r>
              <a:rPr lang="en-US" dirty="0" err="1">
                <a:solidFill>
                  <a:schemeClr val="bg1"/>
                </a:solidFill>
                <a:latin typeface="Arial Narrow" panose="020B0606020202030204" pitchFamily="34" charset="0"/>
                <a:ea typeface="Calibri" panose="020F0502020204030204" pitchFamily="34" charset="0"/>
                <a:cs typeface="Times New Roman" panose="02020603050405020304" pitchFamily="18" charset="0"/>
              </a:rPr>
              <a:t>Fakultas</a:t>
            </a:r>
            <a:r>
              <a:rPr lang="en-US" dirty="0">
                <a:solidFill>
                  <a:schemeClr val="bg1"/>
                </a:solidFill>
                <a:latin typeface="Arial Narrow" panose="020B0606020202030204" pitchFamily="34" charset="0"/>
                <a:ea typeface="Calibri" panose="020F0502020204030204" pitchFamily="34" charset="0"/>
                <a:cs typeface="Times New Roman" panose="02020603050405020304" pitchFamily="18" charset="0"/>
              </a:rPr>
              <a:t> </a:t>
            </a:r>
            <a:r>
              <a:rPr lang="en-US" dirty="0" err="1">
                <a:solidFill>
                  <a:schemeClr val="bg1"/>
                </a:solidFill>
                <a:latin typeface="Arial Narrow" panose="020B0606020202030204" pitchFamily="34" charset="0"/>
                <a:ea typeface="Calibri" panose="020F0502020204030204" pitchFamily="34" charset="0"/>
                <a:cs typeface="Times New Roman" panose="02020603050405020304" pitchFamily="18" charset="0"/>
              </a:rPr>
              <a:t>Farmasi</a:t>
            </a:r>
            <a:r>
              <a:rPr lang="en-US" dirty="0">
                <a:solidFill>
                  <a:schemeClr val="bg1"/>
                </a:solidFill>
                <a:latin typeface="Arial Narrow" panose="020B0606020202030204" pitchFamily="34" charset="0"/>
                <a:ea typeface="Calibri" panose="020F0502020204030204" pitchFamily="34" charset="0"/>
                <a:cs typeface="Times New Roman" panose="02020603050405020304" pitchFamily="18" charset="0"/>
              </a:rPr>
              <a:t> Universitas Sumatera Utara </a:t>
            </a:r>
            <a:r>
              <a:rPr lang="en-US" dirty="0" err="1">
                <a:solidFill>
                  <a:schemeClr val="bg1"/>
                </a:solidFill>
                <a:effectLst/>
                <a:latin typeface="Arial Narrow" panose="020B0606020202030204" pitchFamily="34" charset="0"/>
              </a:rPr>
              <a:t>cientific</a:t>
            </a:r>
            <a:r>
              <a:rPr lang="en-US" dirty="0">
                <a:solidFill>
                  <a:schemeClr val="bg1"/>
                </a:solidFill>
                <a:effectLst/>
                <a:latin typeface="Arial Narrow" panose="020B0606020202030204" pitchFamily="34" charset="0"/>
              </a:rPr>
              <a:t> Publication. Oxford</a:t>
            </a:r>
          </a:p>
          <a:p>
            <a:pPr marL="285750" indent="-285750">
              <a:spcAft>
                <a:spcPts val="1000"/>
              </a:spcAft>
              <a:buFont typeface="Arial" panose="020B0604020202020204" pitchFamily="34" charset="0"/>
              <a:buChar char="•"/>
            </a:pPr>
            <a:endParaRPr lang="en-US" dirty="0">
              <a:solidFill>
                <a:schemeClr val="bg1"/>
              </a:solidFill>
              <a:latin typeface="Arial Narrow" panose="020B0606020202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1049075"/>
                                        </p:tgtEl>
                                        <p:attrNameLst>
                                          <p:attrName>style.visibility</p:attrName>
                                        </p:attrNameLst>
                                      </p:cBhvr>
                                      <p:to>
                                        <p:strVal val="visible"/>
                                      </p:to>
                                    </p:set>
                                    <p:anim calcmode="lin" valueType="num">
                                      <p:cBhvr>
                                        <p:cTn id="7" dur="1000" fill="hold"/>
                                        <p:tgtEl>
                                          <p:spTgt spid="1049075"/>
                                        </p:tgtEl>
                                        <p:attrNameLst>
                                          <p:attrName>ppt_w</p:attrName>
                                        </p:attrNameLst>
                                      </p:cBhvr>
                                      <p:tavLst>
                                        <p:tav tm="0">
                                          <p:val>
                                            <p:strVal val="#ppt_w+.3"/>
                                          </p:val>
                                        </p:tav>
                                        <p:tav tm="100000">
                                          <p:val>
                                            <p:strVal val="#ppt_w"/>
                                          </p:val>
                                        </p:tav>
                                      </p:tavLst>
                                    </p:anim>
                                    <p:anim calcmode="lin" valueType="num">
                                      <p:cBhvr>
                                        <p:cTn id="8" dur="1000" fill="hold"/>
                                        <p:tgtEl>
                                          <p:spTgt spid="1049075"/>
                                        </p:tgtEl>
                                        <p:attrNameLst>
                                          <p:attrName>ppt_h</p:attrName>
                                        </p:attrNameLst>
                                      </p:cBhvr>
                                      <p:tavLst>
                                        <p:tav tm="0">
                                          <p:val>
                                            <p:strVal val="#ppt_h"/>
                                          </p:val>
                                        </p:tav>
                                        <p:tav tm="100000">
                                          <p:val>
                                            <p:strVal val="#ppt_h"/>
                                          </p:val>
                                        </p:tav>
                                      </p:tavLst>
                                    </p:anim>
                                    <p:animEffect transition="in" filter="fade">
                                      <p:cBhvr>
                                        <p:cTn id="9" dur="1000"/>
                                        <p:tgtEl>
                                          <p:spTgt spid="10490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907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9037" name="矩形 11"/>
          <p:cNvSpPr/>
          <p:nvPr/>
        </p:nvSpPr>
        <p:spPr>
          <a:xfrm>
            <a:off x="1431472" y="-2198914"/>
            <a:ext cx="1246414" cy="1839686"/>
          </a:xfrm>
          <a:prstGeom prst="rect">
            <a:avLst/>
          </a:prstGeom>
          <a:solidFill>
            <a:srgbClr val="3EB0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38" name="矩形 12"/>
          <p:cNvSpPr/>
          <p:nvPr/>
        </p:nvSpPr>
        <p:spPr>
          <a:xfrm>
            <a:off x="2917372" y="-2198914"/>
            <a:ext cx="1246414" cy="1839686"/>
          </a:xfrm>
          <a:prstGeom prst="rect">
            <a:avLst/>
          </a:prstGeom>
          <a:solidFill>
            <a:srgbClr val="0378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39" name="矩形 13"/>
          <p:cNvSpPr/>
          <p:nvPr/>
        </p:nvSpPr>
        <p:spPr>
          <a:xfrm>
            <a:off x="4336205" y="-2165604"/>
            <a:ext cx="1246414" cy="1839686"/>
          </a:xfrm>
          <a:prstGeom prst="rect">
            <a:avLst/>
          </a:prstGeom>
          <a:solidFill>
            <a:srgbClr val="3A64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40" name="矩形 14"/>
          <p:cNvSpPr/>
          <p:nvPr/>
        </p:nvSpPr>
        <p:spPr>
          <a:xfrm>
            <a:off x="5822105" y="-2165604"/>
            <a:ext cx="1246414" cy="1839686"/>
          </a:xfrm>
          <a:prstGeom prst="rect">
            <a:avLst/>
          </a:prstGeom>
          <a:solidFill>
            <a:srgbClr val="5F51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65" name="文本框 36"/>
          <p:cNvSpPr txBox="1"/>
          <p:nvPr/>
        </p:nvSpPr>
        <p:spPr>
          <a:xfrm>
            <a:off x="558766" y="1560980"/>
            <a:ext cx="11142904" cy="4704878"/>
          </a:xfrm>
          <a:prstGeom prst="rect">
            <a:avLst/>
          </a:prstGeom>
          <a:noFill/>
        </p:spPr>
        <p:txBody>
          <a:bodyPr wrap="square" rtlCol="0">
            <a:spAutoFit/>
            <a:scene3d>
              <a:camera prst="orthographicFront"/>
              <a:lightRig rig="threePt" dir="t"/>
            </a:scene3d>
            <a:sp3d contourW="12700"/>
          </a:bodyPr>
          <a:lstStyle/>
          <a:p>
            <a:pPr>
              <a:lnSpc>
                <a:spcPct val="115000"/>
              </a:lnSpc>
              <a:spcAft>
                <a:spcPts val="1000"/>
              </a:spcAft>
            </a:pPr>
            <a:r>
              <a:rPr lang="id-ID" sz="1800" dirty="0">
                <a:effectLst/>
                <a:latin typeface="Times New Roman" panose="02020603050405020304" pitchFamily="18" charset="0"/>
                <a:ea typeface="Calibri" panose="020F0502020204030204" pitchFamily="34" charset="0"/>
                <a:cs typeface="Arial" panose="020B0604020202020204" pitchFamily="34" charset="0"/>
              </a:rPr>
              <a:t>BAL (bakteri asam laktat) merupakan bakteri Gram positif yang memiliki berbentuk batang atau bulat, tidak membentuk spora, termasuk jenis fermentasi fakultatif anaeorob, tidak mempunyai sitokrom, tidak memiliki kemampuan untuk mereduksi nitrat, kemampuan memanfaatkan laktat, oksidasi negatif, katalase negatif, mortilitas negatif kemampuan memfermentasi glukosa menjadi asam laktat. BAL hidup di saluran pencernaan ternak (Sari, 2012. Sifat-sifat khusus yang dimiliki bakteri asam laktat adalah mampu tumbuh pada kadar gula, alkohol, dan garam yang tinggi, mampu memfermentasikan monosakarida dan disakarida (Syahrurahman, 1994). </a:t>
            </a:r>
            <a:r>
              <a:rPr lang="en-US" dirty="0">
                <a:latin typeface="Calibri" panose="020F0502020204030204" pitchFamily="34" charset="0"/>
                <a:ea typeface="Calibri" panose="020F0502020204030204" pitchFamily="34" charset="0"/>
                <a:cs typeface="Arial" panose="020B0604020202020204" pitchFamily="34" charset="0"/>
              </a:rPr>
              <a:t> </a:t>
            </a:r>
            <a:r>
              <a:rPr lang="id-ID" sz="1800" dirty="0">
                <a:effectLst/>
                <a:latin typeface="Times New Roman" panose="02020603050405020304" pitchFamily="18" charset="0"/>
                <a:ea typeface="Calibri" panose="020F0502020204030204" pitchFamily="34" charset="0"/>
                <a:cs typeface="Arial" panose="020B0604020202020204" pitchFamily="34" charset="0"/>
              </a:rPr>
              <a:t>Karakterisasi bakteri asam laktat dapat digolongkan ke dalam bakteri probiotik yaitu sebagai senyawa yang tidak berbahaya, dapat hidup selama dilakukan proses dan penyimpanan, memiliki efek antagonis terhadap bakteri patogen, toleran terhadap asam lambung, getah pankreas dan cairan empedu serta mampu melindungi epitelium inangnya (Farland dan Cummings, 1998).</a:t>
            </a:r>
            <a:endParaRPr lang="en-US" sz="1800" dirty="0">
              <a:effectLst/>
              <a:latin typeface="Times New Roman" panose="02020603050405020304" pitchFamily="18" charset="0"/>
              <a:ea typeface="Calibri" panose="020F0502020204030204" pitchFamily="34" charset="0"/>
              <a:cs typeface="Arial" panose="020B0604020202020204" pitchFamily="34" charset="0"/>
            </a:endParaRPr>
          </a:p>
          <a:p>
            <a:pPr>
              <a:lnSpc>
                <a:spcPct val="115000"/>
              </a:lnSpc>
              <a:spcAft>
                <a:spcPts val="1000"/>
              </a:spcAft>
            </a:pPr>
            <a:r>
              <a:rPr lang="en-US" sz="1800" dirty="0" err="1">
                <a:effectLst/>
                <a:latin typeface="Times New Roman" panose="02020603050405020304" pitchFamily="18" charset="0"/>
                <a:ea typeface="Calibri" panose="020F0502020204030204" pitchFamily="34" charset="0"/>
                <a:cs typeface="Arial" panose="020B0604020202020204" pitchFamily="34" charset="0"/>
              </a:rPr>
              <a:t>Bentuk</a:t>
            </a:r>
            <a:r>
              <a:rPr lang="en-US" sz="1800" dirty="0">
                <a:effectLst/>
                <a:latin typeface="Times New Roman" panose="02020603050405020304" pitchFamily="18" charset="0"/>
                <a:ea typeface="Calibri" panose="020F0502020204030204" pitchFamily="34" charset="0"/>
                <a:cs typeface="Arial" panose="020B0604020202020204" pitchFamily="34" charset="0"/>
              </a:rPr>
              <a:t> :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berbentuk</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bulat</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atau</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batang</a:t>
            </a:r>
            <a:r>
              <a:rPr lang="en-US" dirty="0">
                <a:latin typeface="Calibri" panose="020F0502020204030204" pitchFamily="34" charset="0"/>
                <a:ea typeface="Calibri" panose="020F0502020204030204" pitchFamily="34" charset="0"/>
                <a:cs typeface="Arial" panose="020B0604020202020204" pitchFamily="34" charset="0"/>
              </a:rPr>
              <a:t> 		</a:t>
            </a:r>
          </a:p>
          <a:p>
            <a:pPr>
              <a:lnSpc>
                <a:spcPct val="115000"/>
              </a:lnSpc>
              <a:spcAft>
                <a:spcPts val="1000"/>
              </a:spcAft>
            </a:pPr>
            <a:r>
              <a:rPr lang="en-US" sz="1800" dirty="0" err="1">
                <a:effectLst/>
                <a:latin typeface="Times New Roman" panose="02020603050405020304" pitchFamily="18" charset="0"/>
                <a:ea typeface="Calibri" panose="020F0502020204030204" pitchFamily="34" charset="0"/>
                <a:cs typeface="Arial" panose="020B0604020202020204" pitchFamily="34" charset="0"/>
              </a:rPr>
              <a:t>Suhu</a:t>
            </a:r>
            <a:r>
              <a:rPr lang="en-US" sz="1800" dirty="0">
                <a:effectLst/>
                <a:latin typeface="Times New Roman" panose="02020603050405020304" pitchFamily="18" charset="0"/>
                <a:ea typeface="Calibri" panose="020F0502020204030204" pitchFamily="34" charset="0"/>
                <a:cs typeface="Arial" panose="020B0604020202020204" pitchFamily="34" charset="0"/>
              </a:rPr>
              <a:t> :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suhu</a:t>
            </a:r>
            <a:r>
              <a:rPr lang="en-US" sz="1800" dirty="0">
                <a:effectLst/>
                <a:latin typeface="Times New Roman" panose="02020603050405020304" pitchFamily="18" charset="0"/>
                <a:ea typeface="Calibri" panose="020F0502020204030204" pitchFamily="34" charset="0"/>
                <a:cs typeface="Arial" panose="020B0604020202020204" pitchFamily="34" charset="0"/>
              </a:rPr>
              <a:t> optimum 250°C- 300°C</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1000"/>
              </a:spcAft>
            </a:pPr>
            <a:r>
              <a:rPr lang="en-US" sz="1800" dirty="0" err="1">
                <a:effectLst/>
                <a:latin typeface="Times New Roman" panose="02020603050405020304" pitchFamily="18" charset="0"/>
                <a:ea typeface="Calibri" panose="020F0502020204030204" pitchFamily="34" charset="0"/>
                <a:cs typeface="Arial" panose="020B0604020202020204" pitchFamily="34" charset="0"/>
              </a:rPr>
              <a:t>Contoh</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Mikroba</a:t>
            </a:r>
            <a:r>
              <a:rPr lang="en-US" sz="1800" dirty="0">
                <a:effectLst/>
                <a:latin typeface="Times New Roman" panose="02020603050405020304" pitchFamily="18" charset="0"/>
                <a:ea typeface="Calibri" panose="020F0502020204030204" pitchFamily="34" charset="0"/>
                <a:cs typeface="Arial" panose="020B0604020202020204" pitchFamily="34" charset="0"/>
              </a:rPr>
              <a:t> : Lactobacillus plantarum dan Lactobacillus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reuteri</a:t>
            </a:r>
            <a:r>
              <a:rPr lang="en-US" sz="1800" dirty="0">
                <a:effectLst/>
                <a:latin typeface="Times New Roman" panose="02020603050405020304" pitchFamily="18" charset="0"/>
                <a:ea typeface="Calibri" panose="020F0502020204030204" pitchFamily="34" charset="0"/>
                <a:cs typeface="Arial" panose="020B0604020202020204" pitchFamily="34" charset="0"/>
              </a:rPr>
              <a:t>.</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r>
              <a:rPr lang="en-US" sz="1800" dirty="0" err="1">
                <a:effectLst/>
                <a:latin typeface="Times New Roman" panose="02020603050405020304" pitchFamily="18" charset="0"/>
                <a:ea typeface="Calibri" panose="020F0502020204030204" pitchFamily="34" charset="0"/>
              </a:rPr>
              <a:t>Ditemukan</a:t>
            </a:r>
            <a:r>
              <a:rPr lang="en-US" sz="1800" dirty="0">
                <a:effectLst/>
                <a:latin typeface="Times New Roman" panose="02020603050405020304" pitchFamily="18" charset="0"/>
                <a:ea typeface="Calibri" panose="020F0502020204030204" pitchFamily="34" charset="0"/>
              </a:rPr>
              <a:t> di: </a:t>
            </a:r>
            <a:r>
              <a:rPr lang="en-US" sz="1800" dirty="0" err="1">
                <a:effectLst/>
                <a:latin typeface="Times New Roman" panose="02020603050405020304" pitchFamily="18" charset="0"/>
                <a:ea typeface="Calibri" panose="020F0502020204030204" pitchFamily="34" charset="0"/>
              </a:rPr>
              <a:t>jasad</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hidup</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seperti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tanaman</a:t>
            </a:r>
            <a:r>
              <a:rPr lang="en-US" sz="1800" dirty="0">
                <a:effectLst/>
                <a:latin typeface="Times New Roman" panose="02020603050405020304" pitchFamily="18" charset="0"/>
                <a:ea typeface="Calibri" panose="020F0502020204030204" pitchFamily="34" charset="0"/>
              </a:rPr>
              <a:t> dan </a:t>
            </a:r>
            <a:r>
              <a:rPr lang="en-US" sz="1800" dirty="0" err="1">
                <a:effectLst/>
                <a:latin typeface="Times New Roman" panose="02020603050405020304" pitchFamily="18" charset="0"/>
                <a:ea typeface="Calibri" panose="020F0502020204030204" pitchFamily="34" charset="0"/>
              </a:rPr>
              <a:t>hewan</a:t>
            </a:r>
            <a:r>
              <a:rPr lang="en-US" sz="1800" dirty="0">
                <a:effectLst/>
                <a:latin typeface="Times New Roman" panose="02020603050405020304" pitchFamily="18" charset="0"/>
                <a:ea typeface="Calibri" panose="020F0502020204030204" pitchFamily="34" charset="0"/>
              </a:rPr>
              <a:t>.</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049073" name="文本框 47"/>
          <p:cNvSpPr txBox="1"/>
          <p:nvPr/>
        </p:nvSpPr>
        <p:spPr>
          <a:xfrm>
            <a:off x="3148124" y="963820"/>
            <a:ext cx="5591467" cy="769441"/>
          </a:xfrm>
          <a:prstGeom prst="rect">
            <a:avLst/>
          </a:prstGeom>
          <a:noFill/>
        </p:spPr>
        <p:txBody>
          <a:bodyPr wrap="none" rtlCol="0">
            <a:spAutoFit/>
          </a:bodyPr>
          <a:lstStyle/>
          <a:p>
            <a:r>
              <a:rPr lang="en-US" altLang="zh-CN" sz="4400" b="1" dirty="0" err="1">
                <a:gradFill>
                  <a:gsLst>
                    <a:gs pos="0">
                      <a:srgbClr val="2969B0"/>
                    </a:gs>
                    <a:gs pos="100000">
                      <a:srgbClr val="4A4896"/>
                    </a:gs>
                  </a:gsLst>
                  <a:lin ang="0" scaled="0"/>
                </a:gradFill>
                <a:latin typeface="Arial" panose="020B0604020202020204" pitchFamily="34" charset="0"/>
                <a:ea typeface="Arial" panose="020B0604020202020204" pitchFamily="34" charset="0"/>
              </a:rPr>
              <a:t>Bakteri</a:t>
            </a:r>
            <a:r>
              <a:rPr lang="en-US" altLang="zh-CN" sz="4400" b="1" dirty="0">
                <a:gradFill>
                  <a:gsLst>
                    <a:gs pos="0">
                      <a:srgbClr val="2969B0"/>
                    </a:gs>
                    <a:gs pos="100000">
                      <a:srgbClr val="4A4896"/>
                    </a:gs>
                  </a:gsLst>
                  <a:lin ang="0" scaled="0"/>
                </a:gradFill>
                <a:latin typeface="Arial" panose="020B0604020202020204" pitchFamily="34" charset="0"/>
                <a:ea typeface="Arial" panose="020B0604020202020204" pitchFamily="34" charset="0"/>
              </a:rPr>
              <a:t> </a:t>
            </a:r>
            <a:r>
              <a:rPr lang="en-US" altLang="zh-CN" sz="4400" b="1" dirty="0" err="1">
                <a:gradFill>
                  <a:gsLst>
                    <a:gs pos="0">
                      <a:srgbClr val="2969B0"/>
                    </a:gs>
                    <a:gs pos="100000">
                      <a:srgbClr val="4A4896"/>
                    </a:gs>
                  </a:gsLst>
                  <a:lin ang="0" scaled="0"/>
                </a:gradFill>
                <a:latin typeface="Arial" panose="020B0604020202020204" pitchFamily="34" charset="0"/>
                <a:ea typeface="Arial" panose="020B0604020202020204" pitchFamily="34" charset="0"/>
              </a:rPr>
              <a:t>Asam</a:t>
            </a:r>
            <a:r>
              <a:rPr lang="en-US" altLang="zh-CN" sz="4400" b="1" dirty="0">
                <a:gradFill>
                  <a:gsLst>
                    <a:gs pos="0">
                      <a:srgbClr val="2969B0"/>
                    </a:gs>
                    <a:gs pos="100000">
                      <a:srgbClr val="4A4896"/>
                    </a:gs>
                  </a:gsLst>
                  <a:lin ang="0" scaled="0"/>
                </a:gradFill>
                <a:latin typeface="Arial" panose="020B0604020202020204" pitchFamily="34" charset="0"/>
                <a:ea typeface="Arial" panose="020B0604020202020204" pitchFamily="34" charset="0"/>
              </a:rPr>
              <a:t> </a:t>
            </a:r>
            <a:r>
              <a:rPr lang="en-US" altLang="zh-CN" sz="4400" b="1" dirty="0" err="1">
                <a:gradFill>
                  <a:gsLst>
                    <a:gs pos="0">
                      <a:srgbClr val="2969B0"/>
                    </a:gs>
                    <a:gs pos="100000">
                      <a:srgbClr val="4A4896"/>
                    </a:gs>
                  </a:gsLst>
                  <a:lin ang="0" scaled="0"/>
                </a:gradFill>
                <a:latin typeface="Arial" panose="020B0604020202020204" pitchFamily="34" charset="0"/>
                <a:ea typeface="Arial" panose="020B0604020202020204" pitchFamily="34" charset="0"/>
              </a:rPr>
              <a:t>Laktat</a:t>
            </a:r>
            <a:endParaRPr lang="zh-CN" altLang="en-US" sz="4400" b="1" dirty="0">
              <a:gradFill>
                <a:gsLst>
                  <a:gs pos="0">
                    <a:srgbClr val="2969B0"/>
                  </a:gs>
                  <a:gs pos="100000">
                    <a:srgbClr val="4A4896"/>
                  </a:gs>
                </a:gsLst>
                <a:lin ang="0" scaled="0"/>
              </a:gradFill>
              <a:latin typeface="Arial" panose="020B0604020202020204" pitchFamily="34" charset="0"/>
              <a:ea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1049073"/>
                                        </p:tgtEl>
                                        <p:attrNameLst>
                                          <p:attrName>style.visibility</p:attrName>
                                        </p:attrNameLst>
                                      </p:cBhvr>
                                      <p:to>
                                        <p:strVal val="visible"/>
                                      </p:to>
                                    </p:set>
                                    <p:anim calcmode="lin" valueType="num">
                                      <p:cBhvr>
                                        <p:cTn id="7" dur="1000" fill="hold"/>
                                        <p:tgtEl>
                                          <p:spTgt spid="1049073"/>
                                        </p:tgtEl>
                                        <p:attrNameLst>
                                          <p:attrName>ppt_w</p:attrName>
                                        </p:attrNameLst>
                                      </p:cBhvr>
                                      <p:tavLst>
                                        <p:tav tm="0">
                                          <p:val>
                                            <p:strVal val="#ppt_w+.3"/>
                                          </p:val>
                                        </p:tav>
                                        <p:tav tm="100000">
                                          <p:val>
                                            <p:strVal val="#ppt_w"/>
                                          </p:val>
                                        </p:tav>
                                      </p:tavLst>
                                    </p:anim>
                                    <p:anim calcmode="lin" valueType="num">
                                      <p:cBhvr>
                                        <p:cTn id="8" dur="1000" fill="hold"/>
                                        <p:tgtEl>
                                          <p:spTgt spid="1049073"/>
                                        </p:tgtEl>
                                        <p:attrNameLst>
                                          <p:attrName>ppt_h</p:attrName>
                                        </p:attrNameLst>
                                      </p:cBhvr>
                                      <p:tavLst>
                                        <p:tav tm="0">
                                          <p:val>
                                            <p:strVal val="#ppt_h"/>
                                          </p:val>
                                        </p:tav>
                                        <p:tav tm="100000">
                                          <p:val>
                                            <p:strVal val="#ppt_h"/>
                                          </p:val>
                                        </p:tav>
                                      </p:tavLst>
                                    </p:anim>
                                    <p:animEffect transition="in" filter="fade">
                                      <p:cBhvr>
                                        <p:cTn id="9" dur="1000"/>
                                        <p:tgtEl>
                                          <p:spTgt spid="10490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907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9037" name="矩形 11"/>
          <p:cNvSpPr/>
          <p:nvPr/>
        </p:nvSpPr>
        <p:spPr>
          <a:xfrm>
            <a:off x="1431472" y="-2198914"/>
            <a:ext cx="1246414" cy="1839686"/>
          </a:xfrm>
          <a:prstGeom prst="rect">
            <a:avLst/>
          </a:prstGeom>
          <a:solidFill>
            <a:srgbClr val="3EB0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38" name="矩形 12"/>
          <p:cNvSpPr/>
          <p:nvPr/>
        </p:nvSpPr>
        <p:spPr>
          <a:xfrm>
            <a:off x="2917372" y="-2198914"/>
            <a:ext cx="1246414" cy="1839686"/>
          </a:xfrm>
          <a:prstGeom prst="rect">
            <a:avLst/>
          </a:prstGeom>
          <a:solidFill>
            <a:srgbClr val="0378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39" name="矩形 13"/>
          <p:cNvSpPr/>
          <p:nvPr/>
        </p:nvSpPr>
        <p:spPr>
          <a:xfrm>
            <a:off x="4336205" y="-2165604"/>
            <a:ext cx="1246414" cy="1839686"/>
          </a:xfrm>
          <a:prstGeom prst="rect">
            <a:avLst/>
          </a:prstGeom>
          <a:solidFill>
            <a:srgbClr val="3A64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40" name="矩形 14"/>
          <p:cNvSpPr/>
          <p:nvPr/>
        </p:nvSpPr>
        <p:spPr>
          <a:xfrm>
            <a:off x="5822105" y="-2165604"/>
            <a:ext cx="1246414" cy="1839686"/>
          </a:xfrm>
          <a:prstGeom prst="rect">
            <a:avLst/>
          </a:prstGeom>
          <a:solidFill>
            <a:srgbClr val="5F51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65" name="文本框 36"/>
          <p:cNvSpPr txBox="1"/>
          <p:nvPr/>
        </p:nvSpPr>
        <p:spPr>
          <a:xfrm>
            <a:off x="558766" y="1759761"/>
            <a:ext cx="11142904" cy="4219360"/>
          </a:xfrm>
          <a:prstGeom prst="rect">
            <a:avLst/>
          </a:prstGeom>
          <a:noFill/>
        </p:spPr>
        <p:txBody>
          <a:bodyPr wrap="square" rtlCol="0">
            <a:spAutoFit/>
            <a:scene3d>
              <a:camera prst="orthographicFront"/>
              <a:lightRig rig="threePt" dir="t"/>
            </a:scene3d>
            <a:sp3d contourW="12700"/>
          </a:bodyPr>
          <a:lstStyle/>
          <a:p>
            <a:pPr>
              <a:lnSpc>
                <a:spcPct val="115000"/>
              </a:lnSpc>
              <a:spcAft>
                <a:spcPts val="1000"/>
              </a:spcAft>
            </a:pPr>
            <a:r>
              <a:rPr lang="en-US" sz="1800" dirty="0" err="1">
                <a:effectLst/>
                <a:latin typeface="Times New Roman" panose="02020603050405020304" pitchFamily="18" charset="0"/>
                <a:ea typeface="Calibri" panose="020F0502020204030204" pitchFamily="34" charset="0"/>
                <a:cs typeface="Arial" panose="020B0604020202020204" pitchFamily="34" charset="0"/>
              </a:rPr>
              <a:t>Bakteri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asam</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asetat</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id-ID" sz="1800" dirty="0">
                <a:effectLst/>
                <a:latin typeface="Times New Roman" panose="02020603050405020304" pitchFamily="18" charset="0"/>
                <a:ea typeface="Calibri" panose="020F0502020204030204" pitchFamily="34" charset="0"/>
                <a:cs typeface="Arial" panose="020B0604020202020204" pitchFamily="34" charset="0"/>
              </a:rPr>
              <a:t>merupakan</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bakteri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penghasil</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asam</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asetat</a:t>
            </a:r>
            <a:r>
              <a:rPr lang="en-US" sz="1800" dirty="0">
                <a:effectLst/>
                <a:latin typeface="Times New Roman" panose="02020603050405020304" pitchFamily="18" charset="0"/>
                <a:ea typeface="Calibri" panose="020F0502020204030204" pitchFamily="34" charset="0"/>
                <a:cs typeface="Arial" panose="020B0604020202020204" pitchFamily="34" charset="0"/>
              </a:rPr>
              <a:t> yang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merupakan</a:t>
            </a:r>
            <a:r>
              <a:rPr lang="en-US" sz="1800" dirty="0">
                <a:effectLst/>
                <a:latin typeface="Times New Roman" panose="02020603050405020304" pitchFamily="18" charset="0"/>
                <a:ea typeface="Calibri" panose="020F0502020204030204" pitchFamily="34" charset="0"/>
                <a:cs typeface="Arial" panose="020B0604020202020204" pitchFamily="34" charset="0"/>
              </a:rPr>
              <a:t> salah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satu</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kelompok</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bakteri</a:t>
            </a:r>
            <a:r>
              <a:rPr lang="en-US" sz="1800" dirty="0">
                <a:effectLst/>
                <a:latin typeface="Times New Roman" panose="02020603050405020304" pitchFamily="18" charset="0"/>
                <a:ea typeface="Calibri" panose="020F0502020204030204" pitchFamily="34" charset="0"/>
                <a:cs typeface="Arial" panose="020B0604020202020204" pitchFamily="34" charset="0"/>
              </a:rPr>
              <a:t> yang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penting</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dalam</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fermentasi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makanan</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Bakteri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ini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tumbuh</a:t>
            </a:r>
            <a:r>
              <a:rPr lang="en-US" sz="1800" dirty="0">
                <a:effectLst/>
                <a:latin typeface="Times New Roman" panose="02020603050405020304" pitchFamily="18" charset="0"/>
                <a:ea typeface="Calibri" panose="020F0502020204030204" pitchFamily="34" charset="0"/>
                <a:cs typeface="Arial" panose="020B0604020202020204" pitchFamily="34" charset="0"/>
              </a:rPr>
              <a:t> pada pH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dibawah</a:t>
            </a:r>
            <a:r>
              <a:rPr lang="en-US" sz="1800" dirty="0">
                <a:effectLst/>
                <a:latin typeface="Times New Roman" panose="02020603050405020304" pitchFamily="18" charset="0"/>
                <a:ea typeface="Calibri" panose="020F0502020204030204" pitchFamily="34" charset="0"/>
                <a:cs typeface="Arial" panose="020B0604020202020204" pitchFamily="34" charset="0"/>
              </a:rPr>
              <a:t> 5,0,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bersifat</a:t>
            </a:r>
            <a:r>
              <a:rPr lang="en-US" sz="1800" dirty="0">
                <a:effectLst/>
                <a:latin typeface="Times New Roman" panose="02020603050405020304" pitchFamily="18" charset="0"/>
                <a:ea typeface="Calibri" panose="020F0502020204030204" pitchFamily="34" charset="0"/>
                <a:cs typeface="Arial" panose="020B0604020202020204" pitchFamily="34" charset="0"/>
              </a:rPr>
              <a:t> Gram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negatf</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asam</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toleran</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aerob</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obligat</a:t>
            </a:r>
            <a:r>
              <a:rPr lang="en-US" sz="1800" dirty="0">
                <a:effectLst/>
                <a:latin typeface="Times New Roman" panose="02020603050405020304" pitchFamily="18" charset="0"/>
                <a:ea typeface="Calibri" panose="020F0502020204030204" pitchFamily="34" charset="0"/>
                <a:cs typeface="Arial" panose="020B0604020202020204" pitchFamily="34" charset="0"/>
              </a:rPr>
              <a:t> dan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berbentuk</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batang</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motil</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Melalui</a:t>
            </a:r>
            <a:r>
              <a:rPr lang="en-US" sz="1800" dirty="0">
                <a:effectLst/>
                <a:latin typeface="Times New Roman" panose="02020603050405020304" pitchFamily="18" charset="0"/>
                <a:ea typeface="Calibri" panose="020F0502020204030204" pitchFamily="34" charset="0"/>
                <a:cs typeface="Arial" panose="020B0604020202020204" pitchFamily="34" charset="0"/>
              </a:rPr>
              <a:t> proses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oksidasi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etanol</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bakteri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asam</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asetat</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memperoleh</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energi</a:t>
            </a:r>
            <a:r>
              <a:rPr lang="id-ID" sz="1800" dirty="0">
                <a:effectLst/>
                <a:latin typeface="Times New Roman" panose="02020603050405020304" pitchFamily="18" charset="0"/>
                <a:ea typeface="Calibri" panose="020F0502020204030204" pitchFamily="34" charset="0"/>
                <a:cs typeface="Arial" panose="020B0604020202020204" pitchFamily="34" charset="0"/>
              </a:rPr>
              <a:t>. Mekanisme fermentasi asam asetat dibagi menjadi dua yaitu fermentasi alcohol dan fermentasi asam asetat.</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1000"/>
              </a:spcAft>
            </a:pPr>
            <a:r>
              <a:rPr lang="en-US" sz="1800" dirty="0" err="1">
                <a:effectLst/>
                <a:latin typeface="Times New Roman" panose="02020603050405020304" pitchFamily="18" charset="0"/>
                <a:ea typeface="Calibri" panose="020F0502020204030204" pitchFamily="34" charset="0"/>
                <a:cs typeface="Arial" panose="020B0604020202020204" pitchFamily="34" charset="0"/>
              </a:rPr>
              <a:t>Bentuk</a:t>
            </a:r>
            <a:r>
              <a:rPr lang="en-US" sz="1800" dirty="0">
                <a:effectLst/>
                <a:latin typeface="Times New Roman" panose="02020603050405020304" pitchFamily="18" charset="0"/>
                <a:ea typeface="Calibri" panose="020F0502020204030204" pitchFamily="34" charset="0"/>
                <a:cs typeface="Arial" panose="020B0604020202020204" pitchFamily="34" charset="0"/>
              </a:rPr>
              <a:t> :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berbentuk</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batang</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motil</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1000"/>
              </a:spcAft>
            </a:pPr>
            <a:r>
              <a:rPr lang="en-US" sz="1800" dirty="0" err="1">
                <a:effectLst/>
                <a:latin typeface="Times New Roman" panose="02020603050405020304" pitchFamily="18" charset="0"/>
                <a:ea typeface="Calibri" panose="020F0502020204030204" pitchFamily="34" charset="0"/>
                <a:cs typeface="Arial" panose="020B0604020202020204" pitchFamily="34" charset="0"/>
              </a:rPr>
              <a:t>Suhu</a:t>
            </a:r>
            <a:r>
              <a:rPr lang="en-US" sz="1800" dirty="0">
                <a:effectLst/>
                <a:latin typeface="Times New Roman" panose="02020603050405020304" pitchFamily="18" charset="0"/>
                <a:ea typeface="Calibri" panose="020F0502020204030204" pitchFamily="34" charset="0"/>
                <a:cs typeface="Arial" panose="020B0604020202020204" pitchFamily="34" charset="0"/>
              </a:rPr>
              <a:t> :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Bakteri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ini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tumbuh</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dengan</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baik</a:t>
            </a:r>
            <a:r>
              <a:rPr lang="en-US" sz="1800" dirty="0">
                <a:effectLst/>
                <a:latin typeface="Times New Roman" panose="02020603050405020304" pitchFamily="18" charset="0"/>
                <a:ea typeface="Calibri" panose="020F0502020204030204" pitchFamily="34" charset="0"/>
                <a:cs typeface="Arial" panose="020B0604020202020204" pitchFamily="34" charset="0"/>
              </a:rPr>
              <a:t> pada pH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dibawah</a:t>
            </a:r>
            <a:r>
              <a:rPr lang="en-US" sz="1800" dirty="0">
                <a:effectLst/>
                <a:latin typeface="Times New Roman" panose="02020603050405020304" pitchFamily="18" charset="0"/>
                <a:ea typeface="Calibri" panose="020F0502020204030204" pitchFamily="34" charset="0"/>
                <a:cs typeface="Arial" panose="020B0604020202020204" pitchFamily="34" charset="0"/>
              </a:rPr>
              <a:t> 5,0</a:t>
            </a:r>
            <a:r>
              <a:rPr lang="id-ID" sz="1800" dirty="0">
                <a:effectLst/>
                <a:latin typeface="Times New Roman" panose="02020603050405020304" pitchFamily="18" charset="0"/>
                <a:ea typeface="Calibri" panose="020F0502020204030204" pitchFamily="34" charset="0"/>
                <a:cs typeface="Arial" panose="020B060402020202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457200">
              <a:lnSpc>
                <a:spcPct val="106000"/>
              </a:lnSpc>
            </a:pPr>
            <a:r>
              <a:rPr lang="id-ID" sz="1800" dirty="0">
                <a:effectLst/>
                <a:latin typeface="Times New Roman" panose="02020603050405020304" pitchFamily="18" charset="0"/>
                <a:ea typeface="Calibri" panose="020F0502020204030204" pitchFamily="34" charset="0"/>
                <a:cs typeface="Arial" panose="020B0604020202020204" pitchFamily="34" charset="0"/>
              </a:rPr>
              <a:t>Bakteri Asam Asetat</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6000"/>
              </a:lnSpc>
              <a:spcAft>
                <a:spcPts val="800"/>
              </a:spcAft>
              <a:buFont typeface="Symbol" panose="05050102010706020507" pitchFamily="18" charset="2"/>
              <a:buChar char=""/>
            </a:pPr>
            <a:r>
              <a:rPr lang="id-ID" sz="1800" dirty="0">
                <a:effectLst/>
                <a:latin typeface="Times New Roman" panose="02020603050405020304" pitchFamily="18" charset="0"/>
                <a:ea typeface="Calibri" panose="020F0502020204030204" pitchFamily="34" charset="0"/>
                <a:cs typeface="Arial" panose="020B0604020202020204" pitchFamily="34" charset="0"/>
              </a:rPr>
              <a:t>Acetobacter aceti. Bakteri ini penting dalam produksi asam asetat, yang bersifat mengoksidasi alkohol sehingga menjadi asam asetat. Banyak terdapat pada ragi tapai, yang menyebabkan tapai yang melewati dua hari fermentasi akan menjadi berasa masam.</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285750" indent="-285750">
              <a:buFont typeface="Arial" panose="020B0604020202020204" pitchFamily="34" charset="0"/>
              <a:buChar char="•"/>
            </a:pPr>
            <a:r>
              <a:rPr lang="id-ID" sz="1800" dirty="0">
                <a:effectLst/>
                <a:latin typeface="Times New Roman" panose="02020603050405020304" pitchFamily="18" charset="0"/>
                <a:ea typeface="Calibri" panose="020F0502020204030204" pitchFamily="34" charset="0"/>
              </a:rPr>
              <a:t>Acetobacter xylinum. Bakteri ini digunakan dalam pembuatan nata de coco. Xylinum mampu mensintesis selulosa dari gula yang dikonsumsi. Nata yang dihasilkan berupa pelikel yang mengambang dipermukaan substrat.</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049073" name="文本框 47"/>
          <p:cNvSpPr txBox="1"/>
          <p:nvPr/>
        </p:nvSpPr>
        <p:spPr>
          <a:xfrm>
            <a:off x="3519185" y="990324"/>
            <a:ext cx="5633017" cy="769441"/>
          </a:xfrm>
          <a:prstGeom prst="rect">
            <a:avLst/>
          </a:prstGeom>
          <a:noFill/>
        </p:spPr>
        <p:txBody>
          <a:bodyPr wrap="none" rtlCol="0">
            <a:spAutoFit/>
          </a:bodyPr>
          <a:lstStyle/>
          <a:p>
            <a:r>
              <a:rPr lang="en-US" altLang="zh-CN" sz="4400" b="1" dirty="0" err="1">
                <a:gradFill>
                  <a:gsLst>
                    <a:gs pos="0">
                      <a:srgbClr val="2969B0"/>
                    </a:gs>
                    <a:gs pos="100000">
                      <a:srgbClr val="4A4896"/>
                    </a:gs>
                  </a:gsLst>
                  <a:lin ang="0" scaled="0"/>
                </a:gradFill>
                <a:latin typeface="Arial" panose="020B0604020202020204" pitchFamily="34" charset="0"/>
                <a:ea typeface="Arial" panose="020B0604020202020204" pitchFamily="34" charset="0"/>
              </a:rPr>
              <a:t>Bakteri</a:t>
            </a:r>
            <a:r>
              <a:rPr lang="en-US" altLang="zh-CN" sz="4400" b="1" dirty="0">
                <a:gradFill>
                  <a:gsLst>
                    <a:gs pos="0">
                      <a:srgbClr val="2969B0"/>
                    </a:gs>
                    <a:gs pos="100000">
                      <a:srgbClr val="4A4896"/>
                    </a:gs>
                  </a:gsLst>
                  <a:lin ang="0" scaled="0"/>
                </a:gradFill>
                <a:latin typeface="Arial" panose="020B0604020202020204" pitchFamily="34" charset="0"/>
                <a:ea typeface="Arial" panose="020B0604020202020204" pitchFamily="34" charset="0"/>
              </a:rPr>
              <a:t> </a:t>
            </a:r>
            <a:r>
              <a:rPr lang="en-US" altLang="zh-CN" sz="4400" b="1" dirty="0" err="1">
                <a:gradFill>
                  <a:gsLst>
                    <a:gs pos="0">
                      <a:srgbClr val="2969B0"/>
                    </a:gs>
                    <a:gs pos="100000">
                      <a:srgbClr val="4A4896"/>
                    </a:gs>
                  </a:gsLst>
                  <a:lin ang="0" scaled="0"/>
                </a:gradFill>
                <a:latin typeface="Arial" panose="020B0604020202020204" pitchFamily="34" charset="0"/>
                <a:ea typeface="Arial" panose="020B0604020202020204" pitchFamily="34" charset="0"/>
              </a:rPr>
              <a:t>Asam</a:t>
            </a:r>
            <a:r>
              <a:rPr lang="en-US" altLang="zh-CN" sz="4400" b="1" dirty="0">
                <a:gradFill>
                  <a:gsLst>
                    <a:gs pos="0">
                      <a:srgbClr val="2969B0"/>
                    </a:gs>
                    <a:gs pos="100000">
                      <a:srgbClr val="4A4896"/>
                    </a:gs>
                  </a:gsLst>
                  <a:lin ang="0" scaled="0"/>
                </a:gradFill>
                <a:latin typeface="Arial" panose="020B0604020202020204" pitchFamily="34" charset="0"/>
                <a:ea typeface="Arial" panose="020B0604020202020204" pitchFamily="34" charset="0"/>
              </a:rPr>
              <a:t> </a:t>
            </a:r>
            <a:r>
              <a:rPr lang="en-US" altLang="zh-CN" sz="4400" b="1" dirty="0" err="1">
                <a:gradFill>
                  <a:gsLst>
                    <a:gs pos="0">
                      <a:srgbClr val="2969B0"/>
                    </a:gs>
                    <a:gs pos="100000">
                      <a:srgbClr val="4A4896"/>
                    </a:gs>
                  </a:gsLst>
                  <a:lin ang="0" scaled="0"/>
                </a:gradFill>
                <a:latin typeface="Arial" panose="020B0604020202020204" pitchFamily="34" charset="0"/>
                <a:ea typeface="Arial" panose="020B0604020202020204" pitchFamily="34" charset="0"/>
              </a:rPr>
              <a:t>Asetat</a:t>
            </a:r>
            <a:endParaRPr lang="zh-CN" altLang="en-US" sz="4400" b="1" dirty="0">
              <a:gradFill>
                <a:gsLst>
                  <a:gs pos="0">
                    <a:srgbClr val="2969B0"/>
                  </a:gs>
                  <a:gs pos="100000">
                    <a:srgbClr val="4A4896"/>
                  </a:gs>
                </a:gsLst>
                <a:lin ang="0" scaled="0"/>
              </a:gradFill>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1760819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1049073"/>
                                        </p:tgtEl>
                                        <p:attrNameLst>
                                          <p:attrName>style.visibility</p:attrName>
                                        </p:attrNameLst>
                                      </p:cBhvr>
                                      <p:to>
                                        <p:strVal val="visible"/>
                                      </p:to>
                                    </p:set>
                                    <p:anim calcmode="lin" valueType="num">
                                      <p:cBhvr>
                                        <p:cTn id="7" dur="1000" fill="hold"/>
                                        <p:tgtEl>
                                          <p:spTgt spid="1049073"/>
                                        </p:tgtEl>
                                        <p:attrNameLst>
                                          <p:attrName>ppt_w</p:attrName>
                                        </p:attrNameLst>
                                      </p:cBhvr>
                                      <p:tavLst>
                                        <p:tav tm="0">
                                          <p:val>
                                            <p:strVal val="#ppt_w+.3"/>
                                          </p:val>
                                        </p:tav>
                                        <p:tav tm="100000">
                                          <p:val>
                                            <p:strVal val="#ppt_w"/>
                                          </p:val>
                                        </p:tav>
                                      </p:tavLst>
                                    </p:anim>
                                    <p:anim calcmode="lin" valueType="num">
                                      <p:cBhvr>
                                        <p:cTn id="8" dur="1000" fill="hold"/>
                                        <p:tgtEl>
                                          <p:spTgt spid="1049073"/>
                                        </p:tgtEl>
                                        <p:attrNameLst>
                                          <p:attrName>ppt_h</p:attrName>
                                        </p:attrNameLst>
                                      </p:cBhvr>
                                      <p:tavLst>
                                        <p:tav tm="0">
                                          <p:val>
                                            <p:strVal val="#ppt_h"/>
                                          </p:val>
                                        </p:tav>
                                        <p:tav tm="100000">
                                          <p:val>
                                            <p:strVal val="#ppt_h"/>
                                          </p:val>
                                        </p:tav>
                                      </p:tavLst>
                                    </p:anim>
                                    <p:animEffect transition="in" filter="fade">
                                      <p:cBhvr>
                                        <p:cTn id="9" dur="1000"/>
                                        <p:tgtEl>
                                          <p:spTgt spid="10490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907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9037" name="矩形 11"/>
          <p:cNvSpPr/>
          <p:nvPr/>
        </p:nvSpPr>
        <p:spPr>
          <a:xfrm>
            <a:off x="1431472" y="-2198914"/>
            <a:ext cx="1246414" cy="1839686"/>
          </a:xfrm>
          <a:prstGeom prst="rect">
            <a:avLst/>
          </a:prstGeom>
          <a:solidFill>
            <a:srgbClr val="3EB0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38" name="矩形 12"/>
          <p:cNvSpPr/>
          <p:nvPr/>
        </p:nvSpPr>
        <p:spPr>
          <a:xfrm>
            <a:off x="2917372" y="-2198914"/>
            <a:ext cx="1246414" cy="1839686"/>
          </a:xfrm>
          <a:prstGeom prst="rect">
            <a:avLst/>
          </a:prstGeom>
          <a:solidFill>
            <a:srgbClr val="0378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39" name="矩形 13"/>
          <p:cNvSpPr/>
          <p:nvPr/>
        </p:nvSpPr>
        <p:spPr>
          <a:xfrm>
            <a:off x="4336205" y="-2165604"/>
            <a:ext cx="1246414" cy="1839686"/>
          </a:xfrm>
          <a:prstGeom prst="rect">
            <a:avLst/>
          </a:prstGeom>
          <a:solidFill>
            <a:srgbClr val="3A64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40" name="矩形 14"/>
          <p:cNvSpPr/>
          <p:nvPr/>
        </p:nvSpPr>
        <p:spPr>
          <a:xfrm>
            <a:off x="5822105" y="-2165604"/>
            <a:ext cx="1246414" cy="1839686"/>
          </a:xfrm>
          <a:prstGeom prst="rect">
            <a:avLst/>
          </a:prstGeom>
          <a:solidFill>
            <a:srgbClr val="5F51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65" name="文本框 36"/>
          <p:cNvSpPr txBox="1"/>
          <p:nvPr/>
        </p:nvSpPr>
        <p:spPr>
          <a:xfrm>
            <a:off x="572018" y="1985045"/>
            <a:ext cx="11142904" cy="3429080"/>
          </a:xfrm>
          <a:prstGeom prst="rect">
            <a:avLst/>
          </a:prstGeom>
          <a:noFill/>
        </p:spPr>
        <p:txBody>
          <a:bodyPr wrap="square" rtlCol="0">
            <a:spAutoFit/>
            <a:scene3d>
              <a:camera prst="orthographicFront"/>
              <a:lightRig rig="threePt" dir="t"/>
            </a:scene3d>
            <a:sp3d contourW="12700"/>
          </a:bodyPr>
          <a:lstStyle/>
          <a:p>
            <a:pPr>
              <a:lnSpc>
                <a:spcPct val="115000"/>
              </a:lnSpc>
              <a:spcAft>
                <a:spcPts val="1000"/>
              </a:spcAft>
            </a:pPr>
            <a:r>
              <a:rPr lang="en-US" sz="1800" dirty="0" err="1">
                <a:effectLst/>
                <a:latin typeface="Times New Roman" panose="02020603050405020304" pitchFamily="18" charset="0"/>
                <a:ea typeface="Calibri" panose="020F0502020204030204" pitchFamily="34" charset="0"/>
                <a:cs typeface="Arial" panose="020B0604020202020204" pitchFamily="34" charset="0"/>
              </a:rPr>
              <a:t>Asam</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butirat</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diproduksi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sebagai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hasil</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akhir</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fermentasi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bakteri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anaerobik</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Teh</a:t>
            </a:r>
            <a:r>
              <a:rPr lang="en-US" sz="1800" dirty="0">
                <a:effectLst/>
                <a:latin typeface="Times New Roman" panose="02020603050405020304" pitchFamily="18" charset="0"/>
                <a:ea typeface="Calibri" panose="020F0502020204030204" pitchFamily="34" charset="0"/>
                <a:cs typeface="Arial" panose="020B0604020202020204" pitchFamily="34" charset="0"/>
              </a:rPr>
              <a:t> kombucha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hasil</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fermentasi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mengandung</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asam</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butirat</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sebagai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hasil</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dari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fermentasi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1000"/>
              </a:spcAft>
            </a:pPr>
            <a:r>
              <a:rPr lang="en-US" sz="1800" dirty="0" err="1">
                <a:effectLst/>
                <a:latin typeface="Times New Roman" panose="02020603050405020304" pitchFamily="18" charset="0"/>
                <a:ea typeface="Calibri" panose="020F0502020204030204" pitchFamily="34" charset="0"/>
                <a:cs typeface="Arial" panose="020B0604020202020204" pitchFamily="34" charset="0"/>
              </a:rPr>
              <a:t>karakteristik</a:t>
            </a:r>
            <a:r>
              <a:rPr lang="en-US" sz="1800" dirty="0">
                <a:effectLst/>
                <a:latin typeface="Times New Roman" panose="02020603050405020304" pitchFamily="18" charset="0"/>
                <a:ea typeface="Calibri" panose="020F0502020204030204" pitchFamily="34" charset="0"/>
                <a:cs typeface="Arial" panose="020B0604020202020204" pitchFamily="34" charset="0"/>
              </a:rPr>
              <a:t> :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6000"/>
              </a:lnSpc>
              <a:buFont typeface="Symbol" panose="05050102010706020507" pitchFamily="18" charset="2"/>
              <a:buChar char=""/>
            </a:pPr>
            <a:r>
              <a:rPr lang="en-ID" sz="1800" dirty="0">
                <a:effectLst/>
                <a:latin typeface="Times New Roman" panose="02020603050405020304" pitchFamily="18" charset="0"/>
                <a:ea typeface="Calibri" panose="020F0502020204030204" pitchFamily="34" charset="0"/>
                <a:cs typeface="Arial" panose="020B0604020202020204" pitchFamily="34" charset="0"/>
              </a:rPr>
              <a:t>gram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positif</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6000"/>
              </a:lnSpc>
              <a:buFont typeface="Symbol" panose="05050102010706020507" pitchFamily="18" charset="2"/>
              <a:buChar char=""/>
            </a:pPr>
            <a:r>
              <a:rPr lang="en-ID" sz="1800" dirty="0" err="1">
                <a:effectLst/>
                <a:latin typeface="Times New Roman" panose="02020603050405020304" pitchFamily="18" charset="0"/>
                <a:ea typeface="Calibri" panose="020F0502020204030204" pitchFamily="34" charset="0"/>
                <a:cs typeface="Arial" panose="020B0604020202020204" pitchFamily="34" charset="0"/>
              </a:rPr>
              <a:t>anaerob</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6000"/>
              </a:lnSpc>
              <a:buFont typeface="Symbol" panose="05050102010706020507" pitchFamily="18" charset="2"/>
              <a:buChar char=""/>
            </a:pPr>
            <a:r>
              <a:rPr lang="en-ID" sz="1800" dirty="0" err="1">
                <a:effectLst/>
                <a:latin typeface="Times New Roman" panose="02020603050405020304" pitchFamily="18" charset="0"/>
                <a:ea typeface="Calibri" panose="020F0502020204030204" pitchFamily="34" charset="0"/>
                <a:cs typeface="Arial" panose="020B0604020202020204" pitchFamily="34" charset="0"/>
              </a:rPr>
              <a:t>katalase</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negatif</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6000"/>
              </a:lnSpc>
              <a:buFont typeface="Symbol" panose="05050102010706020507" pitchFamily="18" charset="2"/>
              <a:buChar char=""/>
            </a:pPr>
            <a:r>
              <a:rPr lang="en-ID" sz="1800" dirty="0" err="1">
                <a:effectLst/>
                <a:latin typeface="Times New Roman" panose="02020603050405020304" pitchFamily="18" charset="0"/>
                <a:ea typeface="Calibri" panose="020F0502020204030204" pitchFamily="34" charset="0"/>
                <a:cs typeface="Arial" panose="020B0604020202020204" pitchFamily="34" charset="0"/>
              </a:rPr>
              <a:t>tidak</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membentuk</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spora</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6000"/>
              </a:lnSpc>
              <a:spcAft>
                <a:spcPts val="800"/>
              </a:spcAft>
              <a:buFont typeface="Symbol" panose="05050102010706020507" pitchFamily="18" charset="2"/>
              <a:buChar char=""/>
            </a:pPr>
            <a:r>
              <a:rPr lang="en-ID" sz="1800" dirty="0" err="1">
                <a:effectLst/>
                <a:latin typeface="Times New Roman" panose="02020603050405020304" pitchFamily="18" charset="0"/>
                <a:ea typeface="Calibri" panose="020F0502020204030204" pitchFamily="34" charset="0"/>
                <a:cs typeface="Arial" panose="020B0604020202020204" pitchFamily="34" charset="0"/>
              </a:rPr>
              <a:t>motil</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r>
              <a:rPr lang="en-US" sz="1800" dirty="0" err="1">
                <a:effectLst/>
                <a:latin typeface="Times New Roman" panose="02020603050405020304" pitchFamily="18" charset="0"/>
                <a:ea typeface="Calibri" panose="020F0502020204030204" pitchFamily="34" charset="0"/>
              </a:rPr>
              <a:t>Contoh</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spesies</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bakteri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penghasil</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butirat</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adalah</a:t>
            </a:r>
            <a:r>
              <a:rPr lang="en-US" sz="1800" dirty="0">
                <a:effectLst/>
                <a:latin typeface="Times New Roman" panose="02020603050405020304" pitchFamily="18" charset="0"/>
                <a:ea typeface="Calibri" panose="020F0502020204030204" pitchFamily="34" charset="0"/>
              </a:rPr>
              <a:t> Clostridium </a:t>
            </a:r>
            <a:r>
              <a:rPr lang="en-US" sz="1800" dirty="0" err="1">
                <a:effectLst/>
                <a:latin typeface="Times New Roman" panose="02020603050405020304" pitchFamily="18" charset="0"/>
                <a:ea typeface="Calibri" panose="020F0502020204030204" pitchFamily="34" charset="0"/>
              </a:rPr>
              <a:t>butyricum</a:t>
            </a:r>
            <a:r>
              <a:rPr lang="en-US" sz="1800" dirty="0">
                <a:effectLst/>
                <a:latin typeface="Times New Roman" panose="02020603050405020304" pitchFamily="18" charset="0"/>
                <a:ea typeface="Calibri" panose="020F0502020204030204" pitchFamily="34" charset="0"/>
              </a:rPr>
              <a:t>, Clostridium </a:t>
            </a:r>
            <a:r>
              <a:rPr lang="en-US" sz="1800" dirty="0" err="1">
                <a:effectLst/>
                <a:latin typeface="Times New Roman" panose="02020603050405020304" pitchFamily="18" charset="0"/>
                <a:ea typeface="Calibri" panose="020F0502020204030204" pitchFamily="34" charset="0"/>
              </a:rPr>
              <a:t>kluyveri</a:t>
            </a:r>
            <a:r>
              <a:rPr lang="en-US" sz="1800" dirty="0">
                <a:effectLst/>
                <a:latin typeface="Times New Roman" panose="02020603050405020304" pitchFamily="18" charset="0"/>
                <a:ea typeface="Calibri" panose="020F0502020204030204" pitchFamily="34" charset="0"/>
              </a:rPr>
              <a:t>, Clostridium </a:t>
            </a:r>
            <a:r>
              <a:rPr lang="en-US" sz="1800" dirty="0" err="1">
                <a:effectLst/>
                <a:latin typeface="Times New Roman" panose="02020603050405020304" pitchFamily="18" charset="0"/>
                <a:ea typeface="Calibri" panose="020F0502020204030204" pitchFamily="34" charset="0"/>
              </a:rPr>
              <a:t>pasteurianum</a:t>
            </a:r>
            <a:r>
              <a:rPr lang="en-US" sz="1800" dirty="0">
                <a:effectLst/>
                <a:latin typeface="Times New Roman" panose="02020603050405020304" pitchFamily="18" charset="0"/>
                <a:ea typeface="Calibri" panose="020F0502020204030204" pitchFamily="34" charset="0"/>
              </a:rPr>
              <a:t> yang </a:t>
            </a:r>
            <a:r>
              <a:rPr lang="en-US" sz="1800" dirty="0" err="1">
                <a:effectLst/>
                <a:latin typeface="Times New Roman" panose="02020603050405020304" pitchFamily="18" charset="0"/>
                <a:ea typeface="Calibri" panose="020F0502020204030204" pitchFamily="34" charset="0"/>
              </a:rPr>
              <a:t>ditemukan</a:t>
            </a:r>
            <a:r>
              <a:rPr lang="en-US" sz="1800" dirty="0">
                <a:effectLst/>
                <a:latin typeface="Times New Roman" panose="02020603050405020304" pitchFamily="18" charset="0"/>
                <a:ea typeface="Calibri" panose="020F0502020204030204" pitchFamily="34" charset="0"/>
              </a:rPr>
              <a:t> pada susu </a:t>
            </a:r>
            <a:r>
              <a:rPr lang="en-US" sz="1800" dirty="0" err="1">
                <a:effectLst/>
                <a:latin typeface="Times New Roman" panose="02020603050405020304" pitchFamily="18" charset="0"/>
                <a:ea typeface="Calibri" panose="020F0502020204030204" pitchFamily="34" charset="0"/>
              </a:rPr>
              <a:t>kambing</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domba</a:t>
            </a:r>
            <a:r>
              <a:rPr lang="en-US" sz="1800" dirty="0">
                <a:effectLst/>
                <a:latin typeface="Times New Roman" panose="02020603050405020304" pitchFamily="18" charset="0"/>
                <a:ea typeface="Calibri" panose="020F0502020204030204" pitchFamily="34" charset="0"/>
              </a:rPr>
              <a:t>, bison, </a:t>
            </a:r>
            <a:r>
              <a:rPr lang="en-US" sz="1800" dirty="0" err="1">
                <a:effectLst/>
                <a:latin typeface="Times New Roman" panose="02020603050405020304" pitchFamily="18" charset="0"/>
                <a:ea typeface="Calibri" panose="020F0502020204030204" pitchFamily="34" charset="0"/>
              </a:rPr>
              <a:t>mentega</a:t>
            </a:r>
            <a:r>
              <a:rPr lang="en-US" sz="1800" dirty="0">
                <a:effectLst/>
                <a:latin typeface="Times New Roman" panose="02020603050405020304" pitchFamily="18" charset="0"/>
                <a:ea typeface="Calibri" panose="020F0502020204030204" pitchFamily="34" charset="0"/>
              </a:rPr>
              <a:t>, dan </a:t>
            </a:r>
            <a:r>
              <a:rPr lang="en-US" sz="1800" dirty="0" err="1">
                <a:effectLst/>
                <a:latin typeface="Times New Roman" panose="02020603050405020304" pitchFamily="18" charset="0"/>
                <a:ea typeface="Calibri" panose="020F0502020204030204" pitchFamily="34" charset="0"/>
              </a:rPr>
              <a:t>keju</a:t>
            </a:r>
            <a:r>
              <a:rPr lang="en-US" sz="1800" dirty="0">
                <a:effectLst/>
                <a:latin typeface="Times New Roman" panose="02020603050405020304" pitchFamily="18" charset="0"/>
                <a:ea typeface="Calibri" panose="020F0502020204030204" pitchFamily="34" charset="0"/>
              </a:rPr>
              <a:t> parmesan</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049073" name="文本框 47"/>
          <p:cNvSpPr txBox="1"/>
          <p:nvPr/>
        </p:nvSpPr>
        <p:spPr>
          <a:xfrm>
            <a:off x="3269991" y="997086"/>
            <a:ext cx="5746958" cy="769441"/>
          </a:xfrm>
          <a:prstGeom prst="rect">
            <a:avLst/>
          </a:prstGeom>
          <a:noFill/>
        </p:spPr>
        <p:txBody>
          <a:bodyPr wrap="none" rtlCol="0">
            <a:spAutoFit/>
          </a:bodyPr>
          <a:lstStyle/>
          <a:p>
            <a:r>
              <a:rPr lang="en-US" altLang="zh-CN" sz="4400" b="1" dirty="0" err="1">
                <a:gradFill>
                  <a:gsLst>
                    <a:gs pos="0">
                      <a:srgbClr val="2969B0"/>
                    </a:gs>
                    <a:gs pos="100000">
                      <a:srgbClr val="4A4896"/>
                    </a:gs>
                  </a:gsLst>
                  <a:lin ang="0" scaled="0"/>
                </a:gradFill>
                <a:latin typeface="Arial" panose="020B0604020202020204" pitchFamily="34" charset="0"/>
                <a:ea typeface="Arial" panose="020B0604020202020204" pitchFamily="34" charset="0"/>
              </a:rPr>
              <a:t>Bakteri</a:t>
            </a:r>
            <a:r>
              <a:rPr lang="en-US" altLang="zh-CN" sz="4400" b="1" dirty="0">
                <a:gradFill>
                  <a:gsLst>
                    <a:gs pos="0">
                      <a:srgbClr val="2969B0"/>
                    </a:gs>
                    <a:gs pos="100000">
                      <a:srgbClr val="4A4896"/>
                    </a:gs>
                  </a:gsLst>
                  <a:lin ang="0" scaled="0"/>
                </a:gradFill>
                <a:latin typeface="Arial" panose="020B0604020202020204" pitchFamily="34" charset="0"/>
                <a:ea typeface="Arial" panose="020B0604020202020204" pitchFamily="34" charset="0"/>
              </a:rPr>
              <a:t> </a:t>
            </a:r>
            <a:r>
              <a:rPr lang="en-US" altLang="zh-CN" sz="4400" b="1" dirty="0" err="1">
                <a:gradFill>
                  <a:gsLst>
                    <a:gs pos="0">
                      <a:srgbClr val="2969B0"/>
                    </a:gs>
                    <a:gs pos="100000">
                      <a:srgbClr val="4A4896"/>
                    </a:gs>
                  </a:gsLst>
                  <a:lin ang="0" scaled="0"/>
                </a:gradFill>
                <a:latin typeface="Arial" panose="020B0604020202020204" pitchFamily="34" charset="0"/>
                <a:ea typeface="Arial" panose="020B0604020202020204" pitchFamily="34" charset="0"/>
              </a:rPr>
              <a:t>Asam</a:t>
            </a:r>
            <a:r>
              <a:rPr lang="en-US" altLang="zh-CN" sz="4400" b="1" dirty="0">
                <a:gradFill>
                  <a:gsLst>
                    <a:gs pos="0">
                      <a:srgbClr val="2969B0"/>
                    </a:gs>
                    <a:gs pos="100000">
                      <a:srgbClr val="4A4896"/>
                    </a:gs>
                  </a:gsLst>
                  <a:lin ang="0" scaled="0"/>
                </a:gradFill>
                <a:latin typeface="Arial" panose="020B0604020202020204" pitchFamily="34" charset="0"/>
                <a:ea typeface="Arial" panose="020B0604020202020204" pitchFamily="34" charset="0"/>
              </a:rPr>
              <a:t> </a:t>
            </a:r>
            <a:r>
              <a:rPr lang="en-US" altLang="zh-CN" sz="4400" b="1" dirty="0" err="1">
                <a:gradFill>
                  <a:gsLst>
                    <a:gs pos="0">
                      <a:srgbClr val="2969B0"/>
                    </a:gs>
                    <a:gs pos="100000">
                      <a:srgbClr val="4A4896"/>
                    </a:gs>
                  </a:gsLst>
                  <a:lin ang="0" scaled="0"/>
                </a:gradFill>
                <a:latin typeface="Arial" panose="020B0604020202020204" pitchFamily="34" charset="0"/>
                <a:ea typeface="Arial" panose="020B0604020202020204" pitchFamily="34" charset="0"/>
              </a:rPr>
              <a:t>Butirat</a:t>
            </a:r>
            <a:endParaRPr lang="zh-CN" altLang="en-US" sz="4400" b="1" dirty="0">
              <a:gradFill>
                <a:gsLst>
                  <a:gs pos="0">
                    <a:srgbClr val="2969B0"/>
                  </a:gs>
                  <a:gs pos="100000">
                    <a:srgbClr val="4A4896"/>
                  </a:gs>
                </a:gsLst>
                <a:lin ang="0" scaled="0"/>
              </a:gradFill>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1930017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1049073"/>
                                        </p:tgtEl>
                                        <p:attrNameLst>
                                          <p:attrName>style.visibility</p:attrName>
                                        </p:attrNameLst>
                                      </p:cBhvr>
                                      <p:to>
                                        <p:strVal val="visible"/>
                                      </p:to>
                                    </p:set>
                                    <p:anim calcmode="lin" valueType="num">
                                      <p:cBhvr>
                                        <p:cTn id="7" dur="1000" fill="hold"/>
                                        <p:tgtEl>
                                          <p:spTgt spid="1049073"/>
                                        </p:tgtEl>
                                        <p:attrNameLst>
                                          <p:attrName>ppt_w</p:attrName>
                                        </p:attrNameLst>
                                      </p:cBhvr>
                                      <p:tavLst>
                                        <p:tav tm="0">
                                          <p:val>
                                            <p:strVal val="#ppt_w+.3"/>
                                          </p:val>
                                        </p:tav>
                                        <p:tav tm="100000">
                                          <p:val>
                                            <p:strVal val="#ppt_w"/>
                                          </p:val>
                                        </p:tav>
                                      </p:tavLst>
                                    </p:anim>
                                    <p:anim calcmode="lin" valueType="num">
                                      <p:cBhvr>
                                        <p:cTn id="8" dur="1000" fill="hold"/>
                                        <p:tgtEl>
                                          <p:spTgt spid="1049073"/>
                                        </p:tgtEl>
                                        <p:attrNameLst>
                                          <p:attrName>ppt_h</p:attrName>
                                        </p:attrNameLst>
                                      </p:cBhvr>
                                      <p:tavLst>
                                        <p:tav tm="0">
                                          <p:val>
                                            <p:strVal val="#ppt_h"/>
                                          </p:val>
                                        </p:tav>
                                        <p:tav tm="100000">
                                          <p:val>
                                            <p:strVal val="#ppt_h"/>
                                          </p:val>
                                        </p:tav>
                                      </p:tavLst>
                                    </p:anim>
                                    <p:animEffect transition="in" filter="fade">
                                      <p:cBhvr>
                                        <p:cTn id="9" dur="1000"/>
                                        <p:tgtEl>
                                          <p:spTgt spid="10490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907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9037" name="矩形 11"/>
          <p:cNvSpPr/>
          <p:nvPr/>
        </p:nvSpPr>
        <p:spPr>
          <a:xfrm>
            <a:off x="1431472" y="-2198914"/>
            <a:ext cx="1246414" cy="1839686"/>
          </a:xfrm>
          <a:prstGeom prst="rect">
            <a:avLst/>
          </a:prstGeom>
          <a:solidFill>
            <a:srgbClr val="3EB0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38" name="矩形 12"/>
          <p:cNvSpPr/>
          <p:nvPr/>
        </p:nvSpPr>
        <p:spPr>
          <a:xfrm>
            <a:off x="2917372" y="-2198914"/>
            <a:ext cx="1246414" cy="1839686"/>
          </a:xfrm>
          <a:prstGeom prst="rect">
            <a:avLst/>
          </a:prstGeom>
          <a:solidFill>
            <a:srgbClr val="0378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39" name="矩形 13"/>
          <p:cNvSpPr/>
          <p:nvPr/>
        </p:nvSpPr>
        <p:spPr>
          <a:xfrm>
            <a:off x="4336205" y="-2165604"/>
            <a:ext cx="1246414" cy="1839686"/>
          </a:xfrm>
          <a:prstGeom prst="rect">
            <a:avLst/>
          </a:prstGeom>
          <a:solidFill>
            <a:srgbClr val="3A64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40" name="矩形 14"/>
          <p:cNvSpPr/>
          <p:nvPr/>
        </p:nvSpPr>
        <p:spPr>
          <a:xfrm>
            <a:off x="5822105" y="-2165604"/>
            <a:ext cx="1246414" cy="1839686"/>
          </a:xfrm>
          <a:prstGeom prst="rect">
            <a:avLst/>
          </a:prstGeom>
          <a:solidFill>
            <a:srgbClr val="5F51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65" name="文本框 36"/>
          <p:cNvSpPr txBox="1"/>
          <p:nvPr/>
        </p:nvSpPr>
        <p:spPr>
          <a:xfrm>
            <a:off x="558766" y="2024806"/>
            <a:ext cx="11142904" cy="3586110"/>
          </a:xfrm>
          <a:prstGeom prst="rect">
            <a:avLst/>
          </a:prstGeom>
          <a:noFill/>
        </p:spPr>
        <p:txBody>
          <a:bodyPr wrap="square" rtlCol="0">
            <a:spAutoFit/>
            <a:scene3d>
              <a:camera prst="orthographicFront"/>
              <a:lightRig rig="threePt" dir="t"/>
            </a:scene3d>
            <a:sp3d contourW="12700"/>
          </a:bodyPr>
          <a:lstStyle/>
          <a:p>
            <a:r>
              <a:rPr lang="en-ID" sz="1800" b="0" i="0" dirty="0" err="1">
                <a:effectLst/>
                <a:latin typeface="Times New Roman" panose="02020603050405020304" pitchFamily="18" charset="0"/>
                <a:ea typeface="Times New Roman" panose="02020603050405020304" pitchFamily="18" charset="0"/>
                <a:cs typeface="Times New Roman" panose="02020603050405020304" pitchFamily="18" charset="0"/>
              </a:rPr>
              <a:t>Asam</a:t>
            </a:r>
            <a:r>
              <a:rPr lang="en-ID" sz="1800" b="0" i="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1800" b="0" i="0" dirty="0" err="1">
                <a:effectLst/>
                <a:latin typeface="Times New Roman" panose="02020603050405020304" pitchFamily="18" charset="0"/>
                <a:ea typeface="Times New Roman" panose="02020603050405020304" pitchFamily="18" charset="0"/>
                <a:cs typeface="Times New Roman" panose="02020603050405020304" pitchFamily="18" charset="0"/>
              </a:rPr>
              <a:t>propionat</a:t>
            </a:r>
            <a:r>
              <a:rPr lang="en-ID" sz="1800" b="0" i="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1800" b="0" i="0" dirty="0" err="1">
                <a:effectLst/>
                <a:latin typeface="Times New Roman" panose="02020603050405020304" pitchFamily="18" charset="0"/>
                <a:ea typeface="Times New Roman" panose="02020603050405020304" pitchFamily="18" charset="0"/>
                <a:cs typeface="Times New Roman" panose="02020603050405020304" pitchFamily="18" charset="0"/>
              </a:rPr>
              <a:t>dapat</a:t>
            </a:r>
            <a:r>
              <a:rPr lang="en-ID" sz="1800" b="0" i="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1800" b="0" i="0" dirty="0" err="1">
                <a:effectLst/>
                <a:latin typeface="Times New Roman" panose="02020603050405020304" pitchFamily="18" charset="0"/>
                <a:ea typeface="Times New Roman" panose="02020603050405020304" pitchFamily="18" charset="0"/>
                <a:cs typeface="Times New Roman" panose="02020603050405020304" pitchFamily="18" charset="0"/>
              </a:rPr>
              <a:t>diproduksi</a:t>
            </a:r>
            <a:r>
              <a:rPr lang="en-ID" sz="1800" b="0" i="0" dirty="0">
                <a:effectLst/>
                <a:latin typeface="Times New Roman" panose="02020603050405020304" pitchFamily="18" charset="0"/>
                <a:ea typeface="Times New Roman" panose="02020603050405020304" pitchFamily="18" charset="0"/>
                <a:cs typeface="Times New Roman" panose="02020603050405020304" pitchFamily="18" charset="0"/>
              </a:rPr>
              <a:t> oleh </a:t>
            </a:r>
            <a:r>
              <a:rPr lang="en-ID" sz="1800" b="0" i="0" dirty="0" err="1">
                <a:effectLst/>
                <a:latin typeface="Times New Roman" panose="02020603050405020304" pitchFamily="18" charset="0"/>
                <a:ea typeface="Times New Roman" panose="02020603050405020304" pitchFamily="18" charset="0"/>
                <a:cs typeface="Times New Roman" panose="02020603050405020304" pitchFamily="18" charset="0"/>
              </a:rPr>
              <a:t>bakteri</a:t>
            </a:r>
            <a:r>
              <a:rPr lang="en-ID" sz="1800" b="0" i="0" dirty="0">
                <a:effectLst/>
                <a:latin typeface="Times New Roman" panose="02020603050405020304" pitchFamily="18" charset="0"/>
                <a:ea typeface="Times New Roman" panose="02020603050405020304" pitchFamily="18" charset="0"/>
                <a:cs typeface="Times New Roman" panose="02020603050405020304" pitchFamily="18" charset="0"/>
              </a:rPr>
              <a:t> gram </a:t>
            </a:r>
            <a:r>
              <a:rPr lang="en-ID" sz="1800" b="0" i="0" dirty="0" err="1">
                <a:effectLst/>
                <a:latin typeface="Times New Roman" panose="02020603050405020304" pitchFamily="18" charset="0"/>
                <a:ea typeface="Times New Roman" panose="02020603050405020304" pitchFamily="18" charset="0"/>
                <a:cs typeface="Times New Roman" panose="02020603050405020304" pitchFamily="18" charset="0"/>
              </a:rPr>
              <a:t>positif</a:t>
            </a:r>
            <a:r>
              <a:rPr lang="en-ID" sz="1800" b="0" i="0" dirty="0">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ID" sz="1800" b="0" i="0" dirty="0" err="1">
                <a:effectLst/>
                <a:latin typeface="Times New Roman" panose="02020603050405020304" pitchFamily="18" charset="0"/>
                <a:ea typeface="Times New Roman" panose="02020603050405020304" pitchFamily="18" charset="0"/>
                <a:cs typeface="Times New Roman" panose="02020603050405020304" pitchFamily="18" charset="0"/>
              </a:rPr>
              <a:t>tumbuh</a:t>
            </a:r>
            <a:r>
              <a:rPr lang="en-ID" sz="1800" b="0" i="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1800" b="0" i="0" dirty="0" err="1">
                <a:effectLst/>
                <a:latin typeface="Times New Roman" panose="02020603050405020304" pitchFamily="18" charset="0"/>
                <a:ea typeface="Times New Roman" panose="02020603050405020304" pitchFamily="18" charset="0"/>
                <a:cs typeface="Times New Roman" panose="02020603050405020304" pitchFamily="18" charset="0"/>
              </a:rPr>
              <a:t>dengan</a:t>
            </a:r>
            <a:r>
              <a:rPr lang="en-ID" sz="1800" b="0" i="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1800" b="0" i="0" dirty="0" err="1">
                <a:effectLst/>
                <a:latin typeface="Times New Roman" panose="02020603050405020304" pitchFamily="18" charset="0"/>
                <a:ea typeface="Times New Roman" panose="02020603050405020304" pitchFamily="18" charset="0"/>
                <a:cs typeface="Times New Roman" panose="02020603050405020304" pitchFamily="18" charset="0"/>
              </a:rPr>
              <a:t>lambat</a:t>
            </a:r>
            <a:r>
              <a:rPr lang="en-ID"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1800" b="0" i="0" dirty="0" err="1">
                <a:effectLst/>
                <a:latin typeface="Times New Roman" panose="02020603050405020304" pitchFamily="18" charset="0"/>
                <a:ea typeface="Times New Roman" panose="02020603050405020304" pitchFamily="18" charset="0"/>
                <a:cs typeface="Times New Roman" panose="02020603050405020304" pitchFamily="18" charset="0"/>
              </a:rPr>
              <a:t>contoh</a:t>
            </a:r>
            <a:r>
              <a:rPr lang="en-ID" sz="1800" b="0" i="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1800" b="0" i="0" dirty="0" err="1">
                <a:effectLst/>
                <a:latin typeface="Times New Roman" panose="02020603050405020304" pitchFamily="18" charset="0"/>
                <a:ea typeface="Times New Roman" panose="02020603050405020304" pitchFamily="18" charset="0"/>
                <a:cs typeface="Times New Roman" panose="02020603050405020304" pitchFamily="18" charset="0"/>
              </a:rPr>
              <a:t>nya</a:t>
            </a:r>
            <a:r>
              <a:rPr lang="en-ID" sz="1800" b="0" i="0" dirty="0">
                <a:effectLst/>
                <a:latin typeface="Times New Roman" panose="02020603050405020304" pitchFamily="18" charset="0"/>
                <a:ea typeface="Times New Roman" panose="02020603050405020304" pitchFamily="18" charset="0"/>
                <a:cs typeface="Times New Roman" panose="02020603050405020304" pitchFamily="18" charset="0"/>
              </a:rPr>
              <a:t> Propionibacterium, dan </a:t>
            </a:r>
            <a:r>
              <a:rPr lang="en-ID" sz="1800" b="0" i="0" dirty="0" err="1">
                <a:effectLst/>
                <a:latin typeface="Times New Roman" panose="02020603050405020304" pitchFamily="18" charset="0"/>
                <a:ea typeface="Times New Roman" panose="02020603050405020304" pitchFamily="18" charset="0"/>
                <a:cs typeface="Times New Roman" panose="02020603050405020304" pitchFamily="18" charset="0"/>
              </a:rPr>
              <a:t>beberapa</a:t>
            </a:r>
            <a:r>
              <a:rPr lang="en-ID" sz="1800" b="0" i="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1800" b="0" i="0" dirty="0" err="1">
                <a:effectLst/>
                <a:latin typeface="Times New Roman" panose="02020603050405020304" pitchFamily="18" charset="0"/>
                <a:ea typeface="Times New Roman" panose="02020603050405020304" pitchFamily="18" charset="0"/>
                <a:cs typeface="Times New Roman" panose="02020603050405020304" pitchFamily="18" charset="0"/>
              </a:rPr>
              <a:t>anaerob</a:t>
            </a:r>
            <a:r>
              <a:rPr lang="en-ID" sz="1800" b="0" i="0" dirty="0">
                <a:effectLst/>
                <a:latin typeface="Times New Roman" panose="02020603050405020304" pitchFamily="18" charset="0"/>
                <a:ea typeface="Times New Roman" panose="02020603050405020304" pitchFamily="18" charset="0"/>
                <a:cs typeface="Times New Roman" panose="02020603050405020304" pitchFamily="18" charset="0"/>
              </a:rPr>
              <a:t> gram </a:t>
            </a:r>
            <a:r>
              <a:rPr lang="en-ID" sz="1800" b="0" i="0" dirty="0" err="1">
                <a:effectLst/>
                <a:latin typeface="Times New Roman" panose="02020603050405020304" pitchFamily="18" charset="0"/>
                <a:ea typeface="Times New Roman" panose="02020603050405020304" pitchFamily="18" charset="0"/>
                <a:cs typeface="Times New Roman" panose="02020603050405020304" pitchFamily="18" charset="0"/>
              </a:rPr>
              <a:t>negatif</a:t>
            </a:r>
            <a:r>
              <a:rPr lang="en-ID" sz="1800" b="0" i="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1800" b="0" i="0" dirty="0" err="1">
                <a:effectLst/>
                <a:latin typeface="Times New Roman" panose="02020603050405020304" pitchFamily="18" charset="0"/>
                <a:ea typeface="Times New Roman" panose="02020603050405020304" pitchFamily="18" charset="0"/>
                <a:cs typeface="Times New Roman" panose="02020603050405020304" pitchFamily="18" charset="0"/>
              </a:rPr>
              <a:t>seperti</a:t>
            </a:r>
            <a:r>
              <a:rPr lang="en-ID" sz="1800" b="0" i="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1800" b="0" i="0" dirty="0" err="1">
                <a:effectLst/>
                <a:latin typeface="Times New Roman" panose="02020603050405020304" pitchFamily="18" charset="0"/>
                <a:ea typeface="Times New Roman" panose="02020603050405020304" pitchFamily="18" charset="0"/>
                <a:cs typeface="Times New Roman" panose="02020603050405020304" pitchFamily="18" charset="0"/>
              </a:rPr>
              <a:t>Selenomonas</a:t>
            </a:r>
            <a:r>
              <a:rPr lang="en-ID" sz="1800" b="0" i="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1800" b="0" i="0" dirty="0" err="1">
                <a:effectLst/>
                <a:latin typeface="Times New Roman" panose="02020603050405020304" pitchFamily="18" charset="0"/>
                <a:ea typeface="Times New Roman" panose="02020603050405020304" pitchFamily="18" charset="0"/>
                <a:cs typeface="Times New Roman" panose="02020603050405020304" pitchFamily="18" charset="0"/>
              </a:rPr>
              <a:t>ruminantium</a:t>
            </a:r>
            <a:r>
              <a:rPr lang="en-ID" sz="1800" b="0" i="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1800" b="0" i="0" dirty="0" err="1">
                <a:effectLst/>
                <a:latin typeface="Times New Roman" panose="02020603050405020304" pitchFamily="18" charset="0"/>
                <a:ea typeface="Times New Roman" panose="02020603050405020304" pitchFamily="18" charset="0"/>
                <a:cs typeface="Times New Roman" panose="02020603050405020304" pitchFamily="18" charset="0"/>
              </a:rPr>
              <a:t>sering</a:t>
            </a:r>
            <a:r>
              <a:rPr lang="en-ID" sz="1800" b="0" i="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1800" b="0" i="0" dirty="0" err="1">
                <a:effectLst/>
                <a:latin typeface="Times New Roman" panose="02020603050405020304" pitchFamily="18" charset="0"/>
                <a:ea typeface="Times New Roman" panose="02020603050405020304" pitchFamily="18" charset="0"/>
                <a:cs typeface="Times New Roman" panose="02020603050405020304" pitchFamily="18" charset="0"/>
              </a:rPr>
              <a:t>Asam</a:t>
            </a:r>
            <a:r>
              <a:rPr lang="en-ID" sz="1800" b="0" i="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1800" b="0" i="0" dirty="0" err="1">
                <a:effectLst/>
                <a:latin typeface="Times New Roman" panose="02020603050405020304" pitchFamily="18" charset="0"/>
                <a:ea typeface="Times New Roman" panose="02020603050405020304" pitchFamily="18" charset="0"/>
                <a:cs typeface="Times New Roman" panose="02020603050405020304" pitchFamily="18" charset="0"/>
              </a:rPr>
              <a:t>propionat</a:t>
            </a:r>
            <a:r>
              <a:rPr lang="en-ID" sz="1800" b="0" i="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1800" b="0" i="0" dirty="0" err="1">
                <a:effectLst/>
                <a:latin typeface="Times New Roman" panose="02020603050405020304" pitchFamily="18" charset="0"/>
                <a:ea typeface="Times New Roman" panose="02020603050405020304" pitchFamily="18" charset="0"/>
                <a:cs typeface="Times New Roman" panose="02020603050405020304" pitchFamily="18" charset="0"/>
              </a:rPr>
              <a:t>digunakan</a:t>
            </a:r>
            <a:r>
              <a:rPr lang="en-ID" sz="1800" b="0" i="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1800" b="0" i="0" dirty="0" err="1">
                <a:effectLst/>
                <a:latin typeface="Times New Roman" panose="02020603050405020304" pitchFamily="18" charset="0"/>
                <a:ea typeface="Times New Roman" panose="02020603050405020304" pitchFamily="18" charset="0"/>
                <a:cs typeface="Times New Roman" panose="02020603050405020304" pitchFamily="18" charset="0"/>
              </a:rPr>
              <a:t>untuk</a:t>
            </a:r>
            <a:r>
              <a:rPr lang="en-ID" sz="1800" b="0" i="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1800" b="0" i="0" dirty="0" err="1">
                <a:effectLst/>
                <a:latin typeface="Times New Roman" panose="02020603050405020304" pitchFamily="18" charset="0"/>
                <a:ea typeface="Times New Roman" panose="02020603050405020304" pitchFamily="18" charset="0"/>
                <a:cs typeface="Times New Roman" panose="02020603050405020304" pitchFamily="18" charset="0"/>
              </a:rPr>
              <a:t>pengawet</a:t>
            </a:r>
            <a:r>
              <a:rPr lang="en-ID" sz="1800" b="0" i="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1800" b="0" i="0" dirty="0" err="1">
                <a:effectLst/>
                <a:latin typeface="Times New Roman" panose="02020603050405020304" pitchFamily="18" charset="0"/>
                <a:ea typeface="Times New Roman" panose="02020603050405020304" pitchFamily="18" charset="0"/>
                <a:cs typeface="Times New Roman" panose="02020603050405020304" pitchFamily="18" charset="0"/>
              </a:rPr>
              <a:t>makanan</a:t>
            </a:r>
            <a:r>
              <a:rPr lang="en-ID" sz="1800" b="0" i="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1800" b="0" i="0" dirty="0" err="1">
                <a:effectLst/>
                <a:latin typeface="Times New Roman" panose="02020603050405020304" pitchFamily="18" charset="0"/>
                <a:ea typeface="Times New Roman" panose="02020603050405020304" pitchFamily="18" charset="0"/>
                <a:cs typeface="Times New Roman" panose="02020603050405020304" pitchFamily="18" charset="0"/>
              </a:rPr>
              <a:t>dengan</a:t>
            </a:r>
            <a:r>
              <a:rPr lang="en-ID" sz="1800" b="0" i="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1800" b="0" i="0" dirty="0" err="1">
                <a:effectLst/>
                <a:latin typeface="Times New Roman" panose="02020603050405020304" pitchFamily="18" charset="0"/>
                <a:ea typeface="Times New Roman" panose="02020603050405020304" pitchFamily="18" charset="0"/>
                <a:cs typeface="Times New Roman" panose="02020603050405020304" pitchFamily="18" charset="0"/>
              </a:rPr>
              <a:t>mencegah</a:t>
            </a:r>
            <a:r>
              <a:rPr lang="en-ID" sz="1800" b="0" i="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1800" b="0" i="0" dirty="0" err="1">
                <a:effectLst/>
                <a:latin typeface="Times New Roman" panose="02020603050405020304" pitchFamily="18" charset="0"/>
                <a:ea typeface="Times New Roman" panose="02020603050405020304" pitchFamily="18" charset="0"/>
                <a:cs typeface="Times New Roman" panose="02020603050405020304" pitchFamily="18" charset="0"/>
              </a:rPr>
              <a:t>munculnya</a:t>
            </a:r>
            <a:r>
              <a:rPr lang="en-ID" sz="1800" b="0" i="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1800" b="0" i="0" dirty="0" err="1">
                <a:effectLst/>
                <a:latin typeface="Times New Roman" panose="02020603050405020304" pitchFamily="18" charset="0"/>
                <a:ea typeface="Times New Roman" panose="02020603050405020304" pitchFamily="18" charset="0"/>
                <a:cs typeface="Times New Roman" panose="02020603050405020304" pitchFamily="18" charset="0"/>
              </a:rPr>
              <a:t>kapang</a:t>
            </a:r>
            <a:r>
              <a:rPr lang="en-ID" sz="1800" b="0" i="0"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ID" sz="1800" b="0" i="0" dirty="0" err="1">
                <a:effectLst/>
                <a:latin typeface="Times New Roman" panose="02020603050405020304" pitchFamily="18" charset="0"/>
                <a:ea typeface="Times New Roman" panose="02020603050405020304" pitchFamily="18" charset="0"/>
                <a:cs typeface="Times New Roman" panose="02020603050405020304" pitchFamily="18" charset="0"/>
              </a:rPr>
              <a:t>khamir</a:t>
            </a:r>
            <a:r>
              <a:rPr lang="en-ID" sz="1800" b="0" i="0" dirty="0">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ID" sz="1800" b="0" i="0" dirty="0" err="1">
                <a:effectLst/>
                <a:latin typeface="Times New Roman" panose="02020603050405020304" pitchFamily="18" charset="0"/>
                <a:ea typeface="Times New Roman" panose="02020603050405020304" pitchFamily="18" charset="0"/>
                <a:cs typeface="Times New Roman" panose="02020603050405020304" pitchFamily="18" charset="0"/>
              </a:rPr>
              <a:t>merusak</a:t>
            </a:r>
            <a:r>
              <a:rPr lang="en-ID" sz="1800" b="0" i="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1800" b="0" i="0" dirty="0" err="1">
                <a:effectLst/>
                <a:latin typeface="Times New Roman" panose="02020603050405020304" pitchFamily="18" charset="0"/>
                <a:ea typeface="Times New Roman" panose="02020603050405020304" pitchFamily="18" charset="0"/>
                <a:cs typeface="Times New Roman" panose="02020603050405020304" pitchFamily="18" charset="0"/>
              </a:rPr>
              <a:t>makanan</a:t>
            </a:r>
            <a:r>
              <a:rPr lang="en-ID" sz="1800" b="0" i="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AppleSystemUIFont"/>
              <a:ea typeface="Times New Roman" panose="02020603050405020304" pitchFamily="18" charset="0"/>
              <a:cs typeface="Times New Roman" panose="02020603050405020304" pitchFamily="18" charset="0"/>
            </a:endParaRPr>
          </a:p>
          <a:p>
            <a:r>
              <a:rPr lang="en-ID" sz="1800" b="0" i="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AppleSystemUIFont"/>
              <a:ea typeface="Times New Roman" panose="02020603050405020304" pitchFamily="18" charset="0"/>
              <a:cs typeface="Times New Roman" panose="02020603050405020304" pitchFamily="18" charset="0"/>
            </a:endParaRPr>
          </a:p>
          <a:p>
            <a:r>
              <a:rPr lang="en-ID" sz="1800" b="0" i="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AppleSystemUIFont"/>
              <a:ea typeface="Times New Roman" panose="02020603050405020304" pitchFamily="18" charset="0"/>
              <a:cs typeface="Times New Roman" panose="02020603050405020304" pitchFamily="18" charset="0"/>
            </a:endParaRPr>
          </a:p>
          <a:p>
            <a:r>
              <a:rPr lang="en-ID" sz="1800" b="0" i="0" dirty="0" err="1">
                <a:effectLst/>
                <a:latin typeface="Times New Roman" panose="02020603050405020304" pitchFamily="18" charset="0"/>
                <a:ea typeface="Times New Roman" panose="02020603050405020304" pitchFamily="18" charset="0"/>
                <a:cs typeface="Times New Roman" panose="02020603050405020304" pitchFamily="18" charset="0"/>
              </a:rPr>
              <a:t>Bentuk</a:t>
            </a:r>
            <a:r>
              <a:rPr lang="en-ID" sz="1800" b="0" i="0" dirty="0">
                <a:effectLst/>
                <a:latin typeface="Times New Roman" panose="02020603050405020304" pitchFamily="18" charset="0"/>
                <a:ea typeface="Times New Roman" panose="02020603050405020304" pitchFamily="18" charset="0"/>
                <a:cs typeface="Times New Roman" panose="02020603050405020304" pitchFamily="18" charset="0"/>
              </a:rPr>
              <a:t> : non </a:t>
            </a:r>
            <a:r>
              <a:rPr lang="en-ID" sz="1800" b="0" i="0" dirty="0" err="1">
                <a:effectLst/>
                <a:latin typeface="Times New Roman" panose="02020603050405020304" pitchFamily="18" charset="0"/>
                <a:ea typeface="Times New Roman" panose="02020603050405020304" pitchFamily="18" charset="0"/>
                <a:cs typeface="Times New Roman" panose="02020603050405020304" pitchFamily="18" charset="0"/>
              </a:rPr>
              <a:t>motil</a:t>
            </a:r>
            <a:endParaRPr lang="en-US" sz="1800" dirty="0">
              <a:effectLst/>
              <a:latin typeface=".AppleSystemUIFont"/>
              <a:ea typeface="Times New Roman" panose="02020603050405020304" pitchFamily="18" charset="0"/>
              <a:cs typeface="Times New Roman" panose="02020603050405020304" pitchFamily="18" charset="0"/>
            </a:endParaRPr>
          </a:p>
          <a:p>
            <a:r>
              <a:rPr lang="en-ID" sz="1800" b="0" i="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AppleSystemUIFont"/>
              <a:ea typeface="Times New Roman" panose="02020603050405020304" pitchFamily="18" charset="0"/>
              <a:cs typeface="Times New Roman" panose="02020603050405020304" pitchFamily="18" charset="0"/>
            </a:endParaRPr>
          </a:p>
          <a:p>
            <a:r>
              <a:rPr lang="en-ID" sz="1800" b="0" i="0" dirty="0" err="1">
                <a:effectLst/>
                <a:latin typeface="Times New Roman" panose="02020603050405020304" pitchFamily="18" charset="0"/>
                <a:ea typeface="Times New Roman" panose="02020603050405020304" pitchFamily="18" charset="0"/>
                <a:cs typeface="Times New Roman" panose="02020603050405020304" pitchFamily="18" charset="0"/>
              </a:rPr>
              <a:t>Contoh</a:t>
            </a:r>
            <a:r>
              <a:rPr lang="en-ID" sz="1800" b="0" i="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1800" b="0" i="0" dirty="0" err="1">
                <a:effectLst/>
                <a:latin typeface="Times New Roman" panose="02020603050405020304" pitchFamily="18" charset="0"/>
                <a:ea typeface="Times New Roman" panose="02020603050405020304" pitchFamily="18" charset="0"/>
                <a:cs typeface="Times New Roman" panose="02020603050405020304" pitchFamily="18" charset="0"/>
              </a:rPr>
              <a:t>nya</a:t>
            </a:r>
            <a:r>
              <a:rPr lang="en-ID" sz="1800" b="0" i="0" dirty="0">
                <a:effectLst/>
                <a:latin typeface="Times New Roman" panose="02020603050405020304" pitchFamily="18" charset="0"/>
                <a:ea typeface="Times New Roman" panose="02020603050405020304" pitchFamily="18" charset="0"/>
                <a:cs typeface="Times New Roman" panose="02020603050405020304" pitchFamily="18" charset="0"/>
              </a:rPr>
              <a:t> : Propionibacterium, Propionibacterium </a:t>
            </a:r>
            <a:r>
              <a:rPr lang="en-ID" sz="1800" b="0" i="0" dirty="0" err="1">
                <a:effectLst/>
                <a:latin typeface="Times New Roman" panose="02020603050405020304" pitchFamily="18" charset="0"/>
                <a:ea typeface="Times New Roman" panose="02020603050405020304" pitchFamily="18" charset="0"/>
                <a:cs typeface="Times New Roman" panose="02020603050405020304" pitchFamily="18" charset="0"/>
              </a:rPr>
              <a:t>freudenreichii</a:t>
            </a:r>
            <a:endParaRPr lang="en-US" sz="1800" dirty="0">
              <a:effectLst/>
              <a:latin typeface=".AppleSystemUIFont"/>
              <a:ea typeface="Times New Roman" panose="02020603050405020304" pitchFamily="18" charset="0"/>
              <a:cs typeface="Times New Roman" panose="02020603050405020304" pitchFamily="18" charset="0"/>
            </a:endParaRPr>
          </a:p>
          <a:p>
            <a:pPr>
              <a:lnSpc>
                <a:spcPct val="115000"/>
              </a:lnSpc>
              <a:spcAft>
                <a:spcPts val="1000"/>
              </a:spcAft>
            </a:pPr>
            <a:r>
              <a:rPr lang="en-ID" sz="1800" dirty="0">
                <a:effectLst/>
                <a:latin typeface="Times New Roman" panose="02020603050405020304" pitchFamily="18" charset="0"/>
                <a:ea typeface="Calibri" panose="020F0502020204030204" pitchFamily="34" charset="0"/>
                <a:cs typeface="Arial" panose="020B060402020202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r>
              <a:rPr lang="en-ID" sz="1800" b="0" i="0" dirty="0" err="1">
                <a:effectLst/>
                <a:latin typeface="Times New Roman" panose="02020603050405020304" pitchFamily="18" charset="0"/>
                <a:ea typeface="Times New Roman" panose="02020603050405020304" pitchFamily="18" charset="0"/>
                <a:cs typeface="Times New Roman" panose="02020603050405020304" pitchFamily="18" charset="0"/>
              </a:rPr>
              <a:t>Ditemukan</a:t>
            </a:r>
            <a:r>
              <a:rPr lang="en-ID" sz="1800" b="0" i="0" dirty="0">
                <a:effectLst/>
                <a:latin typeface="Times New Roman" panose="02020603050405020304" pitchFamily="18" charset="0"/>
                <a:ea typeface="Times New Roman" panose="02020603050405020304" pitchFamily="18" charset="0"/>
                <a:cs typeface="Times New Roman" panose="02020603050405020304" pitchFamily="18" charset="0"/>
              </a:rPr>
              <a:t> di: </a:t>
            </a:r>
            <a:endParaRPr lang="en-US" sz="1800" dirty="0">
              <a:effectLst/>
              <a:latin typeface=".AppleSystemUIFont"/>
              <a:ea typeface="Times New Roman" panose="02020603050405020304" pitchFamily="18" charset="0"/>
              <a:cs typeface="Times New Roman" panose="02020603050405020304" pitchFamily="18" charset="0"/>
            </a:endParaRPr>
          </a:p>
          <a:p>
            <a:r>
              <a:rPr lang="en-US" sz="1800" b="0" i="0" dirty="0" err="1">
                <a:effectLst/>
                <a:latin typeface="Times New Roman" panose="02020603050405020304" pitchFamily="18" charset="0"/>
                <a:ea typeface="Calibri" panose="020F0502020204030204" pitchFamily="34" charset="0"/>
              </a:rPr>
              <a:t>Produk</a:t>
            </a:r>
            <a:r>
              <a:rPr lang="en-US" sz="1800" b="0" i="0" dirty="0">
                <a:effectLst/>
                <a:latin typeface="Times New Roman" panose="02020603050405020304" pitchFamily="18" charset="0"/>
                <a:ea typeface="Calibri" panose="020F0502020204030204" pitchFamily="34" charset="0"/>
              </a:rPr>
              <a:t> </a:t>
            </a:r>
            <a:r>
              <a:rPr lang="en-US" sz="1800" b="0" i="0" dirty="0" err="1">
                <a:effectLst/>
                <a:latin typeface="Times New Roman" panose="02020603050405020304" pitchFamily="18" charset="0"/>
                <a:ea typeface="Calibri" panose="020F0502020204030204" pitchFamily="34" charset="0"/>
              </a:rPr>
              <a:t>makanan</a:t>
            </a:r>
            <a:r>
              <a:rPr lang="en-US" sz="1800" b="0" i="0" dirty="0">
                <a:effectLst/>
                <a:latin typeface="Times New Roman" panose="02020603050405020304" pitchFamily="18" charset="0"/>
                <a:ea typeface="Calibri" panose="020F0502020204030204" pitchFamily="34" charset="0"/>
              </a:rPr>
              <a:t> yang </a:t>
            </a:r>
            <a:r>
              <a:rPr lang="en-US" sz="1800" b="0" i="0" dirty="0" err="1">
                <a:effectLst/>
                <a:latin typeface="Times New Roman" panose="02020603050405020304" pitchFamily="18" charset="0"/>
                <a:ea typeface="Calibri" panose="020F0502020204030204" pitchFamily="34" charset="0"/>
              </a:rPr>
              <a:t>menggunakan</a:t>
            </a:r>
            <a:r>
              <a:rPr lang="en-US" sz="1800" b="0" i="0" dirty="0">
                <a:effectLst/>
                <a:latin typeface="Times New Roman" panose="02020603050405020304" pitchFamily="18" charset="0"/>
                <a:ea typeface="Calibri" panose="020F0502020204030204" pitchFamily="34" charset="0"/>
              </a:rPr>
              <a:t> </a:t>
            </a:r>
            <a:r>
              <a:rPr lang="en-US" sz="1800" b="0" i="0" dirty="0" err="1">
                <a:effectLst/>
                <a:latin typeface="Times New Roman" panose="02020603050405020304" pitchFamily="18" charset="0"/>
                <a:ea typeface="Calibri" panose="020F0502020204030204" pitchFamily="34" charset="0"/>
              </a:rPr>
              <a:t>asam</a:t>
            </a:r>
            <a:r>
              <a:rPr lang="en-US" sz="1800" b="0" i="0" dirty="0">
                <a:effectLst/>
                <a:latin typeface="Times New Roman" panose="02020603050405020304" pitchFamily="18" charset="0"/>
                <a:ea typeface="Calibri" panose="020F0502020204030204" pitchFamily="34" charset="0"/>
              </a:rPr>
              <a:t> </a:t>
            </a:r>
            <a:r>
              <a:rPr lang="en-US" sz="1800" b="0" i="0" dirty="0" err="1">
                <a:effectLst/>
                <a:latin typeface="Times New Roman" panose="02020603050405020304" pitchFamily="18" charset="0"/>
                <a:ea typeface="Calibri" panose="020F0502020204030204" pitchFamily="34" charset="0"/>
              </a:rPr>
              <a:t>propionat</a:t>
            </a:r>
            <a:r>
              <a:rPr lang="en-US" sz="1800" b="0" i="0" dirty="0">
                <a:effectLst/>
                <a:latin typeface="Times New Roman" panose="02020603050405020304" pitchFamily="18" charset="0"/>
                <a:ea typeface="Calibri" panose="020F0502020204030204" pitchFamily="34" charset="0"/>
              </a:rPr>
              <a:t> </a:t>
            </a:r>
            <a:r>
              <a:rPr lang="en-US" sz="1800" b="0" i="0" dirty="0" err="1">
                <a:effectLst/>
                <a:latin typeface="Times New Roman" panose="02020603050405020304" pitchFamily="18" charset="0"/>
                <a:ea typeface="Calibri" panose="020F0502020204030204" pitchFamily="34" charset="0"/>
              </a:rPr>
              <a:t>diantaranya</a:t>
            </a:r>
            <a:r>
              <a:rPr lang="en-US" sz="1800" b="0" i="0" dirty="0">
                <a:effectLst/>
                <a:latin typeface="Times New Roman" panose="02020603050405020304" pitchFamily="18" charset="0"/>
                <a:ea typeface="Calibri" panose="020F0502020204030204" pitchFamily="34" charset="0"/>
              </a:rPr>
              <a:t> </a:t>
            </a:r>
            <a:r>
              <a:rPr lang="en-US" sz="1800" b="0" i="0" dirty="0" err="1">
                <a:effectLst/>
                <a:latin typeface="Times New Roman" panose="02020603050405020304" pitchFamily="18" charset="0"/>
                <a:ea typeface="Calibri" panose="020F0502020204030204" pitchFamily="34" charset="0"/>
              </a:rPr>
              <a:t>adalah</a:t>
            </a:r>
            <a:r>
              <a:rPr lang="en-US" sz="1800" b="0" i="0" dirty="0">
                <a:effectLst/>
                <a:latin typeface="Times New Roman" panose="02020603050405020304" pitchFamily="18" charset="0"/>
                <a:ea typeface="Calibri" panose="020F0502020204030204" pitchFamily="34" charset="0"/>
              </a:rPr>
              <a:t> </a:t>
            </a:r>
            <a:r>
              <a:rPr lang="en-US" sz="1800" b="0" i="0" dirty="0" err="1">
                <a:effectLst/>
                <a:latin typeface="Times New Roman" panose="02020603050405020304" pitchFamily="18" charset="0"/>
                <a:ea typeface="Calibri" panose="020F0502020204030204" pitchFamily="34" charset="0"/>
              </a:rPr>
              <a:t>produk-produk</a:t>
            </a:r>
            <a:r>
              <a:rPr lang="en-US" sz="1800" b="0" i="0" dirty="0">
                <a:effectLst/>
                <a:latin typeface="Times New Roman" panose="02020603050405020304" pitchFamily="18" charset="0"/>
                <a:ea typeface="Calibri" panose="020F0502020204030204" pitchFamily="34" charset="0"/>
              </a:rPr>
              <a:t> yang </a:t>
            </a:r>
            <a:r>
              <a:rPr lang="en-US" sz="1800" b="0" i="0" dirty="0" err="1">
                <a:effectLst/>
                <a:latin typeface="Times New Roman" panose="02020603050405020304" pitchFamily="18" charset="0"/>
                <a:ea typeface="Calibri" panose="020F0502020204030204" pitchFamily="34" charset="0"/>
              </a:rPr>
              <a:t>mudah</a:t>
            </a:r>
            <a:r>
              <a:rPr lang="en-US" sz="1800" b="0" i="0" dirty="0">
                <a:effectLst/>
                <a:latin typeface="Times New Roman" panose="02020603050405020304" pitchFamily="18" charset="0"/>
                <a:ea typeface="Calibri" panose="020F0502020204030204" pitchFamily="34" charset="0"/>
              </a:rPr>
              <a:t> </a:t>
            </a:r>
            <a:r>
              <a:rPr lang="en-US" sz="1800" b="0" i="0" dirty="0" err="1">
                <a:effectLst/>
                <a:latin typeface="Times New Roman" panose="02020603050405020304" pitchFamily="18" charset="0"/>
                <a:ea typeface="Calibri" panose="020F0502020204030204" pitchFamily="34" charset="0"/>
              </a:rPr>
              <a:t>rusak</a:t>
            </a:r>
            <a:r>
              <a:rPr lang="en-US" sz="1800" b="0" i="0" dirty="0">
                <a:effectLst/>
                <a:latin typeface="Times New Roman" panose="02020603050405020304" pitchFamily="18" charset="0"/>
                <a:ea typeface="Calibri" panose="020F0502020204030204" pitchFamily="34" charset="0"/>
              </a:rPr>
              <a:t> oleh </a:t>
            </a:r>
            <a:r>
              <a:rPr lang="en-US" sz="1800" b="0" i="0" dirty="0" err="1">
                <a:effectLst/>
                <a:latin typeface="Times New Roman" panose="02020603050405020304" pitchFamily="18" charset="0"/>
                <a:ea typeface="Calibri" panose="020F0502020204030204" pitchFamily="34" charset="0"/>
              </a:rPr>
              <a:t>kapang</a:t>
            </a:r>
            <a:r>
              <a:rPr lang="en-US" sz="1800" b="0" i="0" dirty="0">
                <a:effectLst/>
                <a:latin typeface="Times New Roman" panose="02020603050405020304" pitchFamily="18" charset="0"/>
                <a:ea typeface="Calibri" panose="020F0502020204030204" pitchFamily="34" charset="0"/>
              </a:rPr>
              <a:t> dan </a:t>
            </a:r>
            <a:r>
              <a:rPr lang="en-US" sz="1800" b="0" i="0" dirty="0" err="1">
                <a:effectLst/>
                <a:latin typeface="Times New Roman" panose="02020603050405020304" pitchFamily="18" charset="0"/>
                <a:ea typeface="Calibri" panose="020F0502020204030204" pitchFamily="34" charset="0"/>
              </a:rPr>
              <a:t>kamir</a:t>
            </a:r>
            <a:r>
              <a:rPr lang="en-US" sz="1800" b="0" i="0" dirty="0">
                <a:effectLst/>
                <a:latin typeface="Times New Roman" panose="02020603050405020304" pitchFamily="18" charset="0"/>
                <a:ea typeface="Calibri" panose="020F0502020204030204" pitchFamily="34" charset="0"/>
              </a:rPr>
              <a:t> </a:t>
            </a:r>
            <a:r>
              <a:rPr lang="en-US" sz="1800" b="0" i="0" dirty="0" err="1">
                <a:effectLst/>
                <a:latin typeface="Times New Roman" panose="02020603050405020304" pitchFamily="18" charset="0"/>
                <a:ea typeface="Calibri" panose="020F0502020204030204" pitchFamily="34" charset="0"/>
              </a:rPr>
              <a:t>seperti</a:t>
            </a:r>
            <a:r>
              <a:rPr lang="en-US" sz="1800" b="0" i="0" dirty="0">
                <a:effectLst/>
                <a:latin typeface="Times New Roman" panose="02020603050405020304" pitchFamily="18" charset="0"/>
                <a:ea typeface="Calibri" panose="020F0502020204030204" pitchFamily="34" charset="0"/>
              </a:rPr>
              <a:t> roti, </a:t>
            </a:r>
            <a:r>
              <a:rPr lang="en-US" sz="1800" b="0" i="0" dirty="0" err="1">
                <a:effectLst/>
                <a:latin typeface="Times New Roman" panose="02020603050405020304" pitchFamily="18" charset="0"/>
                <a:ea typeface="Calibri" panose="020F0502020204030204" pitchFamily="34" charset="0"/>
              </a:rPr>
              <a:t>keju</a:t>
            </a:r>
            <a:r>
              <a:rPr lang="en-US" sz="1800" b="0" i="0" dirty="0">
                <a:effectLst/>
                <a:latin typeface="Times New Roman" panose="02020603050405020304" pitchFamily="18" charset="0"/>
                <a:ea typeface="Calibri" panose="020F0502020204030204" pitchFamily="34" charset="0"/>
              </a:rPr>
              <a:t>, susu </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049073" name="文本框 47"/>
          <p:cNvSpPr txBox="1"/>
          <p:nvPr/>
        </p:nvSpPr>
        <p:spPr>
          <a:xfrm>
            <a:off x="3163868" y="1034640"/>
            <a:ext cx="6562887" cy="769441"/>
          </a:xfrm>
          <a:prstGeom prst="rect">
            <a:avLst/>
          </a:prstGeom>
          <a:noFill/>
        </p:spPr>
        <p:txBody>
          <a:bodyPr wrap="none" rtlCol="0">
            <a:spAutoFit/>
          </a:bodyPr>
          <a:lstStyle/>
          <a:p>
            <a:r>
              <a:rPr lang="en-US" altLang="zh-CN" sz="4400" b="1" dirty="0" err="1">
                <a:gradFill>
                  <a:gsLst>
                    <a:gs pos="0">
                      <a:srgbClr val="2969B0"/>
                    </a:gs>
                    <a:gs pos="100000">
                      <a:srgbClr val="4A4896"/>
                    </a:gs>
                  </a:gsLst>
                  <a:lin ang="0" scaled="0"/>
                </a:gradFill>
                <a:latin typeface="Arial" panose="020B0604020202020204" pitchFamily="34" charset="0"/>
                <a:ea typeface="Arial" panose="020B0604020202020204" pitchFamily="34" charset="0"/>
              </a:rPr>
              <a:t>Bakteri</a:t>
            </a:r>
            <a:r>
              <a:rPr lang="en-US" altLang="zh-CN" sz="4400" b="1" dirty="0">
                <a:gradFill>
                  <a:gsLst>
                    <a:gs pos="0">
                      <a:srgbClr val="2969B0"/>
                    </a:gs>
                    <a:gs pos="100000">
                      <a:srgbClr val="4A4896"/>
                    </a:gs>
                  </a:gsLst>
                  <a:lin ang="0" scaled="0"/>
                </a:gradFill>
                <a:latin typeface="Arial" panose="020B0604020202020204" pitchFamily="34" charset="0"/>
                <a:ea typeface="Arial" panose="020B0604020202020204" pitchFamily="34" charset="0"/>
              </a:rPr>
              <a:t> </a:t>
            </a:r>
            <a:r>
              <a:rPr lang="en-US" altLang="zh-CN" sz="4400" b="1" dirty="0" err="1">
                <a:gradFill>
                  <a:gsLst>
                    <a:gs pos="0">
                      <a:srgbClr val="2969B0"/>
                    </a:gs>
                    <a:gs pos="100000">
                      <a:srgbClr val="4A4896"/>
                    </a:gs>
                  </a:gsLst>
                  <a:lin ang="0" scaled="0"/>
                </a:gradFill>
                <a:latin typeface="Arial" panose="020B0604020202020204" pitchFamily="34" charset="0"/>
                <a:ea typeface="Arial" panose="020B0604020202020204" pitchFamily="34" charset="0"/>
              </a:rPr>
              <a:t>Asam</a:t>
            </a:r>
            <a:r>
              <a:rPr lang="en-US" altLang="zh-CN" sz="4400" b="1" dirty="0">
                <a:gradFill>
                  <a:gsLst>
                    <a:gs pos="0">
                      <a:srgbClr val="2969B0"/>
                    </a:gs>
                    <a:gs pos="100000">
                      <a:srgbClr val="4A4896"/>
                    </a:gs>
                  </a:gsLst>
                  <a:lin ang="0" scaled="0"/>
                </a:gradFill>
                <a:latin typeface="Arial" panose="020B0604020202020204" pitchFamily="34" charset="0"/>
                <a:ea typeface="Arial" panose="020B0604020202020204" pitchFamily="34" charset="0"/>
              </a:rPr>
              <a:t> </a:t>
            </a:r>
            <a:r>
              <a:rPr lang="en-US" altLang="zh-CN" sz="4400" b="1" dirty="0" err="1">
                <a:gradFill>
                  <a:gsLst>
                    <a:gs pos="0">
                      <a:srgbClr val="2969B0"/>
                    </a:gs>
                    <a:gs pos="100000">
                      <a:srgbClr val="4A4896"/>
                    </a:gs>
                  </a:gsLst>
                  <a:lin ang="0" scaled="0"/>
                </a:gradFill>
                <a:latin typeface="Arial" panose="020B0604020202020204" pitchFamily="34" charset="0"/>
                <a:ea typeface="Arial" panose="020B0604020202020204" pitchFamily="34" charset="0"/>
              </a:rPr>
              <a:t>Propionat</a:t>
            </a:r>
            <a:endParaRPr lang="zh-CN" altLang="en-US" sz="4400" b="1" dirty="0">
              <a:gradFill>
                <a:gsLst>
                  <a:gs pos="0">
                    <a:srgbClr val="2969B0"/>
                  </a:gs>
                  <a:gs pos="100000">
                    <a:srgbClr val="4A4896"/>
                  </a:gs>
                </a:gsLst>
                <a:lin ang="0" scaled="0"/>
              </a:gradFill>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1854360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1049073"/>
                                        </p:tgtEl>
                                        <p:attrNameLst>
                                          <p:attrName>style.visibility</p:attrName>
                                        </p:attrNameLst>
                                      </p:cBhvr>
                                      <p:to>
                                        <p:strVal val="visible"/>
                                      </p:to>
                                    </p:set>
                                    <p:anim calcmode="lin" valueType="num">
                                      <p:cBhvr>
                                        <p:cTn id="7" dur="1000" fill="hold"/>
                                        <p:tgtEl>
                                          <p:spTgt spid="1049073"/>
                                        </p:tgtEl>
                                        <p:attrNameLst>
                                          <p:attrName>ppt_w</p:attrName>
                                        </p:attrNameLst>
                                      </p:cBhvr>
                                      <p:tavLst>
                                        <p:tav tm="0">
                                          <p:val>
                                            <p:strVal val="#ppt_w+.3"/>
                                          </p:val>
                                        </p:tav>
                                        <p:tav tm="100000">
                                          <p:val>
                                            <p:strVal val="#ppt_w"/>
                                          </p:val>
                                        </p:tav>
                                      </p:tavLst>
                                    </p:anim>
                                    <p:anim calcmode="lin" valueType="num">
                                      <p:cBhvr>
                                        <p:cTn id="8" dur="1000" fill="hold"/>
                                        <p:tgtEl>
                                          <p:spTgt spid="1049073"/>
                                        </p:tgtEl>
                                        <p:attrNameLst>
                                          <p:attrName>ppt_h</p:attrName>
                                        </p:attrNameLst>
                                      </p:cBhvr>
                                      <p:tavLst>
                                        <p:tav tm="0">
                                          <p:val>
                                            <p:strVal val="#ppt_h"/>
                                          </p:val>
                                        </p:tav>
                                        <p:tav tm="100000">
                                          <p:val>
                                            <p:strVal val="#ppt_h"/>
                                          </p:val>
                                        </p:tav>
                                      </p:tavLst>
                                    </p:anim>
                                    <p:animEffect transition="in" filter="fade">
                                      <p:cBhvr>
                                        <p:cTn id="9" dur="1000"/>
                                        <p:tgtEl>
                                          <p:spTgt spid="10490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907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9037" name="矩形 11"/>
          <p:cNvSpPr/>
          <p:nvPr/>
        </p:nvSpPr>
        <p:spPr>
          <a:xfrm>
            <a:off x="1431472" y="-2198914"/>
            <a:ext cx="1246414" cy="1839686"/>
          </a:xfrm>
          <a:prstGeom prst="rect">
            <a:avLst/>
          </a:prstGeom>
          <a:solidFill>
            <a:srgbClr val="3EB0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38" name="矩形 12"/>
          <p:cNvSpPr/>
          <p:nvPr/>
        </p:nvSpPr>
        <p:spPr>
          <a:xfrm>
            <a:off x="2917372" y="-2198914"/>
            <a:ext cx="1246414" cy="1839686"/>
          </a:xfrm>
          <a:prstGeom prst="rect">
            <a:avLst/>
          </a:prstGeom>
          <a:solidFill>
            <a:srgbClr val="0378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39" name="矩形 13"/>
          <p:cNvSpPr/>
          <p:nvPr/>
        </p:nvSpPr>
        <p:spPr>
          <a:xfrm>
            <a:off x="4336205" y="-2165604"/>
            <a:ext cx="1246414" cy="1839686"/>
          </a:xfrm>
          <a:prstGeom prst="rect">
            <a:avLst/>
          </a:prstGeom>
          <a:solidFill>
            <a:srgbClr val="3A64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40" name="矩形 14"/>
          <p:cNvSpPr/>
          <p:nvPr/>
        </p:nvSpPr>
        <p:spPr>
          <a:xfrm>
            <a:off x="5822105" y="-2165604"/>
            <a:ext cx="1246414" cy="1839686"/>
          </a:xfrm>
          <a:prstGeom prst="rect">
            <a:avLst/>
          </a:prstGeom>
          <a:solidFill>
            <a:srgbClr val="5F51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65" name="文本框 36"/>
          <p:cNvSpPr txBox="1"/>
          <p:nvPr/>
        </p:nvSpPr>
        <p:spPr>
          <a:xfrm>
            <a:off x="524547" y="1552289"/>
            <a:ext cx="11142904" cy="4898008"/>
          </a:xfrm>
          <a:prstGeom prst="rect">
            <a:avLst/>
          </a:prstGeom>
          <a:noFill/>
        </p:spPr>
        <p:txBody>
          <a:bodyPr wrap="square" rtlCol="0">
            <a:spAutoFit/>
            <a:scene3d>
              <a:camera prst="orthographicFront"/>
              <a:lightRig rig="threePt" dir="t"/>
            </a:scene3d>
            <a:sp3d contourW="12700"/>
          </a:bodyPr>
          <a:lstStyle/>
          <a:p>
            <a:pPr lvl="0" algn="just">
              <a:lnSpc>
                <a:spcPct val="107000"/>
              </a:lnSpc>
            </a:pP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Bakteri</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proteolitik</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merupakan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bakteri</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yang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mampu</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mendegradasi</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protein ,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bakteri</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ini</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juga yang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dapat</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menghasilkan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enzim</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protease. Protease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merupakan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kemampuan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biokatalis</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yang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menghidrolisis</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ikatan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peptide yang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biasanya</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dimanfaatkan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untuk</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proses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produksi</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kolagen.Bakteri</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proteolitik</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yang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dapat</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digunakan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sebagai</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sumber</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protease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adalah</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dari</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golongan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bakteri</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nonpatogen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Bakteri</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nonpatogen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tidak</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menghasilkan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metabolit</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yang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bersifat</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toksik</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sehingga</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metabolitnya</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aman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digunakan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Bakteri</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nonpatogen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dapat</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diisolasi</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dari</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berbagai</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macam</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pangan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tradisional</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berfermentasi</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yang kaya protein.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Bakteri</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yang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terdapat</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dalam</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pangan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fermentasi</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lokal</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yaitu</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terasi</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dan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tauco</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tentu</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saja</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sangat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beragam</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baik</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jenis</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maupun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jumlahnya</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pPr>
            <a:r>
              <a:rPr lang="en-US"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Peran Protease </a:t>
            </a:r>
            <a:r>
              <a:rPr lang="en-US" sz="18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dalam</a:t>
            </a:r>
            <a:r>
              <a:rPr lang="en-US"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bakteri</a:t>
            </a:r>
            <a:r>
              <a:rPr lang="en-US"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proteolitik</a:t>
            </a:r>
            <a:r>
              <a:rPr lang="en-US"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memiliki</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peran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yang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komprehensif</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selain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berperan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dalam</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mekanisme</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metabolisme</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Enzim</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protease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dapat</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diproduksi</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dari</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mikroba</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hewan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maupun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tumbuhan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Tumbuhan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merupakan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sumber</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enzim</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protease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terbesar</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pPr>
            <a:r>
              <a:rPr lang="en-US" sz="18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Contoh</a:t>
            </a:r>
            <a:r>
              <a:rPr lang="en-US"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a:t>
            </a:r>
            <a:r>
              <a:rPr lang="en-US" sz="1800" b="1"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akteri</a:t>
            </a:r>
            <a:r>
              <a:rPr lang="en-US"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b="1"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proteolitik</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adalah</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bakteri</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dari</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genus Bacillus, Pseudomonas, Proteus Streptobacillus, Staphylococcus, Streptococcus</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800"/>
              </a:spcAft>
            </a:pPr>
            <a:r>
              <a:rPr lang="en-US" sz="1800" b="1" dirty="0" err="1">
                <a:solidFill>
                  <a:srgbClr val="202122"/>
                </a:solidFill>
                <a:effectLst/>
                <a:latin typeface="Calibri" panose="020F0502020204030204" pitchFamily="34" charset="0"/>
                <a:ea typeface="Times New Roman" panose="02020603050405020304" pitchFamily="18" charset="0"/>
                <a:cs typeface="Calibri" panose="020F0502020204030204" pitchFamily="34" charset="0"/>
              </a:rPr>
              <a:t>Biasanya</a:t>
            </a:r>
            <a:r>
              <a:rPr lang="en-US" sz="1800" b="1" dirty="0">
                <a:solidFill>
                  <a:srgbClr val="202122"/>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b="1" dirty="0" err="1">
                <a:solidFill>
                  <a:srgbClr val="202122"/>
                </a:solidFill>
                <a:effectLst/>
                <a:latin typeface="Calibri" panose="020F0502020204030204" pitchFamily="34" charset="0"/>
                <a:ea typeface="Times New Roman" panose="02020603050405020304" pitchFamily="18" charset="0"/>
                <a:cs typeface="Calibri" panose="020F0502020204030204" pitchFamily="34" charset="0"/>
              </a:rPr>
              <a:t>banteri</a:t>
            </a:r>
            <a:r>
              <a:rPr lang="en-US" sz="1800" b="1" dirty="0">
                <a:solidFill>
                  <a:srgbClr val="202122"/>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b="1" dirty="0" err="1">
                <a:solidFill>
                  <a:srgbClr val="202122"/>
                </a:solidFill>
                <a:effectLst/>
                <a:latin typeface="Calibri" panose="020F0502020204030204" pitchFamily="34" charset="0"/>
                <a:ea typeface="Times New Roman" panose="02020603050405020304" pitchFamily="18" charset="0"/>
                <a:cs typeface="Calibri" panose="020F0502020204030204" pitchFamily="34" charset="0"/>
              </a:rPr>
              <a:t>proteolitik</a:t>
            </a:r>
            <a:r>
              <a:rPr lang="en-US" sz="1800" b="1" dirty="0">
                <a:solidFill>
                  <a:srgbClr val="202122"/>
                </a:solidFill>
                <a:effectLst/>
                <a:latin typeface="Calibri" panose="020F0502020204030204" pitchFamily="34" charset="0"/>
                <a:ea typeface="Times New Roman" panose="02020603050405020304" pitchFamily="18" charset="0"/>
                <a:cs typeface="Calibri" panose="020F0502020204030204" pitchFamily="34" charset="0"/>
              </a:rPr>
              <a:t> di </a:t>
            </a:r>
            <a:r>
              <a:rPr lang="en-US" sz="1800" b="1" dirty="0" err="1">
                <a:solidFill>
                  <a:srgbClr val="202122"/>
                </a:solidFill>
                <a:effectLst/>
                <a:latin typeface="Calibri" panose="020F0502020204030204" pitchFamily="34" charset="0"/>
                <a:ea typeface="Times New Roman" panose="02020603050405020304" pitchFamily="18" charset="0"/>
                <a:cs typeface="Calibri" panose="020F0502020204030204" pitchFamily="34" charset="0"/>
              </a:rPr>
              <a:t>temukan</a:t>
            </a:r>
            <a:r>
              <a:rPr lang="en-US" sz="1800" b="1" dirty="0">
                <a:solidFill>
                  <a:srgbClr val="202122"/>
                </a:solidFill>
                <a:effectLst/>
                <a:latin typeface="Calibri" panose="020F0502020204030204" pitchFamily="34" charset="0"/>
                <a:ea typeface="Times New Roman" panose="02020603050405020304" pitchFamily="18" charset="0"/>
                <a:cs typeface="Calibri" panose="020F0502020204030204" pitchFamily="34" charset="0"/>
              </a:rPr>
              <a:t> pada  </a:t>
            </a:r>
            <a:r>
              <a:rPr lang="en-US" sz="1800" dirty="0" err="1">
                <a:solidFill>
                  <a:srgbClr val="202122"/>
                </a:solidFill>
                <a:effectLst/>
                <a:latin typeface="Calibri" panose="020F0502020204030204" pitchFamily="34" charset="0"/>
                <a:ea typeface="Times New Roman" panose="02020603050405020304" pitchFamily="18" charset="0"/>
                <a:cs typeface="Calibri" panose="020F0502020204030204" pitchFamily="34" charset="0"/>
              </a:rPr>
              <a:t>berbagai</a:t>
            </a:r>
            <a:r>
              <a:rPr lang="en-US" sz="1800" dirty="0">
                <a:solidFill>
                  <a:srgbClr val="202122"/>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202122"/>
                </a:solidFill>
                <a:effectLst/>
                <a:latin typeface="Calibri" panose="020F0502020204030204" pitchFamily="34" charset="0"/>
                <a:ea typeface="Times New Roman" panose="02020603050405020304" pitchFamily="18" charset="0"/>
                <a:cs typeface="Calibri" panose="020F0502020204030204" pitchFamily="34" charset="0"/>
              </a:rPr>
              <a:t>sumber</a:t>
            </a:r>
            <a:r>
              <a:rPr lang="en-US" sz="1800" dirty="0">
                <a:solidFill>
                  <a:srgbClr val="202122"/>
                </a:solidFill>
                <a:effectLst/>
                <a:latin typeface="Calibri" panose="020F0502020204030204" pitchFamily="34" charset="0"/>
                <a:ea typeface="Times New Roman" panose="02020603050405020304" pitchFamily="18" charset="0"/>
                <a:cs typeface="Calibri" panose="020F0502020204030204" pitchFamily="34" charset="0"/>
              </a:rPr>
              <a:t> yang </a:t>
            </a:r>
            <a:r>
              <a:rPr lang="en-US" sz="1800" dirty="0" err="1">
                <a:solidFill>
                  <a:srgbClr val="202122"/>
                </a:solidFill>
                <a:effectLst/>
                <a:latin typeface="Calibri" panose="020F0502020204030204" pitchFamily="34" charset="0"/>
                <a:ea typeface="Times New Roman" panose="02020603050405020304" pitchFamily="18" charset="0"/>
                <a:cs typeface="Calibri" panose="020F0502020204030204" pitchFamily="34" charset="0"/>
              </a:rPr>
              <a:t>mengandung</a:t>
            </a:r>
            <a:r>
              <a:rPr lang="en-US" sz="1800" dirty="0">
                <a:solidFill>
                  <a:srgbClr val="202122"/>
                </a:solidFill>
                <a:effectLst/>
                <a:latin typeface="Calibri" panose="020F0502020204030204" pitchFamily="34" charset="0"/>
                <a:ea typeface="Times New Roman" panose="02020603050405020304" pitchFamily="18" charset="0"/>
                <a:cs typeface="Calibri" panose="020F0502020204030204" pitchFamily="34" charset="0"/>
              </a:rPr>
              <a:t> protein </a:t>
            </a:r>
            <a:r>
              <a:rPr lang="en-US" sz="1800" dirty="0" err="1">
                <a:solidFill>
                  <a:srgbClr val="202122"/>
                </a:solidFill>
                <a:effectLst/>
                <a:latin typeface="Calibri" panose="020F0502020204030204" pitchFamily="34" charset="0"/>
                <a:ea typeface="Times New Roman" panose="02020603050405020304" pitchFamily="18" charset="0"/>
                <a:cs typeface="Calibri" panose="020F0502020204030204" pitchFamily="34" charset="0"/>
              </a:rPr>
              <a:t>tinggi</a:t>
            </a:r>
            <a:r>
              <a:rPr lang="en-US" sz="1800" dirty="0">
                <a:solidFill>
                  <a:srgbClr val="202122"/>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202122"/>
                </a:solidFill>
                <a:effectLst/>
                <a:latin typeface="Calibri" panose="020F0502020204030204" pitchFamily="34" charset="0"/>
                <a:ea typeface="Times New Roman" panose="02020603050405020304" pitchFamily="18" charset="0"/>
                <a:cs typeface="Calibri" panose="020F0502020204030204" pitchFamily="34" charset="0"/>
              </a:rPr>
              <a:t>seperti</a:t>
            </a:r>
            <a:r>
              <a:rPr lang="en-US" sz="1800" dirty="0">
                <a:solidFill>
                  <a:srgbClr val="202122"/>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202122"/>
                </a:solidFill>
                <a:effectLst/>
                <a:latin typeface="Calibri" panose="020F0502020204030204" pitchFamily="34" charset="0"/>
                <a:ea typeface="Times New Roman" panose="02020603050405020304" pitchFamily="18" charset="0"/>
                <a:cs typeface="Calibri" panose="020F0502020204030204" pitchFamily="34" charset="0"/>
              </a:rPr>
              <a:t>pengolahan</a:t>
            </a:r>
            <a:r>
              <a:rPr lang="en-US" sz="1800" dirty="0">
                <a:solidFill>
                  <a:srgbClr val="202122"/>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202122"/>
                </a:solidFill>
                <a:effectLst/>
                <a:latin typeface="Calibri" panose="020F0502020204030204" pitchFamily="34" charset="0"/>
                <a:ea typeface="Times New Roman" panose="02020603050405020304" pitchFamily="18" charset="0"/>
                <a:cs typeface="Calibri" panose="020F0502020204030204" pitchFamily="34" charset="0"/>
              </a:rPr>
              <a:t>limbah</a:t>
            </a:r>
            <a:r>
              <a:rPr lang="en-US" sz="1800" dirty="0">
                <a:solidFill>
                  <a:srgbClr val="202122"/>
                </a:solidFill>
                <a:effectLst/>
                <a:latin typeface="Calibri" panose="020F0502020204030204" pitchFamily="34" charset="0"/>
                <a:ea typeface="Times New Roman" panose="02020603050405020304" pitchFamily="18" charset="0"/>
                <a:cs typeface="Calibri" panose="020F0502020204030204" pitchFamily="34" charset="0"/>
              </a:rPr>
              <a:t> industry </a:t>
            </a:r>
            <a:r>
              <a:rPr lang="en-US" sz="1800" dirty="0" err="1">
                <a:solidFill>
                  <a:srgbClr val="202122"/>
                </a:solidFill>
                <a:effectLst/>
                <a:latin typeface="Calibri" panose="020F0502020204030204" pitchFamily="34" charset="0"/>
                <a:ea typeface="Times New Roman" panose="02020603050405020304" pitchFamily="18" charset="0"/>
                <a:cs typeface="Calibri" panose="020F0502020204030204" pitchFamily="34" charset="0"/>
              </a:rPr>
              <a:t>yaitu</a:t>
            </a:r>
            <a:r>
              <a:rPr lang="en-US" sz="1800" dirty="0">
                <a:solidFill>
                  <a:srgbClr val="202122"/>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202122"/>
                </a:solidFill>
                <a:effectLst/>
                <a:latin typeface="Calibri" panose="020F0502020204030204" pitchFamily="34" charset="0"/>
                <a:ea typeface="Times New Roman" panose="02020603050405020304" pitchFamily="18" charset="0"/>
                <a:cs typeface="Calibri" panose="020F0502020204030204" pitchFamily="34" charset="0"/>
              </a:rPr>
              <a:t>limbah</a:t>
            </a:r>
            <a:r>
              <a:rPr lang="en-US" sz="1800" dirty="0">
                <a:solidFill>
                  <a:srgbClr val="202122"/>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202122"/>
                </a:solidFill>
                <a:effectLst/>
                <a:latin typeface="Calibri" panose="020F0502020204030204" pitchFamily="34" charset="0"/>
                <a:ea typeface="Times New Roman" panose="02020603050405020304" pitchFamily="18" charset="0"/>
                <a:cs typeface="Calibri" panose="020F0502020204030204" pitchFamily="34" charset="0"/>
              </a:rPr>
              <a:t>cucian</a:t>
            </a:r>
            <a:r>
              <a:rPr lang="en-US" sz="1800" dirty="0">
                <a:solidFill>
                  <a:srgbClr val="202122"/>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202122"/>
                </a:solidFill>
                <a:effectLst/>
                <a:latin typeface="Calibri" panose="020F0502020204030204" pitchFamily="34" charset="0"/>
                <a:ea typeface="Times New Roman" panose="02020603050405020304" pitchFamily="18" charset="0"/>
                <a:cs typeface="Calibri" panose="020F0502020204030204" pitchFamily="34" charset="0"/>
              </a:rPr>
              <a:t>ikan</a:t>
            </a:r>
            <a:r>
              <a:rPr lang="en-US" dirty="0">
                <a:solidFill>
                  <a:srgbClr val="202122"/>
                </a:solidFill>
                <a:latin typeface="Calibri" panose="020F0502020204030204" pitchFamily="34" charset="0"/>
                <a:ea typeface="Times New Roman" panose="02020603050405020304" pitchFamily="18" charset="0"/>
                <a:cs typeface="Calibri" panose="020F0502020204030204" pitchFamily="34" charset="0"/>
              </a:rPr>
              <a:t>, skim </a:t>
            </a:r>
            <a:r>
              <a:rPr lang="en-US" dirty="0" err="1">
                <a:solidFill>
                  <a:srgbClr val="202122"/>
                </a:solidFill>
                <a:latin typeface="Calibri" panose="020F0502020204030204" pitchFamily="34" charset="0"/>
                <a:ea typeface="Times New Roman" panose="02020603050405020304" pitchFamily="18" charset="0"/>
                <a:cs typeface="Calibri" panose="020F0502020204030204" pitchFamily="34" charset="0"/>
              </a:rPr>
              <a:t>susu</a:t>
            </a:r>
            <a:r>
              <a:rPr lang="en-US" dirty="0">
                <a:solidFill>
                  <a:srgbClr val="202122"/>
                </a:solidFill>
                <a:latin typeface="Calibri" panose="020F0502020204030204" pitchFamily="34" charset="0"/>
                <a:ea typeface="Times New Roman" panose="02020603050405020304" pitchFamily="18" charset="0"/>
                <a:cs typeface="Calibri" panose="020F0502020204030204" pitchFamily="34" charset="0"/>
              </a:rPr>
              <a:t>, </a:t>
            </a:r>
            <a:r>
              <a:rPr lang="en-US" dirty="0" err="1">
                <a:solidFill>
                  <a:srgbClr val="202122"/>
                </a:solidFill>
                <a:latin typeface="Calibri" panose="020F0502020204030204" pitchFamily="34" charset="0"/>
                <a:ea typeface="Times New Roman" panose="02020603050405020304" pitchFamily="18" charset="0"/>
                <a:cs typeface="Calibri" panose="020F0502020204030204" pitchFamily="34" charset="0"/>
              </a:rPr>
              <a:t>dan</a:t>
            </a:r>
            <a:r>
              <a:rPr lang="en-US" dirty="0">
                <a:solidFill>
                  <a:srgbClr val="202122"/>
                </a:solidFill>
                <a:latin typeface="Calibri" panose="020F0502020204030204" pitchFamily="34" charset="0"/>
                <a:ea typeface="Times New Roman" panose="02020603050405020304" pitchFamily="18" charset="0"/>
                <a:cs typeface="Calibri" panose="020F0502020204030204" pitchFamily="34" charset="0"/>
              </a:rPr>
              <a:t> </a:t>
            </a:r>
            <a:r>
              <a:rPr lang="en-US" dirty="0" err="1">
                <a:solidFill>
                  <a:srgbClr val="202122"/>
                </a:solidFill>
                <a:latin typeface="Calibri" panose="020F0502020204030204" pitchFamily="34" charset="0"/>
                <a:ea typeface="Times New Roman" panose="02020603050405020304" pitchFamily="18" charset="0"/>
                <a:cs typeface="Calibri" panose="020F0502020204030204" pitchFamily="34" charset="0"/>
              </a:rPr>
              <a:t>pengempukan</a:t>
            </a:r>
            <a:r>
              <a:rPr lang="en-US" dirty="0">
                <a:solidFill>
                  <a:srgbClr val="202122"/>
                </a:solidFill>
                <a:latin typeface="Calibri" panose="020F0502020204030204" pitchFamily="34" charset="0"/>
                <a:ea typeface="Times New Roman" panose="02020603050405020304" pitchFamily="18" charset="0"/>
                <a:cs typeface="Calibri" panose="020F0502020204030204" pitchFamily="34" charset="0"/>
              </a:rPr>
              <a:t> </a:t>
            </a:r>
            <a:r>
              <a:rPr lang="en-US" dirty="0" err="1">
                <a:solidFill>
                  <a:srgbClr val="202122"/>
                </a:solidFill>
                <a:latin typeface="Calibri" panose="020F0502020204030204" pitchFamily="34" charset="0"/>
                <a:ea typeface="Times New Roman" panose="02020603050405020304" pitchFamily="18" charset="0"/>
                <a:cs typeface="Calibri" panose="020F0502020204030204" pitchFamily="34" charset="0"/>
              </a:rPr>
              <a:t>daging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b="1" dirty="0" err="1">
                <a:solidFill>
                  <a:srgbClr val="202122"/>
                </a:solidFill>
                <a:effectLst/>
                <a:latin typeface="Calibri" panose="020F0502020204030204" pitchFamily="34" charset="0"/>
                <a:ea typeface="Times New Roman" panose="02020603050405020304" pitchFamily="18" charset="0"/>
              </a:rPr>
              <a:t>Karakteristik</a:t>
            </a:r>
            <a:r>
              <a:rPr lang="en-US" sz="1800" b="1" dirty="0">
                <a:solidFill>
                  <a:srgbClr val="202122"/>
                </a:solidFill>
                <a:effectLst/>
                <a:latin typeface="Calibri" panose="020F0502020204030204" pitchFamily="34" charset="0"/>
                <a:ea typeface="Times New Roman" panose="02020603050405020304" pitchFamily="18" charset="0"/>
              </a:rPr>
              <a:t> : </a:t>
            </a:r>
            <a:r>
              <a:rPr lang="en-US" sz="1800" dirty="0" err="1">
                <a:solidFill>
                  <a:srgbClr val="202122"/>
                </a:solidFill>
                <a:effectLst/>
                <a:latin typeface="Calibri" panose="020F0502020204030204" pitchFamily="34" charset="0"/>
                <a:ea typeface="Times New Roman" panose="02020603050405020304" pitchFamily="18" charset="0"/>
              </a:rPr>
              <a:t>termasuk</a:t>
            </a:r>
            <a:r>
              <a:rPr lang="en-US" sz="1800" dirty="0">
                <a:solidFill>
                  <a:srgbClr val="202122"/>
                </a:solidFill>
                <a:effectLst/>
                <a:latin typeface="Calibri" panose="020F0502020204030204" pitchFamily="34" charset="0"/>
                <a:ea typeface="Times New Roman" panose="02020603050405020304" pitchFamily="18" charset="0"/>
              </a:rPr>
              <a:t> </a:t>
            </a:r>
            <a:r>
              <a:rPr lang="en-US" sz="1800" dirty="0" err="1">
                <a:solidFill>
                  <a:srgbClr val="202122"/>
                </a:solidFill>
                <a:effectLst/>
                <a:latin typeface="Calibri" panose="020F0502020204030204" pitchFamily="34" charset="0"/>
                <a:ea typeface="Times New Roman" panose="02020603050405020304" pitchFamily="18" charset="0"/>
              </a:rPr>
              <a:t>kedalam</a:t>
            </a:r>
            <a:r>
              <a:rPr lang="en-US" sz="1800" dirty="0">
                <a:solidFill>
                  <a:srgbClr val="202122"/>
                </a:solidFill>
                <a:effectLst/>
                <a:latin typeface="Calibri" panose="020F0502020204030204" pitchFamily="34" charset="0"/>
                <a:ea typeface="Times New Roman" panose="02020603050405020304" pitchFamily="18" charset="0"/>
              </a:rPr>
              <a:t> </a:t>
            </a:r>
            <a:r>
              <a:rPr lang="en-US" sz="1800" dirty="0" err="1">
                <a:solidFill>
                  <a:srgbClr val="202122"/>
                </a:solidFill>
                <a:effectLst/>
                <a:latin typeface="Calibri" panose="020F0502020204030204" pitchFamily="34" charset="0"/>
                <a:ea typeface="Times New Roman" panose="02020603050405020304" pitchFamily="18" charset="0"/>
              </a:rPr>
              <a:t>bakteri</a:t>
            </a:r>
            <a:r>
              <a:rPr lang="en-US" sz="1800" dirty="0">
                <a:solidFill>
                  <a:srgbClr val="202122"/>
                </a:solidFill>
                <a:effectLst/>
                <a:latin typeface="Calibri" panose="020F0502020204030204" pitchFamily="34" charset="0"/>
                <a:ea typeface="Times New Roman" panose="02020603050405020304" pitchFamily="18" charset="0"/>
              </a:rPr>
              <a:t> </a:t>
            </a:r>
            <a:r>
              <a:rPr lang="en-US" sz="1800" dirty="0" err="1">
                <a:solidFill>
                  <a:srgbClr val="202122"/>
                </a:solidFill>
                <a:effectLst/>
                <a:latin typeface="Calibri" panose="020F0502020204030204" pitchFamily="34" charset="0"/>
                <a:ea typeface="Times New Roman" panose="02020603050405020304" pitchFamily="18" charset="0"/>
              </a:rPr>
              <a:t>termofilik</a:t>
            </a:r>
            <a:r>
              <a:rPr lang="en-US" sz="1800" dirty="0">
                <a:solidFill>
                  <a:srgbClr val="202122"/>
                </a:solidFill>
                <a:effectLst/>
                <a:latin typeface="Calibri" panose="020F0502020204030204" pitchFamily="34" charset="0"/>
                <a:ea typeface="Times New Roman" panose="02020603050405020304" pitchFamily="18" charset="0"/>
              </a:rPr>
              <a:t> </a:t>
            </a:r>
            <a:r>
              <a:rPr lang="en-US" sz="1800" dirty="0" err="1">
                <a:solidFill>
                  <a:srgbClr val="202122"/>
                </a:solidFill>
                <a:effectLst/>
                <a:latin typeface="Calibri" panose="020F0502020204030204" pitchFamily="34" charset="0"/>
                <a:ea typeface="Times New Roman" panose="02020603050405020304" pitchFamily="18" charset="0"/>
              </a:rPr>
              <a:t>yaitu</a:t>
            </a:r>
            <a:r>
              <a:rPr lang="en-US" sz="1800" dirty="0">
                <a:solidFill>
                  <a:srgbClr val="202122"/>
                </a:solidFill>
                <a:effectLst/>
                <a:latin typeface="Calibri" panose="020F0502020204030204" pitchFamily="34" charset="0"/>
                <a:ea typeface="Times New Roman" panose="02020603050405020304" pitchFamily="18" charset="0"/>
              </a:rPr>
              <a:t> </a:t>
            </a:r>
            <a:r>
              <a:rPr lang="en-US" sz="1800" dirty="0" err="1">
                <a:solidFill>
                  <a:srgbClr val="202122"/>
                </a:solidFill>
                <a:effectLst/>
                <a:latin typeface="Calibri" panose="020F0502020204030204" pitchFamily="34" charset="0"/>
                <a:ea typeface="Times New Roman" panose="02020603050405020304" pitchFamily="18" charset="0"/>
              </a:rPr>
              <a:t>bakteri</a:t>
            </a:r>
            <a:r>
              <a:rPr lang="en-US" sz="1800" dirty="0">
                <a:solidFill>
                  <a:srgbClr val="202122"/>
                </a:solidFill>
                <a:effectLst/>
                <a:latin typeface="Calibri" panose="020F0502020204030204" pitchFamily="34" charset="0"/>
                <a:ea typeface="Times New Roman" panose="02020603050405020304" pitchFamily="18" charset="0"/>
              </a:rPr>
              <a:t> yang </a:t>
            </a:r>
            <a:r>
              <a:rPr lang="en-US" sz="1800" dirty="0" err="1">
                <a:solidFill>
                  <a:srgbClr val="202122"/>
                </a:solidFill>
                <a:effectLst/>
                <a:latin typeface="Calibri" panose="020F0502020204030204" pitchFamily="34" charset="0"/>
                <a:ea typeface="Times New Roman" panose="02020603050405020304" pitchFamily="18" charset="0"/>
              </a:rPr>
              <a:t>hidup</a:t>
            </a:r>
            <a:r>
              <a:rPr lang="en-US" sz="1800" dirty="0">
                <a:solidFill>
                  <a:srgbClr val="202122"/>
                </a:solidFill>
                <a:effectLst/>
                <a:latin typeface="Calibri" panose="020F0502020204030204" pitchFamily="34" charset="0"/>
                <a:ea typeface="Times New Roman" panose="02020603050405020304" pitchFamily="18" charset="0"/>
              </a:rPr>
              <a:t> pada </a:t>
            </a:r>
            <a:r>
              <a:rPr lang="en-US" sz="1800" dirty="0" err="1">
                <a:solidFill>
                  <a:srgbClr val="202122"/>
                </a:solidFill>
                <a:effectLst/>
                <a:latin typeface="Calibri" panose="020F0502020204030204" pitchFamily="34" charset="0"/>
                <a:ea typeface="Times New Roman" panose="02020603050405020304" pitchFamily="18" charset="0"/>
              </a:rPr>
              <a:t>suhu</a:t>
            </a:r>
            <a:r>
              <a:rPr lang="en-US" sz="1800" dirty="0">
                <a:solidFill>
                  <a:srgbClr val="202122"/>
                </a:solidFill>
                <a:effectLst/>
                <a:latin typeface="Calibri" panose="020F0502020204030204" pitchFamily="34" charset="0"/>
                <a:ea typeface="Times New Roman" panose="02020603050405020304" pitchFamily="18" charset="0"/>
              </a:rPr>
              <a:t> &gt; 60 </a:t>
            </a:r>
            <a:r>
              <a:rPr lang="en-US" sz="1800" dirty="0" err="1">
                <a:solidFill>
                  <a:srgbClr val="202122"/>
                </a:solidFill>
                <a:effectLst/>
                <a:latin typeface="Calibri" panose="020F0502020204030204" pitchFamily="34" charset="0"/>
                <a:ea typeface="Times New Roman" panose="02020603050405020304" pitchFamily="18" charset="0"/>
              </a:rPr>
              <a:t>derajat</a:t>
            </a:r>
            <a:r>
              <a:rPr lang="en-US" sz="1800" dirty="0">
                <a:solidFill>
                  <a:srgbClr val="202122"/>
                </a:solidFill>
                <a:effectLst/>
                <a:latin typeface="Calibri" panose="020F0502020204030204" pitchFamily="34" charset="0"/>
                <a:ea typeface="Times New Roman" panose="02020603050405020304" pitchFamily="18" charset="0"/>
              </a:rPr>
              <a:t> </a:t>
            </a:r>
            <a:r>
              <a:rPr lang="en-US" sz="1800" dirty="0" err="1">
                <a:solidFill>
                  <a:srgbClr val="202122"/>
                </a:solidFill>
                <a:effectLst/>
                <a:latin typeface="Calibri" panose="020F0502020204030204" pitchFamily="34" charset="0"/>
                <a:ea typeface="Times New Roman" panose="02020603050405020304" pitchFamily="18" charset="0"/>
              </a:rPr>
              <a:t>celcius</a:t>
            </a:r>
            <a:r>
              <a:rPr lang="en-US" sz="1800" dirty="0">
                <a:solidFill>
                  <a:srgbClr val="202122"/>
                </a:solidFill>
                <a:effectLst/>
                <a:latin typeface="Calibri" panose="020F0502020204030204" pitchFamily="34" charset="0"/>
                <a:ea typeface="Times New Roman" panose="02020603050405020304" pitchFamily="18" charset="0"/>
              </a:rPr>
              <a:t> dan </a:t>
            </a:r>
            <a:r>
              <a:rPr lang="en-US" sz="1800" dirty="0" err="1">
                <a:solidFill>
                  <a:srgbClr val="202122"/>
                </a:solidFill>
                <a:effectLst/>
                <a:latin typeface="Calibri" panose="020F0502020204030204" pitchFamily="34" charset="0"/>
                <a:ea typeface="Times New Roman" panose="02020603050405020304" pitchFamily="18" charset="0"/>
              </a:rPr>
              <a:t>koloni</a:t>
            </a:r>
            <a:r>
              <a:rPr lang="en-US" sz="1800" dirty="0">
                <a:solidFill>
                  <a:srgbClr val="202122"/>
                </a:solidFill>
                <a:effectLst/>
                <a:latin typeface="Calibri" panose="020F0502020204030204" pitchFamily="34" charset="0"/>
                <a:ea typeface="Times New Roman" panose="02020603050405020304" pitchFamily="18" charset="0"/>
              </a:rPr>
              <a:t> </a:t>
            </a:r>
            <a:r>
              <a:rPr lang="en-US" sz="1800" dirty="0" err="1">
                <a:solidFill>
                  <a:srgbClr val="202122"/>
                </a:solidFill>
                <a:effectLst/>
                <a:latin typeface="Calibri" panose="020F0502020204030204" pitchFamily="34" charset="0"/>
                <a:ea typeface="Times New Roman" panose="02020603050405020304" pitchFamily="18" charset="0"/>
              </a:rPr>
              <a:t>berbentuk</a:t>
            </a:r>
            <a:r>
              <a:rPr lang="en-US" sz="1800" dirty="0">
                <a:solidFill>
                  <a:srgbClr val="202122"/>
                </a:solidFill>
                <a:effectLst/>
                <a:latin typeface="Calibri" panose="020F0502020204030204" pitchFamily="34" charset="0"/>
                <a:ea typeface="Times New Roman" panose="02020603050405020304" pitchFamily="18" charset="0"/>
              </a:rPr>
              <a:t> </a:t>
            </a:r>
            <a:r>
              <a:rPr lang="en-US" sz="1800" dirty="0" err="1">
                <a:solidFill>
                  <a:srgbClr val="202122"/>
                </a:solidFill>
                <a:effectLst/>
                <a:latin typeface="Calibri" panose="020F0502020204030204" pitchFamily="34" charset="0"/>
                <a:ea typeface="Times New Roman" panose="02020603050405020304" pitchFamily="18" charset="0"/>
              </a:rPr>
              <a:t>bulat</a:t>
            </a:r>
            <a:r>
              <a:rPr lang="en-US" sz="1800" dirty="0">
                <a:solidFill>
                  <a:srgbClr val="202122"/>
                </a:solidFill>
                <a:effectLst/>
                <a:latin typeface="Calibri" panose="020F0502020204030204" pitchFamily="34" charset="0"/>
                <a:ea typeface="Times New Roman" panose="02020603050405020304" pitchFamily="18" charset="0"/>
              </a:rPr>
              <a:t> </a:t>
            </a:r>
            <a:r>
              <a:rPr lang="en-US" sz="1800" dirty="0" err="1">
                <a:solidFill>
                  <a:srgbClr val="202122"/>
                </a:solidFill>
                <a:effectLst/>
                <a:latin typeface="Calibri" panose="020F0502020204030204" pitchFamily="34" charset="0"/>
                <a:ea typeface="Times New Roman" panose="02020603050405020304" pitchFamily="18" charset="0"/>
              </a:rPr>
              <a:t>tidak</a:t>
            </a:r>
            <a:r>
              <a:rPr lang="en-US" sz="1800" dirty="0">
                <a:solidFill>
                  <a:srgbClr val="202122"/>
                </a:solidFill>
                <a:effectLst/>
                <a:latin typeface="Calibri" panose="020F0502020204030204" pitchFamily="34" charset="0"/>
                <a:ea typeface="Times New Roman" panose="02020603050405020304" pitchFamily="18" charset="0"/>
              </a:rPr>
              <a:t> </a:t>
            </a:r>
            <a:r>
              <a:rPr lang="en-US" sz="1800" dirty="0" err="1">
                <a:solidFill>
                  <a:srgbClr val="202122"/>
                </a:solidFill>
                <a:effectLst/>
                <a:latin typeface="Calibri" panose="020F0502020204030204" pitchFamily="34" charset="0"/>
                <a:ea typeface="Times New Roman" panose="02020603050405020304" pitchFamily="18" charset="0"/>
              </a:rPr>
              <a:t>beraturan</a:t>
            </a:r>
            <a:r>
              <a:rPr lang="en-US" sz="1800" dirty="0">
                <a:solidFill>
                  <a:srgbClr val="202122"/>
                </a:solidFill>
                <a:effectLst/>
                <a:latin typeface="Calibri" panose="020F0502020204030204" pitchFamily="34" charset="0"/>
                <a:ea typeface="Times New Roman" panose="02020603050405020304" pitchFamily="18" charset="0"/>
              </a:rPr>
              <a:t>, dan </a:t>
            </a:r>
            <a:r>
              <a:rPr lang="en-US" sz="1800" dirty="0" err="1">
                <a:solidFill>
                  <a:srgbClr val="202122"/>
                </a:solidFill>
                <a:effectLst/>
                <a:latin typeface="Calibri" panose="020F0502020204030204" pitchFamily="34" charset="0"/>
                <a:ea typeface="Times New Roman" panose="02020603050405020304" pitchFamily="18" charset="0"/>
              </a:rPr>
              <a:t>berombak</a:t>
            </a:r>
            <a:r>
              <a:rPr lang="en-US" sz="1800" dirty="0">
                <a:solidFill>
                  <a:srgbClr val="202122"/>
                </a:solidFill>
                <a:effectLst/>
                <a:latin typeface="Calibri" panose="020F0502020204030204" pitchFamily="34" charset="0"/>
                <a:ea typeface="Times New Roman" panose="02020603050405020304" pitchFamily="18" charset="0"/>
              </a:rPr>
              <a:t>, </a:t>
            </a:r>
            <a:r>
              <a:rPr lang="en-US" sz="1800" dirty="0" err="1">
                <a:solidFill>
                  <a:srgbClr val="202122"/>
                </a:solidFill>
                <a:effectLst/>
                <a:latin typeface="Calibri" panose="020F0502020204030204" pitchFamily="34" charset="0"/>
                <a:ea typeface="Times New Roman" panose="02020603050405020304" pitchFamily="18" charset="0"/>
              </a:rPr>
              <a:t>memiliki</a:t>
            </a:r>
            <a:r>
              <a:rPr lang="en-US" sz="1800" dirty="0">
                <a:solidFill>
                  <a:srgbClr val="202122"/>
                </a:solidFill>
                <a:effectLst/>
                <a:latin typeface="Calibri" panose="020F0502020204030204" pitchFamily="34" charset="0"/>
                <a:ea typeface="Times New Roman" panose="02020603050405020304" pitchFamily="18" charset="0"/>
              </a:rPr>
              <a:t> </a:t>
            </a:r>
            <a:r>
              <a:rPr lang="en-US" sz="1800" dirty="0" err="1">
                <a:solidFill>
                  <a:srgbClr val="202122"/>
                </a:solidFill>
                <a:effectLst/>
                <a:latin typeface="Calibri" panose="020F0502020204030204" pitchFamily="34" charset="0"/>
                <a:ea typeface="Times New Roman" panose="02020603050405020304" pitchFamily="18" charset="0"/>
              </a:rPr>
              <a:t>warna</a:t>
            </a:r>
            <a:r>
              <a:rPr lang="en-US" sz="1800" dirty="0">
                <a:solidFill>
                  <a:srgbClr val="202122"/>
                </a:solidFill>
                <a:effectLst/>
                <a:latin typeface="Calibri" panose="020F0502020204030204" pitchFamily="34" charset="0"/>
                <a:ea typeface="Times New Roman" panose="02020603050405020304" pitchFamily="18" charset="0"/>
              </a:rPr>
              <a:t> </a:t>
            </a:r>
            <a:r>
              <a:rPr lang="en-US" sz="1800" dirty="0" err="1">
                <a:solidFill>
                  <a:srgbClr val="202122"/>
                </a:solidFill>
                <a:effectLst/>
                <a:latin typeface="Calibri" panose="020F0502020204030204" pitchFamily="34" charset="0"/>
                <a:ea typeface="Times New Roman" panose="02020603050405020304" pitchFamily="18" charset="0"/>
              </a:rPr>
              <a:t>koloni</a:t>
            </a:r>
            <a:r>
              <a:rPr lang="en-US" sz="1800" dirty="0">
                <a:solidFill>
                  <a:srgbClr val="202122"/>
                </a:solidFill>
                <a:effectLst/>
                <a:latin typeface="Calibri" panose="020F0502020204030204" pitchFamily="34" charset="0"/>
                <a:ea typeface="Times New Roman" panose="02020603050405020304" pitchFamily="18" charset="0"/>
              </a:rPr>
              <a:t> </a:t>
            </a:r>
            <a:r>
              <a:rPr lang="en-US" sz="1800" dirty="0" err="1">
                <a:solidFill>
                  <a:srgbClr val="202122"/>
                </a:solidFill>
                <a:effectLst/>
                <a:latin typeface="Calibri" panose="020F0502020204030204" pitchFamily="34" charset="0"/>
                <a:ea typeface="Times New Roman" panose="02020603050405020304" pitchFamily="18" charset="0"/>
              </a:rPr>
              <a:t>putih</a:t>
            </a:r>
            <a:r>
              <a:rPr lang="en-US" sz="1800" dirty="0">
                <a:solidFill>
                  <a:srgbClr val="202122"/>
                </a:solidFill>
                <a:effectLst/>
                <a:latin typeface="Calibri" panose="020F0502020204030204" pitchFamily="34" charset="0"/>
                <a:ea typeface="Times New Roman" panose="02020603050405020304" pitchFamily="18" charset="0"/>
              </a:rPr>
              <a:t> dan cream</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049073" name="文本框 47"/>
          <p:cNvSpPr txBox="1"/>
          <p:nvPr/>
        </p:nvSpPr>
        <p:spPr>
          <a:xfrm>
            <a:off x="3587941" y="902118"/>
            <a:ext cx="5016117" cy="769441"/>
          </a:xfrm>
          <a:prstGeom prst="rect">
            <a:avLst/>
          </a:prstGeom>
          <a:noFill/>
        </p:spPr>
        <p:txBody>
          <a:bodyPr wrap="none" rtlCol="0">
            <a:spAutoFit/>
          </a:bodyPr>
          <a:lstStyle/>
          <a:p>
            <a:r>
              <a:rPr lang="en-US" altLang="zh-CN" sz="4400" b="1" dirty="0" err="1">
                <a:gradFill>
                  <a:gsLst>
                    <a:gs pos="0">
                      <a:srgbClr val="2969B0"/>
                    </a:gs>
                    <a:gs pos="100000">
                      <a:srgbClr val="4A4896"/>
                    </a:gs>
                  </a:gsLst>
                  <a:lin ang="0" scaled="0"/>
                </a:gradFill>
                <a:latin typeface="Arial" panose="020B0604020202020204" pitchFamily="34" charset="0"/>
                <a:ea typeface="Arial" panose="020B0604020202020204" pitchFamily="34" charset="0"/>
              </a:rPr>
              <a:t>Bakteri</a:t>
            </a:r>
            <a:r>
              <a:rPr lang="en-US" altLang="zh-CN" sz="4400" b="1" dirty="0">
                <a:gradFill>
                  <a:gsLst>
                    <a:gs pos="0">
                      <a:srgbClr val="2969B0"/>
                    </a:gs>
                    <a:gs pos="100000">
                      <a:srgbClr val="4A4896"/>
                    </a:gs>
                  </a:gsLst>
                  <a:lin ang="0" scaled="0"/>
                </a:gradFill>
                <a:latin typeface="Arial" panose="020B0604020202020204" pitchFamily="34" charset="0"/>
                <a:ea typeface="Arial" panose="020B0604020202020204" pitchFamily="34" charset="0"/>
              </a:rPr>
              <a:t> </a:t>
            </a:r>
            <a:r>
              <a:rPr lang="en-US" altLang="zh-CN" sz="4400" b="1" dirty="0" err="1">
                <a:gradFill>
                  <a:gsLst>
                    <a:gs pos="0">
                      <a:srgbClr val="2969B0"/>
                    </a:gs>
                    <a:gs pos="100000">
                      <a:srgbClr val="4A4896"/>
                    </a:gs>
                  </a:gsLst>
                  <a:lin ang="0" scaled="0"/>
                </a:gradFill>
                <a:latin typeface="Arial" panose="020B0604020202020204" pitchFamily="34" charset="0"/>
                <a:ea typeface="Arial" panose="020B0604020202020204" pitchFamily="34" charset="0"/>
              </a:rPr>
              <a:t>Proteolitik</a:t>
            </a:r>
            <a:endParaRPr lang="zh-CN" altLang="en-US" sz="4400" b="1" dirty="0">
              <a:gradFill>
                <a:gsLst>
                  <a:gs pos="0">
                    <a:srgbClr val="2969B0"/>
                  </a:gs>
                  <a:gs pos="100000">
                    <a:srgbClr val="4A4896"/>
                  </a:gs>
                </a:gsLst>
                <a:lin ang="0" scaled="0"/>
              </a:gradFill>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1529620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1049073"/>
                                        </p:tgtEl>
                                        <p:attrNameLst>
                                          <p:attrName>style.visibility</p:attrName>
                                        </p:attrNameLst>
                                      </p:cBhvr>
                                      <p:to>
                                        <p:strVal val="visible"/>
                                      </p:to>
                                    </p:set>
                                    <p:anim calcmode="lin" valueType="num">
                                      <p:cBhvr>
                                        <p:cTn id="7" dur="1000" fill="hold"/>
                                        <p:tgtEl>
                                          <p:spTgt spid="1049073"/>
                                        </p:tgtEl>
                                        <p:attrNameLst>
                                          <p:attrName>ppt_w</p:attrName>
                                        </p:attrNameLst>
                                      </p:cBhvr>
                                      <p:tavLst>
                                        <p:tav tm="0">
                                          <p:val>
                                            <p:strVal val="#ppt_w+.3"/>
                                          </p:val>
                                        </p:tav>
                                        <p:tav tm="100000">
                                          <p:val>
                                            <p:strVal val="#ppt_w"/>
                                          </p:val>
                                        </p:tav>
                                      </p:tavLst>
                                    </p:anim>
                                    <p:anim calcmode="lin" valueType="num">
                                      <p:cBhvr>
                                        <p:cTn id="8" dur="1000" fill="hold"/>
                                        <p:tgtEl>
                                          <p:spTgt spid="1049073"/>
                                        </p:tgtEl>
                                        <p:attrNameLst>
                                          <p:attrName>ppt_h</p:attrName>
                                        </p:attrNameLst>
                                      </p:cBhvr>
                                      <p:tavLst>
                                        <p:tav tm="0">
                                          <p:val>
                                            <p:strVal val="#ppt_h"/>
                                          </p:val>
                                        </p:tav>
                                        <p:tav tm="100000">
                                          <p:val>
                                            <p:strVal val="#ppt_h"/>
                                          </p:val>
                                        </p:tav>
                                      </p:tavLst>
                                    </p:anim>
                                    <p:animEffect transition="in" filter="fade">
                                      <p:cBhvr>
                                        <p:cTn id="9" dur="1000"/>
                                        <p:tgtEl>
                                          <p:spTgt spid="10490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907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9037" name="矩形 11"/>
          <p:cNvSpPr/>
          <p:nvPr/>
        </p:nvSpPr>
        <p:spPr>
          <a:xfrm>
            <a:off x="1431472" y="-2198914"/>
            <a:ext cx="1246414" cy="1839686"/>
          </a:xfrm>
          <a:prstGeom prst="rect">
            <a:avLst/>
          </a:prstGeom>
          <a:solidFill>
            <a:srgbClr val="3EB0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38" name="矩形 12"/>
          <p:cNvSpPr/>
          <p:nvPr/>
        </p:nvSpPr>
        <p:spPr>
          <a:xfrm>
            <a:off x="2917372" y="-2198914"/>
            <a:ext cx="1246414" cy="1839686"/>
          </a:xfrm>
          <a:prstGeom prst="rect">
            <a:avLst/>
          </a:prstGeom>
          <a:solidFill>
            <a:srgbClr val="0378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39" name="矩形 13"/>
          <p:cNvSpPr/>
          <p:nvPr/>
        </p:nvSpPr>
        <p:spPr>
          <a:xfrm>
            <a:off x="4336205" y="-2165604"/>
            <a:ext cx="1246414" cy="1839686"/>
          </a:xfrm>
          <a:prstGeom prst="rect">
            <a:avLst/>
          </a:prstGeom>
          <a:solidFill>
            <a:srgbClr val="3A64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40" name="矩形 14"/>
          <p:cNvSpPr/>
          <p:nvPr/>
        </p:nvSpPr>
        <p:spPr>
          <a:xfrm>
            <a:off x="5822105" y="-2165604"/>
            <a:ext cx="1246414" cy="1839686"/>
          </a:xfrm>
          <a:prstGeom prst="rect">
            <a:avLst/>
          </a:prstGeom>
          <a:solidFill>
            <a:srgbClr val="5F51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9065" name="文本框 36"/>
          <p:cNvSpPr txBox="1"/>
          <p:nvPr/>
        </p:nvSpPr>
        <p:spPr>
          <a:xfrm>
            <a:off x="524548" y="1647326"/>
            <a:ext cx="11142904" cy="4834144"/>
          </a:xfrm>
          <a:prstGeom prst="rect">
            <a:avLst/>
          </a:prstGeom>
          <a:noFill/>
        </p:spPr>
        <p:txBody>
          <a:bodyPr wrap="square" rtlCol="0">
            <a:spAutoFit/>
            <a:scene3d>
              <a:camera prst="orthographicFront"/>
              <a:lightRig rig="threePt" dir="t"/>
            </a:scene3d>
            <a:sp3d contourW="12700"/>
          </a:bodyPr>
          <a:lstStyle/>
          <a:p>
            <a:pPr marL="342900" lvl="0" indent="-342900" algn="just">
              <a:lnSpc>
                <a:spcPct val="107000"/>
              </a:lnSpc>
              <a:buFont typeface="Symbol" panose="05050102010706020507" pitchFamily="18" charset="2"/>
              <a:buBlip>
                <a:blip r:embed="rId2"/>
              </a:buBlip>
            </a:pP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Bakteri</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lipolitik</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adalah</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salah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satu</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jenis</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mikroorgnisme</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yang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mengandung</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enzim</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lipase yang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dapat</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mendegradasi</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minyak</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atau</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lemak.</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Enzim</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lipase yang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terdapat</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dalam</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bakteri</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lipolitik</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dapat</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membantu</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menguraikan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bahan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organik</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berupa</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minyak</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secara</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cepat</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melalui</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pemutusan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ikatan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ester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dari</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triasigliserol</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menjadi</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asam</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lemak dan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gliserol</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yang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larut</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dalam</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air.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Blip>
                <a:blip r:embed="rId2"/>
              </a:buBlip>
            </a:pPr>
            <a:r>
              <a:rPr lang="en-US" sz="18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Biasanya</a:t>
            </a:r>
            <a:r>
              <a:rPr lang="en-US"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bakteri</a:t>
            </a:r>
            <a:r>
              <a:rPr lang="en-US"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lipolitik</a:t>
            </a:r>
            <a:r>
              <a:rPr lang="en-US"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ditemukan</a:t>
            </a:r>
            <a:r>
              <a:rPr lang="en-US"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pada</a:t>
            </a:r>
            <a:r>
              <a:rPr lang="en-US"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industry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pengolahan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makanan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dan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susu</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untuk</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menghidrolisis</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lemak</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susu</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dan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proses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lipolisis</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dalam</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pembuatan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keju</a:t>
            </a:r>
            <a:endPar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lvl="0">
              <a:lnSpc>
                <a:spcPct val="107000"/>
              </a:lnSpc>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Blip>
                <a:blip r:embed="rId2"/>
              </a:buBlip>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Bakteri</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lipolitik</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merupakan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bakteri</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yang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membutuhkan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konsentrasi</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lemak minimal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tertentu</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untuk</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pertumbuhannya</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Kelompok</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bakteri</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lipolitik</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memproduksi</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lipase,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yaitu</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enzim</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yang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mengkatalis</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hidrolisis</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lemak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menjadi</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asam-asam</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lemak dan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gliserol</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Banyak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bakteri</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yang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bersifat</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aerobik</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dan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proteolitik</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aktif</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juga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bersifat</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lipolitik</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Karakteristik</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dirty="0" err="1">
                <a:solidFill>
                  <a:srgbClr val="000000"/>
                </a:solidFill>
                <a:latin typeface="Calibri" panose="020F0502020204030204" pitchFamily="34" charset="0"/>
                <a:ea typeface="Times New Roman" panose="02020603050405020304" pitchFamily="18" charset="0"/>
                <a:cs typeface="Calibri" panose="020F0502020204030204" pitchFamily="34" charset="0"/>
              </a:rPr>
              <a:t>b</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akteri</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lipolitik</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yaitu</a:t>
            </a:r>
            <a:r>
              <a:rPr lang="en-US" dirty="0">
                <a:solidFill>
                  <a:srgbClr val="000000"/>
                </a:solidFill>
                <a:latin typeface="Calibri" panose="020F0502020204030204" pitchFamily="34" charset="0"/>
                <a:ea typeface="Times New Roman" panose="02020603050405020304" pitchFamily="18" charset="0"/>
                <a:cs typeface="Calibri" panose="020F0502020204030204" pitchFamily="34" charset="0"/>
              </a:rPr>
              <a:t> :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berbentuk</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bulat</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tidak</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beraturan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dan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berbentuk</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koloni</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Blip>
                <a:blip r:embed="rId2"/>
              </a:buBlip>
            </a:pPr>
            <a:r>
              <a:rPr lang="en-US" sz="1800" b="1"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Contoh</a:t>
            </a:r>
            <a:r>
              <a:rPr lang="en-US"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b="1"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bakteri</a:t>
            </a:r>
            <a:r>
              <a:rPr lang="en-US"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b="1"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lipolitik</a:t>
            </a:r>
            <a:r>
              <a:rPr lang="en-US"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b="1"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adalah</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Bukholderia</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Chromobacterium</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viscosum</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Pseudomonas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cepacia</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Pseudomonas aeruginosa, Pseudomonas fluorescens, Pseudomonas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fragi</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Bacillus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thermocatenulatus</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Staphylococcus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hyicus</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Staphylococcus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aereus</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Staphylococcus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epidermides</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Salah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satu</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contoh</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yang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bersifat</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lipolitik</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kuat</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misalnya</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Fluorescens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49073" name="文本框 47"/>
          <p:cNvSpPr txBox="1"/>
          <p:nvPr/>
        </p:nvSpPr>
        <p:spPr>
          <a:xfrm>
            <a:off x="3886100" y="877885"/>
            <a:ext cx="4419800" cy="769441"/>
          </a:xfrm>
          <a:prstGeom prst="rect">
            <a:avLst/>
          </a:prstGeom>
          <a:noFill/>
        </p:spPr>
        <p:txBody>
          <a:bodyPr wrap="none" rtlCol="0">
            <a:spAutoFit/>
          </a:bodyPr>
          <a:lstStyle/>
          <a:p>
            <a:r>
              <a:rPr lang="en-US" altLang="zh-CN" sz="4400" b="1" dirty="0" err="1">
                <a:gradFill>
                  <a:gsLst>
                    <a:gs pos="0">
                      <a:srgbClr val="2969B0"/>
                    </a:gs>
                    <a:gs pos="100000">
                      <a:srgbClr val="4A4896"/>
                    </a:gs>
                  </a:gsLst>
                  <a:lin ang="0" scaled="0"/>
                </a:gradFill>
                <a:latin typeface="Arial" panose="020B0604020202020204" pitchFamily="34" charset="0"/>
                <a:ea typeface="Arial" panose="020B0604020202020204" pitchFamily="34" charset="0"/>
              </a:rPr>
              <a:t>Bakteri</a:t>
            </a:r>
            <a:r>
              <a:rPr lang="en-US" altLang="zh-CN" sz="4400" b="1" dirty="0">
                <a:gradFill>
                  <a:gsLst>
                    <a:gs pos="0">
                      <a:srgbClr val="2969B0"/>
                    </a:gs>
                    <a:gs pos="100000">
                      <a:srgbClr val="4A4896"/>
                    </a:gs>
                  </a:gsLst>
                  <a:lin ang="0" scaled="0"/>
                </a:gradFill>
                <a:latin typeface="Arial" panose="020B0604020202020204" pitchFamily="34" charset="0"/>
                <a:ea typeface="Arial" panose="020B0604020202020204" pitchFamily="34" charset="0"/>
              </a:rPr>
              <a:t> </a:t>
            </a:r>
            <a:r>
              <a:rPr lang="en-US" altLang="zh-CN" sz="4400" b="1" dirty="0" err="1">
                <a:gradFill>
                  <a:gsLst>
                    <a:gs pos="0">
                      <a:srgbClr val="2969B0"/>
                    </a:gs>
                    <a:gs pos="100000">
                      <a:srgbClr val="4A4896"/>
                    </a:gs>
                  </a:gsLst>
                  <a:lin ang="0" scaled="0"/>
                </a:gradFill>
                <a:latin typeface="Arial" panose="020B0604020202020204" pitchFamily="34" charset="0"/>
                <a:ea typeface="Arial" panose="020B0604020202020204" pitchFamily="34" charset="0"/>
              </a:rPr>
              <a:t>Lipolitik</a:t>
            </a:r>
            <a:endParaRPr lang="zh-CN" altLang="en-US" sz="4400" b="1" dirty="0">
              <a:gradFill>
                <a:gsLst>
                  <a:gs pos="0">
                    <a:srgbClr val="2969B0"/>
                  </a:gs>
                  <a:gs pos="100000">
                    <a:srgbClr val="4A4896"/>
                  </a:gs>
                </a:gsLst>
                <a:lin ang="0" scaled="0"/>
              </a:gradFill>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1308536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1049073"/>
                                        </p:tgtEl>
                                        <p:attrNameLst>
                                          <p:attrName>style.visibility</p:attrName>
                                        </p:attrNameLst>
                                      </p:cBhvr>
                                      <p:to>
                                        <p:strVal val="visible"/>
                                      </p:to>
                                    </p:set>
                                    <p:anim calcmode="lin" valueType="num">
                                      <p:cBhvr>
                                        <p:cTn id="7" dur="1000" fill="hold"/>
                                        <p:tgtEl>
                                          <p:spTgt spid="1049073"/>
                                        </p:tgtEl>
                                        <p:attrNameLst>
                                          <p:attrName>ppt_w</p:attrName>
                                        </p:attrNameLst>
                                      </p:cBhvr>
                                      <p:tavLst>
                                        <p:tav tm="0">
                                          <p:val>
                                            <p:strVal val="#ppt_w+.3"/>
                                          </p:val>
                                        </p:tav>
                                        <p:tav tm="100000">
                                          <p:val>
                                            <p:strVal val="#ppt_w"/>
                                          </p:val>
                                        </p:tav>
                                      </p:tavLst>
                                    </p:anim>
                                    <p:anim calcmode="lin" valueType="num">
                                      <p:cBhvr>
                                        <p:cTn id="8" dur="1000" fill="hold"/>
                                        <p:tgtEl>
                                          <p:spTgt spid="1049073"/>
                                        </p:tgtEl>
                                        <p:attrNameLst>
                                          <p:attrName>ppt_h</p:attrName>
                                        </p:attrNameLst>
                                      </p:cBhvr>
                                      <p:tavLst>
                                        <p:tav tm="0">
                                          <p:val>
                                            <p:strVal val="#ppt_h"/>
                                          </p:val>
                                        </p:tav>
                                        <p:tav tm="100000">
                                          <p:val>
                                            <p:strVal val="#ppt_h"/>
                                          </p:val>
                                        </p:tav>
                                      </p:tavLst>
                                    </p:anim>
                                    <p:animEffect transition="in" filter="fade">
                                      <p:cBhvr>
                                        <p:cTn id="9" dur="1000"/>
                                        <p:tgtEl>
                                          <p:spTgt spid="10490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907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9065" name="文本框 36"/>
          <p:cNvSpPr txBox="1"/>
          <p:nvPr/>
        </p:nvSpPr>
        <p:spPr>
          <a:xfrm>
            <a:off x="558765" y="2024806"/>
            <a:ext cx="11222417" cy="4252831"/>
          </a:xfrm>
          <a:prstGeom prst="rect">
            <a:avLst/>
          </a:prstGeom>
          <a:noFill/>
        </p:spPr>
        <p:txBody>
          <a:bodyPr wrap="square" rtlCol="0">
            <a:spAutoFit/>
            <a:scene3d>
              <a:camera prst="orthographicFront"/>
              <a:lightRig rig="threePt" dir="t"/>
            </a:scene3d>
            <a:sp3d contourW="12700"/>
          </a:bodyPr>
          <a:lstStyle/>
          <a:p>
            <a:pPr marL="342900" lvl="0" indent="-342900">
              <a:lnSpc>
                <a:spcPct val="107000"/>
              </a:lnSpc>
              <a:spcAft>
                <a:spcPts val="800"/>
              </a:spcAft>
              <a:buFont typeface="Wingdings" panose="05000000000000000000" pitchFamily="2" charset="2"/>
              <a:buChar char=""/>
            </a:pP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Bakteri</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amilolitik</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adalah</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bakteri</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yang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memiliki</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kemampuan</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untuk</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menghasilkan</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amylase.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Amilase</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merupakan</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kelompok</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enzim</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yang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digunakan</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dalam</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memecah</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pati</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dan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berperan</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penting</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dalam</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industry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pangan</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terutama</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banyak</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digunakan</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dalam</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proses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hidrolisis</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pati</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menjadi</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dekstrin</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dan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selanjutnya</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menjadi</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maltosa</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dan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glukosa</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juga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digunakan</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salam</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industry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tekstil</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bahan</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bakar</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serta</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deterjen</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228600">
              <a:lnSpc>
                <a:spcPct val="107000"/>
              </a:lnSpc>
              <a:spcAft>
                <a:spcPts val="800"/>
              </a:spcAft>
            </a:pPr>
            <a:r>
              <a:rPr lang="en-US" sz="1800" dirty="0">
                <a:effectLst/>
                <a:latin typeface="Calibri" panose="020F0502020204030204" pitchFamily="34" charset="0"/>
                <a:ea typeface="Calibri" panose="020F0502020204030204" pitchFamily="34"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b="1"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Bakteri</a:t>
            </a:r>
            <a:r>
              <a:rPr lang="en-US"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b="1"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amilolitik</a:t>
            </a:r>
            <a:r>
              <a:rPr lang="en-US"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b="1"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hidup</a:t>
            </a:r>
            <a:r>
              <a:rPr lang="en-US"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pada </a:t>
            </a:r>
            <a:r>
              <a:rPr lang="en-US" sz="1800" b="1"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tempat</a:t>
            </a:r>
            <a:r>
              <a:rPr lang="en-US"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yang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memiliki</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kadar</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amilum</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tinggi</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misalnya</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pada tape.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Bakteri</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amilolitik</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dari</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tape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merupakan</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bakteri</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yang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berasal</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dari</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ragi tape.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Bakteri</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amilolitik</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juga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hidup</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pada rumen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sapi</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Bakteri</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amilolitik</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termasuk</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bakteri</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termofilik</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yaitu</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kelompok</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mikroorganisme</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yang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tumbuh</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optimal pada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suhu</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lebih</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dari</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45°C dan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kisaran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umum</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pertumbuhan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antara</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45°C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sampai</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80°C.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pPr>
            <a:r>
              <a:rPr lang="en-US" sz="1800" dirty="0">
                <a:effectLst/>
                <a:latin typeface="Calibri" panose="020F0502020204030204" pitchFamily="34" charset="0"/>
                <a:ea typeface="Calibri" panose="020F0502020204030204" pitchFamily="34"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sz="1800" b="1"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Contoh</a:t>
            </a:r>
            <a:r>
              <a:rPr lang="en-US"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b="1"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bakteri</a:t>
            </a:r>
            <a:r>
              <a:rPr lang="en-US"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b="1"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amilolitik</a:t>
            </a:r>
            <a:r>
              <a:rPr lang="en-US"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diantaranya</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dari</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golongan</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Bacillus dan Clostridium.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Bakteri</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ini</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berbentuk</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bulat</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coccus</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p>
          <a:p>
            <a:pPr marL="342900" lvl="0" indent="-342900">
              <a:lnSpc>
                <a:spcPct val="107000"/>
              </a:lnSpc>
              <a:spcAft>
                <a:spcPts val="800"/>
              </a:spcAft>
              <a:buFont typeface="Wingdings" panose="05000000000000000000" pitchFamily="2" charset="2"/>
              <a:buChar char=""/>
            </a:pPr>
            <a:r>
              <a:rPr lang="en-US" b="1" dirty="0" err="1">
                <a:solidFill>
                  <a:srgbClr val="000000"/>
                </a:solidFill>
                <a:latin typeface="Calibri" panose="020F0502020204030204" pitchFamily="34" charset="0"/>
                <a:ea typeface="Calibri" panose="020F0502020204030204" pitchFamily="34" charset="0"/>
                <a:cs typeface="Calibri" panose="020F0502020204030204" pitchFamily="34" charset="0"/>
              </a:rPr>
              <a:t>Karakteristik</a:t>
            </a:r>
            <a:r>
              <a:rPr lang="en-US" b="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dirty="0" err="1">
                <a:solidFill>
                  <a:srgbClr val="000000"/>
                </a:solidFill>
                <a:latin typeface="Calibri" panose="020F0502020204030204" pitchFamily="34" charset="0"/>
                <a:ea typeface="Calibri" panose="020F0502020204030204" pitchFamily="34" charset="0"/>
                <a:cs typeface="Calibri" panose="020F0502020204030204" pitchFamily="34" charset="0"/>
              </a:rPr>
              <a:t>berbentuk</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dirty="0" err="1">
                <a:solidFill>
                  <a:srgbClr val="000000"/>
                </a:solidFill>
                <a:latin typeface="Calibri" panose="020F0502020204030204" pitchFamily="34" charset="0"/>
                <a:ea typeface="Calibri" panose="020F0502020204030204" pitchFamily="34" charset="0"/>
                <a:cs typeface="Calibri" panose="020F0502020204030204" pitchFamily="34" charset="0"/>
              </a:rPr>
              <a:t>bulat</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dirty="0" err="1">
                <a:solidFill>
                  <a:srgbClr val="000000"/>
                </a:solidFill>
                <a:latin typeface="Calibri" panose="020F0502020204030204" pitchFamily="34" charset="0"/>
                <a:ea typeface="Calibri" panose="020F0502020204030204" pitchFamily="34" charset="0"/>
                <a:cs typeface="Calibri" panose="020F0502020204030204" pitchFamily="34" charset="0"/>
              </a:rPr>
              <a:t>permukaan</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 rata, </a:t>
            </a:r>
            <a:r>
              <a:rPr lang="en-US" dirty="0" err="1">
                <a:solidFill>
                  <a:srgbClr val="000000"/>
                </a:solidFill>
                <a:latin typeface="Calibri" panose="020F0502020204030204" pitchFamily="34" charset="0"/>
                <a:ea typeface="Calibri" panose="020F0502020204030204" pitchFamily="34" charset="0"/>
                <a:cs typeface="Calibri" panose="020F0502020204030204" pitchFamily="34" charset="0"/>
              </a:rPr>
              <a:t>berwarna</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dirty="0" err="1">
                <a:solidFill>
                  <a:srgbClr val="000000"/>
                </a:solidFill>
                <a:latin typeface="Calibri" panose="020F0502020204030204" pitchFamily="34" charset="0"/>
                <a:ea typeface="Calibri" panose="020F0502020204030204" pitchFamily="34" charset="0"/>
                <a:cs typeface="Calibri" panose="020F0502020204030204" pitchFamily="34" charset="0"/>
              </a:rPr>
              <a:t>putih</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 cream, </a:t>
            </a:r>
            <a:r>
              <a:rPr lang="en-US" dirty="0" err="1">
                <a:solidFill>
                  <a:srgbClr val="000000"/>
                </a:solidFill>
                <a:latin typeface="Calibri" panose="020F0502020204030204" pitchFamily="34" charset="0"/>
                <a:ea typeface="Calibri" panose="020F0502020204030204" pitchFamily="34" charset="0"/>
                <a:cs typeface="Calibri" panose="020F0502020204030204" pitchFamily="34" charset="0"/>
              </a:rPr>
              <a:t>tahan</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dirty="0" err="1">
                <a:solidFill>
                  <a:srgbClr val="000000"/>
                </a:solidFill>
                <a:latin typeface="Calibri" panose="020F0502020204030204" pitchFamily="34" charset="0"/>
                <a:ea typeface="Calibri" panose="020F0502020204030204" pitchFamily="34" charset="0"/>
                <a:cs typeface="Calibri" panose="020F0502020204030204" pitchFamily="34" charset="0"/>
              </a:rPr>
              <a:t>panas</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dirty="0" err="1">
                <a:solidFill>
                  <a:srgbClr val="000000"/>
                </a:solidFill>
                <a:latin typeface="Calibri" panose="020F0502020204030204" pitchFamily="34" charset="0"/>
                <a:ea typeface="Calibri" panose="020F0502020204030204" pitchFamily="34" charset="0"/>
                <a:cs typeface="Calibri" panose="020F0502020204030204" pitchFamily="34" charset="0"/>
              </a:rPr>
              <a:t>dan</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dirty="0" err="1">
                <a:solidFill>
                  <a:srgbClr val="000000"/>
                </a:solidFill>
                <a:latin typeface="Calibri" panose="020F0502020204030204" pitchFamily="34" charset="0"/>
                <a:ea typeface="Calibri" panose="020F0502020204030204" pitchFamily="34" charset="0"/>
                <a:cs typeface="Calibri" panose="020F0502020204030204" pitchFamily="34" charset="0"/>
              </a:rPr>
              <a:t>berbentuk</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dirty="0" err="1">
                <a:solidFill>
                  <a:srgbClr val="000000"/>
                </a:solidFill>
                <a:latin typeface="Calibri" panose="020F0502020204030204" pitchFamily="34" charset="0"/>
                <a:ea typeface="Calibri" panose="020F0502020204030204" pitchFamily="34" charset="0"/>
                <a:cs typeface="Calibri" panose="020F0502020204030204" pitchFamily="34" charset="0"/>
              </a:rPr>
              <a:t>kokus</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dirty="0" err="1">
                <a:solidFill>
                  <a:srgbClr val="000000"/>
                </a:solidFill>
                <a:latin typeface="Calibri" panose="020F0502020204030204" pitchFamily="34" charset="0"/>
                <a:ea typeface="Calibri" panose="020F0502020204030204" pitchFamily="34" charset="0"/>
                <a:cs typeface="Calibri" panose="020F0502020204030204" pitchFamily="34" charset="0"/>
              </a:rPr>
              <a:t>dan</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 basil</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49073" name="文本框 47"/>
          <p:cNvSpPr txBox="1"/>
          <p:nvPr/>
        </p:nvSpPr>
        <p:spPr>
          <a:xfrm>
            <a:off x="3708231" y="1167596"/>
            <a:ext cx="4775538" cy="769441"/>
          </a:xfrm>
          <a:prstGeom prst="rect">
            <a:avLst/>
          </a:prstGeom>
          <a:noFill/>
        </p:spPr>
        <p:txBody>
          <a:bodyPr wrap="none" rtlCol="0">
            <a:spAutoFit/>
          </a:bodyPr>
          <a:lstStyle/>
          <a:p>
            <a:r>
              <a:rPr lang="en-US" altLang="zh-CN" sz="4400" b="1" dirty="0" err="1">
                <a:gradFill>
                  <a:gsLst>
                    <a:gs pos="0">
                      <a:srgbClr val="2969B0"/>
                    </a:gs>
                    <a:gs pos="100000">
                      <a:srgbClr val="4A4896"/>
                    </a:gs>
                  </a:gsLst>
                  <a:lin ang="0" scaled="0"/>
                </a:gradFill>
                <a:latin typeface="Arial" panose="020B0604020202020204" pitchFamily="34" charset="0"/>
                <a:ea typeface="Arial" panose="020B0604020202020204" pitchFamily="34" charset="0"/>
              </a:rPr>
              <a:t>Bakteri</a:t>
            </a:r>
            <a:r>
              <a:rPr lang="en-US" altLang="zh-CN" sz="4400" b="1" dirty="0">
                <a:gradFill>
                  <a:gsLst>
                    <a:gs pos="0">
                      <a:srgbClr val="2969B0"/>
                    </a:gs>
                    <a:gs pos="100000">
                      <a:srgbClr val="4A4896"/>
                    </a:gs>
                  </a:gsLst>
                  <a:lin ang="0" scaled="0"/>
                </a:gradFill>
                <a:latin typeface="Arial" panose="020B0604020202020204" pitchFamily="34" charset="0"/>
                <a:ea typeface="Arial" panose="020B0604020202020204" pitchFamily="34" charset="0"/>
              </a:rPr>
              <a:t> </a:t>
            </a:r>
            <a:r>
              <a:rPr lang="en-US" altLang="zh-CN" sz="4400" b="1" dirty="0" err="1">
                <a:gradFill>
                  <a:gsLst>
                    <a:gs pos="0">
                      <a:srgbClr val="2969B0"/>
                    </a:gs>
                    <a:gs pos="100000">
                      <a:srgbClr val="4A4896"/>
                    </a:gs>
                  </a:gsLst>
                  <a:lin ang="0" scaled="0"/>
                </a:gradFill>
                <a:latin typeface="Arial" panose="020B0604020202020204" pitchFamily="34" charset="0"/>
                <a:ea typeface="Arial" panose="020B0604020202020204" pitchFamily="34" charset="0"/>
              </a:rPr>
              <a:t>Amilolitik</a:t>
            </a:r>
            <a:endParaRPr lang="zh-CN" altLang="en-US" sz="4400" b="1" dirty="0">
              <a:gradFill>
                <a:gsLst>
                  <a:gs pos="0">
                    <a:srgbClr val="2969B0"/>
                  </a:gs>
                  <a:gs pos="100000">
                    <a:srgbClr val="4A4896"/>
                  </a:gs>
                </a:gsLst>
                <a:lin ang="0" scaled="0"/>
              </a:gradFill>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2621909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1049073"/>
                                        </p:tgtEl>
                                        <p:attrNameLst>
                                          <p:attrName>style.visibility</p:attrName>
                                        </p:attrNameLst>
                                      </p:cBhvr>
                                      <p:to>
                                        <p:strVal val="visible"/>
                                      </p:to>
                                    </p:set>
                                    <p:anim calcmode="lin" valueType="num">
                                      <p:cBhvr>
                                        <p:cTn id="7" dur="1000" fill="hold"/>
                                        <p:tgtEl>
                                          <p:spTgt spid="1049073"/>
                                        </p:tgtEl>
                                        <p:attrNameLst>
                                          <p:attrName>ppt_w</p:attrName>
                                        </p:attrNameLst>
                                      </p:cBhvr>
                                      <p:tavLst>
                                        <p:tav tm="0">
                                          <p:val>
                                            <p:strVal val="#ppt_w+.3"/>
                                          </p:val>
                                        </p:tav>
                                        <p:tav tm="100000">
                                          <p:val>
                                            <p:strVal val="#ppt_w"/>
                                          </p:val>
                                        </p:tav>
                                      </p:tavLst>
                                    </p:anim>
                                    <p:anim calcmode="lin" valueType="num">
                                      <p:cBhvr>
                                        <p:cTn id="8" dur="1000" fill="hold"/>
                                        <p:tgtEl>
                                          <p:spTgt spid="1049073"/>
                                        </p:tgtEl>
                                        <p:attrNameLst>
                                          <p:attrName>ppt_h</p:attrName>
                                        </p:attrNameLst>
                                      </p:cBhvr>
                                      <p:tavLst>
                                        <p:tav tm="0">
                                          <p:val>
                                            <p:strVal val="#ppt_h"/>
                                          </p:val>
                                        </p:tav>
                                        <p:tav tm="100000">
                                          <p:val>
                                            <p:strVal val="#ppt_h"/>
                                          </p:val>
                                        </p:tav>
                                      </p:tavLst>
                                    </p:anim>
                                    <p:animEffect transition="in" filter="fade">
                                      <p:cBhvr>
                                        <p:cTn id="9" dur="1000"/>
                                        <p:tgtEl>
                                          <p:spTgt spid="10490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9073"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游ゴシック Light"/>
        <a:font script="Hang" typeface="맑은 고딕"/>
        <a:font script="Hans" typeface="Arial"/>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Arial"/>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游ゴシック"/>
        <a:font script="Hang" typeface="맑은 고딕"/>
        <a:font script="Hans" typeface="Arial"/>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Arial"/>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Arial"/>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Arial"/>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Arial"/>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Arial"/>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Arial"/>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Arial"/>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Arial"/>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Arial"/>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587</TotalTime>
  <Words>3098</Words>
  <Application>Microsoft Office PowerPoint</Application>
  <PresentationFormat>Widescreen</PresentationFormat>
  <Paragraphs>180</Paragraphs>
  <Slides>20</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20</vt:i4>
      </vt:variant>
    </vt:vector>
  </HeadingPairs>
  <TitlesOfParts>
    <vt:vector size="29" baseType="lpstr">
      <vt:lpstr>.AppleSystemUIFont</vt:lpstr>
      <vt:lpstr>Arial</vt:lpstr>
      <vt:lpstr>Arial Narrow</vt:lpstr>
      <vt:lpstr>Calibri</vt:lpstr>
      <vt:lpstr>Symbol</vt:lpstr>
      <vt:lpstr>Times</vt:lpstr>
      <vt:lpstr>Times New Roman</vt:lpstr>
      <vt:lpstr>Wingdings</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PC</dc:creator>
  <cp:lastModifiedBy>hp</cp:lastModifiedBy>
  <cp:revision>22</cp:revision>
  <dcterms:created xsi:type="dcterms:W3CDTF">2019-01-16T17:41:00Z</dcterms:created>
  <dcterms:modified xsi:type="dcterms:W3CDTF">2022-03-24T01:30:01Z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1033-11.2.0.9075</vt:lpwstr>
  </property>
</Properties>
</file>