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lacial Indifference" panose="020B0604020202020204" charset="0"/>
      <p:regular r:id="rId30"/>
    </p:embeddedFont>
    <p:embeddedFont>
      <p:font typeface="Glacial Indifference Bold" panose="020B0604020202020204" charset="0"/>
      <p:regular r:id="rId31"/>
    </p:embeddedFont>
    <p:embeddedFont>
      <p:font typeface="Glacial Indifference Bold Italics" panose="020B0604020202020204" charset="0"/>
      <p:regular r:id="rId32"/>
    </p:embeddedFont>
    <p:embeddedFont>
      <p:font typeface="Glacial Indifference Italics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48322" y="-246312"/>
            <a:ext cx="14839678" cy="10750646"/>
          </a:xfrm>
          <a:prstGeom prst="rect">
            <a:avLst/>
          </a:prstGeom>
          <a:solidFill>
            <a:srgbClr val="A2ABCE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6806" r="26806"/>
          <a:stretch>
            <a:fillRect/>
          </a:stretch>
        </p:blipFill>
        <p:spPr>
          <a:xfrm>
            <a:off x="1028700" y="1044769"/>
            <a:ext cx="4902381" cy="816848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200917" y="1942812"/>
            <a:ext cx="10058383" cy="6372398"/>
            <a:chOff x="0" y="0"/>
            <a:chExt cx="13411177" cy="8496531"/>
          </a:xfrm>
        </p:grpSpPr>
        <p:sp>
          <p:nvSpPr>
            <p:cNvPr id="5" name="TextBox 5"/>
            <p:cNvSpPr txBox="1"/>
            <p:nvPr/>
          </p:nvSpPr>
          <p:spPr>
            <a:xfrm>
              <a:off x="0" y="19050"/>
              <a:ext cx="13410132" cy="642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28"/>
                </a:lnSpc>
              </a:pPr>
              <a:r>
                <a:rPr lang="en-US" sz="3300" spc="330">
                  <a:solidFill>
                    <a:srgbClr val="FFFFFF"/>
                  </a:solidFill>
                  <a:latin typeface="Glacial Indifference Bold"/>
                </a:rPr>
                <a:t>MIKROBIOLOGI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44" y="1413048"/>
              <a:ext cx="13410133" cy="6055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495"/>
                </a:lnSpc>
              </a:pPr>
              <a:r>
                <a:rPr lang="en-US" sz="12100" spc="-121">
                  <a:solidFill>
                    <a:srgbClr val="FFFFFF"/>
                  </a:solidFill>
                  <a:latin typeface="Glacial Indifference Bold"/>
                </a:rPr>
                <a:t>Kelompok Bakteri dalam Ilmu Pangan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44" y="7820256"/>
              <a:ext cx="13410133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89">
                  <a:solidFill>
                    <a:srgbClr val="FFFFFF"/>
                  </a:solidFill>
                  <a:latin typeface="Glacial Indifference"/>
                </a:rPr>
                <a:t>Disampaikan oleh Kelompok 3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7200917" y="9198787"/>
            <a:ext cx="10058383" cy="2895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AutoShape 9"/>
          <p:cNvSpPr/>
          <p:nvPr/>
        </p:nvSpPr>
        <p:spPr>
          <a:xfrm>
            <a:off x="7200917" y="1059258"/>
            <a:ext cx="10058383" cy="28955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A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9594742" cy="8229600"/>
          </a:xfrm>
          <a:prstGeom prst="rect">
            <a:avLst/>
          </a:prstGeom>
          <a:solidFill>
            <a:srgbClr val="A2ABCE"/>
          </a:solidFill>
        </p:spPr>
      </p:sp>
      <p:grpSp>
        <p:nvGrpSpPr>
          <p:cNvPr id="3" name="Group 3"/>
          <p:cNvGrpSpPr/>
          <p:nvPr/>
        </p:nvGrpSpPr>
        <p:grpSpPr>
          <a:xfrm>
            <a:off x="686322" y="2847379"/>
            <a:ext cx="12235393" cy="4243006"/>
            <a:chOff x="0" y="-76200"/>
            <a:chExt cx="16313857" cy="5657342"/>
          </a:xfrm>
        </p:grpSpPr>
        <p:sp>
          <p:nvSpPr>
            <p:cNvPr id="4" name="TextBox 4"/>
            <p:cNvSpPr txBox="1"/>
            <p:nvPr/>
          </p:nvSpPr>
          <p:spPr>
            <a:xfrm>
              <a:off x="0" y="-76200"/>
              <a:ext cx="16313857" cy="735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9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40528"/>
              <a:ext cx="16313857" cy="4740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56"/>
                </a:lnSpc>
              </a:pP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Pektinolitik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adalah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yang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mempunyai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kemampuan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mendegradasi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protein,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ini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juga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dapat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menghasilkan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enzim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protease yang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tahan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panas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.</a:t>
              </a:r>
            </a:p>
            <a:p>
              <a:pPr>
                <a:lnSpc>
                  <a:spcPts val="3456"/>
                </a:lnSpc>
              </a:pP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Karakteristik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        :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Berbentuk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bulat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dan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sebagaian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berbentuk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batang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tidak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membentuk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spora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dan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koloni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berwarna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cream.</a:t>
              </a:r>
            </a:p>
            <a:p>
              <a:pPr>
                <a:lnSpc>
                  <a:spcPts val="3456"/>
                </a:lnSpc>
              </a:pP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Bentuk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                 :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Batang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dan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bulat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tidak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membentuk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spora</a:t>
              </a:r>
              <a:endParaRPr lang="en-US" sz="2400" spc="64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456"/>
                </a:lnSpc>
              </a:pP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Contoh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mikroba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   : Aspergillus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niger</a:t>
              </a:r>
              <a:endParaRPr lang="en-US" sz="2400" spc="64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456"/>
                </a:lnSpc>
              </a:pP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Dapat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ditemukan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di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limbah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kulit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400" spc="64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jeruk</a:t>
              </a:r>
              <a:r>
                <a:rPr lang="en-US" sz="2400" spc="64" dirty="0">
                  <a:solidFill>
                    <a:srgbClr val="FFFFFF"/>
                  </a:solidFill>
                  <a:latin typeface="Glacial Indifference" panose="020B0604020202020204" charset="0"/>
                </a:rPr>
                <a:t>.</a:t>
              </a:r>
            </a:p>
            <a:p>
              <a:pPr>
                <a:lnSpc>
                  <a:spcPts val="3456"/>
                </a:lnSpc>
              </a:pPr>
              <a:endParaRPr lang="en-US" sz="2400" spc="64" dirty="0">
                <a:solidFill>
                  <a:srgbClr val="FFFFFF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3451277" y="1028700"/>
            <a:ext cx="4304373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TextBox 7"/>
          <p:cNvSpPr txBox="1"/>
          <p:nvPr/>
        </p:nvSpPr>
        <p:spPr>
          <a:xfrm>
            <a:off x="13605250" y="4102107"/>
            <a:ext cx="3996428" cy="173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40"/>
              </a:lnSpc>
            </a:pPr>
            <a:r>
              <a:rPr lang="en-US" sz="5700" spc="171">
                <a:solidFill>
                  <a:srgbClr val="A2ABCE"/>
                </a:solidFill>
                <a:latin typeface="Glacial Indifference Bold"/>
              </a:rPr>
              <a:t>Bakteri Pektinolitik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A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7065" y="0"/>
            <a:ext cx="16230600" cy="2588006"/>
            <a:chOff x="0" y="0"/>
            <a:chExt cx="21640800" cy="345067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1640800" cy="345067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83286" y="1062778"/>
              <a:ext cx="20474228" cy="1239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52"/>
                </a:lnSpc>
              </a:pPr>
              <a:r>
                <a:rPr lang="en-US" sz="5700" spc="57">
                  <a:solidFill>
                    <a:srgbClr val="A2ABCE"/>
                  </a:solidFill>
                  <a:latin typeface="Glacial Indifference"/>
                </a:rPr>
                <a:t>PERBEDAAN THERMODURIK DAN PSIKOTROPIK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05200"/>
              </p:ext>
            </p:extLst>
          </p:nvPr>
        </p:nvGraphicFramePr>
        <p:xfrm>
          <a:off x="1259102" y="2970572"/>
          <a:ext cx="15769797" cy="6930768"/>
        </p:xfrm>
        <a:graphic>
          <a:graphicData uri="http://schemas.openxmlformats.org/drawingml/2006/table">
            <a:tbl>
              <a:tblPr/>
              <a:tblGrid>
                <a:gridCol w="4292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0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6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880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Glacial Indifference"/>
                        </a:rPr>
                        <a:t>KETERANGAN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Glacial Indifference"/>
                        </a:rPr>
                        <a:t>THERMODURIK</a:t>
                      </a:r>
                      <a:endParaRPr lang="en-US" sz="16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Glacial Indifference"/>
                        </a:rPr>
                        <a:t>PSIKOTROPIK</a:t>
                      </a:r>
                      <a:endParaRPr lang="en-US" sz="16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1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Glacial Indifference"/>
                        </a:rPr>
                        <a:t>Suhu</a:t>
                      </a:r>
                      <a:endParaRPr lang="en-US" sz="16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Glacial Indifference"/>
                        </a:rPr>
                        <a:t>Dapat bertahan pada suhu 60℃ sampai 70℃</a:t>
                      </a:r>
                      <a:endParaRPr lang="en-US" sz="16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Glacial Indifference"/>
                        </a:rPr>
                        <a:t>Dapat bertahan pada suhu -5℃ sampai 35℃</a:t>
                      </a:r>
                      <a:endParaRPr lang="en-US" sz="16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1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Glacial Indifference"/>
                        </a:rPr>
                        <a:t>Lingkungan</a:t>
                      </a:r>
                      <a:endParaRPr lang="en-US" sz="16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Glacial Indifference"/>
                        </a:rPr>
                        <a:t>Bakteri yang tahan pada suhu relatif tinggi (panas)</a:t>
                      </a:r>
                      <a:endParaRPr lang="en-US" sz="16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Glacial Indifference"/>
                        </a:rPr>
                        <a:t>Bakteri yang tahan pada suhu relatif rendah (dingin)</a:t>
                      </a:r>
                      <a:endParaRPr lang="en-US" sz="16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5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Glacial Indifference"/>
                        </a:rPr>
                        <a:t>Habitat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Glacial Indifference"/>
                        </a:rPr>
                        <a:t>Dapat ditemukan pada produk yang telah melalui proses pasteurisasi</a:t>
                      </a:r>
                      <a:endParaRPr lang="en-US" sz="16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Glacial Indifference"/>
                        </a:rPr>
                        <a:t>Dapat ditemukan pada ikan di refrigenerator</a:t>
                      </a:r>
                      <a:endParaRPr lang="en-US" sz="16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017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Glacial Indifference"/>
                        </a:rPr>
                        <a:t>Cara menekan pertumbuhan</a:t>
                      </a:r>
                      <a:endParaRPr lang="en-US" sz="16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Glacial Indifference"/>
                        </a:rPr>
                        <a:t>Bakteri thermodurik dapat diinaktifkan dengan pemanasan pada proses pasteurisasi dengan suhu 72℃ selama 15 detik</a:t>
                      </a:r>
                      <a:endParaRPr lang="en-US" sz="160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Glacial Indifference"/>
                        </a:rPr>
                        <a:t>Bakteri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Glacial Indifference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Glacial Indifference"/>
                        </a:rPr>
                        <a:t>psikotroik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Glacial Indifference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Glacial Indifference"/>
                        </a:rPr>
                        <a:t>dapat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Glacial Indifference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Glacial Indifference"/>
                        </a:rPr>
                        <a:t>mengalami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Glacial Indifference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Glacial Indifference"/>
                        </a:rPr>
                        <a:t>fase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Glacial Indifference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Glacial Indifference"/>
                        </a:rPr>
                        <a:t>kematian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Glacial Indifference"/>
                        </a:rPr>
                        <a:t> pada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Glacial Indifference"/>
                        </a:rPr>
                        <a:t>suhu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Glacial Indifference"/>
                        </a:rPr>
                        <a:t> 30-35° C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A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7065" y="0"/>
            <a:ext cx="16230600" cy="2705100"/>
            <a:chOff x="0" y="0"/>
            <a:chExt cx="21640800" cy="36068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1640800" cy="36068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83286" y="1043728"/>
              <a:ext cx="20474228" cy="1414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40"/>
                </a:lnSpc>
              </a:pPr>
              <a:r>
                <a:rPr lang="en-US" sz="6500" spc="65">
                  <a:solidFill>
                    <a:srgbClr val="A2ABCE"/>
                  </a:solidFill>
                  <a:latin typeface="Glacial Indifference"/>
                </a:rPr>
                <a:t>THERMODURIK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346140"/>
            <a:ext cx="16230600" cy="5559808"/>
            <a:chOff x="0" y="-9525"/>
            <a:chExt cx="21640800" cy="7413077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21640800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60"/>
                </a:lnSpc>
              </a:pP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Bakteri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thermodurik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merupakan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bakteri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yang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tahan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terhadap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pemanasan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pada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suhu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relatif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tinggi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seperti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pasteurisasi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,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tetapi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tidak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harus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tumbuh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pada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suhu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relatif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 </a:t>
              </a:r>
              <a:r>
                <a:rPr lang="en-US" sz="3050" spc="305" dirty="0" err="1">
                  <a:solidFill>
                    <a:srgbClr val="FFFFFF"/>
                  </a:solidFill>
                  <a:latin typeface="Glacial Indifference Bold"/>
                </a:rPr>
                <a:t>tinggi</a:t>
              </a:r>
              <a:r>
                <a:rPr lang="en-US" sz="3050" spc="305" dirty="0">
                  <a:solidFill>
                    <a:srgbClr val="FFFFFF"/>
                  </a:solidFill>
                  <a:latin typeface="Glacial Indifference Bold"/>
                </a:rPr>
                <a:t>.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24330"/>
              <a:ext cx="21640800" cy="5279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37" lvl="1" indent="-280669">
                <a:lnSpc>
                  <a:spcPts val="3899"/>
                </a:lnSpc>
                <a:buFont typeface="Arial"/>
                <a:buChar char="•"/>
              </a:pP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Bentuk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=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ini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biasanya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ditemui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dalam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bentuk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kokus (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bulat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)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ataupun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dalam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bentuk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batang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.</a:t>
              </a:r>
            </a:p>
            <a:p>
              <a:pPr marL="561337" lvl="1" indent="-280669">
                <a:lnSpc>
                  <a:spcPts val="3899"/>
                </a:lnSpc>
                <a:buFont typeface="Arial"/>
                <a:buChar char="•"/>
              </a:pP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Suhu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=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thermodurik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dapat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bertahan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pada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suhu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pasteurisasi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60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derajar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celcius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sampai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75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derajat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celcius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.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Namun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penyimpanan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pada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suhu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refrigerator (4-10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derajat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celcius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)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mampu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menekan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pertumbuhan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thermodurik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yang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masih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bertahan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didalam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susu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pasteurisasi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. </a:t>
              </a:r>
            </a:p>
            <a:p>
              <a:pPr marL="561337" lvl="1" indent="-280669">
                <a:lnSpc>
                  <a:spcPts val="3899"/>
                </a:lnSpc>
                <a:buFont typeface="Arial"/>
                <a:buChar char="•"/>
              </a:pP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Habitat =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Jenis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ini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banyak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ditemukan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pada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produk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yang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telah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melalui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proses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pasteurisasi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seperti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pada susu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pasteurisasi</a:t>
              </a:r>
              <a:endParaRPr lang="en-US" sz="2599" spc="15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 marL="561337" lvl="1" indent="-280669">
                <a:lnSpc>
                  <a:spcPts val="3899"/>
                </a:lnSpc>
                <a:buFont typeface="Arial"/>
                <a:buChar char="•"/>
              </a:pP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Contoh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 = Micrococcus,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Microbacterium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, Streptococcus, Lactobacillus, Bacillus, Clostridium, Micrococcus, Corynebacterium, dan </a:t>
              </a:r>
              <a:r>
                <a:rPr lang="en-US" sz="2599" spc="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Arthobacter</a:t>
              </a:r>
              <a:r>
                <a:rPr lang="en-US" sz="2599" spc="15" dirty="0">
                  <a:solidFill>
                    <a:srgbClr val="FFFFFF"/>
                  </a:solidFill>
                  <a:latin typeface="Glacial Indifference" panose="020B0604020202020204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A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7065" y="0"/>
            <a:ext cx="16230600" cy="2705100"/>
            <a:chOff x="0" y="0"/>
            <a:chExt cx="21640800" cy="36068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1640800" cy="36068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83286" y="1043728"/>
              <a:ext cx="20474228" cy="1414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40"/>
                </a:lnSpc>
              </a:pPr>
              <a:r>
                <a:rPr lang="en-US" sz="6500" spc="65">
                  <a:solidFill>
                    <a:srgbClr val="A2ABCE"/>
                  </a:solidFill>
                  <a:latin typeface="Glacial Indifference"/>
                </a:rPr>
                <a:t>PSIKOTROPIK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875317"/>
            <a:ext cx="16230600" cy="5059672"/>
            <a:chOff x="0" y="-9525"/>
            <a:chExt cx="21640800" cy="6746228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21640800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60"/>
                </a:lnSpc>
              </a:pPr>
              <a:r>
                <a:rPr lang="en-US" sz="3050" spc="305">
                  <a:solidFill>
                    <a:srgbClr val="FFFFFF"/>
                  </a:solidFill>
                  <a:latin typeface="Glacial Indifference Bold"/>
                </a:rPr>
                <a:t>Bakteri psikotropik merupakan bakteri yang mampu bertahan atau bahkan dapat tumbuh subur pada suhu lingkungan dingin. Bakteri psikotropik merupakan konsestrasi utama pada perindustrian.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24330"/>
              <a:ext cx="21640800" cy="4612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37" lvl="1" indent="-280669">
                <a:lnSpc>
                  <a:spcPts val="3899"/>
                </a:lnSpc>
                <a:buFont typeface="Arial"/>
                <a:buChar char="•"/>
              </a:pP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Bentuk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= 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Dapat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ditemukan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dalam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batang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ataupun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bentuk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kokus (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bulat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).</a:t>
              </a:r>
            </a:p>
            <a:p>
              <a:pPr marL="561337" lvl="1" indent="-280669">
                <a:lnSpc>
                  <a:spcPts val="3899"/>
                </a:lnSpc>
                <a:buFont typeface="Arial"/>
                <a:buChar char="•"/>
              </a:pP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Suhu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=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psikotropik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mampu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tumbuh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pada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suhu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minimum (-4-5° C), optimum (25-30° C), dan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maksimum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(30-35° C).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Suhu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35° C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merupakan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suhu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maksimum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pertumbuhan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psikotropik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maka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pada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suhu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tersebut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dapat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dikatakan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bahwa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psikotropik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tersebut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sudah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memasuki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fase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kematian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.</a:t>
              </a:r>
            </a:p>
            <a:p>
              <a:pPr marL="561337" lvl="1" indent="-280669">
                <a:lnSpc>
                  <a:spcPts val="3899"/>
                </a:lnSpc>
                <a:buFont typeface="Arial"/>
                <a:buChar char="•"/>
              </a:pP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Habitat =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ini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dapat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ditemukan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di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tanah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, di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permukaan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, di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kedalaman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laut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, di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ekosistem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antarktik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, susu segar,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maupun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pada ikan segar. </a:t>
              </a:r>
            </a:p>
            <a:p>
              <a:pPr marL="561337" lvl="1" indent="-280669">
                <a:lnSpc>
                  <a:spcPts val="3899"/>
                </a:lnSpc>
                <a:buFont typeface="Arial"/>
                <a:buChar char="•"/>
              </a:pP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Contoh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 = B. </a:t>
              </a:r>
              <a:r>
                <a:rPr lang="en-US" sz="2599" spc="13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polymixa</a:t>
              </a:r>
              <a:r>
                <a:rPr lang="en-US" sz="2599" spc="13" dirty="0">
                  <a:solidFill>
                    <a:srgbClr val="FFFFFF"/>
                  </a:solidFill>
                  <a:latin typeface="Glacial Indifference" panose="020B0604020202020204" charset="0"/>
                </a:rPr>
                <a:t>, Pseudomonas, Micrococcus, C. botulinum E, dan S. aureus.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A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7065" y="0"/>
            <a:ext cx="16230600" cy="2705100"/>
            <a:chOff x="0" y="0"/>
            <a:chExt cx="21640800" cy="36068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1640800" cy="360680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83286" y="1043728"/>
              <a:ext cx="20474228" cy="1414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40"/>
                </a:lnSpc>
              </a:pPr>
              <a:r>
                <a:rPr lang="en-US" sz="6500" spc="65">
                  <a:solidFill>
                    <a:srgbClr val="A2ABCE"/>
                  </a:solidFill>
                  <a:latin typeface="Glacial Indifference"/>
                </a:rPr>
                <a:t>THERMOFILIK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346140"/>
            <a:ext cx="16230600" cy="5559808"/>
            <a:chOff x="0" y="-9525"/>
            <a:chExt cx="21640800" cy="7413077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21640800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60"/>
                </a:lnSpc>
              </a:pPr>
              <a:r>
                <a:rPr lang="en-US" sz="3050" spc="305">
                  <a:solidFill>
                    <a:srgbClr val="FFFFFF"/>
                  </a:solidFill>
                  <a:latin typeface="Glacial Indifference Bold"/>
                </a:rPr>
                <a:t>Bakteri thermofilik merupakan bakteri yang tidak hanya tahan terhadap pemanasan suhu relatif tinggi, tetapi juga membutuhkan suhu tinggi untuk pertumbuhannya.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24330"/>
              <a:ext cx="21640800" cy="5279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37" lvl="1" indent="-280669">
                <a:lnSpc>
                  <a:spcPts val="3899"/>
                </a:lnSpc>
                <a:buFont typeface="Arial"/>
                <a:buChar char="•"/>
              </a:pP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Bentuk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= Pada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umumnya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thermofilik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berbentuk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bulat</a:t>
              </a:r>
              <a:r>
                <a:rPr lang="en-US" sz="2599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(kokus). </a:t>
              </a:r>
            </a:p>
            <a:p>
              <a:pPr marL="561337" lvl="1" indent="-280669">
                <a:lnSpc>
                  <a:spcPts val="3899"/>
                </a:lnSpc>
                <a:buFont typeface="Arial"/>
                <a:buChar char="•"/>
              </a:pP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Suhu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=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ini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dapat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hidup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pada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temperatur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suhu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45-80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derajat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celcius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dan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tumbuh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optimim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pada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suhu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50-60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derajat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celcius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.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Mikroorganisme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termofilik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mengandung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protein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tahan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panas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dan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tahan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denaturasi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sehingga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mampu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beradaptasi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dengan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kondisi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lingkungan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bersuhu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ekstrim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.</a:t>
              </a:r>
            </a:p>
            <a:p>
              <a:pPr marL="561337" lvl="1" indent="-280669">
                <a:lnSpc>
                  <a:spcPts val="3899"/>
                </a:lnSpc>
                <a:buFont typeface="Arial"/>
                <a:buChar char="•"/>
              </a:pP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Habitat =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termofilik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telah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berhasil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diisolasi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dari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habitat terrestrial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maupun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perairan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dengan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suhu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tinggi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misalnya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daerah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gunung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berapi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dan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sumber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air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panas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. </a:t>
              </a:r>
            </a:p>
            <a:p>
              <a:pPr marL="561337" lvl="1" indent="-280669">
                <a:lnSpc>
                  <a:spcPts val="3899"/>
                </a:lnSpc>
                <a:buFont typeface="Arial"/>
                <a:buChar char="•"/>
              </a:pP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Contoh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=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yang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tergolong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thermofilik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misalnya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beberapa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spesies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dari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bacillus, clostridium, Thermus aquaticus,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Thermococcuslitoralis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, Calothrix, </a:t>
              </a:r>
              <a:r>
                <a:rPr lang="en-US" sz="2599" spc="12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Synechococcus</a:t>
              </a:r>
              <a:r>
                <a:rPr lang="en-US" sz="2599" spc="12" dirty="0">
                  <a:solidFill>
                    <a:srgbClr val="FFFFFF"/>
                  </a:solidFill>
                  <a:latin typeface="Glacial Indifference" panose="020B0604020202020204" charset="0"/>
                </a:rPr>
                <a:t> .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502080" y="1028700"/>
            <a:ext cx="5757220" cy="8229600"/>
          </a:xfrm>
          <a:prstGeom prst="rect">
            <a:avLst/>
          </a:prstGeom>
          <a:solidFill>
            <a:srgbClr val="A2ABCE"/>
          </a:solidFill>
        </p:spPr>
      </p:sp>
      <p:sp>
        <p:nvSpPr>
          <p:cNvPr id="3" name="TextBox 3"/>
          <p:cNvSpPr txBox="1"/>
          <p:nvPr/>
        </p:nvSpPr>
        <p:spPr>
          <a:xfrm>
            <a:off x="12426623" y="4562475"/>
            <a:ext cx="390813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225">
                <a:solidFill>
                  <a:srgbClr val="FFFFFF"/>
                </a:solidFill>
                <a:latin typeface="Glacial Indifference Bold"/>
              </a:rPr>
              <a:t>Halofilik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0559" y="1556025"/>
            <a:ext cx="10150626" cy="7165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0"/>
              </a:lnSpc>
            </a:pP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halofilik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merupakan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kelompok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mikroorganisme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yang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dapat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hidup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di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lingkungan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berkadar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garam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tinggi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(Ventosa dan Nieto, 1995).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Pengelompokan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halofilik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dibagi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menjadi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tiga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golongan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yaitu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halofilik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sedang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dengan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konsentrasi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garam yang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dibutuhkan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untuk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pertumbuhan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optimum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adalah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5-20%, 20-30%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untuk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halofilik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ekstrem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, dan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halofilik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ringan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yaitu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halofilik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yang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tumbuh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pada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konsentrasi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garam 2-5%.</a:t>
            </a:r>
          </a:p>
          <a:p>
            <a:pPr>
              <a:lnSpc>
                <a:spcPts val="3270"/>
              </a:lnSpc>
            </a:pP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halofilik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ditemukan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di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danau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air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asin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(Great Salt Lakes, Utah),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kolam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penguapan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di ladang yang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mengekstraksi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garam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dari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air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laut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tanah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atau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gurun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berkadar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garam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tinggi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serta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makanan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yang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diawetkan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dengan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penggaraman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contohnya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ikan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asin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keju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, ikan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sarden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hering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dan ikan cod (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Ledernberg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, 1992; Madigan et al., 2000; Ventosa et al., 1998).</a:t>
            </a:r>
          </a:p>
          <a:p>
            <a:pPr>
              <a:lnSpc>
                <a:spcPts val="3270"/>
              </a:lnSpc>
            </a:pPr>
            <a:endParaRPr lang="en-US" sz="2400" spc="109" dirty="0">
              <a:solidFill>
                <a:srgbClr val="A2ABCE"/>
              </a:solidFill>
              <a:latin typeface="Glacial Indifference" panose="020B0604020202020204" charset="0"/>
            </a:endParaRPr>
          </a:p>
          <a:p>
            <a:pPr>
              <a:lnSpc>
                <a:spcPts val="3270"/>
              </a:lnSpc>
            </a:pP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Contoh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: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Menurut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Fardiaz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, (1992)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yang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bersifat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halofilik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diantaranya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adalah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Halobacterium,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Sarcina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, Micrococcus, Pseudomonas, Vibrio,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Pediococcus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, dan Alcaligenes.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502080" y="1028700"/>
            <a:ext cx="5757220" cy="8229600"/>
          </a:xfrm>
          <a:prstGeom prst="rect">
            <a:avLst/>
          </a:prstGeom>
          <a:solidFill>
            <a:srgbClr val="A2ABCE"/>
          </a:solidFill>
        </p:spPr>
      </p:sp>
      <p:sp>
        <p:nvSpPr>
          <p:cNvPr id="3" name="TextBox 3"/>
          <p:cNvSpPr txBox="1"/>
          <p:nvPr/>
        </p:nvSpPr>
        <p:spPr>
          <a:xfrm>
            <a:off x="12426623" y="4572000"/>
            <a:ext cx="427855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80"/>
              </a:lnSpc>
            </a:pPr>
            <a:r>
              <a:rPr lang="en-US" sz="6900" spc="207">
                <a:solidFill>
                  <a:srgbClr val="FFFFFF"/>
                </a:solidFill>
                <a:latin typeface="Glacial Indifference Bold"/>
              </a:rPr>
              <a:t>Osmofilik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70479"/>
            <a:ext cx="10150626" cy="420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0"/>
              </a:lnSpc>
            </a:pP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Osmofilik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adalah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kelompok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mikrobia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yang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mempunyai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kemampuan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untuk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tumbuh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di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lingkungan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dengan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cekaman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osmotik</a:t>
            </a:r>
            <a:r>
              <a:rPr lang="en-US" sz="240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tinggi</a:t>
            </a:r>
            <a:endParaRPr lang="en-US" sz="2400" spc="109" dirty="0">
              <a:solidFill>
                <a:srgbClr val="A2ABCE"/>
              </a:solidFill>
              <a:latin typeface="Glacial Indifference" panose="020B0604020202020204" charset="0"/>
            </a:endParaRPr>
          </a:p>
          <a:p>
            <a:pPr>
              <a:lnSpc>
                <a:spcPts val="3270"/>
              </a:lnSpc>
            </a:pP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osmofilik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adalah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yang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tumbuh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pada medium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dengan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konsentrasi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gula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tinggi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(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Sukarminah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dkk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, 2012).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Menurut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Fardiaz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(1992),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Khamir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osmofilik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dapat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tumbuh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pada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substrat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dengan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konsentrasi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gula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tinggi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pada aw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sekitar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0.62-0.65.</a:t>
            </a:r>
          </a:p>
          <a:p>
            <a:pPr>
              <a:lnSpc>
                <a:spcPts val="3270"/>
              </a:lnSpc>
            </a:pPr>
            <a:endParaRPr lang="en-US" sz="2400" spc="60" dirty="0">
              <a:solidFill>
                <a:srgbClr val="A2ABCE"/>
              </a:solidFill>
              <a:latin typeface="Glacial Indifference" panose="020B0604020202020204" charset="0"/>
            </a:endParaRPr>
          </a:p>
          <a:p>
            <a:pPr>
              <a:lnSpc>
                <a:spcPts val="3270"/>
              </a:lnSpc>
            </a:pP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Contoh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: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contoh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osmofilik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meliputi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 Staphylococcus, </a:t>
            </a:r>
            <a:r>
              <a:rPr lang="en-US" sz="2400" spc="60" dirty="0" err="1">
                <a:solidFill>
                  <a:srgbClr val="A2ABCE"/>
                </a:solidFill>
                <a:latin typeface="Glacial Indifference" panose="020B0604020202020204" charset="0"/>
              </a:rPr>
              <a:t>Leuconostoc</a:t>
            </a:r>
            <a:r>
              <a:rPr lang="en-US" sz="2400" spc="60" dirty="0">
                <a:solidFill>
                  <a:srgbClr val="A2ABCE"/>
                </a:solidFill>
                <a:latin typeface="Glacial Indifference" panose="020B0604020202020204" charset="0"/>
              </a:rPr>
              <a:t>, Lactobacillus.</a:t>
            </a:r>
          </a:p>
          <a:p>
            <a:pPr>
              <a:lnSpc>
                <a:spcPts val="3270"/>
              </a:lnSpc>
            </a:pPr>
            <a:endParaRPr lang="en-US" sz="2400" spc="60" dirty="0">
              <a:solidFill>
                <a:srgbClr val="A2ABCE"/>
              </a:solidFill>
              <a:latin typeface="Glacial Indifference" panose="020B060402020202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502080" y="1028700"/>
            <a:ext cx="5757220" cy="8229600"/>
          </a:xfrm>
          <a:prstGeom prst="rect">
            <a:avLst/>
          </a:prstGeom>
          <a:solidFill>
            <a:srgbClr val="A2ABCE"/>
          </a:solidFill>
        </p:spPr>
      </p:sp>
      <p:sp>
        <p:nvSpPr>
          <p:cNvPr id="3" name="TextBox 3"/>
          <p:cNvSpPr txBox="1"/>
          <p:nvPr/>
        </p:nvSpPr>
        <p:spPr>
          <a:xfrm>
            <a:off x="12426623" y="4572000"/>
            <a:ext cx="4278557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80"/>
              </a:lnSpc>
            </a:pPr>
            <a:r>
              <a:rPr lang="en-US" sz="6900" spc="207">
                <a:solidFill>
                  <a:srgbClr val="FFFFFF"/>
                </a:solidFill>
                <a:latin typeface="Glacial Indifference Bold"/>
              </a:rPr>
              <a:t>Penghasil Pigmen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684842"/>
            <a:ext cx="10150626" cy="2926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0"/>
              </a:lnSpc>
            </a:pP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Pigmen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adalah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zat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pemberi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warna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yang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lazim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digunakan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dalam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industri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farmasi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kosmetik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, dan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makanan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. Pigmen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memiliki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peranan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penting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diantaranya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dapat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berperan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sebagai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sumber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109" dirty="0" err="1">
                <a:solidFill>
                  <a:srgbClr val="A2ABCE"/>
                </a:solidFill>
                <a:latin typeface="Glacial Indifference" panose="020B0604020202020204" charset="0"/>
              </a:rPr>
              <a:t>antioksidan</a:t>
            </a:r>
            <a:r>
              <a:rPr lang="en-US" sz="2180" spc="109" dirty="0">
                <a:solidFill>
                  <a:srgbClr val="A2ABCE"/>
                </a:solidFill>
                <a:latin typeface="Glacial Indifference" panose="020B0604020202020204" charset="0"/>
              </a:rPr>
              <a:t>.</a:t>
            </a:r>
          </a:p>
          <a:p>
            <a:pPr>
              <a:lnSpc>
                <a:spcPts val="3270"/>
              </a:lnSpc>
            </a:pPr>
            <a:endParaRPr lang="en-US" sz="2180" spc="109" dirty="0">
              <a:solidFill>
                <a:srgbClr val="A2ABCE"/>
              </a:solidFill>
              <a:latin typeface="Glacial Indifference" panose="020B0604020202020204" charset="0"/>
            </a:endParaRPr>
          </a:p>
          <a:p>
            <a:pPr>
              <a:lnSpc>
                <a:spcPts val="3270"/>
              </a:lnSpc>
            </a:pPr>
            <a:r>
              <a:rPr lang="en-US" sz="2180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Bentuk</a:t>
            </a:r>
            <a:r>
              <a:rPr lang="en-US" sz="2180" spc="60" dirty="0">
                <a:solidFill>
                  <a:srgbClr val="A2ABCE"/>
                </a:solidFill>
                <a:latin typeface="Glacial Indifference" panose="020B0604020202020204" charset="0"/>
              </a:rPr>
              <a:t> : </a:t>
            </a:r>
            <a:r>
              <a:rPr lang="en-US" sz="2180" spc="60" dirty="0" err="1">
                <a:solidFill>
                  <a:srgbClr val="A2ABCE"/>
                </a:solidFill>
                <a:latin typeface="Glacial Indifference" panose="020B0604020202020204" charset="0"/>
              </a:rPr>
              <a:t>batang</a:t>
            </a:r>
            <a:r>
              <a:rPr lang="en-US" sz="218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60" dirty="0" err="1">
                <a:solidFill>
                  <a:srgbClr val="A2ABCE"/>
                </a:solidFill>
                <a:latin typeface="Glacial Indifference" panose="020B0604020202020204" charset="0"/>
              </a:rPr>
              <a:t>atau</a:t>
            </a:r>
            <a:r>
              <a:rPr lang="en-US" sz="218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60" dirty="0" err="1">
                <a:solidFill>
                  <a:srgbClr val="A2ABCE"/>
                </a:solidFill>
                <a:latin typeface="Glacial Indifference" panose="020B0604020202020204" charset="0"/>
              </a:rPr>
              <a:t>Baccilus</a:t>
            </a:r>
            <a:endParaRPr lang="en-US" sz="2180" spc="60" dirty="0">
              <a:solidFill>
                <a:srgbClr val="A2ABCE"/>
              </a:solidFill>
              <a:latin typeface="Glacial Indifference" panose="020B0604020202020204" charset="0"/>
            </a:endParaRPr>
          </a:p>
          <a:p>
            <a:pPr>
              <a:lnSpc>
                <a:spcPts val="3270"/>
              </a:lnSpc>
            </a:pPr>
            <a:r>
              <a:rPr lang="en-US" sz="2180" spc="60" dirty="0" err="1">
                <a:solidFill>
                  <a:srgbClr val="A2ABCE"/>
                </a:solidFill>
                <a:latin typeface="Glacial Indifference" panose="020B0604020202020204" charset="0"/>
              </a:rPr>
              <a:t>Suhu</a:t>
            </a:r>
            <a:r>
              <a:rPr lang="en-US" sz="2180" spc="60" dirty="0">
                <a:solidFill>
                  <a:srgbClr val="A2ABCE"/>
                </a:solidFill>
                <a:latin typeface="Glacial Indifference" panose="020B0604020202020204" charset="0"/>
              </a:rPr>
              <a:t> : </a:t>
            </a:r>
            <a:r>
              <a:rPr lang="en-US" sz="2180" spc="60" dirty="0" err="1">
                <a:solidFill>
                  <a:srgbClr val="A2ABCE"/>
                </a:solidFill>
                <a:latin typeface="Glacial Indifference" panose="020B0604020202020204" charset="0"/>
              </a:rPr>
              <a:t>antara</a:t>
            </a:r>
            <a:r>
              <a:rPr lang="en-US" sz="2180" spc="60" dirty="0">
                <a:solidFill>
                  <a:srgbClr val="A2ABCE"/>
                </a:solidFill>
                <a:latin typeface="Glacial Indifference" panose="020B0604020202020204" charset="0"/>
              </a:rPr>
              <a:t> 4º C dan 80º C</a:t>
            </a:r>
          </a:p>
          <a:p>
            <a:pPr>
              <a:lnSpc>
                <a:spcPts val="3270"/>
              </a:lnSpc>
            </a:pPr>
            <a:r>
              <a:rPr lang="en-US" sz="2180" spc="60" dirty="0" err="1">
                <a:solidFill>
                  <a:srgbClr val="A2ABCE"/>
                </a:solidFill>
                <a:latin typeface="Glacial Indifference" panose="020B0604020202020204" charset="0"/>
              </a:rPr>
              <a:t>Contoh</a:t>
            </a:r>
            <a:r>
              <a:rPr lang="en-US" sz="2180" spc="60" dirty="0">
                <a:solidFill>
                  <a:srgbClr val="A2ABCE"/>
                </a:solidFill>
                <a:latin typeface="Glacial Indifference" panose="020B0604020202020204" charset="0"/>
              </a:rPr>
              <a:t>: </a:t>
            </a:r>
            <a:r>
              <a:rPr lang="en-US" sz="2180" spc="60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18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60" dirty="0" err="1">
                <a:solidFill>
                  <a:srgbClr val="A2ABCE"/>
                </a:solidFill>
                <a:latin typeface="Glacial Indifference" panose="020B0604020202020204" charset="0"/>
              </a:rPr>
              <a:t>penghasil</a:t>
            </a:r>
            <a:r>
              <a:rPr lang="en-US" sz="2180" spc="60" dirty="0">
                <a:solidFill>
                  <a:srgbClr val="A2ABCE"/>
                </a:solidFill>
                <a:latin typeface="Glacial Indifference" panose="020B0604020202020204" charset="0"/>
              </a:rPr>
              <a:t> pigmen </a:t>
            </a:r>
            <a:r>
              <a:rPr lang="en-US" sz="2180" spc="60" dirty="0" err="1">
                <a:solidFill>
                  <a:srgbClr val="A2ABCE"/>
                </a:solidFill>
                <a:latin typeface="Glacial Indifference" panose="020B0604020202020204" charset="0"/>
              </a:rPr>
              <a:t>merah</a:t>
            </a:r>
            <a:r>
              <a:rPr lang="en-US" sz="2180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80" spc="60" dirty="0" err="1">
                <a:solidFill>
                  <a:srgbClr val="A2ABCE"/>
                </a:solidFill>
                <a:latin typeface="Glacial Indifference" panose="020B0604020202020204" charset="0"/>
              </a:rPr>
              <a:t>adalah</a:t>
            </a:r>
            <a:r>
              <a:rPr lang="en-US" sz="2180" spc="60" dirty="0">
                <a:solidFill>
                  <a:srgbClr val="A2ABCE"/>
                </a:solidFill>
                <a:latin typeface="Glacial Indifference" panose="020B0604020202020204" charset="0"/>
              </a:rPr>
              <a:t> Serratia marcescens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-7787"/>
            <a:ext cx="16230600" cy="3427380"/>
          </a:xfrm>
          <a:prstGeom prst="rect">
            <a:avLst/>
          </a:prstGeom>
          <a:solidFill>
            <a:srgbClr val="A2ABCE"/>
          </a:solidFill>
        </p:spPr>
      </p:sp>
      <p:sp>
        <p:nvSpPr>
          <p:cNvPr id="3" name="TextBox 3"/>
          <p:cNvSpPr txBox="1"/>
          <p:nvPr/>
        </p:nvSpPr>
        <p:spPr>
          <a:xfrm>
            <a:off x="1897357" y="566988"/>
            <a:ext cx="14493286" cy="220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0"/>
              </a:lnSpc>
            </a:pPr>
            <a:r>
              <a:rPr lang="en-US" sz="6500" spc="65">
                <a:solidFill>
                  <a:srgbClr val="FFFFFF"/>
                </a:solidFill>
                <a:latin typeface="Glacial Indifference Bold"/>
              </a:rPr>
              <a:t>Bakteri Penghasil Lendir dan Pembentuk Gumpalan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46682" y="4532972"/>
            <a:ext cx="8029495" cy="3012900"/>
            <a:chOff x="0" y="-76200"/>
            <a:chExt cx="10705994" cy="4017201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0701038" cy="735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9"/>
                </a:lnSpc>
              </a:pPr>
              <a:r>
                <a:rPr lang="en-US" sz="3300" spc="429">
                  <a:solidFill>
                    <a:srgbClr val="A2ABCE"/>
                  </a:solidFill>
                  <a:latin typeface="Glacial Indifference Italics"/>
                </a:rPr>
                <a:t>Enterobacter aerogenes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956" y="816800"/>
              <a:ext cx="10701038" cy="3124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Bakteri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Enterobacter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berbentuk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batang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,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bergerak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dengan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peritrichously flagella,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dapat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membentuk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endospora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,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respirasi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secara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fakultatif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anaerob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dengan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rentang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suhu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pertumbuhan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10-45°C.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Bakteri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ini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hidup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dengan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baik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pada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suhu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2500" spc="24" dirty="0" err="1">
                  <a:solidFill>
                    <a:srgbClr val="A2ABCE"/>
                  </a:solidFill>
                  <a:latin typeface="Glacial Indifference"/>
                </a:rPr>
                <a:t>sekitar</a:t>
              </a:r>
              <a:r>
                <a:rPr lang="en-US" sz="2500" spc="24" dirty="0">
                  <a:solidFill>
                    <a:srgbClr val="A2ABCE"/>
                  </a:solidFill>
                  <a:latin typeface="Glacial Indifference"/>
                </a:rPr>
                <a:t> 30-37°C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529052" y="4405312"/>
            <a:ext cx="8025778" cy="4267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</a:pPr>
            <a:r>
              <a:rPr lang="en-US" sz="2499" spc="24" dirty="0" err="1">
                <a:solidFill>
                  <a:srgbClr val="A2ABCE"/>
                </a:solidFill>
                <a:latin typeface="Glacial Indifference"/>
              </a:rPr>
              <a:t>Bakteri</a:t>
            </a:r>
            <a:r>
              <a:rPr lang="en-US" sz="2499" spc="24" dirty="0">
                <a:solidFill>
                  <a:srgbClr val="A2ABCE"/>
                </a:solidFill>
                <a:latin typeface="Glacial Indifference"/>
              </a:rPr>
              <a:t> </a:t>
            </a:r>
            <a:r>
              <a:rPr lang="en-US" sz="2499" spc="24" dirty="0" err="1">
                <a:solidFill>
                  <a:srgbClr val="A2ABCE"/>
                </a:solidFill>
                <a:latin typeface="Glacial Indifference"/>
              </a:rPr>
              <a:t>penghasil</a:t>
            </a:r>
            <a:r>
              <a:rPr lang="en-US" sz="2499" spc="24" dirty="0">
                <a:solidFill>
                  <a:srgbClr val="A2ABCE"/>
                </a:solidFill>
                <a:latin typeface="Glacial Indifference"/>
              </a:rPr>
              <a:t> </a:t>
            </a:r>
            <a:r>
              <a:rPr lang="en-US" sz="2499" spc="24" dirty="0" err="1">
                <a:solidFill>
                  <a:srgbClr val="A2ABCE"/>
                </a:solidFill>
                <a:latin typeface="Glacial Indifference"/>
              </a:rPr>
              <a:t>lendir</a:t>
            </a:r>
            <a:endParaRPr lang="en-US" sz="2499" spc="24" dirty="0">
              <a:solidFill>
                <a:srgbClr val="A2ABCE"/>
              </a:solidFill>
              <a:latin typeface="Glacial Indifference"/>
            </a:endParaRPr>
          </a:p>
          <a:p>
            <a:pPr>
              <a:lnSpc>
                <a:spcPts val="3749"/>
              </a:lnSpc>
            </a:pPr>
            <a:r>
              <a:rPr lang="en-US" sz="2499" spc="24" dirty="0" err="1">
                <a:solidFill>
                  <a:srgbClr val="A2ABCE"/>
                </a:solidFill>
                <a:latin typeface="Glacial Indifference"/>
              </a:rPr>
              <a:t>Bakteri</a:t>
            </a:r>
            <a:r>
              <a:rPr lang="en-US" sz="2499" spc="24" dirty="0">
                <a:solidFill>
                  <a:srgbClr val="A2ABCE"/>
                </a:solidFill>
                <a:latin typeface="Glacial Indifference"/>
              </a:rPr>
              <a:t> yang </a:t>
            </a:r>
            <a:r>
              <a:rPr lang="en-US" sz="2499" spc="24" dirty="0" err="1">
                <a:solidFill>
                  <a:srgbClr val="A2ABCE"/>
                </a:solidFill>
                <a:latin typeface="Glacial Indifference"/>
              </a:rPr>
              <a:t>membentuk</a:t>
            </a:r>
            <a:r>
              <a:rPr lang="en-US" sz="2499" spc="24" dirty="0">
                <a:solidFill>
                  <a:srgbClr val="A2ABCE"/>
                </a:solidFill>
                <a:latin typeface="Glacial Indifference"/>
              </a:rPr>
              <a:t> </a:t>
            </a:r>
            <a:r>
              <a:rPr lang="en-US" sz="2499" spc="24" dirty="0" err="1">
                <a:solidFill>
                  <a:srgbClr val="A2ABCE"/>
                </a:solidFill>
                <a:latin typeface="Glacial Indifference"/>
              </a:rPr>
              <a:t>lendir</a:t>
            </a:r>
            <a:r>
              <a:rPr lang="en-US" sz="2499" spc="24" dirty="0">
                <a:solidFill>
                  <a:srgbClr val="A2ABCE"/>
                </a:solidFill>
                <a:latin typeface="Glacial Indifference"/>
              </a:rPr>
              <a:t> </a:t>
            </a:r>
            <a:r>
              <a:rPr lang="en-US" sz="2499" spc="24" dirty="0" err="1">
                <a:solidFill>
                  <a:srgbClr val="A2ABCE"/>
                </a:solidFill>
                <a:latin typeface="Glacial Indifference"/>
              </a:rPr>
              <a:t>umumnya</a:t>
            </a:r>
            <a:r>
              <a:rPr lang="en-US" sz="2499" spc="24" dirty="0">
                <a:solidFill>
                  <a:srgbClr val="A2ABCE"/>
                </a:solidFill>
                <a:latin typeface="Glacial Indifference"/>
              </a:rPr>
              <a:t> </a:t>
            </a:r>
            <a:r>
              <a:rPr lang="en-US" sz="2499" spc="24" dirty="0" err="1">
                <a:solidFill>
                  <a:srgbClr val="A2ABCE"/>
                </a:solidFill>
                <a:latin typeface="Glacial Indifference"/>
              </a:rPr>
              <a:t>ditemukan</a:t>
            </a:r>
            <a:r>
              <a:rPr lang="en-US" sz="2499" spc="24" dirty="0">
                <a:solidFill>
                  <a:srgbClr val="A2ABCE"/>
                </a:solidFill>
                <a:latin typeface="Glacial Indifference"/>
              </a:rPr>
              <a:t> di </a:t>
            </a:r>
            <a:r>
              <a:rPr lang="en-US" sz="2499" spc="24" dirty="0" err="1">
                <a:solidFill>
                  <a:srgbClr val="A2ABCE"/>
                </a:solidFill>
                <a:latin typeface="Glacial Indifference"/>
              </a:rPr>
              <a:t>tanah</a:t>
            </a:r>
            <a:r>
              <a:rPr lang="en-US" sz="2499" spc="24" dirty="0">
                <a:solidFill>
                  <a:srgbClr val="A2ABCE"/>
                </a:solidFill>
                <a:latin typeface="Glacial Indifference"/>
              </a:rPr>
              <a:t> dan air, </a:t>
            </a:r>
            <a:r>
              <a:rPr lang="en-US" sz="2499" spc="24" dirty="0" err="1">
                <a:solidFill>
                  <a:srgbClr val="A2ABCE"/>
                </a:solidFill>
                <a:latin typeface="Glacial Indifference"/>
              </a:rPr>
              <a:t>antara</a:t>
            </a:r>
            <a:r>
              <a:rPr lang="en-US" sz="2499" spc="24" dirty="0">
                <a:solidFill>
                  <a:srgbClr val="A2ABCE"/>
                </a:solidFill>
                <a:latin typeface="Glacial Indifference"/>
              </a:rPr>
              <a:t> lain: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</a:pPr>
            <a:r>
              <a:rPr lang="en-US" sz="2499" spc="24" dirty="0">
                <a:solidFill>
                  <a:srgbClr val="A2ABCE"/>
                </a:solidFill>
                <a:latin typeface="Glacial Indifference"/>
              </a:rPr>
              <a:t>Aerobacter aerogenes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</a:pPr>
            <a:r>
              <a:rPr lang="en-US" sz="2499" spc="24" dirty="0">
                <a:solidFill>
                  <a:srgbClr val="A2ABCE"/>
                </a:solidFill>
                <a:latin typeface="Glacial Indifference"/>
              </a:rPr>
              <a:t>Streptococcus 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</a:pPr>
            <a:r>
              <a:rPr lang="en-US" sz="2500" spc="24" dirty="0">
                <a:solidFill>
                  <a:srgbClr val="A2ABCE"/>
                </a:solidFill>
                <a:latin typeface="Glacial Indifference"/>
              </a:rPr>
              <a:t>Micrococcus</a:t>
            </a:r>
          </a:p>
          <a:p>
            <a:pPr marL="539750" lvl="1" indent="-269875">
              <a:lnSpc>
                <a:spcPts val="3750"/>
              </a:lnSpc>
              <a:buFont typeface="Arial"/>
              <a:buChar char="•"/>
            </a:pPr>
            <a:r>
              <a:rPr lang="en-US" sz="2500" spc="24" dirty="0">
                <a:solidFill>
                  <a:srgbClr val="A2ABCE"/>
                </a:solidFill>
                <a:latin typeface="Glacial Indifference"/>
              </a:rPr>
              <a:t>Pseudomonas</a:t>
            </a:r>
          </a:p>
          <a:p>
            <a:pPr marL="539750" lvl="1" indent="-269875">
              <a:lnSpc>
                <a:spcPts val="3750"/>
              </a:lnSpc>
              <a:buFont typeface="Arial"/>
              <a:buChar char="•"/>
            </a:pPr>
            <a:r>
              <a:rPr lang="en-US" sz="2500" spc="24" dirty="0" err="1">
                <a:solidFill>
                  <a:srgbClr val="A2ABCE"/>
                </a:solidFill>
                <a:latin typeface="Glacial Indifference"/>
              </a:rPr>
              <a:t>Acinetovacter</a:t>
            </a:r>
            <a:endParaRPr lang="en-US" sz="2500" spc="24" dirty="0">
              <a:solidFill>
                <a:srgbClr val="A2ABCE"/>
              </a:solidFill>
              <a:latin typeface="Glacial Indifference"/>
            </a:endParaRPr>
          </a:p>
          <a:p>
            <a:pPr marL="539750" lvl="1" indent="-269875">
              <a:lnSpc>
                <a:spcPts val="3750"/>
              </a:lnSpc>
              <a:buFont typeface="Arial"/>
              <a:buChar char="•"/>
            </a:pPr>
            <a:r>
              <a:rPr lang="en-US" sz="2500" spc="24" dirty="0">
                <a:solidFill>
                  <a:srgbClr val="A2ABCE"/>
                </a:solidFill>
                <a:latin typeface="Glacial Indifference"/>
              </a:rPr>
              <a:t>Alcaligenes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2148962"/>
          </a:xfrm>
          <a:prstGeom prst="rect">
            <a:avLst/>
          </a:prstGeom>
          <a:solidFill>
            <a:srgbClr val="A2ABCE"/>
          </a:solidFill>
        </p:spPr>
      </p:sp>
      <p:sp>
        <p:nvSpPr>
          <p:cNvPr id="3" name="TextBox 3"/>
          <p:cNvSpPr txBox="1"/>
          <p:nvPr/>
        </p:nvSpPr>
        <p:spPr>
          <a:xfrm>
            <a:off x="1854517" y="1626931"/>
            <a:ext cx="8485332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0"/>
              </a:lnSpc>
            </a:pPr>
            <a:r>
              <a:rPr lang="en-US" sz="6175" spc="185">
                <a:solidFill>
                  <a:srgbClr val="FFFFFF"/>
                </a:solidFill>
                <a:latin typeface="Glacial Indifference Bold"/>
              </a:rPr>
              <a:t>Bakteri Penghasil Gas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569230"/>
            <a:ext cx="16230600" cy="5019675"/>
            <a:chOff x="0" y="0"/>
            <a:chExt cx="21640800" cy="6692900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21640800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sz="3800" spc="380">
                  <a:solidFill>
                    <a:srgbClr val="A2ABCE"/>
                  </a:solidFill>
                  <a:latin typeface="Glacial Indifference Bold Italics"/>
                </a:rPr>
                <a:t>Salmonella sp.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04570"/>
              <a:ext cx="21640800" cy="5688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Bakteri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Salmonella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merupakan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bakteri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fakultatif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anaerob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yang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dapat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tumbuh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pada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kisaran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suhu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5–45oC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dengan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suhu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optimumnya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adalah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35-37oC. Salmonella sp.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merupakan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bakteri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berbahaya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yang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dikeluarkan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dari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saluran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pencernaan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hewan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dan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manusia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bersama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dengan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feses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. Salmonella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merupakan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bakteri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berbentuk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batang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, gram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negatif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,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tidak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berspora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,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ukuran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1–3,5 µm x 0,5 – 0,8 µm,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motil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dengan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flagel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peritik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,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koloni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licin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dan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besar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,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koloni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rata-rata 2 – 4 mm.</a:t>
              </a:r>
            </a:p>
            <a:p>
              <a:pPr>
                <a:lnSpc>
                  <a:spcPts val="4920"/>
                </a:lnSpc>
              </a:pP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Contoh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bakteri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lainnya</a:t>
              </a:r>
              <a:r>
                <a:rPr lang="en-US" sz="3000" spc="150" dirty="0">
                  <a:solidFill>
                    <a:srgbClr val="A2ABCE"/>
                  </a:solidFill>
                  <a:latin typeface="Glacial Indifference"/>
                </a:rPr>
                <a:t>: </a:t>
              </a:r>
              <a:r>
                <a:rPr lang="en-US" sz="3000" spc="150" dirty="0" err="1">
                  <a:solidFill>
                    <a:srgbClr val="A2ABCE"/>
                  </a:solidFill>
                  <a:latin typeface="Glacial Indifference"/>
                </a:rPr>
                <a:t>metanogen</a:t>
              </a:r>
              <a:endParaRPr lang="en-US" sz="3000" spc="150" dirty="0">
                <a:solidFill>
                  <a:srgbClr val="A2ABCE"/>
                </a:solidFill>
                <a:latin typeface="Glacial Indifference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A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l="31090" r="33681"/>
          <a:stretch>
            <a:fillRect/>
          </a:stretch>
        </p:blipFill>
        <p:spPr>
          <a:xfrm>
            <a:off x="-103836" y="-51835"/>
            <a:ext cx="7320779" cy="1039067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211169" y="1028700"/>
            <a:ext cx="14076831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4904925" y="2673382"/>
            <a:ext cx="12689320" cy="4456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06"/>
              </a:lnSpc>
            </a:pPr>
            <a:r>
              <a:rPr lang="en-US" sz="4400" spc="52" dirty="0" err="1">
                <a:solidFill>
                  <a:srgbClr val="A2ABCE"/>
                </a:solidFill>
                <a:latin typeface="Glacial Indifference" panose="020B0604020202020204" charset="0"/>
              </a:rPr>
              <a:t>Alyaa</a:t>
            </a:r>
            <a:r>
              <a:rPr lang="en-US" sz="4400" spc="52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4400" spc="52" dirty="0" err="1">
                <a:solidFill>
                  <a:srgbClr val="A2ABCE"/>
                </a:solidFill>
                <a:latin typeface="Glacial Indifference" panose="020B0604020202020204" charset="0"/>
              </a:rPr>
              <a:t>Khoirunnisa</a:t>
            </a:r>
            <a:r>
              <a:rPr lang="en-US" sz="4400" spc="52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4400" spc="52" dirty="0" err="1">
                <a:solidFill>
                  <a:srgbClr val="A2ABCE"/>
                </a:solidFill>
                <a:latin typeface="Glacial Indifference" panose="020B0604020202020204" charset="0"/>
              </a:rPr>
              <a:t>Yulian</a:t>
            </a:r>
            <a:r>
              <a:rPr lang="en-US" sz="4400" spc="52" dirty="0">
                <a:solidFill>
                  <a:srgbClr val="A2ABCE"/>
                </a:solidFill>
                <a:latin typeface="Glacial Indifference" panose="020B0604020202020204" charset="0"/>
              </a:rPr>
              <a:t>            2114051030</a:t>
            </a:r>
          </a:p>
          <a:p>
            <a:pPr>
              <a:lnSpc>
                <a:spcPts val="7106"/>
              </a:lnSpc>
            </a:pPr>
            <a:r>
              <a:rPr lang="en-US" sz="4400" spc="12" dirty="0">
                <a:solidFill>
                  <a:srgbClr val="A2ABCE"/>
                </a:solidFill>
                <a:latin typeface="Glacial Indifference" panose="020B0604020202020204" charset="0"/>
              </a:rPr>
              <a:t>Glory Agnes </a:t>
            </a:r>
            <a:r>
              <a:rPr lang="en-US" sz="4400" spc="12" dirty="0" err="1">
                <a:solidFill>
                  <a:srgbClr val="A2ABCE"/>
                </a:solidFill>
                <a:latin typeface="Glacial Indifference" panose="020B0604020202020204" charset="0"/>
              </a:rPr>
              <a:t>Simarmata</a:t>
            </a:r>
            <a:r>
              <a:rPr lang="en-US" sz="4400" spc="12" dirty="0">
                <a:solidFill>
                  <a:srgbClr val="A2ABCE"/>
                </a:solidFill>
                <a:latin typeface="Glacial Indifference" panose="020B0604020202020204" charset="0"/>
              </a:rPr>
              <a:t>             2114051026</a:t>
            </a:r>
          </a:p>
          <a:p>
            <a:pPr>
              <a:lnSpc>
                <a:spcPts val="7106"/>
              </a:lnSpc>
            </a:pPr>
            <a:r>
              <a:rPr lang="en-US" sz="4400" spc="12" dirty="0" err="1">
                <a:solidFill>
                  <a:srgbClr val="A2ABCE"/>
                </a:solidFill>
                <a:latin typeface="Glacial Indifference" panose="020B0604020202020204" charset="0"/>
              </a:rPr>
              <a:t>Hanifah</a:t>
            </a:r>
            <a:r>
              <a:rPr lang="en-US" sz="4400" spc="12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4400" spc="12" dirty="0" err="1">
                <a:solidFill>
                  <a:srgbClr val="A2ABCE"/>
                </a:solidFill>
                <a:latin typeface="Glacial Indifference" panose="020B0604020202020204" charset="0"/>
              </a:rPr>
              <a:t>Septiana</a:t>
            </a:r>
            <a:r>
              <a:rPr lang="en-US" sz="4400" spc="12" dirty="0">
                <a:solidFill>
                  <a:srgbClr val="A2ABCE"/>
                </a:solidFill>
                <a:latin typeface="Glacial Indifference" panose="020B0604020202020204" charset="0"/>
              </a:rPr>
              <a:t> Putri               2114051032</a:t>
            </a:r>
          </a:p>
          <a:p>
            <a:pPr>
              <a:lnSpc>
                <a:spcPts val="7106"/>
              </a:lnSpc>
            </a:pPr>
            <a:r>
              <a:rPr lang="en-US" sz="4400" spc="12" dirty="0" err="1">
                <a:solidFill>
                  <a:srgbClr val="A2ABCE"/>
                </a:solidFill>
                <a:latin typeface="Glacial Indifference" panose="020B0604020202020204" charset="0"/>
              </a:rPr>
              <a:t>Maftukh</a:t>
            </a:r>
            <a:r>
              <a:rPr lang="en-US" sz="4400" spc="12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4400" spc="12" dirty="0" err="1">
                <a:solidFill>
                  <a:srgbClr val="A2ABCE"/>
                </a:solidFill>
                <a:latin typeface="Glacial Indifference" panose="020B0604020202020204" charset="0"/>
              </a:rPr>
              <a:t>Zaina</a:t>
            </a:r>
            <a:r>
              <a:rPr lang="en-US" sz="4400" spc="12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4400" spc="12" dirty="0" err="1">
                <a:solidFill>
                  <a:srgbClr val="A2ABCE"/>
                </a:solidFill>
                <a:latin typeface="Glacial Indifference" panose="020B0604020202020204" charset="0"/>
              </a:rPr>
              <a:t>Luthfiyyah</a:t>
            </a:r>
            <a:r>
              <a:rPr lang="en-US" sz="4400" spc="12" dirty="0">
                <a:solidFill>
                  <a:srgbClr val="A2ABCE"/>
                </a:solidFill>
                <a:latin typeface="Glacial Indifference" panose="020B0604020202020204" charset="0"/>
              </a:rPr>
              <a:t>           2114051024</a:t>
            </a:r>
          </a:p>
          <a:p>
            <a:pPr>
              <a:lnSpc>
                <a:spcPts val="7106"/>
              </a:lnSpc>
            </a:pPr>
            <a:r>
              <a:rPr lang="en-US" sz="4400" spc="12" dirty="0">
                <a:solidFill>
                  <a:srgbClr val="A2ABCE"/>
                </a:solidFill>
                <a:latin typeface="Glacial Indifference" panose="020B0604020202020204" charset="0"/>
              </a:rPr>
              <a:t>Riza </a:t>
            </a:r>
            <a:r>
              <a:rPr lang="en-US" sz="4400" spc="12" dirty="0" err="1">
                <a:solidFill>
                  <a:srgbClr val="A2ABCE"/>
                </a:solidFill>
                <a:latin typeface="Glacial Indifference" panose="020B0604020202020204" charset="0"/>
              </a:rPr>
              <a:t>Andriantha</a:t>
            </a:r>
            <a:r>
              <a:rPr lang="en-US" sz="4400" spc="12" dirty="0">
                <a:solidFill>
                  <a:srgbClr val="A2ABCE"/>
                </a:solidFill>
                <a:latin typeface="Glacial Indifference" panose="020B0604020202020204" charset="0"/>
              </a:rPr>
              <a:t>                         2114051028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2148962"/>
          </a:xfrm>
          <a:prstGeom prst="rect">
            <a:avLst/>
          </a:prstGeom>
          <a:solidFill>
            <a:srgbClr val="A2ABCE"/>
          </a:solidFill>
        </p:spPr>
      </p:sp>
      <p:sp>
        <p:nvSpPr>
          <p:cNvPr id="3" name="TextBox 3"/>
          <p:cNvSpPr txBox="1"/>
          <p:nvPr/>
        </p:nvSpPr>
        <p:spPr>
          <a:xfrm>
            <a:off x="1441608" y="1655506"/>
            <a:ext cx="9311148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30"/>
              </a:lnSpc>
            </a:pPr>
            <a:r>
              <a:rPr lang="en-US" sz="5775" spc="173">
                <a:solidFill>
                  <a:srgbClr val="FFFFFF"/>
                </a:solidFill>
                <a:latin typeface="Glacial Indifference Bold"/>
              </a:rPr>
              <a:t>Bakteri Indikator Sanitasi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1920" y="3718168"/>
            <a:ext cx="15944161" cy="491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20"/>
              </a:lnSpc>
            </a:pPr>
            <a:r>
              <a:rPr lang="en-US" sz="3000" spc="150">
                <a:solidFill>
                  <a:srgbClr val="A2ABCE"/>
                </a:solidFill>
                <a:latin typeface="Glacial Indifference"/>
              </a:rPr>
              <a:t>Koliform berbentuk batang, oksidase-negatif, aerob sampai anaerob fakultatif, tidak membentuk spora, mampu tumbuh secara aerobik.</a:t>
            </a:r>
          </a:p>
          <a:p>
            <a:pPr>
              <a:lnSpc>
                <a:spcPts val="4920"/>
              </a:lnSpc>
            </a:pPr>
            <a:r>
              <a:rPr lang="en-US" sz="3000" spc="150">
                <a:solidFill>
                  <a:srgbClr val="A2ABCE"/>
                </a:solidFill>
                <a:latin typeface="Glacial Indifference"/>
              </a:rPr>
              <a:t>Bakteri coliform dapat tumbuh dan berkembang biak pada suhu penyimpanan 7°C hingga 60°C (Nurjanah, 2006).</a:t>
            </a:r>
          </a:p>
          <a:p>
            <a:pPr>
              <a:lnSpc>
                <a:spcPts val="4920"/>
              </a:lnSpc>
            </a:pPr>
            <a:endParaRPr lang="en-US" sz="3000" spc="150">
              <a:solidFill>
                <a:srgbClr val="A2ABCE"/>
              </a:solidFill>
              <a:latin typeface="Glacial Indifference"/>
            </a:endParaRPr>
          </a:p>
          <a:p>
            <a:pPr>
              <a:lnSpc>
                <a:spcPts val="4920"/>
              </a:lnSpc>
            </a:pPr>
            <a:r>
              <a:rPr lang="en-US" sz="3000" spc="150">
                <a:solidFill>
                  <a:srgbClr val="A2ABCE"/>
                </a:solidFill>
                <a:latin typeface="Glacial Indifference"/>
              </a:rPr>
              <a:t>Contoh bakteri: Enterobacter, Klebsiella, Aeromonas, dan Escherichia coli</a:t>
            </a:r>
          </a:p>
          <a:p>
            <a:pPr>
              <a:lnSpc>
                <a:spcPts val="4920"/>
              </a:lnSpc>
            </a:pPr>
            <a:r>
              <a:rPr lang="en-US" sz="3000" spc="150">
                <a:solidFill>
                  <a:srgbClr val="A2ABCE"/>
                </a:solidFill>
                <a:latin typeface="Glacial Indifference"/>
              </a:rPr>
              <a:t>Habitat: Bakteri Coliform adalah golongan bakteri intestinal yaitu hidup di dalam saluran pencernaan manusia (Treyens, 2009).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5214" y="1019175"/>
            <a:ext cx="4162765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225">
                <a:solidFill>
                  <a:srgbClr val="A2ABCE"/>
                </a:solidFill>
                <a:latin typeface="Glacial Indifference Bold"/>
              </a:rPr>
              <a:t>Daftar Pustaka</a:t>
            </a:r>
          </a:p>
        </p:txBody>
      </p:sp>
      <p:sp>
        <p:nvSpPr>
          <p:cNvPr id="3" name="AutoShape 3"/>
          <p:cNvSpPr/>
          <p:nvPr/>
        </p:nvSpPr>
        <p:spPr>
          <a:xfrm>
            <a:off x="4212103" y="764112"/>
            <a:ext cx="14075897" cy="8494188"/>
          </a:xfrm>
          <a:prstGeom prst="rect">
            <a:avLst/>
          </a:prstGeom>
          <a:solidFill>
            <a:srgbClr val="A2ABCE"/>
          </a:solidFill>
        </p:spPr>
      </p:sp>
      <p:sp>
        <p:nvSpPr>
          <p:cNvPr id="4" name="TextBox 4"/>
          <p:cNvSpPr txBox="1"/>
          <p:nvPr/>
        </p:nvSpPr>
        <p:spPr>
          <a:xfrm>
            <a:off x="4660776" y="1064388"/>
            <a:ext cx="13178551" cy="8193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6"/>
              </a:lnSpc>
            </a:pPr>
            <a:r>
              <a:rPr lang="en-US" sz="2200" spc="110" dirty="0" err="1">
                <a:solidFill>
                  <a:srgbClr val="FFFFFF"/>
                </a:solidFill>
                <a:latin typeface="Glacial Indifference" panose="020B0604020202020204" charset="0"/>
              </a:rPr>
              <a:t>Budiyanto</a:t>
            </a:r>
            <a:r>
              <a:rPr lang="en-US" sz="2200" spc="110" dirty="0">
                <a:solidFill>
                  <a:srgbClr val="FFFFFF"/>
                </a:solidFill>
                <a:latin typeface="Glacial Indifference" panose="020B0604020202020204" charset="0"/>
              </a:rPr>
              <a:t>, A. K. 2002. </a:t>
            </a:r>
            <a:r>
              <a:rPr lang="en-US" sz="2200" spc="110" dirty="0" err="1">
                <a:solidFill>
                  <a:srgbClr val="FFFFFF"/>
                </a:solidFill>
                <a:latin typeface="Glacial Indifference" panose="020B0604020202020204" charset="0"/>
              </a:rPr>
              <a:t>Mikrobiologi</a:t>
            </a:r>
            <a:r>
              <a:rPr lang="en-US" sz="2200" spc="11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110" dirty="0" err="1">
                <a:solidFill>
                  <a:srgbClr val="FFFFFF"/>
                </a:solidFill>
                <a:latin typeface="Glacial Indifference" panose="020B0604020202020204" charset="0"/>
              </a:rPr>
              <a:t>Terapan</a:t>
            </a:r>
            <a:r>
              <a:rPr lang="en-US" sz="2200" spc="110" dirty="0">
                <a:solidFill>
                  <a:srgbClr val="FFFFFF"/>
                </a:solidFill>
                <a:latin typeface="Glacial Indifference" panose="020B0604020202020204" charset="0"/>
              </a:rPr>
              <a:t>. Universitas Muhammadiyah Malang Press. Malang</a:t>
            </a:r>
          </a:p>
          <a:p>
            <a:pPr>
              <a:lnSpc>
                <a:spcPts val="3146"/>
              </a:lnSpc>
            </a:pPr>
            <a:endParaRPr lang="en-US" sz="2200" spc="110" dirty="0">
              <a:solidFill>
                <a:srgbClr val="FFFFFF"/>
              </a:solidFill>
              <a:latin typeface="Glacial Indifference" panose="020B0604020202020204" charset="0"/>
            </a:endParaRPr>
          </a:p>
          <a:p>
            <a:pPr>
              <a:lnSpc>
                <a:spcPts val="3146"/>
              </a:lnSpc>
            </a:pP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Naiola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E. 2008.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Mikrobia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Amilolitik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pada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Nira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dan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Laru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dari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Pulau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Timor, Nusa Tenggara Timur.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Biodervitas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bidang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mikobiologi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Lembaga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Ilmu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Pengetahuan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Indonesia (LIPI).</a:t>
            </a:r>
          </a:p>
          <a:p>
            <a:pPr>
              <a:lnSpc>
                <a:spcPts val="3146"/>
              </a:lnSpc>
            </a:pPr>
            <a:endParaRPr lang="en-US" sz="2200" spc="55" dirty="0">
              <a:solidFill>
                <a:srgbClr val="FFFFFF"/>
              </a:solidFill>
              <a:latin typeface="Glacial Indifference" panose="020B0604020202020204" charset="0"/>
            </a:endParaRPr>
          </a:p>
          <a:p>
            <a:pPr>
              <a:lnSpc>
                <a:spcPts val="3146"/>
              </a:lnSpc>
            </a:pP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Fadriza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S. 1992.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Mikrobiologi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pangan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1. PT. Gramedia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pustaka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utama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. Jakarta.</a:t>
            </a:r>
          </a:p>
          <a:p>
            <a:pPr>
              <a:lnSpc>
                <a:spcPts val="3146"/>
              </a:lnSpc>
            </a:pP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Jaeger K.E.,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Djikstra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B.W.,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Reetz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M.T., 1994. Bacterial biocatalyst :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molecularbiology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three- dimensional structures, and biotechnology applications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oflipase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(review )-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annu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rev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mikrobio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53:315-351.</a:t>
            </a:r>
          </a:p>
          <a:p>
            <a:pPr>
              <a:lnSpc>
                <a:spcPts val="3146"/>
              </a:lnSpc>
            </a:pPr>
            <a:endParaRPr lang="en-US" sz="2200" spc="55" dirty="0">
              <a:solidFill>
                <a:srgbClr val="FFFFFF"/>
              </a:solidFill>
              <a:latin typeface="Glacial Indifference" panose="020B0604020202020204" charset="0"/>
            </a:endParaRPr>
          </a:p>
          <a:p>
            <a:pPr>
              <a:lnSpc>
                <a:spcPts val="3146"/>
              </a:lnSpc>
            </a:pP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Paskandani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R.,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Ustadi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dan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Husni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A. 2014.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Isolasi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dan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Pemanfaatan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Bakteri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Proteolitik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Untuk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Memperbaiki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Kualitas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Limbah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Cair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Pengolahan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bandengpresto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. J.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Manusia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dan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Lingkungan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21(3), 310-316.</a:t>
            </a:r>
          </a:p>
          <a:p>
            <a:pPr>
              <a:lnSpc>
                <a:spcPts val="3146"/>
              </a:lnSpc>
            </a:pPr>
            <a:endParaRPr lang="en-US" sz="2200" spc="55" dirty="0">
              <a:solidFill>
                <a:srgbClr val="FFFFFF"/>
              </a:solidFill>
              <a:latin typeface="Glacial Indifference" panose="020B0604020202020204" charset="0"/>
            </a:endParaRPr>
          </a:p>
          <a:p>
            <a:pPr>
              <a:lnSpc>
                <a:spcPts val="3146"/>
              </a:lnSpc>
            </a:pP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Pertiwiningrum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A.,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Anggraini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F. D.,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Fitriantol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N. A., and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Rochijan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. 2017. Isolation and Identification of Bacterial Protease Enzyme of Leather Waste. Journal of the Indonesian Tropical Animal Agriculture, 42(1), 33-41.</a:t>
            </a:r>
          </a:p>
          <a:p>
            <a:pPr>
              <a:lnSpc>
                <a:spcPts val="3146"/>
              </a:lnSpc>
            </a:pP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Rizaldi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R.,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Setyantini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W. H., dan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Sudarno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. (2018).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Isolasi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dan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Karakterisasi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Bakteri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Proteolitik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Yang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Berasosiasi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Dengan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Lamun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(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Enhalus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acoroides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) di Pantai Bama, Taman Nasional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Baluran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Situbondo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Jawa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Timur.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Jurnal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ilmiah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Perikanan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 dan </a:t>
            </a:r>
            <a:r>
              <a:rPr lang="en-US" sz="2200" spc="55" dirty="0" err="1">
                <a:solidFill>
                  <a:srgbClr val="FFFFFF"/>
                </a:solidFill>
                <a:latin typeface="Glacial Indifference" panose="020B0604020202020204" charset="0"/>
              </a:rPr>
              <a:t>Kelautan</a:t>
            </a:r>
            <a:r>
              <a:rPr lang="en-US" sz="2200" spc="55" dirty="0">
                <a:solidFill>
                  <a:srgbClr val="FFFFFF"/>
                </a:solidFill>
                <a:latin typeface="Glacial Indifference" panose="020B0604020202020204" charset="0"/>
              </a:rPr>
              <a:t>, 10(1), 8-14.</a:t>
            </a:r>
          </a:p>
          <a:p>
            <a:pPr>
              <a:lnSpc>
                <a:spcPts val="3146"/>
              </a:lnSpc>
            </a:pPr>
            <a:endParaRPr lang="en-US" sz="2200" spc="55" dirty="0">
              <a:solidFill>
                <a:srgbClr val="FFFFFF"/>
              </a:solidFill>
              <a:latin typeface="Glacial Indifference" panose="020B06040202020202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5214" y="1019175"/>
            <a:ext cx="4162765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225">
                <a:solidFill>
                  <a:srgbClr val="A2ABCE"/>
                </a:solidFill>
                <a:latin typeface="Glacial Indifference Bold"/>
              </a:rPr>
              <a:t>Daftar Pustaka</a:t>
            </a:r>
          </a:p>
        </p:txBody>
      </p:sp>
      <p:sp>
        <p:nvSpPr>
          <p:cNvPr id="3" name="AutoShape 3"/>
          <p:cNvSpPr/>
          <p:nvPr/>
        </p:nvSpPr>
        <p:spPr>
          <a:xfrm>
            <a:off x="4212103" y="764111"/>
            <a:ext cx="14075897" cy="8927623"/>
          </a:xfrm>
          <a:prstGeom prst="rect">
            <a:avLst/>
          </a:prstGeom>
          <a:solidFill>
            <a:srgbClr val="A2ABCE"/>
          </a:solidFill>
        </p:spPr>
      </p:sp>
      <p:sp>
        <p:nvSpPr>
          <p:cNvPr id="4" name="TextBox 4"/>
          <p:cNvSpPr txBox="1"/>
          <p:nvPr/>
        </p:nvSpPr>
        <p:spPr>
          <a:xfrm>
            <a:off x="4447979" y="879369"/>
            <a:ext cx="13685827" cy="8643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79"/>
              </a:lnSpc>
            </a:pP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Andika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, Z.P., dan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Sulistyarsi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. (2017).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Isolasi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dan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Karakterisasi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Bakteri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Proteolitik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Pada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Limbah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Air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Cucian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Ayam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Potong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dan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Cucian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Ikan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Sebagai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Penyusun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Modul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Biologi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SMA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Kelas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X.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Prosiding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Seminar Nasional SIMBIOSIS II. 30 September 2017.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Madiun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, Indonesia, 357-367.</a:t>
            </a:r>
          </a:p>
          <a:p>
            <a:pPr>
              <a:lnSpc>
                <a:spcPts val="2579"/>
              </a:lnSpc>
            </a:pPr>
            <a:endParaRPr lang="en-US" sz="1804" spc="90" dirty="0">
              <a:solidFill>
                <a:srgbClr val="FFFFFF"/>
              </a:solidFill>
              <a:latin typeface="Glacial Indifference" panose="020B0604020202020204" charset="0"/>
            </a:endParaRPr>
          </a:p>
          <a:p>
            <a:pPr>
              <a:lnSpc>
                <a:spcPts val="2579"/>
              </a:lnSpc>
            </a:pP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lestari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, M. 2019.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skrinning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bakteri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pektinolitik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pada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sistem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pencernaan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crocidolonia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pavonana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F. dan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purifikasi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enzim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yang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dihasilkan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.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Fakultas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matematika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dan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ilmu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pengetahuan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alam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. Universitas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jember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.</a:t>
            </a:r>
          </a:p>
          <a:p>
            <a:pPr>
              <a:lnSpc>
                <a:spcPts val="2579"/>
              </a:lnSpc>
            </a:pP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Pamaya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, D, Imam, S,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maharanim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, S,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Darmawati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, S. 2018.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Isolasi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bakteri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penghasil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enzim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protease bacillus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amyloliquefaciens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irod2 pada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oncom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merah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pasca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fermentasi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48 jam. Seminar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nasional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edusaintek</a:t>
            </a:r>
            <a:endParaRPr lang="en-US" sz="1804" spc="56" dirty="0">
              <a:solidFill>
                <a:srgbClr val="FFFFFF"/>
              </a:solidFill>
              <a:latin typeface="Glacial Indifference" panose="020B0604020202020204" charset="0"/>
            </a:endParaRPr>
          </a:p>
          <a:p>
            <a:pPr>
              <a:lnSpc>
                <a:spcPts val="2579"/>
              </a:lnSpc>
            </a:pP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Widowati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, E.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Utami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, R.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Nurhartadi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, E. Fenny. F. 2020.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Karakterisasi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bakteri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pektinolitik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dari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limbah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kulit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jeruk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dan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karakterisasi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pektinase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yang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dihasilkan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serta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studi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aplikasinya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untuk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penjernihan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sari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buah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Jeruk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Pontianak. Journal of Tropical </a:t>
            </a:r>
            <a:r>
              <a:rPr lang="en-US" sz="1804" spc="56" dirty="0" err="1">
                <a:solidFill>
                  <a:srgbClr val="FFFFFF"/>
                </a:solidFill>
                <a:latin typeface="Glacial Indifference" panose="020B0604020202020204" charset="0"/>
              </a:rPr>
              <a:t>AgriFood</a:t>
            </a:r>
            <a:r>
              <a:rPr lang="en-US" sz="1804" spc="56" dirty="0">
                <a:solidFill>
                  <a:srgbClr val="FFFFFF"/>
                </a:solidFill>
                <a:latin typeface="Glacial Indifference" panose="020B0604020202020204" charset="0"/>
              </a:rPr>
              <a:t> .2(1): 34-44</a:t>
            </a:r>
          </a:p>
          <a:p>
            <a:pPr>
              <a:lnSpc>
                <a:spcPts val="2579"/>
              </a:lnSpc>
            </a:pPr>
            <a:endParaRPr lang="en-US" sz="1804" spc="56" dirty="0">
              <a:solidFill>
                <a:srgbClr val="FFFFFF"/>
              </a:solidFill>
              <a:latin typeface="Glacial Indifference" panose="020B0604020202020204" charset="0"/>
            </a:endParaRPr>
          </a:p>
          <a:p>
            <a:pPr>
              <a:lnSpc>
                <a:spcPts val="2579"/>
              </a:lnSpc>
            </a:pP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Chotiah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, S., Damayanti, R. 2018.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Karakterisasi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Bakteri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Asam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Laktat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Kandidat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Probiotik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untuk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Mengatasi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Salmonelosis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pada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Ayam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Pedaging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. 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Jurnal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Plasma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Nutfah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. 24(2) : 89-96.</a:t>
            </a:r>
          </a:p>
          <a:p>
            <a:pPr>
              <a:lnSpc>
                <a:spcPts val="2579"/>
              </a:lnSpc>
            </a:pPr>
            <a:endParaRPr lang="en-US" sz="1804" spc="90" dirty="0">
              <a:solidFill>
                <a:srgbClr val="FFFFFF"/>
              </a:solidFill>
              <a:latin typeface="Glacial Indifference" panose="020B0604020202020204" charset="0"/>
            </a:endParaRPr>
          </a:p>
          <a:p>
            <a:pPr>
              <a:lnSpc>
                <a:spcPts val="2579"/>
              </a:lnSpc>
            </a:pP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Margino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, S.,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Subagiyo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Romadhon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. 2012.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Isolasi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 dan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Karakteristik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Bakteri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Asam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Laktat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dari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Usus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Udang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Penghasil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Bakteriosin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Sebagai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Agen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Antibakteria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Pada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Produk-produk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Hasil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Perikanan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. </a:t>
            </a:r>
          </a:p>
          <a:p>
            <a:pPr>
              <a:lnSpc>
                <a:spcPts val="2579"/>
              </a:lnSpc>
            </a:pP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Jurnal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Saintek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Perikanan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. 8(1) : 59-64.</a:t>
            </a:r>
          </a:p>
          <a:p>
            <a:pPr>
              <a:lnSpc>
                <a:spcPts val="2579"/>
              </a:lnSpc>
            </a:pPr>
            <a:endParaRPr lang="en-US" sz="1804" spc="90" dirty="0">
              <a:solidFill>
                <a:srgbClr val="FFFFFF"/>
              </a:solidFill>
              <a:latin typeface="Glacial Indifference" panose="020B0604020202020204" charset="0"/>
            </a:endParaRPr>
          </a:p>
          <a:p>
            <a:pPr>
              <a:lnSpc>
                <a:spcPts val="2579"/>
              </a:lnSpc>
            </a:pP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Krisnan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, R.,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Retnani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, Y.,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Tangendjaja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, B.,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Mutia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, R.,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Jayanegara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, A. 2019.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Pemberian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Secara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Ovo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Asam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Butirat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Menggantikan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Peran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Antibiotik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Untuk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Meningkatkan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Produktivitas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Unggas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.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Jurnal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wartazoa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. 29(1) : 35-42.</a:t>
            </a:r>
          </a:p>
          <a:p>
            <a:pPr>
              <a:lnSpc>
                <a:spcPts val="2579"/>
              </a:lnSpc>
            </a:pPr>
            <a:endParaRPr lang="en-US" sz="1804" spc="90" dirty="0">
              <a:solidFill>
                <a:srgbClr val="FFFFFF"/>
              </a:solidFill>
              <a:latin typeface="Glacial Indifference" panose="020B0604020202020204" charset="0"/>
            </a:endParaRPr>
          </a:p>
          <a:p>
            <a:pPr>
              <a:lnSpc>
                <a:spcPts val="2579"/>
              </a:lnSpc>
            </a:pP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Wulandari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, F. Y. 2020. AKTIVITAS SINERGISME DAN KARAKTERISASI ISOLAT </a:t>
            </a:r>
          </a:p>
          <a:p>
            <a:pPr>
              <a:lnSpc>
                <a:spcPts val="2579"/>
              </a:lnSpc>
            </a:pP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BAKTERI ASAM ASETAT DAN KHAMIR FERMENTATIF ASAL BUAH NIPAH (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Nypa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fruticans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) DALAM UPAYA </a:t>
            </a:r>
          </a:p>
          <a:p>
            <a:pPr>
              <a:lnSpc>
                <a:spcPts val="2579"/>
              </a:lnSpc>
            </a:pP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PENGEMBANGAN STARTER LOKAL KOMBUCHA.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Skripsi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.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Fakultas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Sains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 dan </a:t>
            </a:r>
            <a:r>
              <a:rPr lang="en-US" sz="1804" spc="90" dirty="0" err="1">
                <a:solidFill>
                  <a:srgbClr val="FFFFFF"/>
                </a:solidFill>
                <a:latin typeface="Glacial Indifference" panose="020B0604020202020204" charset="0"/>
              </a:rPr>
              <a:t>Teknologi</a:t>
            </a:r>
            <a:r>
              <a:rPr lang="en-US" sz="1804" spc="90" dirty="0">
                <a:solidFill>
                  <a:srgbClr val="FFFFFF"/>
                </a:solidFill>
                <a:latin typeface="Glacial Indifference" panose="020B0604020202020204" charset="0"/>
              </a:rPr>
              <a:t>, Universitas Islam Negeri AR-RANIRY. Banda Aceh.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1818" y="1019175"/>
            <a:ext cx="5168199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225">
                <a:solidFill>
                  <a:srgbClr val="A2ABCE"/>
                </a:solidFill>
                <a:latin typeface="Glacial Indifference Bold"/>
              </a:rPr>
              <a:t>Daftar Pustaka</a:t>
            </a:r>
          </a:p>
        </p:txBody>
      </p:sp>
      <p:sp>
        <p:nvSpPr>
          <p:cNvPr id="3" name="AutoShape 3"/>
          <p:cNvSpPr/>
          <p:nvPr/>
        </p:nvSpPr>
        <p:spPr>
          <a:xfrm>
            <a:off x="4952950" y="1028700"/>
            <a:ext cx="13335050" cy="8229600"/>
          </a:xfrm>
          <a:prstGeom prst="rect">
            <a:avLst/>
          </a:prstGeom>
          <a:solidFill>
            <a:srgbClr val="A2ABCE"/>
          </a:solidFill>
        </p:spPr>
      </p:sp>
      <p:sp>
        <p:nvSpPr>
          <p:cNvPr id="4" name="TextBox 4"/>
          <p:cNvSpPr txBox="1"/>
          <p:nvPr/>
        </p:nvSpPr>
        <p:spPr>
          <a:xfrm>
            <a:off x="5453414" y="1292987"/>
            <a:ext cx="11805886" cy="7261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2"/>
              </a:lnSpc>
            </a:pP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Daning, D.R.A.,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Warnaen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, A., dan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Kristanti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, N. D. 2017.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Titik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kontrol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kritis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pada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pengolahan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susu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pasteurisasi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di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koperasi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unit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desa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(KUD)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dau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kabupaten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malang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.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Sains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Peternakan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. Vol. 15 (1)</a:t>
            </a:r>
          </a:p>
          <a:p>
            <a:pPr>
              <a:lnSpc>
                <a:spcPts val="3772"/>
              </a:lnSpc>
            </a:pPr>
            <a:endParaRPr lang="en-US" sz="2300" spc="115" dirty="0">
              <a:solidFill>
                <a:srgbClr val="FFFFFF"/>
              </a:solidFill>
              <a:latin typeface="Glacial Indifference" panose="020B0604020202020204" charset="0"/>
            </a:endParaRPr>
          </a:p>
          <a:p>
            <a:pPr>
              <a:lnSpc>
                <a:spcPts val="3772"/>
              </a:lnSpc>
            </a:pP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Olsen, E.,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Husni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, A.,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Qisthon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, A.,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Wanniatic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, V. 2021.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Kualitas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mikrobiologis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susu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kambing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dengan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metode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pasteurisasi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high temperature short time (HTST) pada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penyimpanan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berbeda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.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Jurnal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Ilmu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Produksi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dan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Teknologi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Hasil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Peternakan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. Vol. 9 (1)</a:t>
            </a:r>
          </a:p>
          <a:p>
            <a:pPr>
              <a:lnSpc>
                <a:spcPts val="3772"/>
              </a:lnSpc>
            </a:pPr>
            <a:endParaRPr lang="en-US" sz="2300" spc="25" dirty="0">
              <a:solidFill>
                <a:srgbClr val="FFFFFF"/>
              </a:solidFill>
              <a:latin typeface="Glacial Indifference" panose="020B0604020202020204" charset="0"/>
            </a:endParaRPr>
          </a:p>
          <a:p>
            <a:pPr>
              <a:lnSpc>
                <a:spcPts val="3772"/>
              </a:lnSpc>
            </a:pP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Firliani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, W.,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Agustien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, A., dan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Febria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, F. A. 2015.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Karakteristik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bakteri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penghasil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enzim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protease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netral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.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Jurnal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Biologi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Universitas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Andalas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. Vol. (1) </a:t>
            </a:r>
          </a:p>
          <a:p>
            <a:pPr>
              <a:lnSpc>
                <a:spcPts val="3772"/>
              </a:lnSpc>
            </a:pPr>
            <a:endParaRPr lang="en-US" sz="2300" spc="25" dirty="0">
              <a:solidFill>
                <a:srgbClr val="FFFFFF"/>
              </a:solidFill>
              <a:latin typeface="Glacial Indifference" panose="020B0604020202020204" charset="0"/>
            </a:endParaRPr>
          </a:p>
          <a:p>
            <a:pPr>
              <a:lnSpc>
                <a:spcPts val="3772"/>
              </a:lnSpc>
            </a:pP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Kamal, S.,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Nurliana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Jamin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, F.,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Sulasmi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Hamny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, dan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Fakhrurrazi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. 2016. Total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bakteri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psikotropik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ikan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nila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(Oreochromis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niloticus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) yang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diberi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peningkatan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suhu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pada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saat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pemeliharaan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.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Jurnal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Medika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25" dirty="0" err="1">
                <a:solidFill>
                  <a:srgbClr val="FFFFFF"/>
                </a:solidFill>
                <a:latin typeface="Glacial Indifference" panose="020B0604020202020204" charset="0"/>
              </a:rPr>
              <a:t>Veterinaria</a:t>
            </a:r>
            <a:r>
              <a:rPr lang="en-US" sz="2300" spc="25" dirty="0">
                <a:solidFill>
                  <a:srgbClr val="FFFFFF"/>
                </a:solidFill>
                <a:latin typeface="Glacial Indifference" panose="020B0604020202020204" charset="0"/>
              </a:rPr>
              <a:t>. Vol. 10 (1). </a:t>
            </a:r>
          </a:p>
          <a:p>
            <a:pPr>
              <a:lnSpc>
                <a:spcPts val="3772"/>
              </a:lnSpc>
            </a:pPr>
            <a:endParaRPr lang="en-US" sz="2300" spc="25" dirty="0">
              <a:solidFill>
                <a:srgbClr val="FFFFFF"/>
              </a:solidFill>
              <a:latin typeface="Glacial Indifference" panose="020B06040202020202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1818" y="1019175"/>
            <a:ext cx="5168199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225">
                <a:solidFill>
                  <a:srgbClr val="A2ABCE"/>
                </a:solidFill>
                <a:latin typeface="Glacial Indifference Bold"/>
              </a:rPr>
              <a:t>Daftar Pustaka</a:t>
            </a:r>
          </a:p>
        </p:txBody>
      </p:sp>
      <p:sp>
        <p:nvSpPr>
          <p:cNvPr id="3" name="AutoShape 3"/>
          <p:cNvSpPr/>
          <p:nvPr/>
        </p:nvSpPr>
        <p:spPr>
          <a:xfrm>
            <a:off x="4962243" y="764413"/>
            <a:ext cx="13335050" cy="8229600"/>
          </a:xfrm>
          <a:prstGeom prst="rect">
            <a:avLst/>
          </a:prstGeom>
          <a:solidFill>
            <a:srgbClr val="A2ABCE"/>
          </a:solidFill>
        </p:spPr>
      </p:sp>
      <p:sp>
        <p:nvSpPr>
          <p:cNvPr id="4" name="TextBox 4"/>
          <p:cNvSpPr txBox="1"/>
          <p:nvPr/>
        </p:nvSpPr>
        <p:spPr>
          <a:xfrm>
            <a:off x="5453414" y="1292987"/>
            <a:ext cx="11805886" cy="6774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2"/>
              </a:lnSpc>
            </a:pP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Dinnur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, E. (2020).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Bakteri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Osmofilik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. 1-12.</a:t>
            </a:r>
          </a:p>
          <a:p>
            <a:pPr>
              <a:lnSpc>
                <a:spcPts val="3772"/>
              </a:lnSpc>
            </a:pP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Kiayi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, R.,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dkk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. (2014).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Pendugaan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Umur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Simpan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Ikan Bandeng Asin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Berdasarkan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Pengamatan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Mikrobiologis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dan Kadar Air.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Jurnal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Ilmiah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Perikanan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dan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Kelautan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, Volume 2,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Nomor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3, 126-129.</a:t>
            </a:r>
          </a:p>
          <a:p>
            <a:pPr>
              <a:lnSpc>
                <a:spcPts val="3772"/>
              </a:lnSpc>
            </a:pP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Nilawati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.,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dkk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. (2015).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Kemampuan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Bakteri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Halofilik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Untuk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Pengolahan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Limbah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Industri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Pemindangan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Ikan. 23-28.</a:t>
            </a:r>
          </a:p>
          <a:p>
            <a:pPr>
              <a:lnSpc>
                <a:spcPts val="3772"/>
              </a:lnSpc>
            </a:pP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Wicaksono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, S.,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dkk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. (2017).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Pertumbuhan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dan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Produksi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Pigmen Merah Oleh Serratia marcescens Pada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Berbagai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Sumber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Karbon.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Jurnal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60" dirty="0" err="1">
                <a:solidFill>
                  <a:srgbClr val="FFFFFF"/>
                </a:solidFill>
                <a:latin typeface="Glacial Indifference" panose="020B0604020202020204" charset="0"/>
              </a:rPr>
              <a:t>Biologi</a:t>
            </a:r>
            <a:r>
              <a:rPr lang="en-US" sz="2300" spc="60" dirty="0">
                <a:solidFill>
                  <a:srgbClr val="FFFFFF"/>
                </a:solidFill>
                <a:latin typeface="Glacial Indifference" panose="020B0604020202020204" charset="0"/>
              </a:rPr>
              <a:t>, Volume 6, No 3, 66-75.</a:t>
            </a:r>
          </a:p>
          <a:p>
            <a:pPr>
              <a:lnSpc>
                <a:spcPts val="3772"/>
              </a:lnSpc>
            </a:pPr>
            <a:endParaRPr lang="en-US" sz="2300" spc="60" dirty="0">
              <a:solidFill>
                <a:srgbClr val="FFFFFF"/>
              </a:solidFill>
              <a:latin typeface="Glacial Indifference" panose="020B0604020202020204" charset="0"/>
            </a:endParaRPr>
          </a:p>
          <a:p>
            <a:pPr>
              <a:lnSpc>
                <a:spcPts val="3772"/>
              </a:lnSpc>
            </a:pP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Rudiyansyah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A. I.,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Wahyuningsih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N. E.,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Kusumanti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E. 2015.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Pengaruh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suhu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,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kelembaban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, dan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sanitasi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terhadap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keberadaan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bakteri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Eschericia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coli dan Salmonella di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kandang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ayam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pada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peternakan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ayam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boiler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kelurahan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karanggeneng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kota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semarang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. </a:t>
            </a:r>
            <a:r>
              <a:rPr lang="en-US" sz="2300" spc="115" dirty="0" err="1">
                <a:solidFill>
                  <a:srgbClr val="FFFFFF"/>
                </a:solidFill>
                <a:latin typeface="Glacial Indifference" panose="020B0604020202020204" charset="0"/>
              </a:rPr>
              <a:t>Jurnal</a:t>
            </a: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Kesehatan Masyarakat. 1(2): 196-201.</a:t>
            </a:r>
          </a:p>
          <a:p>
            <a:pPr>
              <a:lnSpc>
                <a:spcPts val="3772"/>
              </a:lnSpc>
            </a:pPr>
            <a:r>
              <a:rPr lang="en-US" sz="2300" spc="115" dirty="0">
                <a:solidFill>
                  <a:srgbClr val="FFFFFF"/>
                </a:solidFill>
                <a:latin typeface="Glacial Indifference" panose="020B060402020202020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5753615" cy="8229600"/>
          </a:xfrm>
          <a:prstGeom prst="rect">
            <a:avLst/>
          </a:prstGeom>
          <a:solidFill>
            <a:srgbClr val="A2ABCE"/>
          </a:solidFill>
        </p:spPr>
      </p:sp>
      <p:sp>
        <p:nvSpPr>
          <p:cNvPr id="3" name="TextBox 3"/>
          <p:cNvSpPr txBox="1"/>
          <p:nvPr/>
        </p:nvSpPr>
        <p:spPr>
          <a:xfrm>
            <a:off x="1178750" y="4181475"/>
            <a:ext cx="6216745" cy="19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6300" spc="189">
                <a:solidFill>
                  <a:srgbClr val="FFFFFF"/>
                </a:solidFill>
                <a:latin typeface="Glacial Indifference Bold"/>
              </a:rPr>
              <a:t>Bakteri </a:t>
            </a:r>
          </a:p>
          <a:p>
            <a:pPr>
              <a:lnSpc>
                <a:spcPts val="7560"/>
              </a:lnSpc>
            </a:pPr>
            <a:r>
              <a:rPr lang="en-US" sz="6300" spc="189">
                <a:solidFill>
                  <a:srgbClr val="FFFFFF"/>
                </a:solidFill>
                <a:latin typeface="Glacial Indifference Bold"/>
              </a:rPr>
              <a:t>Asam Laktat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95496" y="1079945"/>
            <a:ext cx="9863804" cy="8031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7"/>
              </a:lnSpc>
            </a:pPr>
            <a:r>
              <a:rPr lang="en-US" sz="2175" spc="108">
                <a:solidFill>
                  <a:srgbClr val="A2ABCE"/>
                </a:solidFill>
                <a:latin typeface="Glacial Indifference"/>
              </a:rPr>
              <a:t>Bakteri asam Iaktat adalah bakteri yang mampu memfermentasikan gula atau karbohidrat untuk memproduksi asam Iaktat dalam jumlah besar. </a:t>
            </a:r>
          </a:p>
          <a:p>
            <a:pPr>
              <a:lnSpc>
                <a:spcPts val="3567"/>
              </a:lnSpc>
            </a:pPr>
            <a:r>
              <a:rPr lang="en-US" sz="2175" spc="45">
                <a:solidFill>
                  <a:srgbClr val="A2ABCE"/>
                </a:solidFill>
                <a:latin typeface="Glacial Indifference"/>
              </a:rPr>
              <a:t>Ciri-ciri bakteri asam laktat adalah : 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45">
                <a:solidFill>
                  <a:srgbClr val="A2ABCE"/>
                </a:solidFill>
                <a:latin typeface="Glacial Indifference"/>
              </a:rPr>
              <a:t>berbentuk batang atau bulat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45">
                <a:solidFill>
                  <a:srgbClr val="A2ABCE"/>
                </a:solidFill>
                <a:latin typeface="Glacial Indifference"/>
              </a:rPr>
              <a:t>selnya bereaksi positif terhadap pewarnaan Gram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45">
                <a:solidFill>
                  <a:srgbClr val="A2ABCE"/>
                </a:solidFill>
                <a:latin typeface="Glacial Indifference"/>
              </a:rPr>
              <a:t>bereaksi negatif terhadap katalase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45">
                <a:solidFill>
                  <a:srgbClr val="A2ABCE"/>
                </a:solidFill>
                <a:latin typeface="Glacial Indifference"/>
              </a:rPr>
              <a:t>tidak membentuk spora. 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45">
                <a:solidFill>
                  <a:srgbClr val="A2ABCE"/>
                </a:solidFill>
                <a:latin typeface="Glacial Indifference"/>
              </a:rPr>
              <a:t>dapat tumbuh di sekitar pH 3,5 – 10,0 suhu 5°C - 45°C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45">
                <a:solidFill>
                  <a:srgbClr val="A2ABCE"/>
                </a:solidFill>
                <a:latin typeface="Glacial Indifference"/>
              </a:rPr>
              <a:t>toleran terhadap kondisi asam</a:t>
            </a:r>
          </a:p>
          <a:p>
            <a:pPr>
              <a:lnSpc>
                <a:spcPts val="3567"/>
              </a:lnSpc>
            </a:pPr>
            <a:r>
              <a:rPr lang="en-US" sz="2175" spc="45">
                <a:solidFill>
                  <a:srgbClr val="A2ABCE"/>
                </a:solidFill>
                <a:latin typeface="Glacial Indifference"/>
              </a:rPr>
              <a:t> (Abdel-Rahman, Tashiro dan Sonomoto, 2013; Nousiainen et al., 2004).</a:t>
            </a:r>
          </a:p>
          <a:p>
            <a:pPr>
              <a:lnSpc>
                <a:spcPts val="3567"/>
              </a:lnSpc>
            </a:pPr>
            <a:r>
              <a:rPr lang="en-US" sz="2175" spc="108">
                <a:solidFill>
                  <a:srgbClr val="A2ABCE"/>
                </a:solidFill>
                <a:latin typeface="Glacial Indifference"/>
              </a:rPr>
              <a:t>-M</a:t>
            </a:r>
            <a:r>
              <a:rPr lang="en-US" sz="2175" spc="45">
                <a:solidFill>
                  <a:srgbClr val="A2ABCE"/>
                </a:solidFill>
                <a:latin typeface="Glacial Indifference"/>
              </a:rPr>
              <a:t>erupakan bakteri anaerob fakultatif.</a:t>
            </a:r>
          </a:p>
          <a:p>
            <a:pPr>
              <a:lnSpc>
                <a:spcPts val="3567"/>
              </a:lnSpc>
            </a:pPr>
            <a:r>
              <a:rPr lang="en-US" sz="2175" spc="108">
                <a:solidFill>
                  <a:srgbClr val="A2ABCE"/>
                </a:solidFill>
                <a:latin typeface="Glacial Indifference"/>
              </a:rPr>
              <a:t>-M</a:t>
            </a:r>
            <a:r>
              <a:rPr lang="en-US" sz="2175" spc="45">
                <a:solidFill>
                  <a:srgbClr val="A2ABCE"/>
                </a:solidFill>
                <a:latin typeface="Glacial Indifference"/>
              </a:rPr>
              <a:t>ampu hidup pada habitat yang cukup luas, seperti saluran pencernaan hewan dan manusia, makanan kalengan,dll.</a:t>
            </a:r>
          </a:p>
          <a:p>
            <a:pPr>
              <a:lnSpc>
                <a:spcPts val="3567"/>
              </a:lnSpc>
            </a:pPr>
            <a:r>
              <a:rPr lang="en-US" sz="2175" spc="45">
                <a:solidFill>
                  <a:srgbClr val="A2ABCE"/>
                </a:solidFill>
                <a:latin typeface="Glacial Indifference"/>
              </a:rPr>
              <a:t>-BAL telah digunakan sebagai pengawet makanan, kultur fermentasi, dll(Rahmiati dan Mumpuni 2017). </a:t>
            </a:r>
          </a:p>
          <a:p>
            <a:pPr>
              <a:lnSpc>
                <a:spcPts val="3567"/>
              </a:lnSpc>
            </a:pPr>
            <a:r>
              <a:rPr lang="en-US" sz="2175" spc="45">
                <a:solidFill>
                  <a:srgbClr val="A2ABCE"/>
                </a:solidFill>
                <a:latin typeface="Glacial Indifference"/>
              </a:rPr>
              <a:t>- contoh bakteri asam laktat adalah Lactobacillus, Streptococcus, Enterococcus, Pediococcus, Tetragenococcus, Leuconostoc, dan Lactococcus.(Mitsuoka 1989;Widyastuti, 1999).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5753615" cy="8229600"/>
          </a:xfrm>
          <a:prstGeom prst="rect">
            <a:avLst/>
          </a:prstGeom>
          <a:solidFill>
            <a:srgbClr val="A2ABCE"/>
          </a:solidFill>
        </p:spPr>
      </p:sp>
      <p:sp>
        <p:nvSpPr>
          <p:cNvPr id="3" name="TextBox 3"/>
          <p:cNvSpPr txBox="1"/>
          <p:nvPr/>
        </p:nvSpPr>
        <p:spPr>
          <a:xfrm>
            <a:off x="1178750" y="4181475"/>
            <a:ext cx="6216745" cy="19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6300" spc="189">
                <a:solidFill>
                  <a:srgbClr val="FFFFFF"/>
                </a:solidFill>
                <a:latin typeface="Glacial Indifference Bold"/>
              </a:rPr>
              <a:t>Bakteri </a:t>
            </a:r>
          </a:p>
          <a:p>
            <a:pPr>
              <a:lnSpc>
                <a:spcPts val="7560"/>
              </a:lnSpc>
            </a:pPr>
            <a:r>
              <a:rPr lang="en-US" sz="6300" spc="189">
                <a:solidFill>
                  <a:srgbClr val="FFFFFF"/>
                </a:solidFill>
                <a:latin typeface="Glacial Indifference Bold"/>
              </a:rPr>
              <a:t>Asam Asetat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95496" y="2199132"/>
            <a:ext cx="10101446" cy="688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7"/>
              </a:lnSpc>
            </a:pP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-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asam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asetat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adalah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penghasil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asam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asetat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yang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merupakan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salah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satu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kelompok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yang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penting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dalam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fermentasi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108" dirty="0" err="1">
                <a:solidFill>
                  <a:srgbClr val="A2ABCE"/>
                </a:solidFill>
                <a:latin typeface="Glacial Indifference" panose="020B0604020202020204" charset="0"/>
              </a:rPr>
              <a:t>makanan</a:t>
            </a:r>
            <a:r>
              <a:rPr lang="en-US" sz="2400" spc="108" dirty="0">
                <a:solidFill>
                  <a:srgbClr val="A2ABCE"/>
                </a:solidFill>
                <a:latin typeface="Glacial Indifference" panose="020B0604020202020204" charset="0"/>
              </a:rPr>
              <a:t>. </a:t>
            </a:r>
          </a:p>
          <a:p>
            <a:pPr>
              <a:lnSpc>
                <a:spcPts val="3567"/>
              </a:lnSpc>
            </a:pP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- pada pH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dibawah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5,0</a:t>
            </a:r>
          </a:p>
          <a:p>
            <a:pPr>
              <a:lnSpc>
                <a:spcPts val="3567"/>
              </a:lnSpc>
            </a:pP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bersifat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Gram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negatif</a:t>
            </a:r>
            <a:endParaRPr lang="en-US" sz="2400" spc="64" dirty="0">
              <a:solidFill>
                <a:srgbClr val="A2ABCE"/>
              </a:solidFill>
              <a:latin typeface="Glacial Indifference" panose="020B0604020202020204" charset="0"/>
            </a:endParaRPr>
          </a:p>
          <a:p>
            <a:pPr>
              <a:lnSpc>
                <a:spcPts val="3567"/>
              </a:lnSpc>
            </a:pP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asam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toleran</a:t>
            </a:r>
            <a:endParaRPr lang="en-US" sz="2400" spc="64" dirty="0">
              <a:solidFill>
                <a:srgbClr val="A2ABCE"/>
              </a:solidFill>
              <a:latin typeface="Glacial Indifference" panose="020B0604020202020204" charset="0"/>
            </a:endParaRPr>
          </a:p>
          <a:p>
            <a:pPr>
              <a:lnSpc>
                <a:spcPts val="3567"/>
              </a:lnSpc>
            </a:pP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aerob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obligat</a:t>
            </a:r>
            <a:endParaRPr lang="en-US" sz="2400" spc="64" dirty="0">
              <a:solidFill>
                <a:srgbClr val="A2ABCE"/>
              </a:solidFill>
              <a:latin typeface="Glacial Indifference" panose="020B0604020202020204" charset="0"/>
            </a:endParaRPr>
          </a:p>
          <a:p>
            <a:pPr>
              <a:lnSpc>
                <a:spcPts val="3567"/>
              </a:lnSpc>
            </a:pP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berbentuk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batang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motil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. </a:t>
            </a:r>
          </a:p>
          <a:p>
            <a:pPr>
              <a:lnSpc>
                <a:spcPts val="3567"/>
              </a:lnSpc>
            </a:pP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-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ini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terdapat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di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buah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maupun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tanaman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dari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hasil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etanol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yang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dihasilkan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dari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fermentasi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karbohidrat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oleh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khamir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. </a:t>
            </a:r>
          </a:p>
          <a:p>
            <a:pPr>
              <a:lnSpc>
                <a:spcPts val="3567"/>
              </a:lnSpc>
            </a:pP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-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asam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asetat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yang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sering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digunakan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untuk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fermentasi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secara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komersial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adalah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genus Acetobacter,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yaitu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spesies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Acetobacter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aceti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, Acetobacter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pasteurinus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, dan Acetobacter 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acetigenum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(</a:t>
            </a:r>
            <a:r>
              <a:rPr lang="en-US" sz="2400" spc="64" dirty="0" err="1">
                <a:solidFill>
                  <a:srgbClr val="A2ABCE"/>
                </a:solidFill>
                <a:latin typeface="Glacial Indifference" panose="020B0604020202020204" charset="0"/>
              </a:rPr>
              <a:t>Weisher</a:t>
            </a:r>
            <a:r>
              <a:rPr lang="en-US" sz="2400" spc="64" dirty="0">
                <a:solidFill>
                  <a:srgbClr val="A2ABCE"/>
                </a:solidFill>
                <a:latin typeface="Glacial Indifference" panose="020B0604020202020204" charset="0"/>
              </a:rPr>
              <a:t> et al., 1971).</a:t>
            </a:r>
          </a:p>
          <a:p>
            <a:pPr>
              <a:lnSpc>
                <a:spcPts val="3567"/>
              </a:lnSpc>
            </a:pPr>
            <a:endParaRPr lang="en-US" sz="2400" spc="64" dirty="0">
              <a:solidFill>
                <a:srgbClr val="A2ABCE"/>
              </a:solidFill>
              <a:latin typeface="Glacial Indifference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5753615" cy="8229600"/>
          </a:xfrm>
          <a:prstGeom prst="rect">
            <a:avLst/>
          </a:prstGeom>
          <a:solidFill>
            <a:srgbClr val="A2ABCE"/>
          </a:solidFill>
        </p:spPr>
      </p:sp>
      <p:sp>
        <p:nvSpPr>
          <p:cNvPr id="3" name="TextBox 3"/>
          <p:cNvSpPr txBox="1"/>
          <p:nvPr/>
        </p:nvSpPr>
        <p:spPr>
          <a:xfrm>
            <a:off x="1178750" y="3705225"/>
            <a:ext cx="5603564" cy="286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6300" spc="189">
                <a:solidFill>
                  <a:srgbClr val="FFFFFF"/>
                </a:solidFill>
                <a:latin typeface="Glacial Indifference Bold"/>
              </a:rPr>
              <a:t>Bakteri </a:t>
            </a:r>
          </a:p>
          <a:p>
            <a:pPr>
              <a:lnSpc>
                <a:spcPts val="7560"/>
              </a:lnSpc>
            </a:pPr>
            <a:r>
              <a:rPr lang="en-US" sz="6300" spc="189">
                <a:solidFill>
                  <a:srgbClr val="FFFFFF"/>
                </a:solidFill>
                <a:latin typeface="Glacial Indifference Bold"/>
              </a:rPr>
              <a:t>Asam Butanoat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91400" y="993986"/>
            <a:ext cx="10101446" cy="826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Asam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butanoat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atau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dikenal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juga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dengan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nama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asam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butirat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(CH3CH2CH2COOH)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termasuk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ke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dalam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kelompok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asam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karboksilat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. 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Termasuk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anaerob</a:t>
            </a:r>
            <a:endParaRPr lang="en-US" sz="2175" spc="60" dirty="0">
              <a:solidFill>
                <a:srgbClr val="A2ABCE"/>
              </a:solidFill>
              <a:latin typeface="Glacial Indifference" panose="020B0604020202020204" charset="0"/>
            </a:endParaRP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memiliki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peranan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penting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dalam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industri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kimia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dll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. (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Brandle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et al. 2016). 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berbentuk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cairan</a:t>
            </a:r>
            <a:endParaRPr lang="en-US" sz="2175" spc="60" dirty="0">
              <a:solidFill>
                <a:srgbClr val="A2ABCE"/>
              </a:solidFill>
              <a:latin typeface="Glacial Indifference" panose="020B0604020202020204" charset="0"/>
            </a:endParaRP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tidak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berwarna</a:t>
            </a:r>
            <a:endParaRPr lang="en-US" sz="2175" spc="60" dirty="0">
              <a:solidFill>
                <a:srgbClr val="A2ABCE"/>
              </a:solidFill>
              <a:latin typeface="Glacial Indifference" panose="020B0604020202020204" charset="0"/>
            </a:endParaRP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bau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yang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tajam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dan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tidak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sedap</a:t>
            </a:r>
            <a:endParaRPr lang="en-US" sz="2175" spc="60" dirty="0">
              <a:solidFill>
                <a:srgbClr val="A2ABCE"/>
              </a:solidFill>
              <a:latin typeface="Glacial Indifference" panose="020B0604020202020204" charset="0"/>
            </a:endParaRP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memiliki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titik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didih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163,7°C dan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titik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lebur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-5,7°C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tingkat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kelarutan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dalam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air 60,0 mg/mL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serta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korosif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terhadap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logam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dan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jaringan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.(U.S. National Library of Medicine) 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tersebar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luas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di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alam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seperti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di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jaringan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hewan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atau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tumbuhan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dan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ada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beberapa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diantaranya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yang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diproduksi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di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perut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belakang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hewan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dan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manusia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(Van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DerWielen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et al. 2000;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Ricke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2003;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Huyghebaert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et al. 2011). 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Pemanfaatan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asam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butirat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adalah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mengintensifkan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rasa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dalam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makanan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meningkatkan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aroma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buah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dan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senyawa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aromatik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untuk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produksi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parfum. 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Contoh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spesies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penghasil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butirat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: Clostridium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butyricum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, Clostridium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kluyveri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, Clostridium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pasteurianum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5753615" cy="8229600"/>
          </a:xfrm>
          <a:prstGeom prst="rect">
            <a:avLst/>
          </a:prstGeom>
          <a:solidFill>
            <a:srgbClr val="A2ABCE"/>
          </a:solidFill>
        </p:spPr>
      </p:sp>
      <p:sp>
        <p:nvSpPr>
          <p:cNvPr id="3" name="TextBox 3"/>
          <p:cNvSpPr txBox="1"/>
          <p:nvPr/>
        </p:nvSpPr>
        <p:spPr>
          <a:xfrm>
            <a:off x="1178750" y="3705225"/>
            <a:ext cx="5400307" cy="286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</a:pPr>
            <a:r>
              <a:rPr lang="en-US" sz="6300" spc="189">
                <a:solidFill>
                  <a:srgbClr val="FFFFFF"/>
                </a:solidFill>
                <a:latin typeface="Glacial Indifference Bold"/>
              </a:rPr>
              <a:t>Bakteri </a:t>
            </a:r>
          </a:p>
          <a:p>
            <a:pPr>
              <a:lnSpc>
                <a:spcPts val="7560"/>
              </a:lnSpc>
            </a:pPr>
            <a:r>
              <a:rPr lang="en-US" sz="6300" spc="189">
                <a:solidFill>
                  <a:srgbClr val="FFFFFF"/>
                </a:solidFill>
                <a:latin typeface="Glacial Indifference Bold"/>
              </a:rPr>
              <a:t>Asam Propionat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80156" y="1468245"/>
            <a:ext cx="10101446" cy="7340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Asam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propionat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berasal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dari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fermentasi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gula (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sumber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karbon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)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menggunakan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Propionibacterium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freudenreichii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melalui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metode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fermentasi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fed-batch(Chen et al., 2012).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 gram </a:t>
            </a:r>
            <a:r>
              <a:rPr lang="en-US" sz="2175" spc="108" dirty="0" err="1">
                <a:solidFill>
                  <a:srgbClr val="A2ABCE"/>
                </a:solidFill>
                <a:latin typeface="Glacial Indifference" panose="020B0604020202020204" charset="0"/>
              </a:rPr>
              <a:t>positif</a:t>
            </a:r>
            <a:r>
              <a:rPr lang="en-US" sz="2175" spc="108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bakteri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anaerob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fakultatif</a:t>
            </a:r>
            <a:endParaRPr lang="en-US" sz="2175" spc="60" dirty="0">
              <a:solidFill>
                <a:srgbClr val="A2ABCE"/>
              </a:solidFill>
              <a:latin typeface="Glacial Indifference" panose="020B0604020202020204" charset="0"/>
            </a:endParaRP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berbentuk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cair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dan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agak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berminyak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berbau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tengik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agak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tajam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(FDA,1984)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dalam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bentuk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garam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berbentuk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bubuk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berwarna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putih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larut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dalam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air dan alcohol. 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Titik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didihnya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4.6°C pada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tekanan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1mmHg. 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sangat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mudah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menguap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(volatile) 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dapat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berfungsi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sebagai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pengawet</a:t>
            </a:r>
            <a:endParaRPr lang="en-US" sz="2175" spc="60" dirty="0">
              <a:solidFill>
                <a:srgbClr val="A2ABCE"/>
              </a:solidFill>
              <a:latin typeface="Glacial Indifference" panose="020B0604020202020204" charset="0"/>
            </a:endParaRP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Kemurnian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asam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propionat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lebih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dari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99.5%(Smith and Hong-Shum, 2003)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memiliki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beberapa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turunan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berbentuk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garam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propionat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seperti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kalsium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propionat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asam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dilauril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thiopropionat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, kalium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propionat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, sodium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propionat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, dan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asam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thiodipropionat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.(Smith and Hong-Shum, 2003) </a:t>
            </a:r>
          </a:p>
          <a:p>
            <a:pPr marL="469584" lvl="1" indent="-234792">
              <a:lnSpc>
                <a:spcPts val="3567"/>
              </a:lnSpc>
              <a:buFont typeface="Arial"/>
              <a:buChar char="•"/>
            </a:pP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Produk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makanan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yang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menggunakan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asam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propionatdiantaranya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adalahroti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keju,susu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, jam,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jeli,marmalade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,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produk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berbasis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buah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, dan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saus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 </a:t>
            </a:r>
            <a:r>
              <a:rPr lang="en-US" sz="2175" spc="60" dirty="0" err="1">
                <a:solidFill>
                  <a:srgbClr val="A2ABCE"/>
                </a:solidFill>
                <a:latin typeface="Glacial Indifference" panose="020B0604020202020204" charset="0"/>
              </a:rPr>
              <a:t>terelmusi</a:t>
            </a:r>
            <a:r>
              <a:rPr lang="en-US" sz="2175" spc="60" dirty="0">
                <a:solidFill>
                  <a:srgbClr val="A2ABCE"/>
                </a:solidFill>
                <a:latin typeface="Glacial Indifference" panose="020B060402020202020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A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9594742" cy="8229600"/>
          </a:xfrm>
          <a:prstGeom prst="rect">
            <a:avLst/>
          </a:prstGeom>
          <a:solidFill>
            <a:srgbClr val="A2ABCE"/>
          </a:solidFill>
        </p:spPr>
      </p:sp>
      <p:grpSp>
        <p:nvGrpSpPr>
          <p:cNvPr id="3" name="Group 3"/>
          <p:cNvGrpSpPr/>
          <p:nvPr/>
        </p:nvGrpSpPr>
        <p:grpSpPr>
          <a:xfrm>
            <a:off x="766085" y="286036"/>
            <a:ext cx="12397403" cy="9869826"/>
            <a:chOff x="0" y="-76200"/>
            <a:chExt cx="16529871" cy="13159769"/>
          </a:xfrm>
        </p:grpSpPr>
        <p:sp>
          <p:nvSpPr>
            <p:cNvPr id="4" name="TextBox 4"/>
            <p:cNvSpPr txBox="1"/>
            <p:nvPr/>
          </p:nvSpPr>
          <p:spPr>
            <a:xfrm>
              <a:off x="0" y="-76200"/>
              <a:ext cx="16529871" cy="735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9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02428"/>
              <a:ext cx="16529871" cy="12281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2"/>
                </a:lnSpc>
              </a:pP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proteolitik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adalah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yang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mampu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mendegradasi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protein,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memproduksi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enzim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protease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ekstraseluler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. Protease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merupakan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enzim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proteolitik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yang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mengkatalisis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pemutusan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ikatan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peptida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pada protein. (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pamaya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dkk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, 2018). Pada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umumnya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proteolitik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adalah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dari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genus Bacillus, Pseudomonas, Proteus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Streptobacillus,Staphylococcus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, Streptococcus (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Puspitasari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, 2012)</a:t>
              </a:r>
            </a:p>
            <a:p>
              <a:pPr>
                <a:lnSpc>
                  <a:spcPts val="3772"/>
                </a:lnSpc>
              </a:pPr>
              <a:endParaRPr lang="en-US" sz="2300" spc="115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772"/>
                </a:lnSpc>
              </a:pP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Contoh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mikroba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:</a:t>
              </a:r>
            </a:p>
            <a:p>
              <a:pPr>
                <a:lnSpc>
                  <a:spcPts val="3772"/>
                </a:lnSpc>
              </a:pP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Streptococcus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faocalin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van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linguefaciens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, micrococcus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caseolitycus</a:t>
              </a:r>
              <a:endParaRPr lang="en-US" sz="2300" spc="25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772"/>
                </a:lnSpc>
              </a:pP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Karakteristik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: </a:t>
              </a:r>
            </a:p>
            <a:p>
              <a:pPr>
                <a:lnSpc>
                  <a:spcPts val="3772"/>
                </a:lnSpc>
              </a:pP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Berbentuk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bulat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bulat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tak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beraturan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dan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berombak</a:t>
              </a:r>
              <a:endParaRPr lang="en-US" sz="2300" spc="25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772"/>
                </a:lnSpc>
              </a:pP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Memiliki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warna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koloni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putih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dan cream</a:t>
              </a:r>
            </a:p>
            <a:p>
              <a:pPr>
                <a:lnSpc>
                  <a:spcPts val="3772"/>
                </a:lnSpc>
              </a:pP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Dapat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ditemukan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ditempat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yang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memiliki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protein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tinggi</a:t>
              </a:r>
              <a:endParaRPr lang="en-US" sz="2300" spc="25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772"/>
                </a:lnSpc>
              </a:pPr>
              <a:endParaRPr lang="en-US" sz="2300" spc="25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772"/>
                </a:lnSpc>
              </a:pP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Pada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umumnya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proteolitik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dapat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ditemukan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dari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berbagai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sumber</a:t>
              </a:r>
              <a:endParaRPr lang="en-US" sz="2300" spc="25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772"/>
                </a:lnSpc>
              </a:pP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yang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mengandung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protein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tinggi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diantaranya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limbah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cair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pengolahan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bandeng presto (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Paskandani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et al. 2014),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limbah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cucian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ayam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potong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dan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cucian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ikan (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Andika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&amp;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Sulistyarsi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, 2017),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limbah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bulu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(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Pertiwiningrum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et al. 2017)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bahkan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dapat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ditemukan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berasosiasi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dengan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lamun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(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Rizaldi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et al. 2018).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Beberapa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2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2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</a:p>
            <a:p>
              <a:pPr>
                <a:lnSpc>
                  <a:spcPts val="3772"/>
                </a:lnSpc>
              </a:pPr>
              <a:endParaRPr lang="en-US" sz="2300" spc="25" dirty="0">
                <a:solidFill>
                  <a:srgbClr val="FFFFFF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3451277" y="1028700"/>
            <a:ext cx="4304373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TextBox 7"/>
          <p:cNvSpPr txBox="1"/>
          <p:nvPr/>
        </p:nvSpPr>
        <p:spPr>
          <a:xfrm>
            <a:off x="13605250" y="4035432"/>
            <a:ext cx="3996428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100" spc="183">
                <a:solidFill>
                  <a:srgbClr val="A2ABCE"/>
                </a:solidFill>
                <a:latin typeface="Glacial Indifference Bold"/>
              </a:rPr>
              <a:t>Bakteri Proteolitik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A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9594742" cy="8229600"/>
          </a:xfrm>
          <a:prstGeom prst="rect">
            <a:avLst/>
          </a:prstGeom>
          <a:solidFill>
            <a:srgbClr val="A2ABCE"/>
          </a:solidFill>
        </p:spPr>
      </p:sp>
      <p:grpSp>
        <p:nvGrpSpPr>
          <p:cNvPr id="3" name="Group 3"/>
          <p:cNvGrpSpPr/>
          <p:nvPr/>
        </p:nvGrpSpPr>
        <p:grpSpPr>
          <a:xfrm>
            <a:off x="766085" y="228251"/>
            <a:ext cx="12685192" cy="9830498"/>
            <a:chOff x="0" y="0"/>
            <a:chExt cx="16913590" cy="13107330"/>
          </a:xfrm>
        </p:grpSpPr>
        <p:sp>
          <p:nvSpPr>
            <p:cNvPr id="4" name="TextBox 4"/>
            <p:cNvSpPr txBox="1"/>
            <p:nvPr/>
          </p:nvSpPr>
          <p:spPr>
            <a:xfrm>
              <a:off x="0" y="-76200"/>
              <a:ext cx="16913590" cy="735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9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40528"/>
              <a:ext cx="16913590" cy="12266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12"/>
                </a:lnSpc>
              </a:pP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lipolitik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adalah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yang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dapat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memecah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lipid. </a:t>
              </a:r>
              <a:r>
                <a:rPr lang="en-US" sz="2300" spc="115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Menurut</a:t>
              </a:r>
              <a:r>
                <a:rPr lang="en-US" sz="2300" spc="115" dirty="0">
                  <a:solidFill>
                    <a:srgbClr val="FFFFFF"/>
                  </a:solidFill>
                  <a:latin typeface="Glacial Indifference" panose="020B0604020202020204" charset="0"/>
                </a:rPr>
                <a:t> Jaeger</a:t>
              </a:r>
            </a:p>
            <a:p>
              <a:pPr>
                <a:lnSpc>
                  <a:spcPts val="3312"/>
                </a:lnSpc>
              </a:pP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et al. (1994),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ini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menghasilkan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enzim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lipase, yang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merupakan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produk</a:t>
              </a:r>
              <a:endParaRPr lang="en-US" sz="2300" spc="60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metabolisme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primer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dari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tersebut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yang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digunakan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untuk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memecah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lipid</a:t>
              </a: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contoh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:</a:t>
              </a: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Jenis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yang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mempunyai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spesies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bersifat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lipolitik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misalnya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Pseudomonas,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Alcaligenesis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Serratia, dan Micrococcus. Salah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satu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spesies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yang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sifat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lipolitinya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kuat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misalnya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P. fluorescens (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Fardiaz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1992)</a:t>
              </a:r>
            </a:p>
            <a:p>
              <a:pPr>
                <a:lnSpc>
                  <a:spcPts val="3312"/>
                </a:lnSpc>
              </a:pPr>
              <a:endParaRPr lang="en-US" sz="2300" spc="60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Karakteristik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:</a:t>
              </a: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Berbentuk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streptococcus </a:t>
              </a: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Memiliki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warna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koloni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kekuningan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atau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putih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pucat</a:t>
              </a:r>
              <a:endParaRPr lang="en-US" sz="2300" spc="60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Permukaan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koloni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berombak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berbenang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keriting</a:t>
              </a:r>
              <a:endParaRPr lang="en-US" sz="2300" spc="60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Mengandung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minyak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dan lemak</a:t>
              </a:r>
            </a:p>
            <a:p>
              <a:pPr>
                <a:lnSpc>
                  <a:spcPts val="3312"/>
                </a:lnSpc>
              </a:pPr>
              <a:endParaRPr lang="en-US" sz="2300" spc="60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312"/>
                </a:lnSpc>
              </a:pP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Sifat-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sifat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lipolitik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adalah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sebagai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berikut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:</a:t>
              </a:r>
            </a:p>
            <a:p>
              <a:pPr>
                <a:lnSpc>
                  <a:spcPts val="3312"/>
                </a:lnSpc>
              </a:pP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•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Temperatur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optimum : 350C, pada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suhu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500C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enzim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sebagian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besar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sudah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rusak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.</a:t>
              </a:r>
            </a:p>
            <a:p>
              <a:pPr>
                <a:lnSpc>
                  <a:spcPts val="3312"/>
                </a:lnSpc>
              </a:pP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• pH optimum : 4,7 – 5,0</a:t>
              </a:r>
            </a:p>
            <a:p>
              <a:pPr>
                <a:lnSpc>
                  <a:spcPts val="3312"/>
                </a:lnSpc>
              </a:pP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•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Berat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molekul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: 45.000 – 50.000</a:t>
              </a:r>
            </a:p>
            <a:p>
              <a:pPr>
                <a:lnSpc>
                  <a:spcPts val="3312"/>
                </a:lnSpc>
              </a:pP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•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Dapat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bekerja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secara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aerob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maupun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anaerob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.</a:t>
              </a:r>
            </a:p>
            <a:p>
              <a:pPr>
                <a:lnSpc>
                  <a:spcPts val="3312"/>
                </a:lnSpc>
              </a:pPr>
              <a:endParaRPr lang="en-US" sz="2300" spc="60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Ditemukan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di: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limbah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cair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kelapa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sawit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yang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mengandung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minyak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dan lemak</a:t>
              </a:r>
            </a:p>
            <a:p>
              <a:pPr>
                <a:lnSpc>
                  <a:spcPts val="3312"/>
                </a:lnSpc>
              </a:pPr>
              <a:endParaRPr lang="en-US" sz="2300" spc="60" dirty="0">
                <a:solidFill>
                  <a:srgbClr val="FFFFFF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3451277" y="1028700"/>
            <a:ext cx="4304373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TextBox 7"/>
          <p:cNvSpPr txBox="1"/>
          <p:nvPr/>
        </p:nvSpPr>
        <p:spPr>
          <a:xfrm>
            <a:off x="13605250" y="4035432"/>
            <a:ext cx="3996428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100" spc="183">
                <a:solidFill>
                  <a:srgbClr val="A2ABCE"/>
                </a:solidFill>
                <a:latin typeface="Glacial Indifference Bold"/>
              </a:rPr>
              <a:t>Bakteri Lipolitik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A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9594742" cy="8229600"/>
          </a:xfrm>
          <a:prstGeom prst="rect">
            <a:avLst/>
          </a:prstGeom>
          <a:solidFill>
            <a:srgbClr val="A2ABCE"/>
          </a:solidFill>
        </p:spPr>
      </p:sp>
      <p:grpSp>
        <p:nvGrpSpPr>
          <p:cNvPr id="3" name="Group 3"/>
          <p:cNvGrpSpPr/>
          <p:nvPr/>
        </p:nvGrpSpPr>
        <p:grpSpPr>
          <a:xfrm>
            <a:off x="766085" y="1009301"/>
            <a:ext cx="12685192" cy="8211248"/>
            <a:chOff x="0" y="-76200"/>
            <a:chExt cx="16913590" cy="10948330"/>
          </a:xfrm>
        </p:grpSpPr>
        <p:sp>
          <p:nvSpPr>
            <p:cNvPr id="4" name="TextBox 4"/>
            <p:cNvSpPr txBox="1"/>
            <p:nvPr/>
          </p:nvSpPr>
          <p:spPr>
            <a:xfrm>
              <a:off x="0" y="-76200"/>
              <a:ext cx="16913590" cy="735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9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40528"/>
              <a:ext cx="16708294" cy="100316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amilolitik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adalah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yang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dapat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memecah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amilum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menjadi</a:t>
              </a:r>
              <a:endParaRPr lang="en-US" sz="2300" spc="60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glukosa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(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Budiyanto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2002).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ini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menghasilkan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enzim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amilase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yang</a:t>
              </a: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merupakan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produk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metabolisme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primer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dari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tersebut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yang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digunakanuntuk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memecah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amilum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(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Sa’id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1987)</a:t>
              </a:r>
            </a:p>
            <a:p>
              <a:pPr>
                <a:lnSpc>
                  <a:spcPts val="3312"/>
                </a:lnSpc>
              </a:pPr>
              <a:endParaRPr lang="en-US" sz="2300" spc="60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contoh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:</a:t>
              </a: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Contoh-contoh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amilolitik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adalah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Bacillus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coagulans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Bacillus</a:t>
              </a:r>
            </a:p>
            <a:p>
              <a:pPr>
                <a:lnSpc>
                  <a:spcPts val="3312"/>
                </a:lnSpc>
              </a:pP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licheniformis, Arthrobacter sp., Lactobacillus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sporogenes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Chromobacterium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sp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.,Micrococcus roseus, dan Pichia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anomala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(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Naiola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2008).</a:t>
              </a:r>
            </a:p>
            <a:p>
              <a:pPr>
                <a:lnSpc>
                  <a:spcPts val="3312"/>
                </a:lnSpc>
              </a:pPr>
              <a:endParaRPr lang="en-US" sz="2300" spc="60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Karakteristik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:</a:t>
              </a: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Bakteri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berbentuk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bulat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.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Permukaan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rata.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Memiliki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tepi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bergerigi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berombak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dan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utuh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Berwarna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putih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krem</a:t>
              </a:r>
              <a:endParaRPr lang="en-US" sz="2300" spc="60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312"/>
                </a:lnSpc>
              </a:pPr>
              <a:endParaRPr lang="en-US" sz="2300" spc="60" dirty="0">
                <a:solidFill>
                  <a:srgbClr val="FFFFFF"/>
                </a:solidFill>
                <a:latin typeface="Glacial Indifference" panose="020B0604020202020204" charset="0"/>
              </a:endParaRPr>
            </a:p>
            <a:p>
              <a:pPr>
                <a:lnSpc>
                  <a:spcPts val="3312"/>
                </a:lnSpc>
              </a:pP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Enzim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amilase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dapat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dimanfaatkan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dalam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berbagai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industri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sepert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: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industri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makanan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dan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minuman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pembuatan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sirup, susu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fermentasi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etanol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food and pit (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makanan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ternak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),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suplemen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alkohol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kertas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dan 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deterjen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 (</a:t>
              </a:r>
              <a:r>
                <a:rPr lang="en-US" sz="2300" spc="60" dirty="0" err="1">
                  <a:solidFill>
                    <a:srgbClr val="FFFFFF"/>
                  </a:solidFill>
                  <a:latin typeface="Glacial Indifference" panose="020B0604020202020204" charset="0"/>
                </a:rPr>
                <a:t>Budiyanto</a:t>
              </a:r>
              <a:r>
                <a:rPr lang="en-US" sz="2300" spc="60" dirty="0">
                  <a:solidFill>
                    <a:srgbClr val="FFFFFF"/>
                  </a:solidFill>
                  <a:latin typeface="Glacial Indifference" panose="020B0604020202020204" charset="0"/>
                </a:rPr>
                <a:t>, 2002).</a:t>
              </a:r>
            </a:p>
            <a:p>
              <a:pPr>
                <a:lnSpc>
                  <a:spcPts val="3312"/>
                </a:lnSpc>
              </a:pPr>
              <a:endParaRPr lang="en-US" sz="2300" spc="60" dirty="0">
                <a:solidFill>
                  <a:srgbClr val="FFFFFF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3451277" y="1028700"/>
            <a:ext cx="4304373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TextBox 7"/>
          <p:cNvSpPr txBox="1"/>
          <p:nvPr/>
        </p:nvSpPr>
        <p:spPr>
          <a:xfrm>
            <a:off x="13605250" y="4035432"/>
            <a:ext cx="3996428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</a:pPr>
            <a:r>
              <a:rPr lang="en-US" sz="6100" spc="183">
                <a:solidFill>
                  <a:srgbClr val="A2ABCE"/>
                </a:solidFill>
                <a:latin typeface="Glacial Indifference Bold"/>
              </a:rPr>
              <a:t>Bakteri amilolitik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2992</Words>
  <Application>Microsoft Office PowerPoint</Application>
  <PresentationFormat>Custom</PresentationFormat>
  <Paragraphs>227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Glacial Indifference Bold</vt:lpstr>
      <vt:lpstr>Glacial Indifference Bold Italics</vt:lpstr>
      <vt:lpstr>Glacial Indifference</vt:lpstr>
      <vt:lpstr>Arial</vt:lpstr>
      <vt:lpstr>Glacial Indifference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Bakteri dalam</dc:title>
  <cp:lastModifiedBy>Dell</cp:lastModifiedBy>
  <cp:revision>3</cp:revision>
  <dcterms:created xsi:type="dcterms:W3CDTF">2006-08-16T00:00:00Z</dcterms:created>
  <dcterms:modified xsi:type="dcterms:W3CDTF">2022-03-17T03:55:40Z</dcterms:modified>
  <dc:identifier>DAE6kco4BEU</dc:identifier>
</cp:coreProperties>
</file>