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4"/>
  </p:notesMasterIdLst>
  <p:sldIdLst>
    <p:sldId id="258" r:id="rId2"/>
    <p:sldId id="282" r:id="rId3"/>
    <p:sldId id="284" r:id="rId4"/>
    <p:sldId id="283" r:id="rId5"/>
    <p:sldId id="285" r:id="rId6"/>
    <p:sldId id="286" r:id="rId7"/>
    <p:sldId id="287" r:id="rId8"/>
    <p:sldId id="288" r:id="rId9"/>
    <p:sldId id="289" r:id="rId10"/>
    <p:sldId id="290" r:id="rId11"/>
    <p:sldId id="299" r:id="rId12"/>
    <p:sldId id="291" r:id="rId13"/>
    <p:sldId id="292" r:id="rId14"/>
    <p:sldId id="293" r:id="rId15"/>
    <p:sldId id="300" r:id="rId16"/>
    <p:sldId id="295" r:id="rId17"/>
    <p:sldId id="294" r:id="rId18"/>
    <p:sldId id="296" r:id="rId19"/>
    <p:sldId id="297" r:id="rId20"/>
    <p:sldId id="298" r:id="rId21"/>
    <p:sldId id="301" r:id="rId22"/>
    <p:sldId id="30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81" autoAdjust="0"/>
    <p:restoredTop sz="94660"/>
  </p:normalViewPr>
  <p:slideViewPr>
    <p:cSldViewPr snapToGrid="0">
      <p:cViewPr varScale="1">
        <p:scale>
          <a:sx n="71" d="100"/>
          <a:sy n="71" d="100"/>
        </p:scale>
        <p:origin x="3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3DEE6-E757-4FE9-A501-A773E32542E1}" type="datetimeFigureOut">
              <a:rPr lang="en-US" smtClean="0"/>
              <a:t>3/17/2022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5C6A5D-C0D9-4CE5-A5E7-43202E4BAC1A}" type="slidenum">
              <a:rPr lang="en-US" smtClean="0"/>
              <a:t>‹#›</a:t>
            </a:fld>
            <a:endParaRPr lang="en-US"/>
          </a:p>
        </p:txBody>
      </p:sp>
    </p:spTree>
    <p:extLst>
      <p:ext uri="{BB962C8B-B14F-4D97-AF65-F5344CB8AC3E}">
        <p14:creationId xmlns:p14="http://schemas.microsoft.com/office/powerpoint/2010/main" val="2707602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400" dirty="0" smtClean="0"/>
              <a:t>Untuk mengganti gambar latar, klik shape yg ada di depan kemudian klik tab Format</a:t>
            </a:r>
            <a:r>
              <a:rPr lang="id-ID" sz="1400" baseline="0" dirty="0" smtClean="0"/>
              <a:t> &gt;&gt; klik send to back</a:t>
            </a:r>
          </a:p>
          <a:p>
            <a:r>
              <a:rPr lang="id-ID" sz="1400" baseline="0" dirty="0" smtClean="0"/>
              <a:t>Gambar latar sekarang berada di depan. Klik gambar &gt;&gt; klik kanan &gt;&gt; change picture</a:t>
            </a:r>
          </a:p>
          <a:p>
            <a:r>
              <a:rPr lang="id-ID" sz="1400" baseline="0" dirty="0" smtClean="0"/>
              <a:t>Pilih gambar yang akan Anda gunakan.</a:t>
            </a:r>
          </a:p>
          <a:p>
            <a:r>
              <a:rPr lang="id-ID" sz="1400" baseline="0" dirty="0" smtClean="0"/>
              <a:t>Setelah itu kirim kembali gambar ke belakang shape. Caranya klik gambar &gt;&gt; klik tab format &gt;&gt; send to back</a:t>
            </a:r>
            <a:endParaRPr lang="id-ID" sz="1400" dirty="0"/>
          </a:p>
        </p:txBody>
      </p:sp>
      <p:sp>
        <p:nvSpPr>
          <p:cNvPr id="4" name="Slide Number Placeholder 3"/>
          <p:cNvSpPr>
            <a:spLocks noGrp="1"/>
          </p:cNvSpPr>
          <p:nvPr>
            <p:ph type="sldNum" sz="quarter" idx="10"/>
          </p:nvPr>
        </p:nvSpPr>
        <p:spPr/>
        <p:txBody>
          <a:bodyPr/>
          <a:lstStyle/>
          <a:p>
            <a:fld id="{C443B3E3-34D9-4138-B8F0-B1521E099D79}" type="slidenum">
              <a:rPr lang="id-ID" smtClean="0"/>
              <a:t>2</a:t>
            </a:fld>
            <a:endParaRPr lang="id-ID"/>
          </a:p>
        </p:txBody>
      </p:sp>
    </p:spTree>
    <p:extLst>
      <p:ext uri="{BB962C8B-B14F-4D97-AF65-F5344CB8AC3E}">
        <p14:creationId xmlns:p14="http://schemas.microsoft.com/office/powerpoint/2010/main" val="740028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400" dirty="0" smtClean="0"/>
              <a:t>Untuk mengganti gambar latar, klik shape yg ada di depan kemudian klik tab Format</a:t>
            </a:r>
            <a:r>
              <a:rPr lang="id-ID" sz="1400" baseline="0" dirty="0" smtClean="0"/>
              <a:t> &gt;&gt; klik send to back</a:t>
            </a:r>
          </a:p>
          <a:p>
            <a:r>
              <a:rPr lang="id-ID" sz="1400" baseline="0" dirty="0" smtClean="0"/>
              <a:t>Gambar latar sekarang berada di depan. Klik gambar &gt;&gt; klik kanan &gt;&gt; change picture</a:t>
            </a:r>
          </a:p>
          <a:p>
            <a:r>
              <a:rPr lang="id-ID" sz="1400" baseline="0" dirty="0" smtClean="0"/>
              <a:t>Pilih gambar yang akan Anda gunakan.</a:t>
            </a:r>
          </a:p>
          <a:p>
            <a:r>
              <a:rPr lang="id-ID" sz="1400" baseline="0" dirty="0" smtClean="0"/>
              <a:t>Setelah itu kirim kembali gambar ke belakang shape. Caranya klik gambar &gt;&gt; klik tab format &gt;&gt; send to back</a:t>
            </a:r>
            <a:endParaRPr lang="id-ID" sz="1400" dirty="0"/>
          </a:p>
        </p:txBody>
      </p:sp>
      <p:sp>
        <p:nvSpPr>
          <p:cNvPr id="4" name="Slide Number Placeholder 3"/>
          <p:cNvSpPr>
            <a:spLocks noGrp="1"/>
          </p:cNvSpPr>
          <p:nvPr>
            <p:ph type="sldNum" sz="quarter" idx="10"/>
          </p:nvPr>
        </p:nvSpPr>
        <p:spPr/>
        <p:txBody>
          <a:bodyPr/>
          <a:lstStyle/>
          <a:p>
            <a:fld id="{C443B3E3-34D9-4138-B8F0-B1521E099D79}" type="slidenum">
              <a:rPr lang="id-ID" smtClean="0"/>
              <a:t>11</a:t>
            </a:fld>
            <a:endParaRPr lang="id-ID"/>
          </a:p>
        </p:txBody>
      </p:sp>
    </p:spTree>
    <p:extLst>
      <p:ext uri="{BB962C8B-B14F-4D97-AF65-F5344CB8AC3E}">
        <p14:creationId xmlns:p14="http://schemas.microsoft.com/office/powerpoint/2010/main" val="534592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400" dirty="0" smtClean="0"/>
              <a:t>Untuk mengganti gambar latar, klik shape yg ada di depan kemudian klik tab Format</a:t>
            </a:r>
            <a:r>
              <a:rPr lang="id-ID" sz="1400" baseline="0" dirty="0" smtClean="0"/>
              <a:t> &gt;&gt; klik send to back</a:t>
            </a:r>
          </a:p>
          <a:p>
            <a:r>
              <a:rPr lang="id-ID" sz="1400" baseline="0" dirty="0" smtClean="0"/>
              <a:t>Gambar latar sekarang berada di depan. Klik gambar &gt;&gt; klik kanan &gt;&gt; change picture</a:t>
            </a:r>
          </a:p>
          <a:p>
            <a:r>
              <a:rPr lang="id-ID" sz="1400" baseline="0" dirty="0" smtClean="0"/>
              <a:t>Pilih gambar yang akan Anda gunakan.</a:t>
            </a:r>
          </a:p>
          <a:p>
            <a:r>
              <a:rPr lang="id-ID" sz="1400" baseline="0" dirty="0" smtClean="0"/>
              <a:t>Setelah itu kirim kembali gambar ke belakang shape. Caranya klik gambar &gt;&gt; klik tab format &gt;&gt; send to back</a:t>
            </a:r>
            <a:endParaRPr lang="id-ID" sz="1400" dirty="0"/>
          </a:p>
        </p:txBody>
      </p:sp>
      <p:sp>
        <p:nvSpPr>
          <p:cNvPr id="4" name="Slide Number Placeholder 3"/>
          <p:cNvSpPr>
            <a:spLocks noGrp="1"/>
          </p:cNvSpPr>
          <p:nvPr>
            <p:ph type="sldNum" sz="quarter" idx="10"/>
          </p:nvPr>
        </p:nvSpPr>
        <p:spPr/>
        <p:txBody>
          <a:bodyPr/>
          <a:lstStyle/>
          <a:p>
            <a:fld id="{C443B3E3-34D9-4138-B8F0-B1521E099D79}" type="slidenum">
              <a:rPr lang="id-ID" smtClean="0"/>
              <a:t>12</a:t>
            </a:fld>
            <a:endParaRPr lang="id-ID"/>
          </a:p>
        </p:txBody>
      </p:sp>
    </p:spTree>
    <p:extLst>
      <p:ext uri="{BB962C8B-B14F-4D97-AF65-F5344CB8AC3E}">
        <p14:creationId xmlns:p14="http://schemas.microsoft.com/office/powerpoint/2010/main" val="1237107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400" dirty="0" smtClean="0"/>
              <a:t>Untuk mengganti gambar latar, klik shape yg ada di depan kemudian klik tab Format</a:t>
            </a:r>
            <a:r>
              <a:rPr lang="id-ID" sz="1400" baseline="0" dirty="0" smtClean="0"/>
              <a:t> &gt;&gt; klik send to back</a:t>
            </a:r>
          </a:p>
          <a:p>
            <a:r>
              <a:rPr lang="id-ID" sz="1400" baseline="0" dirty="0" smtClean="0"/>
              <a:t>Gambar latar sekarang berada di depan. Klik gambar &gt;&gt; klik kanan &gt;&gt; change picture</a:t>
            </a:r>
          </a:p>
          <a:p>
            <a:r>
              <a:rPr lang="id-ID" sz="1400" baseline="0" dirty="0" smtClean="0"/>
              <a:t>Pilih gambar yang akan Anda gunakan.</a:t>
            </a:r>
          </a:p>
          <a:p>
            <a:r>
              <a:rPr lang="id-ID" sz="1400" baseline="0" dirty="0" smtClean="0"/>
              <a:t>Setelah itu kirim kembali gambar ke belakang shape. Caranya klik gambar &gt;&gt; klik tab format &gt;&gt; send to back</a:t>
            </a:r>
            <a:endParaRPr lang="id-ID" sz="1400" dirty="0"/>
          </a:p>
        </p:txBody>
      </p:sp>
      <p:sp>
        <p:nvSpPr>
          <p:cNvPr id="4" name="Slide Number Placeholder 3"/>
          <p:cNvSpPr>
            <a:spLocks noGrp="1"/>
          </p:cNvSpPr>
          <p:nvPr>
            <p:ph type="sldNum" sz="quarter" idx="10"/>
          </p:nvPr>
        </p:nvSpPr>
        <p:spPr/>
        <p:txBody>
          <a:bodyPr/>
          <a:lstStyle/>
          <a:p>
            <a:fld id="{C443B3E3-34D9-4138-B8F0-B1521E099D79}" type="slidenum">
              <a:rPr lang="id-ID" smtClean="0"/>
              <a:t>13</a:t>
            </a:fld>
            <a:endParaRPr lang="id-ID"/>
          </a:p>
        </p:txBody>
      </p:sp>
    </p:spTree>
    <p:extLst>
      <p:ext uri="{BB962C8B-B14F-4D97-AF65-F5344CB8AC3E}">
        <p14:creationId xmlns:p14="http://schemas.microsoft.com/office/powerpoint/2010/main" val="1461801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400" dirty="0" smtClean="0"/>
              <a:t>Untuk mengganti gambar latar, klik shape yg ada di depan kemudian klik tab Format</a:t>
            </a:r>
            <a:r>
              <a:rPr lang="id-ID" sz="1400" baseline="0" dirty="0" smtClean="0"/>
              <a:t> &gt;&gt; klik send to back</a:t>
            </a:r>
          </a:p>
          <a:p>
            <a:r>
              <a:rPr lang="id-ID" sz="1400" baseline="0" dirty="0" smtClean="0"/>
              <a:t>Gambar latar sekarang berada di depan. Klik gambar &gt;&gt; klik kanan &gt;&gt; change picture</a:t>
            </a:r>
          </a:p>
          <a:p>
            <a:r>
              <a:rPr lang="id-ID" sz="1400" baseline="0" dirty="0" smtClean="0"/>
              <a:t>Pilih gambar yang akan Anda gunakan.</a:t>
            </a:r>
          </a:p>
          <a:p>
            <a:r>
              <a:rPr lang="id-ID" sz="1400" baseline="0" dirty="0" smtClean="0"/>
              <a:t>Setelah itu kirim kembali gambar ke belakang shape. Caranya klik gambar &gt;&gt; klik tab format &gt;&gt; send to back</a:t>
            </a:r>
            <a:endParaRPr lang="id-ID" sz="1400" dirty="0"/>
          </a:p>
        </p:txBody>
      </p:sp>
      <p:sp>
        <p:nvSpPr>
          <p:cNvPr id="4" name="Slide Number Placeholder 3"/>
          <p:cNvSpPr>
            <a:spLocks noGrp="1"/>
          </p:cNvSpPr>
          <p:nvPr>
            <p:ph type="sldNum" sz="quarter" idx="10"/>
          </p:nvPr>
        </p:nvSpPr>
        <p:spPr/>
        <p:txBody>
          <a:bodyPr/>
          <a:lstStyle/>
          <a:p>
            <a:fld id="{C443B3E3-34D9-4138-B8F0-B1521E099D79}" type="slidenum">
              <a:rPr lang="id-ID" smtClean="0"/>
              <a:t>14</a:t>
            </a:fld>
            <a:endParaRPr lang="id-ID"/>
          </a:p>
        </p:txBody>
      </p:sp>
    </p:spTree>
    <p:extLst>
      <p:ext uri="{BB962C8B-B14F-4D97-AF65-F5344CB8AC3E}">
        <p14:creationId xmlns:p14="http://schemas.microsoft.com/office/powerpoint/2010/main" val="3103405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400" dirty="0" smtClean="0"/>
              <a:t>Untuk mengganti gambar latar, klik shape yg ada di depan kemudian klik tab Format</a:t>
            </a:r>
            <a:r>
              <a:rPr lang="id-ID" sz="1400" baseline="0" dirty="0" smtClean="0"/>
              <a:t> &gt;&gt; klik send to back</a:t>
            </a:r>
          </a:p>
          <a:p>
            <a:r>
              <a:rPr lang="id-ID" sz="1400" baseline="0" dirty="0" smtClean="0"/>
              <a:t>Gambar latar sekarang berada di depan. Klik gambar &gt;&gt; klik kanan &gt;&gt; change picture</a:t>
            </a:r>
          </a:p>
          <a:p>
            <a:r>
              <a:rPr lang="id-ID" sz="1400" baseline="0" dirty="0" smtClean="0"/>
              <a:t>Pilih gambar yang akan Anda gunakan.</a:t>
            </a:r>
          </a:p>
          <a:p>
            <a:r>
              <a:rPr lang="id-ID" sz="1400" baseline="0" dirty="0" smtClean="0"/>
              <a:t>Setelah itu kirim kembali gambar ke belakang shape. Caranya klik gambar &gt;&gt; klik tab format &gt;&gt; send to back</a:t>
            </a:r>
            <a:endParaRPr lang="id-ID" sz="1400" dirty="0"/>
          </a:p>
        </p:txBody>
      </p:sp>
      <p:sp>
        <p:nvSpPr>
          <p:cNvPr id="4" name="Slide Number Placeholder 3"/>
          <p:cNvSpPr>
            <a:spLocks noGrp="1"/>
          </p:cNvSpPr>
          <p:nvPr>
            <p:ph type="sldNum" sz="quarter" idx="10"/>
          </p:nvPr>
        </p:nvSpPr>
        <p:spPr/>
        <p:txBody>
          <a:bodyPr/>
          <a:lstStyle/>
          <a:p>
            <a:fld id="{C443B3E3-34D9-4138-B8F0-B1521E099D79}" type="slidenum">
              <a:rPr lang="id-ID" smtClean="0"/>
              <a:t>15</a:t>
            </a:fld>
            <a:endParaRPr lang="id-ID"/>
          </a:p>
        </p:txBody>
      </p:sp>
    </p:spTree>
    <p:extLst>
      <p:ext uri="{BB962C8B-B14F-4D97-AF65-F5344CB8AC3E}">
        <p14:creationId xmlns:p14="http://schemas.microsoft.com/office/powerpoint/2010/main" val="1312746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400" dirty="0" smtClean="0"/>
              <a:t>Untuk mengganti gambar latar, klik shape yg ada di depan kemudian klik tab Format</a:t>
            </a:r>
            <a:r>
              <a:rPr lang="id-ID" sz="1400" baseline="0" dirty="0" smtClean="0"/>
              <a:t> &gt;&gt; klik send to back</a:t>
            </a:r>
          </a:p>
          <a:p>
            <a:r>
              <a:rPr lang="id-ID" sz="1400" baseline="0" dirty="0" smtClean="0"/>
              <a:t>Gambar latar sekarang berada di depan. Klik gambar &gt;&gt; klik kanan &gt;&gt; change picture</a:t>
            </a:r>
          </a:p>
          <a:p>
            <a:r>
              <a:rPr lang="id-ID" sz="1400" baseline="0" dirty="0" smtClean="0"/>
              <a:t>Pilih gambar yang akan Anda gunakan.</a:t>
            </a:r>
          </a:p>
          <a:p>
            <a:r>
              <a:rPr lang="id-ID" sz="1400" baseline="0" dirty="0" smtClean="0"/>
              <a:t>Setelah itu kirim kembali gambar ke belakang shape. Caranya klik gambar &gt;&gt; klik tab format &gt;&gt; send to back</a:t>
            </a:r>
            <a:endParaRPr lang="id-ID" sz="1400" dirty="0"/>
          </a:p>
        </p:txBody>
      </p:sp>
      <p:sp>
        <p:nvSpPr>
          <p:cNvPr id="4" name="Slide Number Placeholder 3"/>
          <p:cNvSpPr>
            <a:spLocks noGrp="1"/>
          </p:cNvSpPr>
          <p:nvPr>
            <p:ph type="sldNum" sz="quarter" idx="10"/>
          </p:nvPr>
        </p:nvSpPr>
        <p:spPr/>
        <p:txBody>
          <a:bodyPr/>
          <a:lstStyle/>
          <a:p>
            <a:fld id="{C443B3E3-34D9-4138-B8F0-B1521E099D79}" type="slidenum">
              <a:rPr lang="id-ID" smtClean="0"/>
              <a:t>16</a:t>
            </a:fld>
            <a:endParaRPr lang="id-ID"/>
          </a:p>
        </p:txBody>
      </p:sp>
    </p:spTree>
    <p:extLst>
      <p:ext uri="{BB962C8B-B14F-4D97-AF65-F5344CB8AC3E}">
        <p14:creationId xmlns:p14="http://schemas.microsoft.com/office/powerpoint/2010/main" val="3004946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400" dirty="0" smtClean="0"/>
              <a:t>Untuk mengganti gambar latar, klik shape yg ada di depan kemudian klik tab Format</a:t>
            </a:r>
            <a:r>
              <a:rPr lang="id-ID" sz="1400" baseline="0" dirty="0" smtClean="0"/>
              <a:t> &gt;&gt; klik send to back</a:t>
            </a:r>
          </a:p>
          <a:p>
            <a:r>
              <a:rPr lang="id-ID" sz="1400" baseline="0" dirty="0" smtClean="0"/>
              <a:t>Gambar latar sekarang berada di depan. Klik gambar &gt;&gt; klik kanan &gt;&gt; change picture</a:t>
            </a:r>
          </a:p>
          <a:p>
            <a:r>
              <a:rPr lang="id-ID" sz="1400" baseline="0" dirty="0" smtClean="0"/>
              <a:t>Pilih gambar yang akan Anda gunakan.</a:t>
            </a:r>
          </a:p>
          <a:p>
            <a:r>
              <a:rPr lang="id-ID" sz="1400" baseline="0" dirty="0" smtClean="0"/>
              <a:t>Setelah itu kirim kembali gambar ke belakang shape. Caranya klik gambar &gt;&gt; klik tab format &gt;&gt; send to back</a:t>
            </a:r>
            <a:endParaRPr lang="id-ID" sz="1400" dirty="0"/>
          </a:p>
        </p:txBody>
      </p:sp>
      <p:sp>
        <p:nvSpPr>
          <p:cNvPr id="4" name="Slide Number Placeholder 3"/>
          <p:cNvSpPr>
            <a:spLocks noGrp="1"/>
          </p:cNvSpPr>
          <p:nvPr>
            <p:ph type="sldNum" sz="quarter" idx="10"/>
          </p:nvPr>
        </p:nvSpPr>
        <p:spPr/>
        <p:txBody>
          <a:bodyPr/>
          <a:lstStyle/>
          <a:p>
            <a:fld id="{C443B3E3-34D9-4138-B8F0-B1521E099D79}" type="slidenum">
              <a:rPr lang="id-ID" smtClean="0"/>
              <a:t>17</a:t>
            </a:fld>
            <a:endParaRPr lang="id-ID"/>
          </a:p>
        </p:txBody>
      </p:sp>
    </p:spTree>
    <p:extLst>
      <p:ext uri="{BB962C8B-B14F-4D97-AF65-F5344CB8AC3E}">
        <p14:creationId xmlns:p14="http://schemas.microsoft.com/office/powerpoint/2010/main" val="3330320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400" dirty="0" smtClean="0"/>
              <a:t>Untuk mengganti gambar latar, klik shape yg ada di depan kemudian klik tab Format</a:t>
            </a:r>
            <a:r>
              <a:rPr lang="id-ID" sz="1400" baseline="0" dirty="0" smtClean="0"/>
              <a:t> &gt;&gt; klik send to back</a:t>
            </a:r>
          </a:p>
          <a:p>
            <a:r>
              <a:rPr lang="id-ID" sz="1400" baseline="0" dirty="0" smtClean="0"/>
              <a:t>Gambar latar sekarang berada di depan. Klik gambar &gt;&gt; klik kanan &gt;&gt; change picture</a:t>
            </a:r>
          </a:p>
          <a:p>
            <a:r>
              <a:rPr lang="id-ID" sz="1400" baseline="0" dirty="0" smtClean="0"/>
              <a:t>Pilih gambar yang akan Anda gunakan.</a:t>
            </a:r>
          </a:p>
          <a:p>
            <a:r>
              <a:rPr lang="id-ID" sz="1400" baseline="0" dirty="0" smtClean="0"/>
              <a:t>Setelah itu kirim kembali gambar ke belakang shape. Caranya klik gambar &gt;&gt; klik tab format &gt;&gt; send to back</a:t>
            </a:r>
            <a:endParaRPr lang="id-ID" sz="1400" dirty="0"/>
          </a:p>
        </p:txBody>
      </p:sp>
      <p:sp>
        <p:nvSpPr>
          <p:cNvPr id="4" name="Slide Number Placeholder 3"/>
          <p:cNvSpPr>
            <a:spLocks noGrp="1"/>
          </p:cNvSpPr>
          <p:nvPr>
            <p:ph type="sldNum" sz="quarter" idx="10"/>
          </p:nvPr>
        </p:nvSpPr>
        <p:spPr/>
        <p:txBody>
          <a:bodyPr/>
          <a:lstStyle/>
          <a:p>
            <a:fld id="{C443B3E3-34D9-4138-B8F0-B1521E099D79}" type="slidenum">
              <a:rPr lang="id-ID" smtClean="0"/>
              <a:t>18</a:t>
            </a:fld>
            <a:endParaRPr lang="id-ID"/>
          </a:p>
        </p:txBody>
      </p:sp>
    </p:spTree>
    <p:extLst>
      <p:ext uri="{BB962C8B-B14F-4D97-AF65-F5344CB8AC3E}">
        <p14:creationId xmlns:p14="http://schemas.microsoft.com/office/powerpoint/2010/main" val="3626901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400" dirty="0" smtClean="0"/>
              <a:t>Untuk mengganti gambar latar, klik shape yg ada di depan kemudian klik tab Format</a:t>
            </a:r>
            <a:r>
              <a:rPr lang="id-ID" sz="1400" baseline="0" dirty="0" smtClean="0"/>
              <a:t> &gt;&gt; klik send to back</a:t>
            </a:r>
          </a:p>
          <a:p>
            <a:r>
              <a:rPr lang="id-ID" sz="1400" baseline="0" dirty="0" smtClean="0"/>
              <a:t>Gambar latar sekarang berada di depan. Klik gambar &gt;&gt; klik kanan &gt;&gt; change picture</a:t>
            </a:r>
          </a:p>
          <a:p>
            <a:r>
              <a:rPr lang="id-ID" sz="1400" baseline="0" dirty="0" smtClean="0"/>
              <a:t>Pilih gambar yang akan Anda gunakan.</a:t>
            </a:r>
          </a:p>
          <a:p>
            <a:r>
              <a:rPr lang="id-ID" sz="1400" baseline="0" dirty="0" smtClean="0"/>
              <a:t>Setelah itu kirim kembali gambar ke belakang shape. Caranya klik gambar &gt;&gt; klik tab format &gt;&gt; send to back</a:t>
            </a:r>
            <a:endParaRPr lang="id-ID" sz="1400" dirty="0"/>
          </a:p>
        </p:txBody>
      </p:sp>
      <p:sp>
        <p:nvSpPr>
          <p:cNvPr id="4" name="Slide Number Placeholder 3"/>
          <p:cNvSpPr>
            <a:spLocks noGrp="1"/>
          </p:cNvSpPr>
          <p:nvPr>
            <p:ph type="sldNum" sz="quarter" idx="10"/>
          </p:nvPr>
        </p:nvSpPr>
        <p:spPr/>
        <p:txBody>
          <a:bodyPr/>
          <a:lstStyle/>
          <a:p>
            <a:fld id="{C443B3E3-34D9-4138-B8F0-B1521E099D79}" type="slidenum">
              <a:rPr lang="id-ID" smtClean="0"/>
              <a:t>19</a:t>
            </a:fld>
            <a:endParaRPr lang="id-ID"/>
          </a:p>
        </p:txBody>
      </p:sp>
    </p:spTree>
    <p:extLst>
      <p:ext uri="{BB962C8B-B14F-4D97-AF65-F5344CB8AC3E}">
        <p14:creationId xmlns:p14="http://schemas.microsoft.com/office/powerpoint/2010/main" val="1934655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400" dirty="0" smtClean="0"/>
              <a:t>Untuk mengganti gambar latar, klik shape yg ada di depan kemudian klik tab Format</a:t>
            </a:r>
            <a:r>
              <a:rPr lang="id-ID" sz="1400" baseline="0" dirty="0" smtClean="0"/>
              <a:t> &gt;&gt; klik send to back</a:t>
            </a:r>
          </a:p>
          <a:p>
            <a:r>
              <a:rPr lang="id-ID" sz="1400" baseline="0" dirty="0" smtClean="0"/>
              <a:t>Gambar latar sekarang berada di depan. Klik gambar &gt;&gt; klik kanan &gt;&gt; change picture</a:t>
            </a:r>
          </a:p>
          <a:p>
            <a:r>
              <a:rPr lang="id-ID" sz="1400" baseline="0" dirty="0" smtClean="0"/>
              <a:t>Pilih gambar yang akan Anda gunakan.</a:t>
            </a:r>
          </a:p>
          <a:p>
            <a:r>
              <a:rPr lang="id-ID" sz="1400" baseline="0" dirty="0" smtClean="0"/>
              <a:t>Setelah itu kirim kembali gambar ke belakang shape. Caranya klik gambar &gt;&gt; klik tab format &gt;&gt; send to back</a:t>
            </a:r>
            <a:endParaRPr lang="id-ID" sz="1400" dirty="0"/>
          </a:p>
        </p:txBody>
      </p:sp>
      <p:sp>
        <p:nvSpPr>
          <p:cNvPr id="4" name="Slide Number Placeholder 3"/>
          <p:cNvSpPr>
            <a:spLocks noGrp="1"/>
          </p:cNvSpPr>
          <p:nvPr>
            <p:ph type="sldNum" sz="quarter" idx="10"/>
          </p:nvPr>
        </p:nvSpPr>
        <p:spPr/>
        <p:txBody>
          <a:bodyPr/>
          <a:lstStyle/>
          <a:p>
            <a:fld id="{C443B3E3-34D9-4138-B8F0-B1521E099D79}" type="slidenum">
              <a:rPr lang="id-ID" smtClean="0"/>
              <a:t>20</a:t>
            </a:fld>
            <a:endParaRPr lang="id-ID"/>
          </a:p>
        </p:txBody>
      </p:sp>
    </p:spTree>
    <p:extLst>
      <p:ext uri="{BB962C8B-B14F-4D97-AF65-F5344CB8AC3E}">
        <p14:creationId xmlns:p14="http://schemas.microsoft.com/office/powerpoint/2010/main" val="2005852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400" dirty="0" smtClean="0"/>
              <a:t>Untuk mengganti gambar latar, klik shape yg ada di depan kemudian klik tab Format</a:t>
            </a:r>
            <a:r>
              <a:rPr lang="id-ID" sz="1400" baseline="0" dirty="0" smtClean="0"/>
              <a:t> &gt;&gt; klik send to back</a:t>
            </a:r>
          </a:p>
          <a:p>
            <a:r>
              <a:rPr lang="id-ID" sz="1400" baseline="0" dirty="0" smtClean="0"/>
              <a:t>Gambar latar sekarang berada di depan. Klik gambar &gt;&gt; klik kanan &gt;&gt; change picture</a:t>
            </a:r>
          </a:p>
          <a:p>
            <a:r>
              <a:rPr lang="id-ID" sz="1400" baseline="0" dirty="0" smtClean="0"/>
              <a:t>Pilih gambar yang akan Anda gunakan.</a:t>
            </a:r>
          </a:p>
          <a:p>
            <a:r>
              <a:rPr lang="id-ID" sz="1400" baseline="0" dirty="0" smtClean="0"/>
              <a:t>Setelah itu kirim kembali gambar ke belakang shape. Caranya klik gambar &gt;&gt; klik tab format &gt;&gt; send to back</a:t>
            </a:r>
            <a:endParaRPr lang="id-ID" sz="1400" dirty="0"/>
          </a:p>
        </p:txBody>
      </p:sp>
      <p:sp>
        <p:nvSpPr>
          <p:cNvPr id="4" name="Slide Number Placeholder 3"/>
          <p:cNvSpPr>
            <a:spLocks noGrp="1"/>
          </p:cNvSpPr>
          <p:nvPr>
            <p:ph type="sldNum" sz="quarter" idx="10"/>
          </p:nvPr>
        </p:nvSpPr>
        <p:spPr/>
        <p:txBody>
          <a:bodyPr/>
          <a:lstStyle/>
          <a:p>
            <a:fld id="{C443B3E3-34D9-4138-B8F0-B1521E099D79}" type="slidenum">
              <a:rPr lang="id-ID" smtClean="0"/>
              <a:t>3</a:t>
            </a:fld>
            <a:endParaRPr lang="id-ID"/>
          </a:p>
        </p:txBody>
      </p:sp>
    </p:spTree>
    <p:extLst>
      <p:ext uri="{BB962C8B-B14F-4D97-AF65-F5344CB8AC3E}">
        <p14:creationId xmlns:p14="http://schemas.microsoft.com/office/powerpoint/2010/main" val="2391939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400" dirty="0" smtClean="0"/>
              <a:t>Untuk mengganti gambar latar, klik shape yg ada di depan kemudian klik tab Format</a:t>
            </a:r>
            <a:r>
              <a:rPr lang="id-ID" sz="1400" baseline="0" dirty="0" smtClean="0"/>
              <a:t> &gt;&gt; klik send to back</a:t>
            </a:r>
          </a:p>
          <a:p>
            <a:r>
              <a:rPr lang="id-ID" sz="1400" baseline="0" dirty="0" smtClean="0"/>
              <a:t>Gambar latar sekarang berada di depan. Klik gambar &gt;&gt; klik kanan &gt;&gt; change picture</a:t>
            </a:r>
          </a:p>
          <a:p>
            <a:r>
              <a:rPr lang="id-ID" sz="1400" baseline="0" dirty="0" smtClean="0"/>
              <a:t>Pilih gambar yang akan Anda gunakan.</a:t>
            </a:r>
          </a:p>
          <a:p>
            <a:r>
              <a:rPr lang="id-ID" sz="1400" baseline="0" dirty="0" smtClean="0"/>
              <a:t>Setelah itu kirim kembali gambar ke belakang shape. Caranya klik gambar &gt;&gt; klik tab format &gt;&gt; send to back</a:t>
            </a:r>
            <a:endParaRPr lang="id-ID" sz="1400" dirty="0"/>
          </a:p>
        </p:txBody>
      </p:sp>
      <p:sp>
        <p:nvSpPr>
          <p:cNvPr id="4" name="Slide Number Placeholder 3"/>
          <p:cNvSpPr>
            <a:spLocks noGrp="1"/>
          </p:cNvSpPr>
          <p:nvPr>
            <p:ph type="sldNum" sz="quarter" idx="10"/>
          </p:nvPr>
        </p:nvSpPr>
        <p:spPr/>
        <p:txBody>
          <a:bodyPr/>
          <a:lstStyle/>
          <a:p>
            <a:fld id="{C443B3E3-34D9-4138-B8F0-B1521E099D79}" type="slidenum">
              <a:rPr lang="id-ID" smtClean="0"/>
              <a:t>21</a:t>
            </a:fld>
            <a:endParaRPr lang="id-ID"/>
          </a:p>
        </p:txBody>
      </p:sp>
    </p:spTree>
    <p:extLst>
      <p:ext uri="{BB962C8B-B14F-4D97-AF65-F5344CB8AC3E}">
        <p14:creationId xmlns:p14="http://schemas.microsoft.com/office/powerpoint/2010/main" val="2147737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400" dirty="0" smtClean="0"/>
              <a:t>Untuk mengganti gambar latar, klik shape yg ada di depan kemudian klik tab Format</a:t>
            </a:r>
            <a:r>
              <a:rPr lang="id-ID" sz="1400" baseline="0" dirty="0" smtClean="0"/>
              <a:t> &gt;&gt; klik send to back</a:t>
            </a:r>
          </a:p>
          <a:p>
            <a:r>
              <a:rPr lang="id-ID" sz="1400" baseline="0" dirty="0" smtClean="0"/>
              <a:t>Gambar latar sekarang berada di depan. Klik gambar &gt;&gt; klik kanan &gt;&gt; change picture</a:t>
            </a:r>
          </a:p>
          <a:p>
            <a:r>
              <a:rPr lang="id-ID" sz="1400" baseline="0" dirty="0" smtClean="0"/>
              <a:t>Pilih gambar yang akan Anda gunakan.</a:t>
            </a:r>
          </a:p>
          <a:p>
            <a:r>
              <a:rPr lang="id-ID" sz="1400" baseline="0" dirty="0" smtClean="0"/>
              <a:t>Setelah itu kirim kembali gambar ke belakang shape. Caranya klik gambar &gt;&gt; klik tab format &gt;&gt; send to back</a:t>
            </a:r>
            <a:endParaRPr lang="id-ID" sz="1400" dirty="0"/>
          </a:p>
        </p:txBody>
      </p:sp>
      <p:sp>
        <p:nvSpPr>
          <p:cNvPr id="4" name="Slide Number Placeholder 3"/>
          <p:cNvSpPr>
            <a:spLocks noGrp="1"/>
          </p:cNvSpPr>
          <p:nvPr>
            <p:ph type="sldNum" sz="quarter" idx="10"/>
          </p:nvPr>
        </p:nvSpPr>
        <p:spPr/>
        <p:txBody>
          <a:bodyPr/>
          <a:lstStyle/>
          <a:p>
            <a:fld id="{C443B3E3-34D9-4138-B8F0-B1521E099D79}" type="slidenum">
              <a:rPr lang="id-ID" smtClean="0"/>
              <a:t>22</a:t>
            </a:fld>
            <a:endParaRPr lang="id-ID"/>
          </a:p>
        </p:txBody>
      </p:sp>
    </p:spTree>
    <p:extLst>
      <p:ext uri="{BB962C8B-B14F-4D97-AF65-F5344CB8AC3E}">
        <p14:creationId xmlns:p14="http://schemas.microsoft.com/office/powerpoint/2010/main" val="2765397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400" dirty="0" smtClean="0"/>
              <a:t>Untuk mengganti gambar latar, klik shape yg ada di depan kemudian klik tab Format</a:t>
            </a:r>
            <a:r>
              <a:rPr lang="id-ID" sz="1400" baseline="0" dirty="0" smtClean="0"/>
              <a:t> &gt;&gt; klik send to back</a:t>
            </a:r>
          </a:p>
          <a:p>
            <a:r>
              <a:rPr lang="id-ID" sz="1400" baseline="0" dirty="0" smtClean="0"/>
              <a:t>Gambar latar sekarang berada di depan. Klik gambar &gt;&gt; klik kanan &gt;&gt; change picture</a:t>
            </a:r>
          </a:p>
          <a:p>
            <a:r>
              <a:rPr lang="id-ID" sz="1400" baseline="0" dirty="0" smtClean="0"/>
              <a:t>Pilih gambar yang akan Anda gunakan.</a:t>
            </a:r>
          </a:p>
          <a:p>
            <a:r>
              <a:rPr lang="id-ID" sz="1400" baseline="0" dirty="0" smtClean="0"/>
              <a:t>Setelah itu kirim kembali gambar ke belakang shape. Caranya klik gambar &gt;&gt; klik tab format &gt;&gt; send to back</a:t>
            </a:r>
            <a:endParaRPr lang="id-ID" sz="1400" dirty="0"/>
          </a:p>
        </p:txBody>
      </p:sp>
      <p:sp>
        <p:nvSpPr>
          <p:cNvPr id="4" name="Slide Number Placeholder 3"/>
          <p:cNvSpPr>
            <a:spLocks noGrp="1"/>
          </p:cNvSpPr>
          <p:nvPr>
            <p:ph type="sldNum" sz="quarter" idx="10"/>
          </p:nvPr>
        </p:nvSpPr>
        <p:spPr/>
        <p:txBody>
          <a:bodyPr/>
          <a:lstStyle/>
          <a:p>
            <a:fld id="{C443B3E3-34D9-4138-B8F0-B1521E099D79}" type="slidenum">
              <a:rPr lang="id-ID" smtClean="0"/>
              <a:t>4</a:t>
            </a:fld>
            <a:endParaRPr lang="id-ID"/>
          </a:p>
        </p:txBody>
      </p:sp>
    </p:spTree>
    <p:extLst>
      <p:ext uri="{BB962C8B-B14F-4D97-AF65-F5344CB8AC3E}">
        <p14:creationId xmlns:p14="http://schemas.microsoft.com/office/powerpoint/2010/main" val="3594974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400" dirty="0" smtClean="0"/>
              <a:t>Untuk mengganti gambar latar, klik shape yg ada di depan kemudian klik tab Format</a:t>
            </a:r>
            <a:r>
              <a:rPr lang="id-ID" sz="1400" baseline="0" dirty="0" smtClean="0"/>
              <a:t> &gt;&gt; klik send to back</a:t>
            </a:r>
          </a:p>
          <a:p>
            <a:r>
              <a:rPr lang="id-ID" sz="1400" baseline="0" dirty="0" smtClean="0"/>
              <a:t>Gambar latar sekarang berada di depan. Klik gambar &gt;&gt; klik kanan &gt;&gt; change picture</a:t>
            </a:r>
          </a:p>
          <a:p>
            <a:r>
              <a:rPr lang="id-ID" sz="1400" baseline="0" dirty="0" smtClean="0"/>
              <a:t>Pilih gambar yang akan Anda gunakan.</a:t>
            </a:r>
          </a:p>
          <a:p>
            <a:r>
              <a:rPr lang="id-ID" sz="1400" baseline="0" dirty="0" smtClean="0"/>
              <a:t>Setelah itu kirim kembali gambar ke belakang shape. Caranya klik gambar &gt;&gt; klik tab format &gt;&gt; send to back</a:t>
            </a:r>
            <a:endParaRPr lang="id-ID" sz="1400" dirty="0"/>
          </a:p>
        </p:txBody>
      </p:sp>
      <p:sp>
        <p:nvSpPr>
          <p:cNvPr id="4" name="Slide Number Placeholder 3"/>
          <p:cNvSpPr>
            <a:spLocks noGrp="1"/>
          </p:cNvSpPr>
          <p:nvPr>
            <p:ph type="sldNum" sz="quarter" idx="10"/>
          </p:nvPr>
        </p:nvSpPr>
        <p:spPr/>
        <p:txBody>
          <a:bodyPr/>
          <a:lstStyle/>
          <a:p>
            <a:fld id="{C443B3E3-34D9-4138-B8F0-B1521E099D79}" type="slidenum">
              <a:rPr lang="id-ID" smtClean="0"/>
              <a:t>5</a:t>
            </a:fld>
            <a:endParaRPr lang="id-ID"/>
          </a:p>
        </p:txBody>
      </p:sp>
    </p:spTree>
    <p:extLst>
      <p:ext uri="{BB962C8B-B14F-4D97-AF65-F5344CB8AC3E}">
        <p14:creationId xmlns:p14="http://schemas.microsoft.com/office/powerpoint/2010/main" val="3800808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400" dirty="0" smtClean="0"/>
              <a:t>Untuk mengganti gambar latar, klik shape yg ada di depan kemudian klik tab Format</a:t>
            </a:r>
            <a:r>
              <a:rPr lang="id-ID" sz="1400" baseline="0" dirty="0" smtClean="0"/>
              <a:t> &gt;&gt; klik send to back</a:t>
            </a:r>
          </a:p>
          <a:p>
            <a:r>
              <a:rPr lang="id-ID" sz="1400" baseline="0" dirty="0" smtClean="0"/>
              <a:t>Gambar latar sekarang berada di depan. Klik gambar &gt;&gt; klik kanan &gt;&gt; change picture</a:t>
            </a:r>
          </a:p>
          <a:p>
            <a:r>
              <a:rPr lang="id-ID" sz="1400" baseline="0" dirty="0" smtClean="0"/>
              <a:t>Pilih gambar yang akan Anda gunakan.</a:t>
            </a:r>
          </a:p>
          <a:p>
            <a:r>
              <a:rPr lang="id-ID" sz="1400" baseline="0" dirty="0" smtClean="0"/>
              <a:t>Setelah itu kirim kembali gambar ke belakang shape. Caranya klik gambar &gt;&gt; klik tab format &gt;&gt; send to back</a:t>
            </a:r>
            <a:endParaRPr lang="id-ID" sz="1400" dirty="0"/>
          </a:p>
        </p:txBody>
      </p:sp>
      <p:sp>
        <p:nvSpPr>
          <p:cNvPr id="4" name="Slide Number Placeholder 3"/>
          <p:cNvSpPr>
            <a:spLocks noGrp="1"/>
          </p:cNvSpPr>
          <p:nvPr>
            <p:ph type="sldNum" sz="quarter" idx="10"/>
          </p:nvPr>
        </p:nvSpPr>
        <p:spPr/>
        <p:txBody>
          <a:bodyPr/>
          <a:lstStyle/>
          <a:p>
            <a:fld id="{C443B3E3-34D9-4138-B8F0-B1521E099D79}" type="slidenum">
              <a:rPr lang="id-ID" smtClean="0"/>
              <a:t>6</a:t>
            </a:fld>
            <a:endParaRPr lang="id-ID"/>
          </a:p>
        </p:txBody>
      </p:sp>
    </p:spTree>
    <p:extLst>
      <p:ext uri="{BB962C8B-B14F-4D97-AF65-F5344CB8AC3E}">
        <p14:creationId xmlns:p14="http://schemas.microsoft.com/office/powerpoint/2010/main" val="51543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400" dirty="0" smtClean="0"/>
              <a:t>Untuk mengganti gambar latar, klik shape yg ada di depan kemudian klik tab Format</a:t>
            </a:r>
            <a:r>
              <a:rPr lang="id-ID" sz="1400" baseline="0" dirty="0" smtClean="0"/>
              <a:t> &gt;&gt; klik send to back</a:t>
            </a:r>
          </a:p>
          <a:p>
            <a:r>
              <a:rPr lang="id-ID" sz="1400" baseline="0" dirty="0" smtClean="0"/>
              <a:t>Gambar latar sekarang berada di depan. Klik gambar &gt;&gt; klik kanan &gt;&gt; change picture</a:t>
            </a:r>
          </a:p>
          <a:p>
            <a:r>
              <a:rPr lang="id-ID" sz="1400" baseline="0" dirty="0" smtClean="0"/>
              <a:t>Pilih gambar yang akan Anda gunakan.</a:t>
            </a:r>
          </a:p>
          <a:p>
            <a:r>
              <a:rPr lang="id-ID" sz="1400" baseline="0" dirty="0" smtClean="0"/>
              <a:t>Setelah itu kirim kembali gambar ke belakang shape. Caranya klik gambar &gt;&gt; klik tab format &gt;&gt; send to back</a:t>
            </a:r>
            <a:endParaRPr lang="id-ID" sz="1400" dirty="0"/>
          </a:p>
        </p:txBody>
      </p:sp>
      <p:sp>
        <p:nvSpPr>
          <p:cNvPr id="4" name="Slide Number Placeholder 3"/>
          <p:cNvSpPr>
            <a:spLocks noGrp="1"/>
          </p:cNvSpPr>
          <p:nvPr>
            <p:ph type="sldNum" sz="quarter" idx="10"/>
          </p:nvPr>
        </p:nvSpPr>
        <p:spPr/>
        <p:txBody>
          <a:bodyPr/>
          <a:lstStyle/>
          <a:p>
            <a:fld id="{C443B3E3-34D9-4138-B8F0-B1521E099D79}" type="slidenum">
              <a:rPr lang="id-ID" smtClean="0"/>
              <a:t>7</a:t>
            </a:fld>
            <a:endParaRPr lang="id-ID"/>
          </a:p>
        </p:txBody>
      </p:sp>
    </p:spTree>
    <p:extLst>
      <p:ext uri="{BB962C8B-B14F-4D97-AF65-F5344CB8AC3E}">
        <p14:creationId xmlns:p14="http://schemas.microsoft.com/office/powerpoint/2010/main" val="1586924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400" dirty="0" smtClean="0"/>
              <a:t>Untuk mengganti gambar latar, klik shape yg ada di depan kemudian klik tab Format</a:t>
            </a:r>
            <a:r>
              <a:rPr lang="id-ID" sz="1400" baseline="0" dirty="0" smtClean="0"/>
              <a:t> &gt;&gt; klik send to back</a:t>
            </a:r>
          </a:p>
          <a:p>
            <a:r>
              <a:rPr lang="id-ID" sz="1400" baseline="0" dirty="0" smtClean="0"/>
              <a:t>Gambar latar sekarang berada di depan. Klik gambar &gt;&gt; klik kanan &gt;&gt; change picture</a:t>
            </a:r>
          </a:p>
          <a:p>
            <a:r>
              <a:rPr lang="id-ID" sz="1400" baseline="0" dirty="0" smtClean="0"/>
              <a:t>Pilih gambar yang akan Anda gunakan.</a:t>
            </a:r>
          </a:p>
          <a:p>
            <a:r>
              <a:rPr lang="id-ID" sz="1400" baseline="0" dirty="0" smtClean="0"/>
              <a:t>Setelah itu kirim kembali gambar ke belakang shape. Caranya klik gambar &gt;&gt; klik tab format &gt;&gt; send to back</a:t>
            </a:r>
            <a:endParaRPr lang="id-ID" sz="1400" dirty="0"/>
          </a:p>
        </p:txBody>
      </p:sp>
      <p:sp>
        <p:nvSpPr>
          <p:cNvPr id="4" name="Slide Number Placeholder 3"/>
          <p:cNvSpPr>
            <a:spLocks noGrp="1"/>
          </p:cNvSpPr>
          <p:nvPr>
            <p:ph type="sldNum" sz="quarter" idx="10"/>
          </p:nvPr>
        </p:nvSpPr>
        <p:spPr/>
        <p:txBody>
          <a:bodyPr/>
          <a:lstStyle/>
          <a:p>
            <a:fld id="{C443B3E3-34D9-4138-B8F0-B1521E099D79}" type="slidenum">
              <a:rPr lang="id-ID" smtClean="0"/>
              <a:t>8</a:t>
            </a:fld>
            <a:endParaRPr lang="id-ID"/>
          </a:p>
        </p:txBody>
      </p:sp>
    </p:spTree>
    <p:extLst>
      <p:ext uri="{BB962C8B-B14F-4D97-AF65-F5344CB8AC3E}">
        <p14:creationId xmlns:p14="http://schemas.microsoft.com/office/powerpoint/2010/main" val="2356580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400" dirty="0" smtClean="0"/>
              <a:t>Untuk mengganti gambar latar, klik shape yg ada di depan kemudian klik tab Format</a:t>
            </a:r>
            <a:r>
              <a:rPr lang="id-ID" sz="1400" baseline="0" dirty="0" smtClean="0"/>
              <a:t> &gt;&gt; klik send to back</a:t>
            </a:r>
          </a:p>
          <a:p>
            <a:r>
              <a:rPr lang="id-ID" sz="1400" baseline="0" dirty="0" smtClean="0"/>
              <a:t>Gambar latar sekarang berada di depan. Klik gambar &gt;&gt; klik kanan &gt;&gt; change picture</a:t>
            </a:r>
          </a:p>
          <a:p>
            <a:r>
              <a:rPr lang="id-ID" sz="1400" baseline="0" dirty="0" smtClean="0"/>
              <a:t>Pilih gambar yang akan Anda gunakan.</a:t>
            </a:r>
          </a:p>
          <a:p>
            <a:r>
              <a:rPr lang="id-ID" sz="1400" baseline="0" dirty="0" smtClean="0"/>
              <a:t>Setelah itu kirim kembali gambar ke belakang shape. Caranya klik gambar &gt;&gt; klik tab format &gt;&gt; send to back</a:t>
            </a:r>
            <a:endParaRPr lang="id-ID" sz="1400" dirty="0"/>
          </a:p>
        </p:txBody>
      </p:sp>
      <p:sp>
        <p:nvSpPr>
          <p:cNvPr id="4" name="Slide Number Placeholder 3"/>
          <p:cNvSpPr>
            <a:spLocks noGrp="1"/>
          </p:cNvSpPr>
          <p:nvPr>
            <p:ph type="sldNum" sz="quarter" idx="10"/>
          </p:nvPr>
        </p:nvSpPr>
        <p:spPr/>
        <p:txBody>
          <a:bodyPr/>
          <a:lstStyle/>
          <a:p>
            <a:fld id="{C443B3E3-34D9-4138-B8F0-B1521E099D79}" type="slidenum">
              <a:rPr lang="id-ID" smtClean="0"/>
              <a:t>9</a:t>
            </a:fld>
            <a:endParaRPr lang="id-ID"/>
          </a:p>
        </p:txBody>
      </p:sp>
    </p:spTree>
    <p:extLst>
      <p:ext uri="{BB962C8B-B14F-4D97-AF65-F5344CB8AC3E}">
        <p14:creationId xmlns:p14="http://schemas.microsoft.com/office/powerpoint/2010/main" val="1660416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400" dirty="0" smtClean="0"/>
              <a:t>Untuk mengganti gambar latar, klik shape yg ada di depan kemudian klik tab Format</a:t>
            </a:r>
            <a:r>
              <a:rPr lang="id-ID" sz="1400" baseline="0" dirty="0" smtClean="0"/>
              <a:t> &gt;&gt; klik send to back</a:t>
            </a:r>
          </a:p>
          <a:p>
            <a:r>
              <a:rPr lang="id-ID" sz="1400" baseline="0" dirty="0" smtClean="0"/>
              <a:t>Gambar latar sekarang berada di depan. Klik gambar &gt;&gt; klik kanan &gt;&gt; change picture</a:t>
            </a:r>
          </a:p>
          <a:p>
            <a:r>
              <a:rPr lang="id-ID" sz="1400" baseline="0" dirty="0" smtClean="0"/>
              <a:t>Pilih gambar yang akan Anda gunakan.</a:t>
            </a:r>
          </a:p>
          <a:p>
            <a:r>
              <a:rPr lang="id-ID" sz="1400" baseline="0" dirty="0" smtClean="0"/>
              <a:t>Setelah itu kirim kembali gambar ke belakang shape. Caranya klik gambar &gt;&gt; klik tab format &gt;&gt; send to back</a:t>
            </a:r>
            <a:endParaRPr lang="id-ID" sz="1400" dirty="0"/>
          </a:p>
        </p:txBody>
      </p:sp>
      <p:sp>
        <p:nvSpPr>
          <p:cNvPr id="4" name="Slide Number Placeholder 3"/>
          <p:cNvSpPr>
            <a:spLocks noGrp="1"/>
          </p:cNvSpPr>
          <p:nvPr>
            <p:ph type="sldNum" sz="quarter" idx="10"/>
          </p:nvPr>
        </p:nvSpPr>
        <p:spPr/>
        <p:txBody>
          <a:bodyPr/>
          <a:lstStyle/>
          <a:p>
            <a:fld id="{C443B3E3-34D9-4138-B8F0-B1521E099D79}" type="slidenum">
              <a:rPr lang="id-ID" smtClean="0"/>
              <a:t>10</a:t>
            </a:fld>
            <a:endParaRPr lang="id-ID"/>
          </a:p>
        </p:txBody>
      </p:sp>
    </p:spTree>
    <p:extLst>
      <p:ext uri="{BB962C8B-B14F-4D97-AF65-F5344CB8AC3E}">
        <p14:creationId xmlns:p14="http://schemas.microsoft.com/office/powerpoint/2010/main" val="172382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2FD17A1-BD4D-4C58-B2CD-FE2AD5FCD738}"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F2D3C-B1E2-4E19-B62C-4EBD74255D9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08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FD17A1-BD4D-4C58-B2CD-FE2AD5FCD738}"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F2D3C-B1E2-4E19-B62C-4EBD74255D98}" type="slidenum">
              <a:rPr lang="en-US" smtClean="0"/>
              <a:t>‹#›</a:t>
            </a:fld>
            <a:endParaRPr lang="en-US"/>
          </a:p>
        </p:txBody>
      </p:sp>
    </p:spTree>
    <p:extLst>
      <p:ext uri="{BB962C8B-B14F-4D97-AF65-F5344CB8AC3E}">
        <p14:creationId xmlns:p14="http://schemas.microsoft.com/office/powerpoint/2010/main" val="332536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FD17A1-BD4D-4C58-B2CD-FE2AD5FCD738}"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F2D3C-B1E2-4E19-B62C-4EBD74255D9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786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838200" y="2867706"/>
            <a:ext cx="10515600" cy="1122589"/>
          </a:xfrm>
        </p:spPr>
        <p:txBody>
          <a:bodyPr anchor="b"/>
          <a:lstStyle>
            <a:lvl1pPr algn="ctr">
              <a:defRPr sz="6000" b="1"/>
            </a:lvl1pPr>
          </a:lstStyle>
          <a:p>
            <a:r>
              <a:rPr lang="en-US" dirty="0" smtClean="0"/>
              <a:t>Click to edit</a:t>
            </a:r>
            <a:endParaRPr lang="id-ID" dirty="0"/>
          </a:p>
        </p:txBody>
      </p:sp>
    </p:spTree>
    <p:extLst>
      <p:ext uri="{BB962C8B-B14F-4D97-AF65-F5344CB8AC3E}">
        <p14:creationId xmlns:p14="http://schemas.microsoft.com/office/powerpoint/2010/main" val="20623691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Layout">
    <p:bg>
      <p:bgPr>
        <a:solidFill>
          <a:schemeClr val="accent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943872" y="3004317"/>
            <a:ext cx="7248128" cy="63143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943872" y="3635752"/>
            <a:ext cx="7248128" cy="384043"/>
          </a:xfrm>
          <a:prstGeom prst="rect">
            <a:avLst/>
          </a:prstGeom>
        </p:spPr>
        <p:txBody>
          <a:bodyPr anchor="ctr"/>
          <a:lstStyle>
            <a:lvl1pPr marL="0" indent="0" algn="l">
              <a:buNone/>
              <a:defRPr sz="1867" b="0" baseline="0">
                <a:solidFill>
                  <a:schemeClr val="bg1"/>
                </a:solidFill>
                <a:latin typeface="+mn-lt"/>
                <a:cs typeface="Arial" pitchFamily="34" charset="0"/>
              </a:defRPr>
            </a:lvl1pPr>
          </a:lstStyle>
          <a:p>
            <a:pPr lvl="0"/>
            <a:r>
              <a:rPr lang="en-US" altLang="ko-KR" dirty="0"/>
              <a:t>Insert the title of your subtitle Here</a:t>
            </a:r>
          </a:p>
        </p:txBody>
      </p:sp>
      <p:grpSp>
        <p:nvGrpSpPr>
          <p:cNvPr id="4" name="Group 3"/>
          <p:cNvGrpSpPr/>
          <p:nvPr userDrawn="1"/>
        </p:nvGrpSpPr>
        <p:grpSpPr>
          <a:xfrm>
            <a:off x="1812365" y="1808180"/>
            <a:ext cx="3227519" cy="3233848"/>
            <a:chOff x="894913" y="1065128"/>
            <a:chExt cx="2420639" cy="2425386"/>
          </a:xfrm>
        </p:grpSpPr>
        <p:pic>
          <p:nvPicPr>
            <p:cNvPr id="5" name="Picture 4" descr="G:\002-KIMS BUSINESS\007-02-Googleslidesppt\02-GSppt-Contents-Kim\20170429\02-\item02.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4000" contrast="40000"/>
                      </a14:imgEffect>
                    </a14:imgLayer>
                  </a14:imgProps>
                </a:ext>
                <a:ext uri="{28A0092B-C50C-407E-A947-70E740481C1C}">
                  <a14:useLocalDpi xmlns:a14="http://schemas.microsoft.com/office/drawing/2010/main" val="0"/>
                </a:ext>
              </a:extLst>
            </a:blip>
            <a:srcRect/>
            <a:stretch>
              <a:fillRect/>
            </a:stretch>
          </p:blipFill>
          <p:spPr bwMode="auto">
            <a:xfrm rot="5004758">
              <a:off x="963129" y="1820488"/>
              <a:ext cx="1630218" cy="17098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002-KIMS BUSINESS\007-02-Googleslidesppt\02-GSppt-Contents-Kim\20170429\02-\item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569023">
              <a:off x="1645526" y="1354124"/>
              <a:ext cx="1630218" cy="1709834"/>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1115616" y="1539635"/>
              <a:ext cx="1616891" cy="16168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8" name="Picture 4" descr="G:\002-KIMS BUSINESS\007-02-Googleslidesppt\02-GSppt-Contents-Kim\20170429\02-\item02.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4000" contrast="40000"/>
                      </a14:imgEffect>
                    </a14:imgLayer>
                  </a14:imgProps>
                </a:ext>
                <a:ext uri="{28A0092B-C50C-407E-A947-70E740481C1C}">
                  <a14:useLocalDpi xmlns:a14="http://schemas.microsoft.com/office/drawing/2010/main" val="0"/>
                </a:ext>
              </a:extLst>
            </a:blip>
            <a:srcRect/>
            <a:stretch>
              <a:fillRect/>
            </a:stretch>
          </p:blipFill>
          <p:spPr bwMode="auto">
            <a:xfrm rot="13475233">
              <a:off x="894913" y="1065128"/>
              <a:ext cx="1630218" cy="17098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8053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FD17A1-BD4D-4C58-B2CD-FE2AD5FCD738}"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F2D3C-B1E2-4E19-B62C-4EBD74255D98}" type="slidenum">
              <a:rPr lang="en-US" smtClean="0"/>
              <a:t>‹#›</a:t>
            </a:fld>
            <a:endParaRPr lang="en-US"/>
          </a:p>
        </p:txBody>
      </p:sp>
    </p:spTree>
    <p:extLst>
      <p:ext uri="{BB962C8B-B14F-4D97-AF65-F5344CB8AC3E}">
        <p14:creationId xmlns:p14="http://schemas.microsoft.com/office/powerpoint/2010/main" val="254684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FD17A1-BD4D-4C58-B2CD-FE2AD5FCD738}"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F2D3C-B1E2-4E19-B62C-4EBD74255D9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86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FD17A1-BD4D-4C58-B2CD-FE2AD5FCD738}"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F2D3C-B1E2-4E19-B62C-4EBD74255D98}" type="slidenum">
              <a:rPr lang="en-US" smtClean="0"/>
              <a:t>‹#›</a:t>
            </a:fld>
            <a:endParaRPr lang="en-US"/>
          </a:p>
        </p:txBody>
      </p:sp>
    </p:spTree>
    <p:extLst>
      <p:ext uri="{BB962C8B-B14F-4D97-AF65-F5344CB8AC3E}">
        <p14:creationId xmlns:p14="http://schemas.microsoft.com/office/powerpoint/2010/main" val="7017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FD17A1-BD4D-4C58-B2CD-FE2AD5FCD738}" type="datetimeFigureOut">
              <a:rPr lang="en-US" smtClean="0"/>
              <a:t>3/17/2022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BF2D3C-B1E2-4E19-B62C-4EBD74255D98}" type="slidenum">
              <a:rPr lang="en-US" smtClean="0"/>
              <a:t>‹#›</a:t>
            </a:fld>
            <a:endParaRPr lang="en-US"/>
          </a:p>
        </p:txBody>
      </p:sp>
    </p:spTree>
    <p:extLst>
      <p:ext uri="{BB962C8B-B14F-4D97-AF65-F5344CB8AC3E}">
        <p14:creationId xmlns:p14="http://schemas.microsoft.com/office/powerpoint/2010/main" val="48258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FD17A1-BD4D-4C58-B2CD-FE2AD5FCD738}" type="datetimeFigureOut">
              <a:rPr lang="en-US" smtClean="0"/>
              <a:t>3/17/2022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BF2D3C-B1E2-4E19-B62C-4EBD74255D98}" type="slidenum">
              <a:rPr lang="en-US" smtClean="0"/>
              <a:t>‹#›</a:t>
            </a:fld>
            <a:endParaRPr lang="en-US"/>
          </a:p>
        </p:txBody>
      </p:sp>
    </p:spTree>
    <p:extLst>
      <p:ext uri="{BB962C8B-B14F-4D97-AF65-F5344CB8AC3E}">
        <p14:creationId xmlns:p14="http://schemas.microsoft.com/office/powerpoint/2010/main" val="316333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D17A1-BD4D-4C58-B2CD-FE2AD5FCD738}" type="datetimeFigureOut">
              <a:rPr lang="en-US" smtClean="0"/>
              <a:t>3/17/2022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BF2D3C-B1E2-4E19-B62C-4EBD74255D98}" type="slidenum">
              <a:rPr lang="en-US" smtClean="0"/>
              <a:t>‹#›</a:t>
            </a:fld>
            <a:endParaRPr lang="en-US"/>
          </a:p>
        </p:txBody>
      </p:sp>
    </p:spTree>
    <p:extLst>
      <p:ext uri="{BB962C8B-B14F-4D97-AF65-F5344CB8AC3E}">
        <p14:creationId xmlns:p14="http://schemas.microsoft.com/office/powerpoint/2010/main" val="4105649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FD17A1-BD4D-4C58-B2CD-FE2AD5FCD738}"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F2D3C-B1E2-4E19-B62C-4EBD74255D98}" type="slidenum">
              <a:rPr lang="en-US" smtClean="0"/>
              <a:t>‹#›</a:t>
            </a:fld>
            <a:endParaRPr lang="en-US"/>
          </a:p>
        </p:txBody>
      </p:sp>
    </p:spTree>
    <p:extLst>
      <p:ext uri="{BB962C8B-B14F-4D97-AF65-F5344CB8AC3E}">
        <p14:creationId xmlns:p14="http://schemas.microsoft.com/office/powerpoint/2010/main" val="295017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FD17A1-BD4D-4C58-B2CD-FE2AD5FCD738}"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F2D3C-B1E2-4E19-B62C-4EBD74255D9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236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2FD17A1-BD4D-4C58-B2CD-FE2AD5FCD738}" type="datetimeFigureOut">
              <a:rPr lang="en-US" smtClean="0"/>
              <a:t>3/17/2022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FBF2D3C-B1E2-4E19-B62C-4EBD74255D98}"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79849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339" y="644691"/>
            <a:ext cx="12048661" cy="14056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267" dirty="0">
                <a:latin typeface="Arial Black" panose="020B0A04020102020204" pitchFamily="34" charset="0"/>
              </a:rPr>
              <a:t>PERAN BAKTERI DALAM PENGOLAHAN PANGAN</a:t>
            </a:r>
          </a:p>
        </p:txBody>
      </p:sp>
      <p:sp>
        <p:nvSpPr>
          <p:cNvPr id="7" name="TextBox 6"/>
          <p:cNvSpPr txBox="1"/>
          <p:nvPr/>
        </p:nvSpPr>
        <p:spPr>
          <a:xfrm>
            <a:off x="2063552" y="4773150"/>
            <a:ext cx="777686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lgn="ctr">
              <a:buFont typeface="+mj-lt"/>
              <a:buAutoNum type="arabicPeriod"/>
            </a:pPr>
            <a:r>
              <a:rPr lang="en-US" sz="2400" b="1" dirty="0"/>
              <a:t>M. NUR FAZA </a:t>
            </a:r>
            <a:r>
              <a:rPr lang="en-US" sz="2400" b="1" dirty="0" smtClean="0"/>
              <a:t>TAQIYYUDDIN	1814051070</a:t>
            </a:r>
          </a:p>
          <a:p>
            <a:pPr marL="457200" indent="-457200" algn="ctr">
              <a:buFont typeface="+mj-lt"/>
              <a:buAutoNum type="arabicPeriod"/>
            </a:pPr>
            <a:r>
              <a:rPr lang="en-US" sz="2400" b="1" smtClean="0"/>
              <a:t>URIAH PAMERDI			1654051004</a:t>
            </a:r>
            <a:endParaRPr lang="en-US" sz="2400" b="1" dirty="0"/>
          </a:p>
        </p:txBody>
      </p:sp>
      <p:sp>
        <p:nvSpPr>
          <p:cNvPr id="8" name="TextBox 7"/>
          <p:cNvSpPr txBox="1"/>
          <p:nvPr/>
        </p:nvSpPr>
        <p:spPr>
          <a:xfrm>
            <a:off x="5503999" y="2934622"/>
            <a:ext cx="1360088" cy="502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667" dirty="0" err="1">
                <a:latin typeface="Arial Black" panose="020B0A04020102020204" pitchFamily="34" charset="0"/>
              </a:rPr>
              <a:t>Oleh</a:t>
            </a:r>
            <a:endParaRPr lang="en-US" sz="2667" dirty="0">
              <a:latin typeface="Arial Black" panose="020B0A04020102020204" pitchFamily="34" charset="0"/>
            </a:endParaRPr>
          </a:p>
        </p:txBody>
      </p:sp>
      <p:sp>
        <p:nvSpPr>
          <p:cNvPr id="5" name="TextBox 4"/>
          <p:cNvSpPr txBox="1"/>
          <p:nvPr/>
        </p:nvSpPr>
        <p:spPr>
          <a:xfrm>
            <a:off x="4955853" y="3602503"/>
            <a:ext cx="2423631" cy="502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667" dirty="0" err="1" smtClean="0">
                <a:latin typeface="Arial Black" panose="020B0A04020102020204" pitchFamily="34" charset="0"/>
              </a:rPr>
              <a:t>Kelompok</a:t>
            </a:r>
            <a:r>
              <a:rPr lang="en-US" sz="2667" dirty="0" smtClean="0">
                <a:latin typeface="Arial Black" panose="020B0A04020102020204" pitchFamily="34" charset="0"/>
              </a:rPr>
              <a:t> 9</a:t>
            </a:r>
            <a:endParaRPr lang="en-US" sz="2667" dirty="0">
              <a:latin typeface="Arial Black" panose="020B0A04020102020204" pitchFamily="34" charset="0"/>
            </a:endParaRPr>
          </a:p>
        </p:txBody>
      </p:sp>
    </p:spTree>
    <p:extLst>
      <p:ext uri="{BB962C8B-B14F-4D97-AF65-F5344CB8AC3E}">
        <p14:creationId xmlns:p14="http://schemas.microsoft.com/office/powerpoint/2010/main" val="3297295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5" name="Rectangle 4"/>
          <p:cNvSpPr/>
          <p:nvPr/>
        </p:nvSpPr>
        <p:spPr>
          <a:xfrm>
            <a:off x="0" y="0"/>
            <a:ext cx="12192000" cy="6896781"/>
          </a:xfrm>
          <a:prstGeom prst="rect">
            <a:avLst/>
          </a:prstGeom>
          <a:gradFill flip="none" rotWithShape="1">
            <a:gsLst>
              <a:gs pos="0">
                <a:schemeClr val="accent3">
                  <a:lumMod val="75000"/>
                  <a:alpha val="85000"/>
                </a:schemeClr>
              </a:gs>
              <a:gs pos="74000">
                <a:schemeClr val="accent6">
                  <a:alpha val="85000"/>
                </a:schemeClr>
              </a:gs>
              <a:gs pos="100000">
                <a:schemeClr val="accent3">
                  <a:lumMod val="75000"/>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2"/>
          <p:cNvSpPr>
            <a:spLocks noGrp="1"/>
          </p:cNvSpPr>
          <p:nvPr>
            <p:ph type="title"/>
          </p:nvPr>
        </p:nvSpPr>
        <p:spPr>
          <a:xfrm>
            <a:off x="2616036" y="175174"/>
            <a:ext cx="6768596" cy="637626"/>
          </a:xfrm>
          <a:solidFill>
            <a:schemeClr val="bg1">
              <a:alpha val="50000"/>
            </a:schemeClr>
          </a:solidFill>
        </p:spPr>
        <p:txBody>
          <a:bodyPr anchor="ctr">
            <a:normAutofit/>
          </a:bodyPr>
          <a:lstStyle/>
          <a:p>
            <a:r>
              <a:rPr lang="en-US" sz="4400" dirty="0" smtClean="0"/>
              <a:t>8. </a:t>
            </a:r>
            <a:r>
              <a:rPr lang="en-US" sz="4400" dirty="0" err="1" smtClean="0"/>
              <a:t>Pektinolitik</a:t>
            </a:r>
            <a:endParaRPr lang="id-ID" sz="4400" dirty="0"/>
          </a:p>
        </p:txBody>
      </p:sp>
      <p:sp>
        <p:nvSpPr>
          <p:cNvPr id="4" name="TextBox 3"/>
          <p:cNvSpPr txBox="1"/>
          <p:nvPr/>
        </p:nvSpPr>
        <p:spPr>
          <a:xfrm>
            <a:off x="353192" y="961238"/>
            <a:ext cx="11294283" cy="54476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en-US" sz="2400" dirty="0" err="1">
                <a:latin typeface="Arial" panose="020B0604020202020204" pitchFamily="34" charset="0"/>
                <a:cs typeface="Arial" panose="020B0604020202020204" pitchFamily="34" charset="0"/>
              </a:rPr>
              <a:t>Bakteri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memecah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pektin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menyebabkan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busuk</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air </a:t>
            </a:r>
            <a:r>
              <a:rPr lang="en-US" sz="2400" dirty="0" err="1">
                <a:latin typeface="Arial" panose="020B0604020202020204" pitchFamily="34" charset="0"/>
                <a:cs typeface="Arial" panose="020B0604020202020204" pitchFamily="34" charset="0"/>
              </a:rPr>
              <a:t>atau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busuk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lunak</a:t>
            </a:r>
            <a:r>
              <a:rPr lang="en-US" sz="2400" dirty="0">
                <a:latin typeface="Arial" panose="020B0604020202020204" pitchFamily="34" charset="0"/>
                <a:cs typeface="Arial" panose="020B0604020202020204" pitchFamily="34" charset="0"/>
              </a:rPr>
              <a:t> (soft rot) </a:t>
            </a:r>
            <a:r>
              <a:rPr lang="en-US" sz="2400" dirty="0" err="1" smtClean="0">
                <a:latin typeface="Arial" panose="020B0604020202020204" pitchFamily="34" charset="0"/>
                <a:cs typeface="Arial" panose="020B0604020202020204" pitchFamily="34" charset="0"/>
              </a:rPr>
              <a:t>pada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buah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dan</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sayur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serta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menyebabkan</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hilangnya</a:t>
            </a:r>
            <a:r>
              <a:rPr lang="en-US" sz="2400" dirty="0" smtClean="0">
                <a:latin typeface="Arial" panose="020B0604020202020204" pitchFamily="34" charset="0"/>
                <a:cs typeface="Arial" panose="020B0604020202020204" pitchFamily="34" charset="0"/>
              </a:rPr>
              <a:t> </a:t>
            </a:r>
            <a:r>
              <a:rPr lang="it-IT" sz="2400" dirty="0" smtClean="0">
                <a:latin typeface="Arial" panose="020B0604020202020204" pitchFamily="34" charset="0"/>
                <a:cs typeface="Arial" panose="020B0604020202020204" pitchFamily="34" charset="0"/>
              </a:rPr>
              <a:t>kemampuan </a:t>
            </a:r>
            <a:r>
              <a:rPr lang="it-IT" sz="2400" dirty="0">
                <a:latin typeface="Arial" panose="020B0604020202020204" pitchFamily="34" charset="0"/>
                <a:cs typeface="Arial" panose="020B0604020202020204" pitchFamily="34" charset="0"/>
              </a:rPr>
              <a:t>membentuk gel </a:t>
            </a:r>
            <a:r>
              <a:rPr lang="it-IT" sz="2400" dirty="0" smtClean="0">
                <a:latin typeface="Arial" panose="020B0604020202020204" pitchFamily="34" charset="0"/>
                <a:cs typeface="Arial" panose="020B0604020202020204" pitchFamily="34" charset="0"/>
              </a:rPr>
              <a:t>pada </a:t>
            </a:r>
            <a:r>
              <a:rPr lang="it-IT" sz="2400" dirty="0">
                <a:latin typeface="Arial" panose="020B0604020202020204" pitchFamily="34" charset="0"/>
                <a:cs typeface="Arial" panose="020B0604020202020204" pitchFamily="34" charset="0"/>
              </a:rPr>
              <a:t>sari </a:t>
            </a:r>
            <a:r>
              <a:rPr lang="it-IT" sz="2400" dirty="0" smtClean="0">
                <a:latin typeface="Arial" panose="020B0604020202020204" pitchFamily="34" charset="0"/>
                <a:cs typeface="Arial" panose="020B0604020202020204" pitchFamily="34" charset="0"/>
              </a:rPr>
              <a:t>buah</a:t>
            </a:r>
          </a:p>
          <a:p>
            <a:pPr marL="342900" indent="-342900">
              <a:buFont typeface="Arial" panose="020B0604020202020204" pitchFamily="34" charset="0"/>
              <a:buChar char="•"/>
            </a:pPr>
            <a:r>
              <a:rPr lang="it-IT" sz="2400" dirty="0" smtClean="0">
                <a:latin typeface="Arial" panose="020B0604020202020204" pitchFamily="34" charset="0"/>
                <a:cs typeface="Arial" panose="020B0604020202020204" pitchFamily="34" charset="0"/>
              </a:rPr>
              <a:t>Hidup pada suhu 37-50</a:t>
            </a:r>
            <a:r>
              <a:rPr lang="fr-FR" sz="2400" dirty="0" smtClean="0">
                <a:latin typeface="Arial" panose="020B0604020202020204" pitchFamily="34" charset="0"/>
                <a:cs typeface="Arial" panose="020B0604020202020204" pitchFamily="34" charset="0"/>
              </a:rPr>
              <a:t>°C, </a:t>
            </a:r>
            <a:r>
              <a:rPr lang="fr-FR" sz="2400" dirty="0" err="1" smtClean="0">
                <a:latin typeface="Arial" panose="020B0604020202020204" pitchFamily="34" charset="0"/>
                <a:cs typeface="Arial" panose="020B0604020202020204" pitchFamily="34" charset="0"/>
              </a:rPr>
              <a:t>dengan</a:t>
            </a:r>
            <a:r>
              <a:rPr lang="fr-FR" sz="2400" dirty="0" smtClean="0">
                <a:latin typeface="Arial" panose="020B0604020202020204" pitchFamily="34" charset="0"/>
                <a:cs typeface="Arial" panose="020B0604020202020204" pitchFamily="34" charset="0"/>
              </a:rPr>
              <a:t> pH 3,0-5,0, </a:t>
            </a:r>
            <a:r>
              <a:rPr lang="fr-FR" sz="2400" dirty="0" err="1" smtClean="0">
                <a:latin typeface="Arial" panose="020B0604020202020204" pitchFamily="34" charset="0"/>
                <a:cs typeface="Arial" panose="020B0604020202020204" pitchFamily="34" charset="0"/>
              </a:rPr>
              <a:t>berbentuk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batang</a:t>
            </a:r>
            <a:r>
              <a:rPr lang="fr-FR" sz="2400" dirty="0" smtClean="0">
                <a:latin typeface="Arial" panose="020B0604020202020204" pitchFamily="34" charset="0"/>
                <a:cs typeface="Arial" panose="020B0604020202020204" pitchFamily="34" charset="0"/>
              </a:rPr>
              <a:t>, gram positif</a:t>
            </a:r>
          </a:p>
          <a:p>
            <a:pPr marL="342900" indent="-342900">
              <a:buFont typeface="Arial" panose="020B0604020202020204" pitchFamily="34" charset="0"/>
              <a:buChar char="•"/>
            </a:pPr>
            <a:r>
              <a:rPr lang="it-IT" sz="2400" dirty="0" smtClean="0">
                <a:latin typeface="Arial" panose="020B0604020202020204" pitchFamily="34" charset="0"/>
                <a:cs typeface="Arial" panose="020B0604020202020204" pitchFamily="34" charset="0"/>
              </a:rPr>
              <a:t>Banyak digunakan sebagai biokatalis pada proses penghancuran buah dan penjernihan sari buah</a:t>
            </a:r>
          </a:p>
          <a:p>
            <a:pPr marL="342900" indent="-342900">
              <a:buFont typeface="Arial" panose="020B0604020202020204" pitchFamily="34" charset="0"/>
              <a:buChar char="•"/>
            </a:pPr>
            <a:r>
              <a:rPr lang="it-IT" sz="2400" dirty="0" smtClean="0">
                <a:latin typeface="Arial" panose="020B0604020202020204" pitchFamily="34" charset="0"/>
                <a:cs typeface="Arial" panose="020B0604020202020204" pitchFamily="34" charset="0"/>
              </a:rPr>
              <a:t>Contohnya : </a:t>
            </a:r>
            <a:r>
              <a:rPr lang="it-IT" sz="2400" i="1" dirty="0" smtClean="0">
                <a:latin typeface="Arial" panose="020B0604020202020204" pitchFamily="34" charset="0"/>
                <a:cs typeface="Arial" panose="020B0604020202020204" pitchFamily="34" charset="0"/>
              </a:rPr>
              <a:t>Erwinia, Bacilus, Clostridium</a:t>
            </a:r>
          </a:p>
          <a:p>
            <a:pPr marL="342900" indent="-342900">
              <a:buFont typeface="Arial" panose="020B0604020202020204" pitchFamily="34" charset="0"/>
              <a:buChar char="•"/>
            </a:pPr>
            <a:endParaRPr lang="it-IT" sz="2400"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it-IT" sz="2400" i="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it-IT" sz="2400" i="1" dirty="0" smtClean="0">
              <a:latin typeface="Arial" panose="020B0604020202020204" pitchFamily="34" charset="0"/>
              <a:cs typeface="Arial" panose="020B0604020202020204" pitchFamily="34" charset="0"/>
            </a:endParaRPr>
          </a:p>
          <a:p>
            <a:endParaRPr lang="it-IT" sz="2400" i="1" dirty="0">
              <a:latin typeface="Arial" panose="020B0604020202020204" pitchFamily="34" charset="0"/>
              <a:cs typeface="Arial" panose="020B0604020202020204" pitchFamily="34" charset="0"/>
            </a:endParaRPr>
          </a:p>
          <a:p>
            <a:r>
              <a:rPr lang="it-IT" sz="2400" dirty="0" smtClean="0">
                <a:latin typeface="Arial" panose="020B0604020202020204" pitchFamily="34" charset="0"/>
                <a:cs typeface="Arial" panose="020B0604020202020204" pitchFamily="34" charset="0"/>
              </a:rPr>
              <a:t>Sumber :</a:t>
            </a:r>
            <a:endParaRPr lang="it-IT" sz="2000" dirty="0" smtClean="0">
              <a:latin typeface="Arial" panose="020B0604020202020204" pitchFamily="34" charset="0"/>
              <a:cs typeface="Arial" panose="020B0604020202020204" pitchFamily="34" charset="0"/>
            </a:endParaRPr>
          </a:p>
          <a:p>
            <a:pPr marL="631825" indent="-631825"/>
            <a:r>
              <a:rPr lang="it-IT" sz="2000" dirty="0" smtClean="0">
                <a:latin typeface="Arial" panose="020B0604020202020204" pitchFamily="34" charset="0"/>
                <a:cs typeface="Arial" panose="020B0604020202020204" pitchFamily="34" charset="0"/>
              </a:rPr>
              <a:t>Widowati, E., Utami, R., Nurhartadi, E., Andriani, M.A.A., dan Hanifah, R. 2014. Produksi dan Karakterisasi Enzim Pektinase Bakteria Pektinolitik dari Limbah Kulit Jeruk Untuk Klarifikasi Jus Lemon (</a:t>
            </a:r>
            <a:r>
              <a:rPr lang="it-IT" sz="2000" i="1" dirty="0" smtClean="0">
                <a:latin typeface="Arial" panose="020B0604020202020204" pitchFamily="34" charset="0"/>
                <a:cs typeface="Arial" panose="020B0604020202020204" pitchFamily="34" charset="0"/>
              </a:rPr>
              <a:t>Citrus limon</a:t>
            </a:r>
            <a:r>
              <a:rPr lang="it-IT" sz="2000" dirty="0" smtClean="0">
                <a:latin typeface="Arial" panose="020B0604020202020204" pitchFamily="34" charset="0"/>
                <a:cs typeface="Arial" panose="020B0604020202020204" pitchFamily="34" charset="0"/>
              </a:rPr>
              <a:t>). </a:t>
            </a:r>
            <a:r>
              <a:rPr lang="it-IT" sz="2000" i="1" dirty="0" smtClean="0">
                <a:latin typeface="Arial" panose="020B0604020202020204" pitchFamily="34" charset="0"/>
                <a:cs typeface="Arial" panose="020B0604020202020204" pitchFamily="34" charset="0"/>
              </a:rPr>
              <a:t>Jurnal Teknologi Hasil Pertanian</a:t>
            </a:r>
            <a:r>
              <a:rPr lang="it-IT" sz="2000" dirty="0" smtClean="0">
                <a:latin typeface="Arial" panose="020B0604020202020204" pitchFamily="34" charset="0"/>
                <a:cs typeface="Arial" panose="020B0604020202020204" pitchFamily="34" charset="0"/>
              </a:rPr>
              <a:t>. Vol 7(1): 20-25</a:t>
            </a:r>
            <a:endParaRPr lang="fr-FR"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0151" y="3735847"/>
            <a:ext cx="1891378" cy="1496553"/>
          </a:xfrm>
          <a:prstGeom prst="rect">
            <a:avLst/>
          </a:prstGeom>
        </p:spPr>
      </p:pic>
      <p:sp>
        <p:nvSpPr>
          <p:cNvPr id="7" name="Right Arrow 6"/>
          <p:cNvSpPr/>
          <p:nvPr/>
        </p:nvSpPr>
        <p:spPr>
          <a:xfrm>
            <a:off x="5226120" y="4198707"/>
            <a:ext cx="920680" cy="520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449192" y="4257074"/>
            <a:ext cx="18542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sz="2400" i="1" dirty="0" smtClean="0">
                <a:latin typeface="Arial" panose="020B0604020202020204" pitchFamily="34" charset="0"/>
                <a:cs typeface="Arial" panose="020B0604020202020204" pitchFamily="34" charset="0"/>
              </a:rPr>
              <a:t>Erwinia sp</a:t>
            </a:r>
            <a:endParaRPr lang="en-US" sz="2400" dirty="0"/>
          </a:p>
        </p:txBody>
      </p:sp>
    </p:spTree>
    <p:extLst>
      <p:ext uri="{BB962C8B-B14F-4D97-AF65-F5344CB8AC3E}">
        <p14:creationId xmlns:p14="http://schemas.microsoft.com/office/powerpoint/2010/main" val="3826039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5" name="Rectangle 4"/>
          <p:cNvSpPr/>
          <p:nvPr/>
        </p:nvSpPr>
        <p:spPr>
          <a:xfrm>
            <a:off x="0" y="0"/>
            <a:ext cx="12192000" cy="6896781"/>
          </a:xfrm>
          <a:prstGeom prst="rect">
            <a:avLst/>
          </a:prstGeom>
          <a:gradFill flip="none" rotWithShape="1">
            <a:gsLst>
              <a:gs pos="0">
                <a:schemeClr val="accent3">
                  <a:lumMod val="75000"/>
                  <a:alpha val="85000"/>
                </a:schemeClr>
              </a:gs>
              <a:gs pos="74000">
                <a:schemeClr val="accent6">
                  <a:alpha val="85000"/>
                </a:schemeClr>
              </a:gs>
              <a:gs pos="100000">
                <a:schemeClr val="accent3">
                  <a:lumMod val="75000"/>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2"/>
          <p:cNvSpPr>
            <a:spLocks noGrp="1"/>
          </p:cNvSpPr>
          <p:nvPr>
            <p:ph type="title"/>
          </p:nvPr>
        </p:nvSpPr>
        <p:spPr>
          <a:xfrm>
            <a:off x="2616036" y="2765974"/>
            <a:ext cx="6768596" cy="763290"/>
          </a:xfrm>
          <a:solidFill>
            <a:schemeClr val="bg1">
              <a:alpha val="50000"/>
            </a:schemeClr>
          </a:solidFill>
        </p:spPr>
        <p:txBody>
          <a:bodyPr anchor="ctr">
            <a:normAutofit/>
          </a:bodyPr>
          <a:lstStyle/>
          <a:p>
            <a:r>
              <a:rPr lang="en-US" sz="3200" dirty="0" smtClean="0"/>
              <a:t>BAKTERI </a:t>
            </a:r>
            <a:r>
              <a:rPr lang="en-US" sz="3200" dirty="0" err="1" smtClean="0"/>
              <a:t>Suhu</a:t>
            </a:r>
            <a:r>
              <a:rPr lang="en-US" sz="3200" dirty="0" smtClean="0"/>
              <a:t> </a:t>
            </a:r>
            <a:r>
              <a:rPr lang="en-US" sz="3200" dirty="0" err="1" smtClean="0"/>
              <a:t>pengawetan</a:t>
            </a:r>
            <a:endParaRPr lang="id-ID" sz="3200" dirty="0"/>
          </a:p>
        </p:txBody>
      </p:sp>
    </p:spTree>
    <p:extLst>
      <p:ext uri="{BB962C8B-B14F-4D97-AF65-F5344CB8AC3E}">
        <p14:creationId xmlns:p14="http://schemas.microsoft.com/office/powerpoint/2010/main" val="2509401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5" name="Rectangle 4"/>
          <p:cNvSpPr/>
          <p:nvPr/>
        </p:nvSpPr>
        <p:spPr>
          <a:xfrm>
            <a:off x="0" y="0"/>
            <a:ext cx="12192000" cy="6896781"/>
          </a:xfrm>
          <a:prstGeom prst="rect">
            <a:avLst/>
          </a:prstGeom>
          <a:gradFill flip="none" rotWithShape="1">
            <a:gsLst>
              <a:gs pos="0">
                <a:schemeClr val="accent3">
                  <a:lumMod val="75000"/>
                  <a:alpha val="85000"/>
                </a:schemeClr>
              </a:gs>
              <a:gs pos="74000">
                <a:schemeClr val="accent6">
                  <a:alpha val="85000"/>
                </a:schemeClr>
              </a:gs>
              <a:gs pos="100000">
                <a:schemeClr val="accent3">
                  <a:lumMod val="75000"/>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2"/>
          <p:cNvSpPr>
            <a:spLocks noGrp="1"/>
          </p:cNvSpPr>
          <p:nvPr>
            <p:ph type="title"/>
          </p:nvPr>
        </p:nvSpPr>
        <p:spPr>
          <a:xfrm>
            <a:off x="2616036" y="175174"/>
            <a:ext cx="6768596" cy="536026"/>
          </a:xfrm>
          <a:solidFill>
            <a:schemeClr val="bg1">
              <a:alpha val="50000"/>
            </a:schemeClr>
          </a:solidFill>
        </p:spPr>
        <p:txBody>
          <a:bodyPr anchor="ctr">
            <a:normAutofit fontScale="90000"/>
          </a:bodyPr>
          <a:lstStyle/>
          <a:p>
            <a:r>
              <a:rPr lang="en-US" sz="4400" dirty="0" smtClean="0"/>
              <a:t>9. </a:t>
            </a:r>
            <a:r>
              <a:rPr lang="en-US" sz="4400" dirty="0" err="1" smtClean="0"/>
              <a:t>Thermofilik</a:t>
            </a:r>
            <a:endParaRPr lang="id-ID" sz="4400" dirty="0"/>
          </a:p>
        </p:txBody>
      </p:sp>
      <p:sp>
        <p:nvSpPr>
          <p:cNvPr id="4" name="TextBox 3"/>
          <p:cNvSpPr txBox="1"/>
          <p:nvPr/>
        </p:nvSpPr>
        <p:spPr>
          <a:xfrm>
            <a:off x="101600" y="783438"/>
            <a:ext cx="11836400" cy="65556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termofilik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merupakan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kelompok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mikroorganisme</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tumbuh</a:t>
            </a:r>
            <a:r>
              <a:rPr lang="fr-FR" sz="2400" dirty="0" smtClean="0">
                <a:latin typeface="Arial" panose="020B0604020202020204" pitchFamily="34" charset="0"/>
                <a:cs typeface="Arial" panose="020B0604020202020204" pitchFamily="34" charset="0"/>
              </a:rPr>
              <a:t> optimal </a:t>
            </a:r>
            <a:r>
              <a:rPr lang="fr-FR" sz="2400" dirty="0" err="1" smtClean="0">
                <a:latin typeface="Arial" panose="020B0604020202020204" pitchFamily="34" charset="0"/>
                <a:cs typeface="Arial" panose="020B0604020202020204" pitchFamily="34" charset="0"/>
              </a:rPr>
              <a:t>pada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suhu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lebih</a:t>
            </a:r>
            <a:r>
              <a:rPr lang="fr-FR" sz="2400" dirty="0" smtClean="0">
                <a:latin typeface="Arial" panose="020B0604020202020204" pitchFamily="34" charset="0"/>
                <a:cs typeface="Arial" panose="020B0604020202020204" pitchFamily="34" charset="0"/>
              </a:rPr>
              <a:t> dari 45°C dan </a:t>
            </a:r>
            <a:r>
              <a:rPr lang="fr-FR" sz="2400" dirty="0" err="1" smtClean="0">
                <a:latin typeface="Arial" panose="020B0604020202020204" pitchFamily="34" charset="0"/>
                <a:cs typeface="Arial" panose="020B0604020202020204" pitchFamily="34" charset="0"/>
              </a:rPr>
              <a:t>kisaran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umum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pertumbuhan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antara</a:t>
            </a:r>
            <a:r>
              <a:rPr lang="fr-FR" sz="2400" dirty="0" smtClean="0">
                <a:latin typeface="Arial" panose="020B0604020202020204" pitchFamily="34" charset="0"/>
                <a:cs typeface="Arial" panose="020B0604020202020204" pitchFamily="34" charset="0"/>
              </a:rPr>
              <a:t> 45°C </a:t>
            </a:r>
            <a:r>
              <a:rPr lang="fr-FR" sz="2400" dirty="0" err="1" smtClean="0">
                <a:latin typeface="Arial" panose="020B0604020202020204" pitchFamily="34" charset="0"/>
                <a:cs typeface="Arial" panose="020B0604020202020204" pitchFamily="34" charset="0"/>
              </a:rPr>
              <a:t>sampai</a:t>
            </a:r>
            <a:r>
              <a:rPr lang="fr-FR" sz="2400" dirty="0" smtClean="0">
                <a:latin typeface="Arial" panose="020B0604020202020204" pitchFamily="34" charset="0"/>
                <a:cs typeface="Arial" panose="020B0604020202020204" pitchFamily="34" charset="0"/>
              </a:rPr>
              <a:t> 80°C.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termofilik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mampu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bertahan</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berkembang</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dalam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kondisi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suhu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tinggi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karena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protein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termofilik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lebih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stabil</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tahan</a:t>
            </a:r>
            <a:r>
              <a:rPr lang="fr-FR" sz="2400" dirty="0" smtClean="0">
                <a:latin typeface="Arial" panose="020B0604020202020204" pitchFamily="34" charset="0"/>
                <a:cs typeface="Arial" panose="020B0604020202020204" pitchFamily="34" charset="0"/>
              </a:rPr>
              <a:t> panas.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termofilik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termasuk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golongan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memiliki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kemampuan</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sangat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berbeda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dengan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golongan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lain</a:t>
            </a:r>
            <a:r>
              <a:rPr lang="fr-FR" sz="24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ini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memiliki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kemampuan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bertahan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pada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suhu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tinggi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karena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adanya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enzim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termostabil</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termofilik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termasuk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bersifat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amilolitik</a:t>
            </a:r>
            <a:r>
              <a:rPr lang="fr-FR" sz="24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Contohnya</a:t>
            </a:r>
            <a:r>
              <a:rPr lang="fr-FR" sz="2400" dirty="0" smtClean="0">
                <a:latin typeface="Arial" panose="020B0604020202020204" pitchFamily="34" charset="0"/>
                <a:cs typeface="Arial" panose="020B0604020202020204" pitchFamily="34" charset="0"/>
              </a:rPr>
              <a:t> : </a:t>
            </a:r>
            <a:r>
              <a:rPr lang="fr-FR" sz="2400" i="1" dirty="0" smtClean="0">
                <a:latin typeface="Arial" panose="020B0604020202020204" pitchFamily="34" charset="0"/>
                <a:cs typeface="Arial" panose="020B0604020202020204" pitchFamily="34" charset="0"/>
              </a:rPr>
              <a:t>Bacillus </a:t>
            </a:r>
            <a:r>
              <a:rPr lang="fr-FR" sz="2400" i="1" dirty="0" err="1" smtClean="0">
                <a:latin typeface="Arial" panose="020B0604020202020204" pitchFamily="34" charset="0"/>
                <a:cs typeface="Arial" panose="020B0604020202020204" pitchFamily="34" charset="0"/>
              </a:rPr>
              <a:t>stearothermophilus</a:t>
            </a:r>
            <a:r>
              <a:rPr lang="fr-FR" sz="2400" i="1" dirty="0">
                <a:latin typeface="Arial" panose="020B0604020202020204" pitchFamily="34" charset="0"/>
                <a:cs typeface="Arial" panose="020B0604020202020204" pitchFamily="34" charset="0"/>
              </a:rPr>
              <a:t>, </a:t>
            </a:r>
            <a:r>
              <a:rPr lang="fr-FR" sz="2400" i="1" dirty="0" smtClean="0">
                <a:latin typeface="Arial" panose="020B0604020202020204" pitchFamily="34" charset="0"/>
                <a:cs typeface="Arial" panose="020B0604020202020204" pitchFamily="34" charset="0"/>
              </a:rPr>
              <a:t>Clostridium </a:t>
            </a:r>
            <a:r>
              <a:rPr lang="fr-FR" sz="2400" i="1" dirty="0" err="1" smtClean="0">
                <a:latin typeface="Arial" panose="020B0604020202020204" pitchFamily="34" charset="0"/>
                <a:cs typeface="Arial" panose="020B0604020202020204" pitchFamily="34" charset="0"/>
              </a:rPr>
              <a:t>botullinum</a:t>
            </a:r>
            <a:r>
              <a:rPr lang="fr-FR" sz="2400" i="1" dirty="0" smtClean="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Staphilococcus</a:t>
            </a:r>
            <a:r>
              <a:rPr lang="fr-FR" sz="2400" i="1" dirty="0" smtClean="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termophilus</a:t>
            </a:r>
            <a:endParaRPr lang="fr-FR" sz="2400" i="1" dirty="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r>
              <a:rPr lang="fr-FR" sz="2400" dirty="0" err="1">
                <a:latin typeface="Arial" panose="020B0604020202020204" pitchFamily="34" charset="0"/>
                <a:cs typeface="Arial" panose="020B0604020202020204" pitchFamily="34" charset="0"/>
              </a:rPr>
              <a:t>S</a:t>
            </a:r>
            <a:r>
              <a:rPr lang="fr-FR" sz="2400" dirty="0" err="1" smtClean="0">
                <a:latin typeface="Arial" panose="020B0604020202020204" pitchFamily="34" charset="0"/>
                <a:cs typeface="Arial" panose="020B0604020202020204" pitchFamily="34" charset="0"/>
              </a:rPr>
              <a:t>umber</a:t>
            </a:r>
            <a:r>
              <a:rPr lang="fr-FR" sz="2400" dirty="0" smtClean="0">
                <a:latin typeface="Arial" panose="020B0604020202020204" pitchFamily="34" charset="0"/>
                <a:cs typeface="Arial" panose="020B0604020202020204" pitchFamily="34" charset="0"/>
              </a:rPr>
              <a:t>: </a:t>
            </a:r>
          </a:p>
          <a:p>
            <a:pPr marL="889000" indent="-889000"/>
            <a:r>
              <a:rPr lang="fr-FR" sz="2000" dirty="0" err="1" smtClean="0">
                <a:latin typeface="Arial" panose="020B0604020202020204" pitchFamily="34" charset="0"/>
                <a:cs typeface="Arial" panose="020B0604020202020204" pitchFamily="34" charset="0"/>
              </a:rPr>
              <a:t>Zuraidah</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Wahyuni</a:t>
            </a:r>
            <a:r>
              <a:rPr lang="fr-FR" sz="2000" dirty="0" smtClean="0">
                <a:latin typeface="Arial" panose="020B0604020202020204" pitchFamily="34" charset="0"/>
                <a:cs typeface="Arial" panose="020B0604020202020204" pitchFamily="34" charset="0"/>
              </a:rPr>
              <a:t>, D., dan </a:t>
            </a:r>
            <a:r>
              <a:rPr lang="fr-FR" sz="2000" dirty="0" err="1" smtClean="0">
                <a:latin typeface="Arial" panose="020B0604020202020204" pitchFamily="34" charset="0"/>
                <a:cs typeface="Arial" panose="020B0604020202020204" pitchFamily="34" charset="0"/>
              </a:rPr>
              <a:t>Astuty</a:t>
            </a:r>
            <a:r>
              <a:rPr lang="fr-FR" sz="2000" dirty="0" smtClean="0">
                <a:latin typeface="Arial" panose="020B0604020202020204" pitchFamily="34" charset="0"/>
                <a:cs typeface="Arial" panose="020B0604020202020204" pitchFamily="34" charset="0"/>
              </a:rPr>
              <a:t>, E. 2020. </a:t>
            </a:r>
            <a:r>
              <a:rPr lang="fr-FR" sz="2000" dirty="0" err="1" smtClean="0">
                <a:latin typeface="Arial" panose="020B0604020202020204" pitchFamily="34" charset="0"/>
                <a:cs typeface="Arial" panose="020B0604020202020204" pitchFamily="34" charset="0"/>
              </a:rPr>
              <a:t>Karakteristik</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Morfologi</a:t>
            </a:r>
            <a:r>
              <a:rPr lang="fr-FR" sz="2000" dirty="0" smtClean="0">
                <a:latin typeface="Arial" panose="020B0604020202020204" pitchFamily="34" charset="0"/>
                <a:cs typeface="Arial" panose="020B0604020202020204" pitchFamily="34" charset="0"/>
              </a:rPr>
              <a:t> dan Uji </a:t>
            </a:r>
            <a:r>
              <a:rPr lang="fr-FR" sz="2000" dirty="0" err="1" smtClean="0">
                <a:latin typeface="Arial" panose="020B0604020202020204" pitchFamily="34" charset="0"/>
                <a:cs typeface="Arial" panose="020B0604020202020204" pitchFamily="34" charset="0"/>
              </a:rPr>
              <a:t>Aktivitas</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Bakteri</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Termofilik</a:t>
            </a:r>
            <a:r>
              <a:rPr lang="fr-FR" sz="2000" dirty="0" smtClean="0">
                <a:latin typeface="Arial" panose="020B0604020202020204" pitchFamily="34" charset="0"/>
                <a:cs typeface="Arial" panose="020B0604020202020204" pitchFamily="34" charset="0"/>
              </a:rPr>
              <a:t> dari </a:t>
            </a:r>
            <a:r>
              <a:rPr lang="fr-FR" sz="2000" dirty="0" err="1" smtClean="0">
                <a:latin typeface="Arial" panose="020B0604020202020204" pitchFamily="34" charset="0"/>
                <a:cs typeface="Arial" panose="020B0604020202020204" pitchFamily="34" charset="0"/>
              </a:rPr>
              <a:t>Kawasan</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Wisata</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Ie</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Seuum</a:t>
            </a:r>
            <a:r>
              <a:rPr lang="fr-FR" sz="2000" dirty="0" smtClean="0">
                <a:latin typeface="Arial" panose="020B0604020202020204" pitchFamily="34" charset="0"/>
                <a:cs typeface="Arial" panose="020B0604020202020204" pitchFamily="34" charset="0"/>
              </a:rPr>
              <a:t> (Air Panas). </a:t>
            </a:r>
            <a:r>
              <a:rPr lang="fr-FR" sz="2000" i="1" dirty="0" err="1" smtClean="0">
                <a:latin typeface="Arial" panose="020B0604020202020204" pitchFamily="34" charset="0"/>
                <a:cs typeface="Arial" panose="020B0604020202020204" pitchFamily="34" charset="0"/>
              </a:rPr>
              <a:t>Jurnal</a:t>
            </a:r>
            <a:r>
              <a:rPr lang="fr-FR" sz="2000" i="1" dirty="0" smtClean="0">
                <a:latin typeface="Arial" panose="020B0604020202020204" pitchFamily="34" charset="0"/>
                <a:cs typeface="Arial" panose="020B0604020202020204" pitchFamily="34" charset="0"/>
              </a:rPr>
              <a:t> </a:t>
            </a:r>
            <a:r>
              <a:rPr lang="fr-FR" sz="2000" i="1" dirty="0" err="1" smtClean="0">
                <a:latin typeface="Arial" panose="020B0604020202020204" pitchFamily="34" charset="0"/>
                <a:cs typeface="Arial" panose="020B0604020202020204" pitchFamily="34" charset="0"/>
              </a:rPr>
              <a:t>Ilmu</a:t>
            </a:r>
            <a:r>
              <a:rPr lang="fr-FR" sz="2000" i="1" dirty="0" smtClean="0">
                <a:latin typeface="Arial" panose="020B0604020202020204" pitchFamily="34" charset="0"/>
                <a:cs typeface="Arial" panose="020B0604020202020204" pitchFamily="34" charset="0"/>
              </a:rPr>
              <a:t> Alam dan </a:t>
            </a:r>
            <a:r>
              <a:rPr lang="fr-FR" sz="2000" i="1" dirty="0" err="1" smtClean="0">
                <a:latin typeface="Arial" panose="020B0604020202020204" pitchFamily="34" charset="0"/>
                <a:cs typeface="Arial" panose="020B0604020202020204" pitchFamily="34" charset="0"/>
              </a:rPr>
              <a:t>Lingkungan</a:t>
            </a:r>
            <a:r>
              <a:rPr lang="fr-FR" sz="2000" i="1" dirty="0" smtClean="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Vol 11(2): 40 - 47.</a:t>
            </a:r>
            <a:endParaRPr lang="fr-FR"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594" t="4329" r="4894" b="3715"/>
          <a:stretch/>
        </p:blipFill>
        <p:spPr>
          <a:xfrm>
            <a:off x="3530600" y="4318000"/>
            <a:ext cx="1676400" cy="1559052"/>
          </a:xfrm>
          <a:prstGeom prst="rect">
            <a:avLst/>
          </a:prstGeom>
        </p:spPr>
      </p:pic>
      <p:sp>
        <p:nvSpPr>
          <p:cNvPr id="7" name="Right Arrow 6"/>
          <p:cNvSpPr/>
          <p:nvPr/>
        </p:nvSpPr>
        <p:spPr>
          <a:xfrm>
            <a:off x="5537200" y="4826000"/>
            <a:ext cx="838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05600" y="4902200"/>
            <a:ext cx="28956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Clostridium </a:t>
            </a:r>
            <a:r>
              <a:rPr lang="en-US" sz="2400" dirty="0" err="1" smtClean="0"/>
              <a:t>botulinum</a:t>
            </a:r>
            <a:endParaRPr lang="en-US" sz="2400" dirty="0"/>
          </a:p>
        </p:txBody>
      </p:sp>
    </p:spTree>
    <p:extLst>
      <p:ext uri="{BB962C8B-B14F-4D97-AF65-F5344CB8AC3E}">
        <p14:creationId xmlns:p14="http://schemas.microsoft.com/office/powerpoint/2010/main" val="453651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5" name="Rectangle 4"/>
          <p:cNvSpPr/>
          <p:nvPr/>
        </p:nvSpPr>
        <p:spPr>
          <a:xfrm>
            <a:off x="0" y="0"/>
            <a:ext cx="12192000" cy="6896781"/>
          </a:xfrm>
          <a:prstGeom prst="rect">
            <a:avLst/>
          </a:prstGeom>
          <a:gradFill flip="none" rotWithShape="1">
            <a:gsLst>
              <a:gs pos="0">
                <a:schemeClr val="accent3">
                  <a:lumMod val="75000"/>
                  <a:alpha val="85000"/>
                </a:schemeClr>
              </a:gs>
              <a:gs pos="74000">
                <a:schemeClr val="accent6">
                  <a:alpha val="85000"/>
                </a:schemeClr>
              </a:gs>
              <a:gs pos="100000">
                <a:schemeClr val="accent3">
                  <a:lumMod val="75000"/>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2"/>
          <p:cNvSpPr>
            <a:spLocks noGrp="1"/>
          </p:cNvSpPr>
          <p:nvPr>
            <p:ph type="title"/>
          </p:nvPr>
        </p:nvSpPr>
        <p:spPr>
          <a:xfrm>
            <a:off x="2616036" y="98974"/>
            <a:ext cx="6768596" cy="561426"/>
          </a:xfrm>
          <a:solidFill>
            <a:schemeClr val="bg1">
              <a:alpha val="50000"/>
            </a:schemeClr>
          </a:solidFill>
        </p:spPr>
        <p:txBody>
          <a:bodyPr anchor="ctr">
            <a:normAutofit fontScale="90000"/>
          </a:bodyPr>
          <a:lstStyle/>
          <a:p>
            <a:r>
              <a:rPr lang="en-US" sz="4400" dirty="0" smtClean="0"/>
              <a:t>10. </a:t>
            </a:r>
            <a:r>
              <a:rPr lang="en-US" sz="4400" dirty="0" err="1" smtClean="0"/>
              <a:t>Thermodurik</a:t>
            </a:r>
            <a:endParaRPr lang="id-ID" sz="4400" dirty="0"/>
          </a:p>
        </p:txBody>
      </p:sp>
      <p:sp>
        <p:nvSpPr>
          <p:cNvPr id="4" name="TextBox 3"/>
          <p:cNvSpPr txBox="1"/>
          <p:nvPr/>
        </p:nvSpPr>
        <p:spPr>
          <a:xfrm>
            <a:off x="0" y="758038"/>
            <a:ext cx="11988800" cy="58169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bersifat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termodurik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antara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lain</a:t>
            </a:r>
            <a:r>
              <a:rPr lang="fr-FR" sz="2400" dirty="0" smtClean="0">
                <a:latin typeface="Arial" panose="020B0604020202020204" pitchFamily="34" charset="0"/>
                <a:cs typeface="Arial" panose="020B0604020202020204" pitchFamily="34" charset="0"/>
              </a:rPr>
              <a:t> dari </a:t>
            </a:r>
            <a:r>
              <a:rPr lang="fr-FR" sz="2400" dirty="0" err="1" smtClean="0">
                <a:latin typeface="Arial" panose="020B0604020202020204" pitchFamily="34" charset="0"/>
                <a:cs typeface="Arial" panose="020B0604020202020204" pitchFamily="34" charset="0"/>
              </a:rPr>
              <a:t>genus</a:t>
            </a:r>
            <a:r>
              <a:rPr lang="fr-FR" sz="2400" dirty="0" smtClean="0">
                <a:latin typeface="Arial" panose="020B0604020202020204" pitchFamily="34" charset="0"/>
                <a:cs typeface="Arial" panose="020B0604020202020204" pitchFamily="34" charset="0"/>
              </a:rPr>
              <a:t> Bacillus, </a:t>
            </a:r>
            <a:r>
              <a:rPr lang="fr-FR" sz="2400" dirty="0" err="1" smtClean="0">
                <a:latin typeface="Arial" panose="020B0604020202020204" pitchFamily="34" charset="0"/>
                <a:cs typeface="Arial" panose="020B0604020202020204" pitchFamily="34" charset="0"/>
              </a:rPr>
              <a:t>Micrococcus</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Microbacterium</a:t>
            </a:r>
            <a:r>
              <a:rPr lang="fr-FR" sz="2400" dirty="0" smtClean="0">
                <a:latin typeface="Arial" panose="020B0604020202020204" pitchFamily="34" charset="0"/>
                <a:cs typeface="Arial" panose="020B0604020202020204" pitchFamily="34" charset="0"/>
              </a:rPr>
              <a:t>, Streptococcus, Lactobacillus, </a:t>
            </a:r>
            <a:r>
              <a:rPr lang="fr-FR" sz="2400" dirty="0" err="1" smtClean="0">
                <a:latin typeface="Arial" panose="020B0604020202020204" pitchFamily="34" charset="0"/>
                <a:cs typeface="Arial" panose="020B0604020202020204" pitchFamily="34" charset="0"/>
              </a:rPr>
              <a:t>Corynebacterium,Streptococcus</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Arthobacter</a:t>
            </a:r>
            <a:r>
              <a:rPr lang="fr-FR" sz="24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ini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hidup</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pada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suhu</a:t>
            </a:r>
            <a:r>
              <a:rPr lang="fr-FR" sz="2400" dirty="0" smtClean="0">
                <a:latin typeface="Arial" panose="020B0604020202020204" pitchFamily="34" charset="0"/>
                <a:cs typeface="Arial" panose="020B0604020202020204" pitchFamily="34" charset="0"/>
              </a:rPr>
              <a:t> 20-37 ºC </a:t>
            </a:r>
            <a:r>
              <a:rPr lang="fr-FR" sz="2400" dirty="0" err="1" smtClean="0">
                <a:latin typeface="Arial" panose="020B0604020202020204" pitchFamily="34" charset="0"/>
                <a:cs typeface="Arial" panose="020B0604020202020204" pitchFamily="34" charset="0"/>
              </a:rPr>
              <a:t>dengan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suhu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pertumbuhan</a:t>
            </a:r>
            <a:r>
              <a:rPr lang="fr-FR" sz="2400" dirty="0" smtClean="0">
                <a:latin typeface="Arial" panose="020B0604020202020204" pitchFamily="34" charset="0"/>
                <a:cs typeface="Arial" panose="020B0604020202020204" pitchFamily="34" charset="0"/>
              </a:rPr>
              <a:t> minimum 5-10°C.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Berdasarkan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kebutuhannya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terhadap</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oksigen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ini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tergolong</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anaerob</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fakultatif</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dapat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hidup</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dengan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atau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tanpa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adanya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oksigen</a:t>
            </a:r>
            <a:r>
              <a:rPr lang="fr-FR" sz="24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spora</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termodurik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sulit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dibunuh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dengan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pasteurisasi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sehingga</a:t>
            </a:r>
            <a:r>
              <a:rPr lang="fr-FR" sz="2400" dirty="0" smtClean="0">
                <a:latin typeface="Arial" panose="020B0604020202020204" pitchFamily="34" charset="0"/>
                <a:cs typeface="Arial" panose="020B0604020202020204" pitchFamily="34" charset="0"/>
              </a:rPr>
              <a:t> susu </a:t>
            </a:r>
            <a:r>
              <a:rPr lang="fr-FR" sz="2400" dirty="0" err="1" smtClean="0">
                <a:latin typeface="Arial" panose="020B0604020202020204" pitchFamily="34" charset="0"/>
                <a:cs typeface="Arial" panose="020B0604020202020204" pitchFamily="34" charset="0"/>
              </a:rPr>
              <a:t>pasteurisasi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harus</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disimpan</a:t>
            </a:r>
            <a:r>
              <a:rPr lang="fr-FR" sz="2400" dirty="0" smtClean="0">
                <a:latin typeface="Arial" panose="020B0604020202020204" pitchFamily="34" charset="0"/>
                <a:cs typeface="Arial" panose="020B0604020202020204" pitchFamily="34" charset="0"/>
              </a:rPr>
              <a:t> di </a:t>
            </a:r>
            <a:r>
              <a:rPr lang="fr-FR" sz="2400" dirty="0" err="1" smtClean="0">
                <a:latin typeface="Arial" panose="020B0604020202020204" pitchFamily="34" charset="0"/>
                <a:cs typeface="Arial" panose="020B0604020202020204" pitchFamily="34" charset="0"/>
              </a:rPr>
              <a:t>penyimpanan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pada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suhu</a:t>
            </a:r>
            <a:r>
              <a:rPr lang="fr-FR" sz="2400" dirty="0" smtClean="0">
                <a:latin typeface="Arial" panose="020B0604020202020204" pitchFamily="34" charset="0"/>
                <a:cs typeface="Arial" panose="020B0604020202020204" pitchFamily="34" charset="0"/>
              </a:rPr>
              <a:t> ≤ 4°C.</a:t>
            </a:r>
          </a:p>
          <a:p>
            <a:pPr marL="342900" indent="-342900">
              <a:buFont typeface="Arial" panose="020B0604020202020204" pitchFamily="34" charset="0"/>
              <a:buChar char="•"/>
            </a:pPr>
            <a:endParaRPr lang="fr-FR" sz="2400" dirty="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r>
              <a:rPr lang="fr-FR" sz="2400" dirty="0" err="1" smtClean="0">
                <a:latin typeface="Arial" panose="020B0604020202020204" pitchFamily="34" charset="0"/>
                <a:cs typeface="Arial" panose="020B0604020202020204" pitchFamily="34" charset="0"/>
              </a:rPr>
              <a:t>sumber</a:t>
            </a:r>
            <a:r>
              <a:rPr lang="fr-FR" sz="2400" dirty="0" smtClean="0">
                <a:latin typeface="Arial" panose="020B0604020202020204" pitchFamily="34" charset="0"/>
                <a:cs typeface="Arial" panose="020B0604020202020204" pitchFamily="34" charset="0"/>
              </a:rPr>
              <a:t>:</a:t>
            </a:r>
          </a:p>
          <a:p>
            <a:pPr marL="889000" indent="-889000"/>
            <a:r>
              <a:rPr lang="fr-FR" sz="2000" dirty="0" err="1" smtClean="0">
                <a:latin typeface="Arial" panose="020B0604020202020204" pitchFamily="34" charset="0"/>
                <a:cs typeface="Arial" panose="020B0604020202020204" pitchFamily="34" charset="0"/>
              </a:rPr>
              <a:t>Wnaiatie</a:t>
            </a:r>
            <a:r>
              <a:rPr lang="fr-FR" sz="2000" dirty="0" smtClean="0">
                <a:latin typeface="Arial" panose="020B0604020202020204" pitchFamily="34" charset="0"/>
                <a:cs typeface="Arial" panose="020B0604020202020204" pitchFamily="34" charset="0"/>
              </a:rPr>
              <a:t>, V., </a:t>
            </a:r>
            <a:r>
              <a:rPr lang="fr-FR" sz="2000" dirty="0" err="1" smtClean="0">
                <a:latin typeface="Arial" panose="020B0604020202020204" pitchFamily="34" charset="0"/>
                <a:cs typeface="Arial" panose="020B0604020202020204" pitchFamily="34" charset="0"/>
              </a:rPr>
              <a:t>Gisthon</a:t>
            </a:r>
            <a:r>
              <a:rPr lang="fr-FR" sz="2000" dirty="0" smtClean="0">
                <a:latin typeface="Arial" panose="020B0604020202020204" pitchFamily="34" charset="0"/>
                <a:cs typeface="Arial" panose="020B0604020202020204" pitchFamily="34" charset="0"/>
              </a:rPr>
              <a:t>, A., </a:t>
            </a:r>
            <a:r>
              <a:rPr lang="fr-FR" sz="2000" dirty="0" err="1" smtClean="0">
                <a:latin typeface="Arial" panose="020B0604020202020204" pitchFamily="34" charset="0"/>
                <a:cs typeface="Arial" panose="020B0604020202020204" pitchFamily="34" charset="0"/>
              </a:rPr>
              <a:t>Husni</a:t>
            </a:r>
            <a:r>
              <a:rPr lang="fr-FR" sz="2000" dirty="0" smtClean="0">
                <a:latin typeface="Arial" panose="020B0604020202020204" pitchFamily="34" charset="0"/>
                <a:cs typeface="Arial" panose="020B0604020202020204" pitchFamily="34" charset="0"/>
              </a:rPr>
              <a:t>, A., dan Olsen, e. 2021. </a:t>
            </a:r>
            <a:r>
              <a:rPr lang="fr-FR" sz="2000" dirty="0" err="1" smtClean="0">
                <a:latin typeface="Arial" panose="020B0604020202020204" pitchFamily="34" charset="0"/>
                <a:cs typeface="Arial" panose="020B0604020202020204" pitchFamily="34" charset="0"/>
              </a:rPr>
              <a:t>Kualitas</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Mikrobiologis</a:t>
            </a:r>
            <a:r>
              <a:rPr lang="fr-FR" sz="2000" dirty="0" smtClean="0">
                <a:latin typeface="Arial" panose="020B0604020202020204" pitchFamily="34" charset="0"/>
                <a:cs typeface="Arial" panose="020B0604020202020204" pitchFamily="34" charset="0"/>
              </a:rPr>
              <a:t> Susu </a:t>
            </a:r>
            <a:r>
              <a:rPr lang="fr-FR" sz="2000" dirty="0" err="1" smtClean="0">
                <a:latin typeface="Arial" panose="020B0604020202020204" pitchFamily="34" charset="0"/>
                <a:cs typeface="Arial" panose="020B0604020202020204" pitchFamily="34" charset="0"/>
              </a:rPr>
              <a:t>Kambing</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dengan</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Metode</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Pasteurisasi</a:t>
            </a:r>
            <a:r>
              <a:rPr lang="fr-FR" sz="2000" dirty="0" smtClean="0">
                <a:latin typeface="Arial" panose="020B0604020202020204" pitchFamily="34" charset="0"/>
                <a:cs typeface="Arial" panose="020B0604020202020204" pitchFamily="34" charset="0"/>
              </a:rPr>
              <a:t> High </a:t>
            </a:r>
            <a:r>
              <a:rPr lang="fr-FR" sz="2000" dirty="0" err="1" smtClean="0">
                <a:latin typeface="Arial" panose="020B0604020202020204" pitchFamily="34" charset="0"/>
                <a:cs typeface="Arial" panose="020B0604020202020204" pitchFamily="34" charset="0"/>
              </a:rPr>
              <a:t>Temperature</a:t>
            </a:r>
            <a:r>
              <a:rPr lang="fr-FR" sz="2000" dirty="0" smtClean="0">
                <a:latin typeface="Arial" panose="020B0604020202020204" pitchFamily="34" charset="0"/>
                <a:cs typeface="Arial" panose="020B0604020202020204" pitchFamily="34" charset="0"/>
              </a:rPr>
              <a:t> Short Time (HTST) </a:t>
            </a:r>
            <a:r>
              <a:rPr lang="fr-FR" sz="2000" dirty="0" err="1" smtClean="0">
                <a:latin typeface="Arial" panose="020B0604020202020204" pitchFamily="34" charset="0"/>
                <a:cs typeface="Arial" panose="020B0604020202020204" pitchFamily="34" charset="0"/>
              </a:rPr>
              <a:t>pada</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Penyimpanan</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Berbeda</a:t>
            </a:r>
            <a:r>
              <a:rPr lang="fr-FR" sz="2000" dirty="0" smtClean="0">
                <a:latin typeface="Arial" panose="020B0604020202020204" pitchFamily="34" charset="0"/>
                <a:cs typeface="Arial" panose="020B0604020202020204" pitchFamily="34" charset="0"/>
              </a:rPr>
              <a:t>. </a:t>
            </a:r>
            <a:r>
              <a:rPr lang="fr-FR" sz="2000" i="1" dirty="0" err="1" smtClean="0">
                <a:latin typeface="Arial" panose="020B0604020202020204" pitchFamily="34" charset="0"/>
                <a:cs typeface="Arial" panose="020B0604020202020204" pitchFamily="34" charset="0"/>
              </a:rPr>
              <a:t>Jurnal</a:t>
            </a:r>
            <a:r>
              <a:rPr lang="fr-FR" sz="2000" i="1" dirty="0" smtClean="0">
                <a:latin typeface="Arial" panose="020B0604020202020204" pitchFamily="34" charset="0"/>
                <a:cs typeface="Arial" panose="020B0604020202020204" pitchFamily="34" charset="0"/>
              </a:rPr>
              <a:t> </a:t>
            </a:r>
            <a:r>
              <a:rPr lang="fr-FR" sz="2000" i="1" dirty="0" err="1" smtClean="0">
                <a:latin typeface="Arial" panose="020B0604020202020204" pitchFamily="34" charset="0"/>
                <a:cs typeface="Arial" panose="020B0604020202020204" pitchFamily="34" charset="0"/>
              </a:rPr>
              <a:t>Ilmu</a:t>
            </a:r>
            <a:r>
              <a:rPr lang="fr-FR" sz="2000" i="1" dirty="0" smtClean="0">
                <a:latin typeface="Arial" panose="020B0604020202020204" pitchFamily="34" charset="0"/>
                <a:cs typeface="Arial" panose="020B0604020202020204" pitchFamily="34" charset="0"/>
              </a:rPr>
              <a:t> </a:t>
            </a:r>
            <a:r>
              <a:rPr lang="fr-FR" sz="2000" i="1" dirty="0" err="1" smtClean="0">
                <a:latin typeface="Arial" panose="020B0604020202020204" pitchFamily="34" charset="0"/>
                <a:cs typeface="Arial" panose="020B0604020202020204" pitchFamily="34" charset="0"/>
              </a:rPr>
              <a:t>Produksi</a:t>
            </a:r>
            <a:r>
              <a:rPr lang="fr-FR" sz="2000" i="1" dirty="0" smtClean="0">
                <a:latin typeface="Arial" panose="020B0604020202020204" pitchFamily="34" charset="0"/>
                <a:cs typeface="Arial" panose="020B0604020202020204" pitchFamily="34" charset="0"/>
              </a:rPr>
              <a:t> dan </a:t>
            </a:r>
            <a:r>
              <a:rPr lang="fr-FR" sz="2000" i="1" dirty="0" err="1" smtClean="0">
                <a:latin typeface="Arial" panose="020B0604020202020204" pitchFamily="34" charset="0"/>
                <a:cs typeface="Arial" panose="020B0604020202020204" pitchFamily="34" charset="0"/>
              </a:rPr>
              <a:t>Teknologi</a:t>
            </a:r>
            <a:r>
              <a:rPr lang="fr-FR" sz="2000" i="1" dirty="0" smtClean="0">
                <a:latin typeface="Arial" panose="020B0604020202020204" pitchFamily="34" charset="0"/>
                <a:cs typeface="Arial" panose="020B0604020202020204" pitchFamily="34" charset="0"/>
              </a:rPr>
              <a:t> </a:t>
            </a:r>
            <a:r>
              <a:rPr lang="fr-FR" sz="2000" i="1" dirty="0" err="1" smtClean="0">
                <a:latin typeface="Arial" panose="020B0604020202020204" pitchFamily="34" charset="0"/>
                <a:cs typeface="Arial" panose="020B0604020202020204" pitchFamily="34" charset="0"/>
              </a:rPr>
              <a:t>Hasil</a:t>
            </a:r>
            <a:r>
              <a:rPr lang="fr-FR" sz="2000" i="1" dirty="0" smtClean="0">
                <a:latin typeface="Arial" panose="020B0604020202020204" pitchFamily="34" charset="0"/>
                <a:cs typeface="Arial" panose="020B0604020202020204" pitchFamily="34" charset="0"/>
              </a:rPr>
              <a:t> </a:t>
            </a:r>
            <a:r>
              <a:rPr lang="fr-FR" sz="2000" i="1" dirty="0" err="1" smtClean="0">
                <a:latin typeface="Arial" panose="020B0604020202020204" pitchFamily="34" charset="0"/>
                <a:cs typeface="Arial" panose="020B0604020202020204" pitchFamily="34" charset="0"/>
              </a:rPr>
              <a:t>Peternakan</a:t>
            </a:r>
            <a:r>
              <a:rPr lang="fr-FR" sz="2000" dirty="0" smtClean="0">
                <a:latin typeface="Arial" panose="020B0604020202020204" pitchFamily="34" charset="0"/>
                <a:cs typeface="Arial" panose="020B0604020202020204" pitchFamily="34" charset="0"/>
              </a:rPr>
              <a:t>. Vol. 09 (1) : 30-35. 8 (1) 13 - 19.</a:t>
            </a:r>
            <a:endParaRPr lang="fr-FR"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9800" y="3865358"/>
            <a:ext cx="1989954" cy="1417842"/>
          </a:xfrm>
          <a:prstGeom prst="rect">
            <a:avLst/>
          </a:prstGeom>
        </p:spPr>
      </p:pic>
      <p:sp>
        <p:nvSpPr>
          <p:cNvPr id="7" name="Right Arrow 6"/>
          <p:cNvSpPr/>
          <p:nvPr/>
        </p:nvSpPr>
        <p:spPr>
          <a:xfrm>
            <a:off x="5588000" y="4271758"/>
            <a:ext cx="1016000"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85000" y="4271758"/>
            <a:ext cx="196455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i="1" dirty="0" smtClean="0">
                <a:latin typeface="Arial" panose="020B0604020202020204" pitchFamily="34" charset="0"/>
                <a:cs typeface="Arial" panose="020B0604020202020204" pitchFamily="34" charset="0"/>
              </a:rPr>
              <a:t>Bacillus </a:t>
            </a:r>
            <a:r>
              <a:rPr lang="en-US" sz="2800" i="1" dirty="0" err="1" smtClean="0">
                <a:latin typeface="Arial" panose="020B0604020202020204" pitchFamily="34" charset="0"/>
                <a:cs typeface="Arial" panose="020B0604020202020204" pitchFamily="34" charset="0"/>
              </a:rPr>
              <a:t>sp</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9761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5" name="Rectangle 4"/>
          <p:cNvSpPr/>
          <p:nvPr/>
        </p:nvSpPr>
        <p:spPr>
          <a:xfrm>
            <a:off x="0" y="0"/>
            <a:ext cx="12192000" cy="6896781"/>
          </a:xfrm>
          <a:prstGeom prst="rect">
            <a:avLst/>
          </a:prstGeom>
          <a:gradFill flip="none" rotWithShape="1">
            <a:gsLst>
              <a:gs pos="0">
                <a:schemeClr val="accent3">
                  <a:lumMod val="75000"/>
                  <a:alpha val="85000"/>
                </a:schemeClr>
              </a:gs>
              <a:gs pos="74000">
                <a:schemeClr val="accent6">
                  <a:alpha val="85000"/>
                </a:schemeClr>
              </a:gs>
              <a:gs pos="100000">
                <a:schemeClr val="accent3">
                  <a:lumMod val="75000"/>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2"/>
          <p:cNvSpPr>
            <a:spLocks noGrp="1"/>
          </p:cNvSpPr>
          <p:nvPr>
            <p:ph type="title"/>
          </p:nvPr>
        </p:nvSpPr>
        <p:spPr>
          <a:xfrm>
            <a:off x="2616036" y="175174"/>
            <a:ext cx="6768596" cy="459826"/>
          </a:xfrm>
          <a:solidFill>
            <a:schemeClr val="bg1">
              <a:alpha val="50000"/>
            </a:schemeClr>
          </a:solidFill>
        </p:spPr>
        <p:txBody>
          <a:bodyPr anchor="ctr">
            <a:normAutofit fontScale="90000"/>
          </a:bodyPr>
          <a:lstStyle/>
          <a:p>
            <a:r>
              <a:rPr lang="en-US" sz="4400" dirty="0" smtClean="0"/>
              <a:t>11. </a:t>
            </a:r>
            <a:r>
              <a:rPr lang="en-US" sz="4400" dirty="0" err="1" smtClean="0"/>
              <a:t>Psikrofilik</a:t>
            </a:r>
            <a:endParaRPr lang="id-ID" sz="4400" dirty="0"/>
          </a:p>
        </p:txBody>
      </p:sp>
      <p:sp>
        <p:nvSpPr>
          <p:cNvPr id="4" name="TextBox 3"/>
          <p:cNvSpPr txBox="1"/>
          <p:nvPr/>
        </p:nvSpPr>
        <p:spPr>
          <a:xfrm>
            <a:off x="149992" y="834238"/>
            <a:ext cx="11838808" cy="60016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psikrofilik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suhu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pertumbuhannya</a:t>
            </a:r>
            <a:r>
              <a:rPr lang="fr-FR" sz="2400" dirty="0" smtClean="0">
                <a:latin typeface="Arial" panose="020B0604020202020204" pitchFamily="34" charset="0"/>
                <a:cs typeface="Arial" panose="020B0604020202020204" pitchFamily="34" charset="0"/>
              </a:rPr>
              <a:t>: -5 - 30°C; </a:t>
            </a:r>
            <a:r>
              <a:rPr lang="fr-FR" sz="2400" dirty="0" err="1" smtClean="0">
                <a:latin typeface="Arial" panose="020B0604020202020204" pitchFamily="34" charset="0"/>
                <a:cs typeface="Arial" panose="020B0604020202020204" pitchFamily="34" charset="0"/>
              </a:rPr>
              <a:t>suhu</a:t>
            </a:r>
            <a:r>
              <a:rPr lang="fr-FR" sz="2400" dirty="0" smtClean="0">
                <a:latin typeface="Arial" panose="020B0604020202020204" pitchFamily="34" charset="0"/>
                <a:cs typeface="Arial" panose="020B0604020202020204" pitchFamily="34" charset="0"/>
              </a:rPr>
              <a:t> optimum: 10 - 20°C.</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mempunyai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suhu</a:t>
            </a:r>
            <a:r>
              <a:rPr lang="fr-FR" sz="2400" dirty="0" smtClean="0">
                <a:latin typeface="Arial" panose="020B0604020202020204" pitchFamily="34" charset="0"/>
                <a:cs typeface="Arial" panose="020B0604020202020204" pitchFamily="34" charset="0"/>
              </a:rPr>
              <a:t> optimum, </a:t>
            </a:r>
            <a:r>
              <a:rPr lang="fr-FR" sz="2400" dirty="0" err="1" smtClean="0">
                <a:latin typeface="Arial" panose="020B0604020202020204" pitchFamily="34" charset="0"/>
                <a:cs typeface="Arial" panose="020B0604020202020204" pitchFamily="34" charset="0"/>
              </a:rPr>
              <a:t>pertumbuhan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pada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suhu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lemari</a:t>
            </a:r>
            <a:r>
              <a:rPr lang="fr-FR" sz="2400" dirty="0" smtClean="0">
                <a:latin typeface="Arial" panose="020B0604020202020204" pitchFamily="34" charset="0"/>
                <a:cs typeface="Arial" panose="020B0604020202020204" pitchFamily="34" charset="0"/>
              </a:rPr>
              <a:t> es, </a:t>
            </a:r>
            <a:r>
              <a:rPr lang="fr-FR" sz="2400" dirty="0" err="1" smtClean="0">
                <a:latin typeface="Arial" panose="020B0604020202020204" pitchFamily="34" charset="0"/>
                <a:cs typeface="Arial" panose="020B0604020202020204" pitchFamily="34" charset="0"/>
              </a:rPr>
              <a:t>masih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dapat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tumbuh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pada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suhu</a:t>
            </a:r>
            <a:r>
              <a:rPr lang="fr-FR" sz="2400" dirty="0" smtClean="0">
                <a:latin typeface="Arial" panose="020B0604020202020204" pitchFamily="34" charset="0"/>
                <a:cs typeface="Arial" panose="020B0604020202020204" pitchFamily="34" charset="0"/>
              </a:rPr>
              <a:t> 0°C, </a:t>
            </a:r>
            <a:r>
              <a:rPr lang="fr-FR" sz="2400" dirty="0" err="1" smtClean="0">
                <a:latin typeface="Arial" panose="020B0604020202020204" pitchFamily="34" charset="0"/>
                <a:cs typeface="Arial" panose="020B0604020202020204" pitchFamily="34" charset="0"/>
              </a:rPr>
              <a:t>berbentuk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batang</a:t>
            </a:r>
            <a:r>
              <a:rPr lang="fr-FR" sz="24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Psikrofilik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mengandung</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sekitar</a:t>
            </a:r>
            <a:r>
              <a:rPr lang="fr-FR" sz="2400" dirty="0" smtClean="0">
                <a:latin typeface="Arial" panose="020B0604020202020204" pitchFamily="34" charset="0"/>
                <a:cs typeface="Arial" panose="020B0604020202020204" pitchFamily="34" charset="0"/>
              </a:rPr>
              <a:t> 90% </a:t>
            </a:r>
            <a:r>
              <a:rPr lang="fr-FR" sz="2400" dirty="0" err="1" smtClean="0">
                <a:latin typeface="Arial" panose="020B0604020202020204" pitchFamily="34" charset="0"/>
                <a:cs typeface="Arial" panose="020B0604020202020204" pitchFamily="34" charset="0"/>
              </a:rPr>
              <a:t>asam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lemak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tak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jenuh</a:t>
            </a:r>
            <a:r>
              <a:rPr lang="fr-FR" sz="2400" dirty="0" smtClean="0">
                <a:latin typeface="Arial" panose="020B0604020202020204" pitchFamily="34" charset="0"/>
                <a:cs typeface="Arial" panose="020B0604020202020204" pitchFamily="34" charset="0"/>
              </a:rPr>
              <a:t>, 55% di </a:t>
            </a:r>
            <a:r>
              <a:rPr lang="fr-FR" sz="2400" dirty="0" err="1" smtClean="0">
                <a:latin typeface="Arial" panose="020B0604020202020204" pitchFamily="34" charset="0"/>
                <a:cs typeface="Arial" panose="020B0604020202020204" pitchFamily="34" charset="0"/>
              </a:rPr>
              <a:t>antaranya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adalah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asam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linolenat</a:t>
            </a:r>
            <a:r>
              <a:rPr lang="fr-FR" sz="24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Psikrofilik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memiliki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membran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lipid</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kaya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asam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lemak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tak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jenuh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sehingga</a:t>
            </a:r>
            <a:r>
              <a:rPr lang="fr-FR" sz="2400" dirty="0" smtClean="0">
                <a:latin typeface="Arial" panose="020B0604020202020204" pitchFamily="34" charset="0"/>
                <a:cs typeface="Arial" panose="020B0604020202020204" pitchFamily="34" charset="0"/>
              </a:rPr>
              <a:t> </a:t>
            </a:r>
            <a:r>
              <a:rPr lang="fr-FR" sz="2400" dirty="0" err="1" smtClean="0">
                <a:solidFill>
                  <a:schemeClr val="tx1"/>
                </a:solidFill>
                <a:latin typeface="Arial" panose="020B0604020202020204" pitchFamily="34" charset="0"/>
                <a:cs typeface="Arial" panose="020B0604020202020204" pitchFamily="34" charset="0"/>
              </a:rPr>
              <a:t>membuat</a:t>
            </a:r>
            <a:r>
              <a:rPr lang="fr-FR" sz="2400" dirty="0" smtClean="0">
                <a:solidFill>
                  <a:schemeClr val="tx1"/>
                </a:solidFill>
                <a:latin typeface="Arial" panose="020B0604020202020204" pitchFamily="34" charset="0"/>
                <a:cs typeface="Arial" panose="020B0604020202020204" pitchFamily="34" charset="0"/>
              </a:rPr>
              <a:t> </a:t>
            </a:r>
            <a:r>
              <a:rPr lang="fr-FR" sz="2400" dirty="0" err="1" smtClean="0">
                <a:solidFill>
                  <a:schemeClr val="tx1"/>
                </a:solidFill>
                <a:latin typeface="Arial" panose="020B0604020202020204" pitchFamily="34" charset="0"/>
                <a:cs typeface="Arial" panose="020B0604020202020204" pitchFamily="34" charset="0"/>
              </a:rPr>
              <a:t>membran</a:t>
            </a:r>
            <a:r>
              <a:rPr lang="fr-FR" sz="2400" dirty="0" smtClean="0">
                <a:solidFill>
                  <a:schemeClr val="tx1"/>
                </a:solidFill>
                <a:latin typeface="Arial" panose="020B0604020202020204" pitchFamily="34" charset="0"/>
                <a:cs typeface="Arial" panose="020B0604020202020204" pitchFamily="34" charset="0"/>
              </a:rPr>
              <a:t> </a:t>
            </a:r>
            <a:r>
              <a:rPr lang="fr-FR" sz="2400" dirty="0" err="1" smtClean="0">
                <a:solidFill>
                  <a:schemeClr val="tx1"/>
                </a:solidFill>
                <a:latin typeface="Arial" panose="020B0604020202020204" pitchFamily="34" charset="0"/>
                <a:cs typeface="Arial" panose="020B0604020202020204" pitchFamily="34" charset="0"/>
              </a:rPr>
              <a:t>setengah</a:t>
            </a:r>
            <a:r>
              <a:rPr lang="fr-FR" sz="2400" dirty="0" smtClean="0">
                <a:solidFill>
                  <a:schemeClr val="tx1"/>
                </a:solidFill>
                <a:latin typeface="Arial" panose="020B0604020202020204" pitchFamily="34" charset="0"/>
                <a:cs typeface="Arial" panose="020B0604020202020204" pitchFamily="34" charset="0"/>
              </a:rPr>
              <a:t> </a:t>
            </a:r>
            <a:r>
              <a:rPr lang="fr-FR" sz="2400" dirty="0" err="1" smtClean="0">
                <a:solidFill>
                  <a:schemeClr val="tx1"/>
                </a:solidFill>
                <a:latin typeface="Arial" panose="020B0604020202020204" pitchFamily="34" charset="0"/>
                <a:cs typeface="Arial" panose="020B0604020202020204" pitchFamily="34" charset="0"/>
              </a:rPr>
              <a:t>cair</a:t>
            </a:r>
            <a:r>
              <a:rPr lang="fr-FR" sz="2400" dirty="0" smtClean="0">
                <a:solidFill>
                  <a:schemeClr val="tx1"/>
                </a:solidFill>
                <a:latin typeface="Arial" panose="020B0604020202020204" pitchFamily="34" charset="0"/>
                <a:cs typeface="Arial" panose="020B0604020202020204" pitchFamily="34" charset="0"/>
              </a:rPr>
              <a:t> </a:t>
            </a:r>
            <a:r>
              <a:rPr lang="fr-FR" sz="2400" dirty="0" err="1" smtClean="0">
                <a:solidFill>
                  <a:schemeClr val="tx1"/>
                </a:solidFill>
                <a:latin typeface="Arial" panose="020B0604020202020204" pitchFamily="34" charset="0"/>
                <a:cs typeface="Arial" panose="020B0604020202020204" pitchFamily="34" charset="0"/>
              </a:rPr>
              <a:t>fungsional</a:t>
            </a:r>
            <a:r>
              <a:rPr lang="fr-FR" sz="2400" dirty="0" smtClean="0">
                <a:solidFill>
                  <a:schemeClr val="tx1"/>
                </a:solidFill>
                <a:latin typeface="Arial" panose="020B0604020202020204" pitchFamily="34" charset="0"/>
                <a:cs typeface="Arial" panose="020B0604020202020204" pitchFamily="34" charset="0"/>
              </a:rPr>
              <a:t> </a:t>
            </a:r>
            <a:r>
              <a:rPr lang="fr-FR" sz="2400" dirty="0" err="1" smtClean="0">
                <a:solidFill>
                  <a:schemeClr val="tx1"/>
                </a:solidFill>
                <a:latin typeface="Arial" panose="020B0604020202020204" pitchFamily="34" charset="0"/>
                <a:cs typeface="Arial" panose="020B0604020202020204" pitchFamily="34" charset="0"/>
              </a:rPr>
              <a:t>pada</a:t>
            </a:r>
            <a:r>
              <a:rPr lang="fr-FR" sz="2400" dirty="0" smtClean="0">
                <a:solidFill>
                  <a:schemeClr val="tx1"/>
                </a:solidFill>
                <a:latin typeface="Arial" panose="020B0604020202020204" pitchFamily="34" charset="0"/>
                <a:cs typeface="Arial" panose="020B0604020202020204" pitchFamily="34" charset="0"/>
              </a:rPr>
              <a:t> </a:t>
            </a:r>
            <a:r>
              <a:rPr lang="fr-FR" sz="2400" dirty="0" err="1" smtClean="0">
                <a:solidFill>
                  <a:schemeClr val="tx1"/>
                </a:solidFill>
                <a:latin typeface="Arial" panose="020B0604020202020204" pitchFamily="34" charset="0"/>
                <a:cs typeface="Arial" panose="020B0604020202020204" pitchFamily="34" charset="0"/>
              </a:rPr>
              <a:t>suhu</a:t>
            </a:r>
            <a:r>
              <a:rPr lang="fr-FR" sz="2400" dirty="0" smtClean="0">
                <a:solidFill>
                  <a:schemeClr val="tx1"/>
                </a:solidFill>
                <a:latin typeface="Arial" panose="020B0604020202020204" pitchFamily="34" charset="0"/>
                <a:cs typeface="Arial" panose="020B0604020202020204" pitchFamily="34" charset="0"/>
              </a:rPr>
              <a:t> </a:t>
            </a:r>
            <a:r>
              <a:rPr lang="fr-FR" sz="2400" dirty="0" err="1" smtClean="0">
                <a:solidFill>
                  <a:schemeClr val="tx1"/>
                </a:solidFill>
                <a:latin typeface="Arial" panose="020B0604020202020204" pitchFamily="34" charset="0"/>
                <a:cs typeface="Arial" panose="020B0604020202020204" pitchFamily="34" charset="0"/>
              </a:rPr>
              <a:t>rendah</a:t>
            </a:r>
            <a:r>
              <a:rPr lang="fr-FR" sz="2400" dirty="0" smtClean="0">
                <a:solidFill>
                  <a:schemeClr val="tx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err="1">
                <a:solidFill>
                  <a:schemeClr val="tx1"/>
                </a:solidFill>
                <a:latin typeface="Arial" panose="020B0604020202020204" pitchFamily="34" charset="0"/>
                <a:cs typeface="Arial" panose="020B0604020202020204" pitchFamily="34" charset="0"/>
              </a:rPr>
              <a:t>bakteri</a:t>
            </a:r>
            <a:r>
              <a:rPr lang="en-US" sz="2400" dirty="0">
                <a:solidFill>
                  <a:schemeClr val="tx1"/>
                </a:solidFill>
                <a:latin typeface="Arial" panose="020B0604020202020204" pitchFamily="34" charset="0"/>
                <a:cs typeface="Arial" panose="020B0604020202020204" pitchFamily="34" charset="0"/>
              </a:rPr>
              <a:t> gram </a:t>
            </a:r>
            <a:r>
              <a:rPr lang="en-US" sz="2400" dirty="0" err="1">
                <a:solidFill>
                  <a:schemeClr val="tx1"/>
                </a:solidFill>
                <a:latin typeface="Arial" panose="020B0604020202020204" pitchFamily="34" charset="0"/>
                <a:cs typeface="Arial" panose="020B0604020202020204" pitchFamily="34" charset="0"/>
              </a:rPr>
              <a:t>positif</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tidak</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membentuk</a:t>
            </a:r>
            <a:r>
              <a:rPr lang="en-US" sz="2400" dirty="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spora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dan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umumnya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ditemukan</a:t>
            </a:r>
            <a:r>
              <a:rPr lang="en-US" sz="2400" dirty="0">
                <a:solidFill>
                  <a:schemeClr val="tx1"/>
                </a:solidFill>
                <a:latin typeface="Arial" panose="020B0604020202020204" pitchFamily="34" charset="0"/>
                <a:cs typeface="Arial" panose="020B0604020202020204" pitchFamily="34" charset="0"/>
              </a:rPr>
              <a:t> di </a:t>
            </a:r>
            <a:r>
              <a:rPr lang="en-US" sz="2400" dirty="0" err="1">
                <a:solidFill>
                  <a:schemeClr val="tx1"/>
                </a:solidFill>
                <a:latin typeface="Arial" panose="020B0604020202020204" pitchFamily="34" charset="0"/>
                <a:cs typeface="Arial" panose="020B0604020202020204" pitchFamily="34" charset="0"/>
              </a:rPr>
              <a:t>tanah</a:t>
            </a:r>
            <a:r>
              <a:rPr lang="en-US" sz="2400" dirty="0">
                <a:solidFill>
                  <a:schemeClr val="tx1"/>
                </a:solidFill>
                <a:latin typeface="Arial" panose="020B0604020202020204" pitchFamily="34" charset="0"/>
                <a:cs typeface="Arial" panose="020B0604020202020204" pitchFamily="34" charset="0"/>
              </a:rPr>
              <a:t>, air, </a:t>
            </a:r>
            <a:r>
              <a:rPr lang="en-US" sz="2400" dirty="0" err="1">
                <a:solidFill>
                  <a:schemeClr val="tx1"/>
                </a:solidFill>
                <a:latin typeface="Arial" panose="020B0604020202020204" pitchFamily="34" charset="0"/>
                <a:cs typeface="Arial" panose="020B0604020202020204" pitchFamily="34" charset="0"/>
              </a:rPr>
              <a:t>dan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tumbuhan</a:t>
            </a:r>
            <a:r>
              <a:rPr lang="en-US" sz="2400" dirty="0">
                <a:solidFill>
                  <a:schemeClr val="tx1"/>
                </a:solidFill>
                <a:latin typeface="Arial" panose="020B0604020202020204" pitchFamily="34" charset="0"/>
                <a:cs typeface="Arial" panose="020B0604020202020204" pitchFamily="34" charset="0"/>
              </a:rPr>
              <a:t>.</a:t>
            </a:r>
            <a:endParaRPr lang="fr-FR"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Contohnya</a:t>
            </a:r>
            <a:r>
              <a:rPr lang="fr-FR" sz="2400" dirty="0" smtClean="0">
                <a:latin typeface="Arial" panose="020B0604020202020204" pitchFamily="34" charset="0"/>
                <a:cs typeface="Arial" panose="020B0604020202020204" pitchFamily="34" charset="0"/>
              </a:rPr>
              <a:t> </a:t>
            </a:r>
            <a:r>
              <a:rPr lang="fr-FR" sz="2400" i="1" dirty="0" smtClean="0">
                <a:latin typeface="Arial" panose="020B0604020202020204" pitchFamily="34" charset="0"/>
                <a:cs typeface="Arial" panose="020B0604020202020204" pitchFamily="34" charset="0"/>
              </a:rPr>
              <a:t>: Listeria </a:t>
            </a:r>
            <a:r>
              <a:rPr lang="fr-FR" sz="2400" i="1" dirty="0" err="1" smtClean="0">
                <a:latin typeface="Arial" panose="020B0604020202020204" pitchFamily="34" charset="0"/>
                <a:cs typeface="Arial" panose="020B0604020202020204" pitchFamily="34" charset="0"/>
              </a:rPr>
              <a:t>monocytogenes</a:t>
            </a:r>
            <a:endParaRPr lang="fr-FR"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sz="2400" dirty="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r>
              <a:rPr lang="fr-FR" sz="2400" dirty="0" err="1" smtClean="0">
                <a:latin typeface="Arial" panose="020B0604020202020204" pitchFamily="34" charset="0"/>
                <a:cs typeface="Arial" panose="020B0604020202020204" pitchFamily="34" charset="0"/>
              </a:rPr>
              <a:t>sumber</a:t>
            </a:r>
            <a:r>
              <a:rPr lang="fr-FR" sz="2400" dirty="0" smtClean="0">
                <a:latin typeface="Arial" panose="020B0604020202020204" pitchFamily="34" charset="0"/>
                <a:cs typeface="Arial" panose="020B0604020202020204" pitchFamily="34" charset="0"/>
              </a:rPr>
              <a:t>: </a:t>
            </a:r>
          </a:p>
          <a:p>
            <a:r>
              <a:rPr lang="fr-FR" sz="2400" dirty="0" err="1" smtClean="0">
                <a:latin typeface="Arial" panose="020B0604020202020204" pitchFamily="34" charset="0"/>
                <a:cs typeface="Arial" panose="020B0604020202020204" pitchFamily="34" charset="0"/>
              </a:rPr>
              <a:t>Boleng</a:t>
            </a:r>
            <a:r>
              <a:rPr lang="fr-FR" sz="2400" dirty="0" smtClean="0">
                <a:latin typeface="Arial" panose="020B0604020202020204" pitchFamily="34" charset="0"/>
                <a:cs typeface="Arial" panose="020B0604020202020204" pitchFamily="34" charset="0"/>
              </a:rPr>
              <a:t>, D. T. 2015. </a:t>
            </a:r>
            <a:r>
              <a:rPr lang="fr-FR" sz="2400" dirty="0" err="1" smtClean="0">
                <a:latin typeface="Arial" panose="020B0604020202020204" pitchFamily="34" charset="0"/>
                <a:cs typeface="Arial" panose="020B0604020202020204" pitchFamily="34" charset="0"/>
              </a:rPr>
              <a:t>Bakteriologi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Konsep-konsep</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dasar</a:t>
            </a:r>
            <a:r>
              <a:rPr lang="fr-FR" sz="2400" dirty="0" smtClean="0">
                <a:latin typeface="Arial" panose="020B0604020202020204" pitchFamily="34" charset="0"/>
                <a:cs typeface="Arial" panose="020B0604020202020204" pitchFamily="34" charset="0"/>
              </a:rPr>
              <a:t>). UMM PRESS. Malang.</a:t>
            </a:r>
            <a:endParaRPr lang="fr-FR"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4394200"/>
            <a:ext cx="3602182" cy="1981200"/>
          </a:xfrm>
          <a:prstGeom prst="rect">
            <a:avLst/>
          </a:prstGeom>
        </p:spPr>
      </p:pic>
    </p:spTree>
    <p:extLst>
      <p:ext uri="{BB962C8B-B14F-4D97-AF65-F5344CB8AC3E}">
        <p14:creationId xmlns:p14="http://schemas.microsoft.com/office/powerpoint/2010/main" val="4014174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5" name="Rectangle 4"/>
          <p:cNvSpPr/>
          <p:nvPr/>
        </p:nvSpPr>
        <p:spPr>
          <a:xfrm>
            <a:off x="0" y="0"/>
            <a:ext cx="12192000" cy="6896781"/>
          </a:xfrm>
          <a:prstGeom prst="rect">
            <a:avLst/>
          </a:prstGeom>
          <a:gradFill flip="none" rotWithShape="1">
            <a:gsLst>
              <a:gs pos="0">
                <a:schemeClr val="accent3">
                  <a:lumMod val="75000"/>
                  <a:alpha val="85000"/>
                </a:schemeClr>
              </a:gs>
              <a:gs pos="74000">
                <a:schemeClr val="accent6">
                  <a:alpha val="85000"/>
                </a:schemeClr>
              </a:gs>
              <a:gs pos="100000">
                <a:schemeClr val="accent3">
                  <a:lumMod val="75000"/>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2"/>
          <p:cNvSpPr>
            <a:spLocks noGrp="1"/>
          </p:cNvSpPr>
          <p:nvPr>
            <p:ph type="title"/>
          </p:nvPr>
        </p:nvSpPr>
        <p:spPr>
          <a:xfrm>
            <a:off x="2616036" y="2765974"/>
            <a:ext cx="6768596" cy="763290"/>
          </a:xfrm>
          <a:solidFill>
            <a:schemeClr val="bg1">
              <a:alpha val="50000"/>
            </a:schemeClr>
          </a:solidFill>
        </p:spPr>
        <p:txBody>
          <a:bodyPr anchor="ctr">
            <a:normAutofit/>
          </a:bodyPr>
          <a:lstStyle/>
          <a:p>
            <a:r>
              <a:rPr lang="en-US" sz="3200" dirty="0" err="1" smtClean="0"/>
              <a:t>Konsentrasi</a:t>
            </a:r>
            <a:r>
              <a:rPr lang="en-US" sz="3200" dirty="0" smtClean="0"/>
              <a:t> </a:t>
            </a:r>
            <a:r>
              <a:rPr lang="en-US" sz="3200" dirty="0" err="1" smtClean="0"/>
              <a:t>makanan</a:t>
            </a:r>
            <a:endParaRPr lang="id-ID" sz="3200" dirty="0"/>
          </a:p>
        </p:txBody>
      </p:sp>
    </p:spTree>
    <p:extLst>
      <p:ext uri="{BB962C8B-B14F-4D97-AF65-F5344CB8AC3E}">
        <p14:creationId xmlns:p14="http://schemas.microsoft.com/office/powerpoint/2010/main" val="2911109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5" name="Rectangle 4"/>
          <p:cNvSpPr/>
          <p:nvPr/>
        </p:nvSpPr>
        <p:spPr>
          <a:xfrm>
            <a:off x="0" y="0"/>
            <a:ext cx="12192000" cy="6896781"/>
          </a:xfrm>
          <a:prstGeom prst="rect">
            <a:avLst/>
          </a:prstGeom>
          <a:gradFill flip="none" rotWithShape="1">
            <a:gsLst>
              <a:gs pos="0">
                <a:schemeClr val="accent3">
                  <a:lumMod val="75000"/>
                  <a:alpha val="85000"/>
                </a:schemeClr>
              </a:gs>
              <a:gs pos="74000">
                <a:schemeClr val="accent6">
                  <a:alpha val="85000"/>
                </a:schemeClr>
              </a:gs>
              <a:gs pos="100000">
                <a:schemeClr val="accent3">
                  <a:lumMod val="75000"/>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2"/>
          <p:cNvSpPr>
            <a:spLocks noGrp="1"/>
          </p:cNvSpPr>
          <p:nvPr>
            <p:ph type="title"/>
          </p:nvPr>
        </p:nvSpPr>
        <p:spPr>
          <a:xfrm>
            <a:off x="2616036" y="175174"/>
            <a:ext cx="6768596" cy="763290"/>
          </a:xfrm>
          <a:solidFill>
            <a:schemeClr val="bg1">
              <a:alpha val="50000"/>
            </a:schemeClr>
          </a:solidFill>
        </p:spPr>
        <p:txBody>
          <a:bodyPr anchor="ctr">
            <a:normAutofit/>
          </a:bodyPr>
          <a:lstStyle/>
          <a:p>
            <a:r>
              <a:rPr lang="en-US" sz="4400" dirty="0" smtClean="0"/>
              <a:t>12. HALOFILIK</a:t>
            </a:r>
            <a:endParaRPr lang="id-ID" sz="4400" dirty="0"/>
          </a:p>
        </p:txBody>
      </p:sp>
      <p:sp>
        <p:nvSpPr>
          <p:cNvPr id="4" name="TextBox 3"/>
          <p:cNvSpPr txBox="1"/>
          <p:nvPr/>
        </p:nvSpPr>
        <p:spPr>
          <a:xfrm>
            <a:off x="228600" y="1012038"/>
            <a:ext cx="11963400" cy="58169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halofilik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merupakan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salah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satu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kelompok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mikroorganisme</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dapat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hidup</a:t>
            </a:r>
            <a:r>
              <a:rPr lang="fr-FR" sz="2400" dirty="0" smtClean="0">
                <a:latin typeface="Arial" panose="020B0604020202020204" pitchFamily="34" charset="0"/>
                <a:cs typeface="Arial" panose="020B0604020202020204" pitchFamily="34" charset="0"/>
              </a:rPr>
              <a:t> di </a:t>
            </a:r>
            <a:r>
              <a:rPr lang="fr-FR" sz="2400" dirty="0" err="1" smtClean="0">
                <a:latin typeface="Arial" panose="020B0604020202020204" pitchFamily="34" charset="0"/>
                <a:cs typeface="Arial" panose="020B0604020202020204" pitchFamily="34" charset="0"/>
              </a:rPr>
              <a:t>lingkungan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berkadar</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garam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tinggi</a:t>
            </a:r>
            <a:r>
              <a:rPr lang="fr-FR" sz="24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fr-FR" sz="2400" dirty="0" smtClean="0">
                <a:latin typeface="Arial" panose="020B0604020202020204" pitchFamily="34" charset="0"/>
                <a:cs typeface="Arial" panose="020B0604020202020204" pitchFamily="34" charset="0"/>
              </a:rPr>
              <a:t>Kadar </a:t>
            </a:r>
            <a:r>
              <a:rPr lang="fr-FR" sz="2400" dirty="0" err="1" smtClean="0">
                <a:latin typeface="Arial" panose="020B0604020202020204" pitchFamily="34" charset="0"/>
                <a:cs typeface="Arial" panose="020B0604020202020204" pitchFamily="34" charset="0"/>
              </a:rPr>
              <a:t>garam</a:t>
            </a:r>
            <a:r>
              <a:rPr lang="fr-FR" sz="2400" dirty="0" smtClean="0">
                <a:latin typeface="Arial" panose="020B0604020202020204" pitchFamily="34" charset="0"/>
                <a:cs typeface="Arial" panose="020B0604020202020204" pitchFamily="34" charset="0"/>
              </a:rPr>
              <a:t> di </a:t>
            </a:r>
            <a:r>
              <a:rPr lang="fr-FR" sz="2400" dirty="0" err="1" smtClean="0">
                <a:latin typeface="Arial" panose="020B0604020202020204" pitchFamily="34" charset="0"/>
                <a:cs typeface="Arial" panose="020B0604020202020204" pitchFamily="34" charset="0"/>
              </a:rPr>
              <a:t>lingkungan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halofilik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tersebut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berkisar</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antara</a:t>
            </a:r>
            <a:r>
              <a:rPr lang="fr-FR" sz="2400" dirty="0" smtClean="0">
                <a:latin typeface="Arial" panose="020B0604020202020204" pitchFamily="34" charset="0"/>
                <a:cs typeface="Arial" panose="020B0604020202020204" pitchFamily="34" charset="0"/>
              </a:rPr>
              <a:t> 2% </a:t>
            </a:r>
            <a:r>
              <a:rPr lang="fr-FR" sz="2400" dirty="0" err="1" smtClean="0">
                <a:latin typeface="Arial" panose="020B0604020202020204" pitchFamily="34" charset="0"/>
                <a:cs typeface="Arial" panose="020B0604020202020204" pitchFamily="34" charset="0"/>
              </a:rPr>
              <a:t>hingga</a:t>
            </a:r>
            <a:r>
              <a:rPr lang="fr-FR" sz="2400" dirty="0" smtClean="0">
                <a:latin typeface="Arial" panose="020B0604020202020204" pitchFamily="34" charset="0"/>
                <a:cs typeface="Arial" panose="020B0604020202020204" pitchFamily="34" charset="0"/>
              </a:rPr>
              <a:t> 30% </a:t>
            </a:r>
            <a:r>
              <a:rPr lang="fr-FR" sz="2400" dirty="0" err="1" smtClean="0">
                <a:latin typeface="Arial" panose="020B0604020202020204" pitchFamily="34" charset="0"/>
                <a:cs typeface="Arial" panose="020B0604020202020204" pitchFamily="34" charset="0"/>
              </a:rPr>
              <a:t>sedangkan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pertumbuhan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optimalnya</a:t>
            </a:r>
            <a:r>
              <a:rPr lang="fr-FR" sz="2400" dirty="0" smtClean="0">
                <a:latin typeface="Arial" panose="020B0604020202020204" pitchFamily="34" charset="0"/>
                <a:cs typeface="Arial" panose="020B0604020202020204" pitchFamily="34" charset="0"/>
              </a:rPr>
              <a:t> di </a:t>
            </a:r>
            <a:r>
              <a:rPr lang="fr-FR" sz="2400" dirty="0" err="1" smtClean="0">
                <a:latin typeface="Arial" panose="020B0604020202020204" pitchFamily="34" charset="0"/>
                <a:cs typeface="Arial" panose="020B0604020202020204" pitchFamily="34" charset="0"/>
              </a:rPr>
              <a:t>kadar</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garam</a:t>
            </a:r>
            <a:r>
              <a:rPr lang="fr-FR" sz="2400" dirty="0" smtClean="0">
                <a:latin typeface="Arial" panose="020B0604020202020204" pitchFamily="34" charset="0"/>
                <a:cs typeface="Arial" panose="020B0604020202020204" pitchFamily="34" charset="0"/>
              </a:rPr>
              <a:t> 3% </a:t>
            </a:r>
            <a:r>
              <a:rPr lang="fr-FR" sz="2400" dirty="0" err="1" smtClean="0">
                <a:latin typeface="Arial" panose="020B0604020202020204" pitchFamily="34" charset="0"/>
                <a:cs typeface="Arial" panose="020B0604020202020204" pitchFamily="34" charset="0"/>
              </a:rPr>
              <a:t>hingga</a:t>
            </a:r>
            <a:r>
              <a:rPr lang="fr-FR" sz="2400" dirty="0" smtClean="0">
                <a:latin typeface="Arial" panose="020B0604020202020204" pitchFamily="34" charset="0"/>
                <a:cs typeface="Arial" panose="020B0604020202020204" pitchFamily="34" charset="0"/>
              </a:rPr>
              <a:t> 15%.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Suhu</a:t>
            </a:r>
            <a:r>
              <a:rPr lang="fr-FR" sz="2400" dirty="0" smtClean="0">
                <a:latin typeface="Arial" panose="020B0604020202020204" pitchFamily="34" charset="0"/>
                <a:cs typeface="Arial" panose="020B0604020202020204" pitchFamily="34" charset="0"/>
              </a:rPr>
              <a:t> optimal </a:t>
            </a:r>
            <a:r>
              <a:rPr lang="fr-FR" sz="2400" dirty="0" err="1" smtClean="0">
                <a:latin typeface="Arial" panose="020B0604020202020204" pitchFamily="34" charset="0"/>
                <a:cs typeface="Arial" panose="020B0604020202020204" pitchFamily="34" charset="0"/>
              </a:rPr>
              <a:t>pertumbuhan</a:t>
            </a:r>
            <a:r>
              <a:rPr lang="fr-FR" sz="2400" dirty="0" smtClean="0">
                <a:latin typeface="Arial" panose="020B0604020202020204" pitchFamily="34" charset="0"/>
                <a:cs typeface="Arial" panose="020B0604020202020204" pitchFamily="34" charset="0"/>
              </a:rPr>
              <a:t> 35-40 ℃ </a:t>
            </a:r>
            <a:r>
              <a:rPr lang="fr-FR" sz="2400" dirty="0" err="1" smtClean="0">
                <a:latin typeface="Arial" panose="020B0604020202020204" pitchFamily="34" charset="0"/>
                <a:cs typeface="Arial" panose="020B0604020202020204" pitchFamily="34" charset="0"/>
              </a:rPr>
              <a:t>dengan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kisaran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pertumbuhan</a:t>
            </a:r>
            <a:r>
              <a:rPr lang="fr-FR" sz="2400" dirty="0" smtClean="0">
                <a:latin typeface="Arial" panose="020B0604020202020204" pitchFamily="34" charset="0"/>
                <a:cs typeface="Arial" panose="020B0604020202020204" pitchFamily="34" charset="0"/>
              </a:rPr>
              <a:t> 5 </a:t>
            </a:r>
            <a:r>
              <a:rPr lang="fr-FR" sz="2400" dirty="0" err="1" smtClean="0">
                <a:latin typeface="Arial" panose="020B0604020202020204" pitchFamily="34" charset="0"/>
                <a:cs typeface="Arial" panose="020B0604020202020204" pitchFamily="34" charset="0"/>
              </a:rPr>
              <a:t>sampai</a:t>
            </a:r>
            <a:r>
              <a:rPr lang="fr-FR" sz="2400" dirty="0" smtClean="0">
                <a:latin typeface="Arial" panose="020B0604020202020204" pitchFamily="34" charset="0"/>
                <a:cs typeface="Arial" panose="020B0604020202020204" pitchFamily="34" charset="0"/>
              </a:rPr>
              <a:t> 50℃, dan </a:t>
            </a:r>
            <a:r>
              <a:rPr lang="fr-FR" sz="2400" dirty="0" err="1" smtClean="0">
                <a:latin typeface="Arial" panose="020B0604020202020204" pitchFamily="34" charset="0"/>
                <a:cs typeface="Arial" panose="020B0604020202020204" pitchFamily="34" charset="0"/>
              </a:rPr>
              <a:t>dapat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tumbuh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pada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kisaran</a:t>
            </a:r>
            <a:r>
              <a:rPr lang="fr-FR" sz="2400" dirty="0" smtClean="0">
                <a:latin typeface="Arial" panose="020B0604020202020204" pitchFamily="34" charset="0"/>
                <a:cs typeface="Arial" panose="020B0604020202020204" pitchFamily="34" charset="0"/>
              </a:rPr>
              <a:t> pH 6,0 </a:t>
            </a:r>
            <a:r>
              <a:rPr lang="fr-FR" sz="2400" dirty="0" err="1" smtClean="0">
                <a:latin typeface="Arial" panose="020B0604020202020204" pitchFamily="34" charset="0"/>
                <a:cs typeface="Arial" panose="020B0604020202020204" pitchFamily="34" charset="0"/>
              </a:rPr>
              <a:t>sampai</a:t>
            </a:r>
            <a:r>
              <a:rPr lang="fr-FR" sz="2400" dirty="0" smtClean="0">
                <a:latin typeface="Arial" panose="020B0604020202020204" pitchFamily="34" charset="0"/>
                <a:cs typeface="Arial" panose="020B0604020202020204" pitchFamily="34" charset="0"/>
              </a:rPr>
              <a:t> 10,0.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bersifat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halofilik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diantaranya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adalah</a:t>
            </a:r>
            <a:r>
              <a:rPr lang="fr-FR" sz="2400" dirty="0" smtClean="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Halobacterium</a:t>
            </a:r>
            <a:r>
              <a:rPr lang="fr-FR" sz="2400" i="1" dirty="0" smtClean="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Sarcina</a:t>
            </a:r>
            <a:r>
              <a:rPr lang="fr-FR" sz="2400" i="1" dirty="0" smtClean="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Micrococcus</a:t>
            </a:r>
            <a:r>
              <a:rPr lang="fr-FR" sz="2400" i="1" dirty="0" smtClean="0">
                <a:latin typeface="Arial" panose="020B0604020202020204" pitchFamily="34" charset="0"/>
                <a:cs typeface="Arial" panose="020B0604020202020204" pitchFamily="34" charset="0"/>
              </a:rPr>
              <a:t>, Pseudomonas, Staphylococcus aureus. </a:t>
            </a:r>
            <a:r>
              <a:rPr lang="fr-FR" sz="2400" i="1" dirty="0" err="1" smtClean="0">
                <a:latin typeface="Arial" panose="020B0604020202020204" pitchFamily="34" charset="0"/>
                <a:cs typeface="Arial" panose="020B0604020202020204" pitchFamily="34" charset="0"/>
              </a:rPr>
              <a:t>Vibrio</a:t>
            </a:r>
            <a:r>
              <a:rPr lang="fr-FR" sz="2400" i="1" dirty="0" smtClean="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Pediococcus</a:t>
            </a:r>
            <a:r>
              <a:rPr lang="fr-FR" sz="2400" i="1" dirty="0" smtClean="0">
                <a:latin typeface="Arial" panose="020B0604020202020204" pitchFamily="34" charset="0"/>
                <a:cs typeface="Arial" panose="020B0604020202020204" pitchFamily="34" charset="0"/>
              </a:rPr>
              <a:t>, dan </a:t>
            </a:r>
            <a:r>
              <a:rPr lang="fr-FR" sz="2400" i="1" dirty="0" err="1" smtClean="0">
                <a:latin typeface="Arial" panose="020B0604020202020204" pitchFamily="34" charset="0"/>
                <a:cs typeface="Arial" panose="020B0604020202020204" pitchFamily="34" charset="0"/>
              </a:rPr>
              <a:t>Alcaligenes</a:t>
            </a:r>
            <a:r>
              <a:rPr lang="fr-FR" sz="2400" i="1"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fr-FR"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sz="2400" dirty="0" smtClean="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r>
              <a:rPr lang="fr-FR" sz="2000" dirty="0" err="1" smtClean="0">
                <a:latin typeface="Arial" panose="020B0604020202020204" pitchFamily="34" charset="0"/>
                <a:cs typeface="Arial" panose="020B0604020202020204" pitchFamily="34" charset="0"/>
              </a:rPr>
              <a:t>Sumber</a:t>
            </a:r>
            <a:r>
              <a:rPr lang="fr-FR" sz="2000" dirty="0" smtClean="0">
                <a:latin typeface="Arial" panose="020B0604020202020204" pitchFamily="34" charset="0"/>
                <a:cs typeface="Arial" panose="020B0604020202020204" pitchFamily="34" charset="0"/>
              </a:rPr>
              <a:t>: </a:t>
            </a:r>
          </a:p>
          <a:p>
            <a:pPr marL="812800" indent="-812800"/>
            <a:r>
              <a:rPr lang="fr-FR" sz="2000" dirty="0">
                <a:latin typeface="Arial" panose="020B0604020202020204" pitchFamily="34" charset="0"/>
                <a:cs typeface="Arial" panose="020B0604020202020204" pitchFamily="34" charset="0"/>
              </a:rPr>
              <a:t>S</a:t>
            </a:r>
            <a:r>
              <a:rPr lang="fr-FR" sz="2000" dirty="0" smtClean="0">
                <a:latin typeface="Arial" panose="020B0604020202020204" pitchFamily="34" charset="0"/>
                <a:cs typeface="Arial" panose="020B0604020202020204" pitchFamily="34" charset="0"/>
              </a:rPr>
              <a:t>alam, A.N. 2021. JUMLAH DAN MORFOLOGI BAKTERI </a:t>
            </a:r>
            <a:r>
              <a:rPr lang="fr-FR" sz="2000" dirty="0" err="1" smtClean="0">
                <a:latin typeface="Arial" panose="020B0604020202020204" pitchFamily="34" charset="0"/>
                <a:cs typeface="Arial" panose="020B0604020202020204" pitchFamily="34" charset="0"/>
              </a:rPr>
              <a:t>Halofilik</a:t>
            </a:r>
            <a:r>
              <a:rPr lang="fr-FR" sz="2000" dirty="0" smtClean="0">
                <a:latin typeface="Arial" panose="020B0604020202020204" pitchFamily="34" charset="0"/>
                <a:cs typeface="Arial" panose="020B0604020202020204" pitchFamily="34" charset="0"/>
              </a:rPr>
              <a:t> PADA TELUR ASIN KOMERSIAL DI MAKASSAR. [</a:t>
            </a:r>
            <a:r>
              <a:rPr lang="fr-FR" sz="2000" dirty="0" err="1" smtClean="0">
                <a:latin typeface="Arial" panose="020B0604020202020204" pitchFamily="34" charset="0"/>
                <a:cs typeface="Arial" panose="020B0604020202020204" pitchFamily="34" charset="0"/>
              </a:rPr>
              <a:t>Skripsi</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Universitas</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Hasanuddin</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Makassar</a:t>
            </a:r>
            <a:r>
              <a:rPr lang="fr-FR" sz="2000" dirty="0" smtClean="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6036" y="4047526"/>
            <a:ext cx="2143477" cy="1921474"/>
          </a:xfrm>
          <a:prstGeom prst="rect">
            <a:avLst/>
          </a:prstGeom>
        </p:spPr>
      </p:pic>
      <p:sp>
        <p:nvSpPr>
          <p:cNvPr id="7" name="Right Arrow 6"/>
          <p:cNvSpPr/>
          <p:nvPr/>
        </p:nvSpPr>
        <p:spPr>
          <a:xfrm>
            <a:off x="5232400" y="4775200"/>
            <a:ext cx="1193800" cy="558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654800" y="4872335"/>
            <a:ext cx="3048000" cy="461665"/>
          </a:xfrm>
          <a:prstGeom prst="rect">
            <a:avLst/>
          </a:prstGeom>
          <a:noFill/>
        </p:spPr>
        <p:txBody>
          <a:bodyPr wrap="square" rtlCol="0">
            <a:spAutoFit/>
          </a:bodyPr>
          <a:lstStyle/>
          <a:p>
            <a:r>
              <a:rPr lang="en-US" sz="2400" i="1" dirty="0" err="1" smtClean="0">
                <a:latin typeface="Arial" panose="020B0604020202020204" pitchFamily="34" charset="0"/>
                <a:cs typeface="Arial" panose="020B0604020202020204" pitchFamily="34" charset="0"/>
              </a:rPr>
              <a:t>Halobacterium</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92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5" name="Rectangle 4"/>
          <p:cNvSpPr/>
          <p:nvPr/>
        </p:nvSpPr>
        <p:spPr>
          <a:xfrm>
            <a:off x="0" y="0"/>
            <a:ext cx="12192000" cy="6896781"/>
          </a:xfrm>
          <a:prstGeom prst="rect">
            <a:avLst/>
          </a:prstGeom>
          <a:gradFill flip="none" rotWithShape="1">
            <a:gsLst>
              <a:gs pos="0">
                <a:schemeClr val="accent3">
                  <a:lumMod val="75000"/>
                  <a:alpha val="85000"/>
                </a:schemeClr>
              </a:gs>
              <a:gs pos="74000">
                <a:schemeClr val="accent6">
                  <a:alpha val="85000"/>
                </a:schemeClr>
              </a:gs>
              <a:gs pos="100000">
                <a:schemeClr val="accent3">
                  <a:lumMod val="75000"/>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2"/>
          <p:cNvSpPr>
            <a:spLocks noGrp="1"/>
          </p:cNvSpPr>
          <p:nvPr>
            <p:ph type="title"/>
          </p:nvPr>
        </p:nvSpPr>
        <p:spPr>
          <a:xfrm>
            <a:off x="2616036" y="175174"/>
            <a:ext cx="6768596" cy="763290"/>
          </a:xfrm>
          <a:solidFill>
            <a:schemeClr val="bg1">
              <a:alpha val="50000"/>
            </a:schemeClr>
          </a:solidFill>
        </p:spPr>
        <p:txBody>
          <a:bodyPr anchor="ctr">
            <a:normAutofit/>
          </a:bodyPr>
          <a:lstStyle/>
          <a:p>
            <a:r>
              <a:rPr lang="en-US" sz="4400" dirty="0" smtClean="0"/>
              <a:t>13. OSMOFILIK</a:t>
            </a:r>
            <a:endParaRPr lang="id-ID" sz="4400" dirty="0"/>
          </a:p>
        </p:txBody>
      </p:sp>
      <p:sp>
        <p:nvSpPr>
          <p:cNvPr id="4" name="TextBox 3"/>
          <p:cNvSpPr txBox="1"/>
          <p:nvPr/>
        </p:nvSpPr>
        <p:spPr>
          <a:xfrm>
            <a:off x="353192" y="1113638"/>
            <a:ext cx="11635608" cy="55092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osmofilik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atau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sakarofilik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tumbuh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pada</a:t>
            </a:r>
            <a:r>
              <a:rPr lang="fr-FR" sz="2400" dirty="0" smtClean="0">
                <a:latin typeface="Arial" panose="020B0604020202020204" pitchFamily="34" charset="0"/>
                <a:cs typeface="Arial" panose="020B0604020202020204" pitchFamily="34" charset="0"/>
              </a:rPr>
              <a:t> medium </a:t>
            </a:r>
            <a:r>
              <a:rPr lang="fr-FR" sz="2400" dirty="0" err="1" smtClean="0">
                <a:latin typeface="Arial" panose="020B0604020202020204" pitchFamily="34" charset="0"/>
                <a:cs typeface="Arial" panose="020B0604020202020204" pitchFamily="34" charset="0"/>
              </a:rPr>
              <a:t>dengan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konsentrasi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gula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tinggi</a:t>
            </a:r>
            <a:endParaRPr lang="fr-FR"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err="1">
                <a:latin typeface="Arial" panose="020B0604020202020204" pitchFamily="34" charset="0"/>
                <a:cs typeface="Arial" panose="020B0604020202020204" pitchFamily="34" charset="0"/>
              </a:rPr>
              <a:t>K</a:t>
            </a:r>
            <a:r>
              <a:rPr lang="fr-FR" sz="2400" dirty="0" err="1" smtClean="0">
                <a:latin typeface="Arial" panose="020B0604020202020204" pitchFamily="34" charset="0"/>
                <a:cs typeface="Arial" panose="020B0604020202020204" pitchFamily="34" charset="0"/>
              </a:rPr>
              <a:t>ebanyakan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bersifat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osmofilik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hanya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bersifat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homotoleran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yaitu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tumbuh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atau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tanpa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konsentrasi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gula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tinggi</a:t>
            </a:r>
            <a:r>
              <a:rPr lang="fr-FR" sz="24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Contoh</a:t>
            </a:r>
            <a:r>
              <a:rPr lang="fr-FR" sz="2400" dirty="0" smtClean="0">
                <a:latin typeface="Arial" panose="020B0604020202020204" pitchFamily="34" charset="0"/>
                <a:cs typeface="Arial" panose="020B0604020202020204" pitchFamily="34" charset="0"/>
              </a:rPr>
              <a:t> : </a:t>
            </a:r>
            <a:r>
              <a:rPr lang="fr-FR" sz="2400" dirty="0" err="1" smtClean="0">
                <a:latin typeface="Arial" panose="020B0604020202020204" pitchFamily="34" charset="0"/>
                <a:cs typeface="Arial" panose="020B0604020202020204" pitchFamily="34" charset="0"/>
              </a:rPr>
              <a:t>beberapa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spesies</a:t>
            </a:r>
            <a:r>
              <a:rPr lang="fr-FR" sz="2400" dirty="0" smtClean="0">
                <a:latin typeface="Arial" panose="020B0604020202020204" pitchFamily="34" charset="0"/>
                <a:cs typeface="Arial" panose="020B0604020202020204" pitchFamily="34" charset="0"/>
              </a:rPr>
              <a:t> dari</a:t>
            </a:r>
            <a:r>
              <a:rPr lang="fr-FR" sz="2400" i="1" dirty="0" smtClean="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Leuconostoc</a:t>
            </a:r>
            <a:r>
              <a:rPr lang="fr-FR" sz="24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Jenis</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khamir</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osmofilik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sering</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ditemukan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menimbulkan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kerusakan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pada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sirup</a:t>
            </a:r>
            <a:r>
              <a:rPr lang="fr-FR" sz="2400" dirty="0" smtClean="0">
                <a:latin typeface="Arial" panose="020B0604020202020204" pitchFamily="34" charset="0"/>
                <a:cs typeface="Arial" panose="020B0604020202020204" pitchFamily="34" charset="0"/>
              </a:rPr>
              <a:t>, sari </a:t>
            </a:r>
            <a:r>
              <a:rPr lang="fr-FR" sz="2400" dirty="0" err="1" smtClean="0">
                <a:latin typeface="Arial" panose="020B0604020202020204" pitchFamily="34" charset="0"/>
                <a:cs typeface="Arial" panose="020B0604020202020204" pitchFamily="34" charset="0"/>
              </a:rPr>
              <a:t>buah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buah-buahan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kering</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madu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bir</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roti</a:t>
            </a:r>
            <a:r>
              <a:rPr lang="fr-FR" sz="24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Kelompok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khamir</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osmofilik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antara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lain</a:t>
            </a:r>
            <a:r>
              <a:rPr lang="fr-FR" sz="2400" dirty="0" smtClean="0">
                <a:latin typeface="Arial" panose="020B0604020202020204" pitchFamily="34" charset="0"/>
                <a:cs typeface="Arial" panose="020B0604020202020204" pitchFamily="34" charset="0"/>
              </a:rPr>
              <a:t> </a:t>
            </a:r>
            <a:r>
              <a:rPr lang="fr-FR" sz="2400" i="1" dirty="0" smtClean="0">
                <a:latin typeface="Arial" panose="020B0604020202020204" pitchFamily="34" charset="0"/>
                <a:cs typeface="Arial" panose="020B0604020202020204" pitchFamily="34" charset="0"/>
              </a:rPr>
              <a:t>Saccharomyces </a:t>
            </a:r>
            <a:r>
              <a:rPr lang="fr-FR" sz="2400" i="1" dirty="0" err="1" smtClean="0">
                <a:latin typeface="Arial" panose="020B0604020202020204" pitchFamily="34" charset="0"/>
                <a:cs typeface="Arial" panose="020B0604020202020204" pitchFamily="34" charset="0"/>
              </a:rPr>
              <a:t>roucii</a:t>
            </a:r>
            <a:r>
              <a:rPr lang="fr-FR" sz="2400" i="1" dirty="0" smtClean="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dan</a:t>
            </a:r>
            <a:r>
              <a:rPr lang="fr-FR" sz="2400" i="1" dirty="0" smtClean="0">
                <a:latin typeface="Arial" panose="020B0604020202020204" pitchFamily="34" charset="0"/>
                <a:cs typeface="Arial" panose="020B0604020202020204" pitchFamily="34" charset="0"/>
              </a:rPr>
              <a:t> Saccharomyces </a:t>
            </a:r>
            <a:r>
              <a:rPr lang="fr-FR" sz="2400" i="1" dirty="0" err="1" smtClean="0">
                <a:latin typeface="Arial" panose="020B0604020202020204" pitchFamily="34" charset="0"/>
                <a:cs typeface="Arial" panose="020B0604020202020204" pitchFamily="34" charset="0"/>
              </a:rPr>
              <a:t>mellis</a:t>
            </a:r>
            <a:r>
              <a:rPr lang="fr-FR" sz="2400" i="1" dirty="0" smtClean="0">
                <a:latin typeface="Arial" panose="020B0604020202020204" pitchFamily="34" charset="0"/>
                <a:cs typeface="Arial" panose="020B0604020202020204" pitchFamily="34" charset="0"/>
              </a:rPr>
              <a:t>. </a:t>
            </a:r>
          </a:p>
          <a:p>
            <a:endParaRPr lang="fr-FR" sz="2400" dirty="0" smtClean="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r>
              <a:rPr lang="fr-FR" sz="2000" dirty="0" err="1" smtClean="0">
                <a:latin typeface="Arial" panose="020B0604020202020204" pitchFamily="34" charset="0"/>
                <a:cs typeface="Arial" panose="020B0604020202020204" pitchFamily="34" charset="0"/>
              </a:rPr>
              <a:t>Sumber</a:t>
            </a:r>
            <a:r>
              <a:rPr lang="fr-FR" sz="2000" dirty="0" smtClean="0">
                <a:latin typeface="Arial" panose="020B0604020202020204" pitchFamily="34" charset="0"/>
                <a:cs typeface="Arial" panose="020B0604020202020204" pitchFamily="34" charset="0"/>
              </a:rPr>
              <a:t>: </a:t>
            </a:r>
          </a:p>
          <a:p>
            <a:r>
              <a:rPr lang="fr-FR" sz="2000" dirty="0" err="1" smtClean="0">
                <a:latin typeface="Arial" panose="020B0604020202020204" pitchFamily="34" charset="0"/>
                <a:cs typeface="Arial" panose="020B0604020202020204" pitchFamily="34" charset="0"/>
              </a:rPr>
              <a:t>Napitupulu</a:t>
            </a:r>
            <a:r>
              <a:rPr lang="fr-FR" sz="2000" dirty="0" smtClean="0">
                <a:latin typeface="Arial" panose="020B0604020202020204" pitchFamily="34" charset="0"/>
                <a:cs typeface="Arial" panose="020B0604020202020204" pitchFamily="34" charset="0"/>
              </a:rPr>
              <a:t>, R. J. 2019. MODUL PEMBELAJARANMIKROBIOLOGI IKAN. AMAFRAD </a:t>
            </a:r>
            <a:r>
              <a:rPr lang="fr-FR" sz="2000" dirty="0" err="1" smtClean="0">
                <a:latin typeface="Arial" panose="020B0604020202020204" pitchFamily="34" charset="0"/>
                <a:cs typeface="Arial" panose="020B0604020202020204" pitchFamily="34" charset="0"/>
              </a:rPr>
              <a:t>Press</a:t>
            </a:r>
            <a:r>
              <a:rPr lang="fr-FR" sz="2000" dirty="0" smtClean="0">
                <a:latin typeface="Arial" panose="020B0604020202020204" pitchFamily="34" charset="0"/>
                <a:cs typeface="Arial" panose="020B0604020202020204" pitchFamily="34" charset="0"/>
              </a:rPr>
              <a:t>. Jakarta.</a:t>
            </a:r>
            <a:endParaRPr lang="fr-FR"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6036" y="4292600"/>
            <a:ext cx="2336964" cy="1752723"/>
          </a:xfrm>
          <a:prstGeom prst="rect">
            <a:avLst/>
          </a:prstGeom>
        </p:spPr>
      </p:pic>
      <p:sp>
        <p:nvSpPr>
          <p:cNvPr id="9" name="TextBox 8"/>
          <p:cNvSpPr txBox="1"/>
          <p:nvPr/>
        </p:nvSpPr>
        <p:spPr>
          <a:xfrm>
            <a:off x="6477000" y="4938128"/>
            <a:ext cx="2362200" cy="461665"/>
          </a:xfrm>
          <a:prstGeom prst="rect">
            <a:avLst/>
          </a:prstGeom>
          <a:noFill/>
        </p:spPr>
        <p:txBody>
          <a:bodyPr wrap="square" rtlCol="0">
            <a:spAutoFit/>
          </a:bodyPr>
          <a:lstStyle/>
          <a:p>
            <a:r>
              <a:rPr lang="fr-FR" sz="2400" i="1" dirty="0" err="1" smtClean="0">
                <a:latin typeface="Arial" panose="020B0604020202020204" pitchFamily="34" charset="0"/>
                <a:cs typeface="Arial" panose="020B0604020202020204" pitchFamily="34" charset="0"/>
              </a:rPr>
              <a:t>Leuconostoc</a:t>
            </a:r>
            <a:r>
              <a:rPr lang="fr-FR" sz="2400" dirty="0" smtClean="0">
                <a:latin typeface="Arial" panose="020B0604020202020204" pitchFamily="34" charset="0"/>
                <a:cs typeface="Arial" panose="020B0604020202020204" pitchFamily="34" charset="0"/>
              </a:rPr>
              <a:t>.</a:t>
            </a:r>
            <a:endParaRPr lang="en-US" sz="2400" dirty="0"/>
          </a:p>
        </p:txBody>
      </p:sp>
      <p:sp>
        <p:nvSpPr>
          <p:cNvPr id="10" name="Right Arrow 9"/>
          <p:cNvSpPr/>
          <p:nvPr/>
        </p:nvSpPr>
        <p:spPr>
          <a:xfrm>
            <a:off x="5130800" y="4953000"/>
            <a:ext cx="1047334" cy="317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672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5" name="Rectangle 4"/>
          <p:cNvSpPr/>
          <p:nvPr/>
        </p:nvSpPr>
        <p:spPr>
          <a:xfrm>
            <a:off x="0" y="0"/>
            <a:ext cx="12192000" cy="6896781"/>
          </a:xfrm>
          <a:prstGeom prst="rect">
            <a:avLst/>
          </a:prstGeom>
          <a:gradFill flip="none" rotWithShape="1">
            <a:gsLst>
              <a:gs pos="0">
                <a:schemeClr val="accent3">
                  <a:lumMod val="75000"/>
                  <a:alpha val="85000"/>
                </a:schemeClr>
              </a:gs>
              <a:gs pos="74000">
                <a:schemeClr val="accent6">
                  <a:alpha val="85000"/>
                </a:schemeClr>
              </a:gs>
              <a:gs pos="100000">
                <a:schemeClr val="accent3">
                  <a:lumMod val="75000"/>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2"/>
          <p:cNvSpPr>
            <a:spLocks noGrp="1"/>
          </p:cNvSpPr>
          <p:nvPr>
            <p:ph type="title"/>
          </p:nvPr>
        </p:nvSpPr>
        <p:spPr>
          <a:xfrm>
            <a:off x="2616036" y="175174"/>
            <a:ext cx="6768596" cy="459826"/>
          </a:xfrm>
          <a:solidFill>
            <a:schemeClr val="bg1">
              <a:alpha val="50000"/>
            </a:schemeClr>
          </a:solidFill>
        </p:spPr>
        <p:txBody>
          <a:bodyPr anchor="ctr">
            <a:normAutofit fontScale="90000"/>
          </a:bodyPr>
          <a:lstStyle/>
          <a:p>
            <a:r>
              <a:rPr lang="en-US" sz="4400" dirty="0" smtClean="0"/>
              <a:t>14. </a:t>
            </a:r>
            <a:r>
              <a:rPr lang="en-US" sz="4400" dirty="0" err="1" smtClean="0"/>
              <a:t>Penghasil</a:t>
            </a:r>
            <a:r>
              <a:rPr lang="en-US" sz="4400" dirty="0" smtClean="0"/>
              <a:t> </a:t>
            </a:r>
            <a:r>
              <a:rPr lang="en-US" sz="4400" dirty="0" err="1" smtClean="0"/>
              <a:t>pigmen</a:t>
            </a:r>
            <a:endParaRPr lang="id-ID" sz="4400" dirty="0"/>
          </a:p>
        </p:txBody>
      </p:sp>
      <p:sp>
        <p:nvSpPr>
          <p:cNvPr id="4" name="TextBox 3"/>
          <p:cNvSpPr txBox="1"/>
          <p:nvPr/>
        </p:nvSpPr>
        <p:spPr>
          <a:xfrm>
            <a:off x="203200" y="1113638"/>
            <a:ext cx="11709400" cy="55092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fr-FR" sz="2400" dirty="0" smtClean="0">
                <a:latin typeface="Arial" panose="020B0604020202020204" pitchFamily="34" charset="0"/>
                <a:cs typeface="Arial" panose="020B0604020202020204" pitchFamily="34" charset="0"/>
              </a:rPr>
              <a:t>Pseudomonas </a:t>
            </a:r>
            <a:r>
              <a:rPr lang="fr-FR" sz="2400" dirty="0" err="1" smtClean="0">
                <a:latin typeface="Arial" panose="020B0604020202020204" pitchFamily="34" charset="0"/>
                <a:cs typeface="Arial" panose="020B0604020202020204" pitchFamily="34" charset="0"/>
              </a:rPr>
              <a:t>fluorescens</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merupakan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gram </a:t>
            </a:r>
            <a:r>
              <a:rPr lang="fr-FR" sz="2400" dirty="0" err="1" smtClean="0">
                <a:latin typeface="Arial" panose="020B0604020202020204" pitchFamily="34" charset="0"/>
                <a:cs typeface="Arial" panose="020B0604020202020204" pitchFamily="34" charset="0"/>
              </a:rPr>
              <a:t>negatif</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bersifat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saprofit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nonpatogenik</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hidup</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mengoloni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tanah</a:t>
            </a:r>
            <a:r>
              <a:rPr lang="fr-FR" sz="2400" dirty="0" smtClean="0">
                <a:latin typeface="Arial" panose="020B0604020202020204" pitchFamily="34" charset="0"/>
                <a:cs typeface="Arial" panose="020B0604020202020204" pitchFamily="34" charset="0"/>
              </a:rPr>
              <a:t>, air, </a:t>
            </a:r>
            <a:r>
              <a:rPr lang="fr-FR" sz="2400" dirty="0" err="1" smtClean="0">
                <a:latin typeface="Arial" panose="020B0604020202020204" pitchFamily="34" charset="0"/>
                <a:cs typeface="Arial" panose="020B0604020202020204" pitchFamily="34" charset="0"/>
              </a:rPr>
              <a:t>serta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perakaran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tanaman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atau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daerah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perakaran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Rizosfer</a:t>
            </a:r>
            <a:r>
              <a:rPr lang="fr-FR" sz="24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ini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berbentuk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batang</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basil</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berflagela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serta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dapat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memendarkan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cahaya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berwarna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hijau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atau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biru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jika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diamati</a:t>
            </a:r>
            <a:r>
              <a:rPr lang="fr-FR" sz="2400" dirty="0" smtClean="0">
                <a:latin typeface="Arial" panose="020B0604020202020204" pitchFamily="34" charset="0"/>
                <a:cs typeface="Arial" panose="020B0604020202020204" pitchFamily="34" charset="0"/>
              </a:rPr>
              <a:t> di </a:t>
            </a:r>
            <a:r>
              <a:rPr lang="fr-FR" sz="2400" dirty="0" err="1" smtClean="0">
                <a:latin typeface="Arial" panose="020B0604020202020204" pitchFamily="34" charset="0"/>
                <a:cs typeface="Arial" panose="020B0604020202020204" pitchFamily="34" charset="0"/>
              </a:rPr>
              <a:t>bawah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sinar</a:t>
            </a:r>
            <a:r>
              <a:rPr lang="fr-FR" sz="2400" dirty="0" smtClean="0">
                <a:latin typeface="Arial" panose="020B0604020202020204" pitchFamily="34" charset="0"/>
                <a:cs typeface="Arial" panose="020B0604020202020204" pitchFamily="34" charset="0"/>
              </a:rPr>
              <a:t> ultraviolet.</a:t>
            </a:r>
          </a:p>
          <a:p>
            <a:pPr marL="342900" indent="-342900">
              <a:buFont typeface="Arial" panose="020B0604020202020204" pitchFamily="34" charset="0"/>
              <a:buChar char="•"/>
            </a:pP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Perpendaran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cahaya</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dikeluarkan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ini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biasanya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terjadi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jika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berada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pada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lingkungan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dengan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kadar</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senyawa</a:t>
            </a:r>
            <a:r>
              <a:rPr lang="fr-FR" sz="2400" dirty="0" smtClean="0">
                <a:latin typeface="Arial" panose="020B0604020202020204" pitchFamily="34" charset="0"/>
                <a:cs typeface="Arial" panose="020B0604020202020204" pitchFamily="34" charset="0"/>
              </a:rPr>
              <a:t> besi </a:t>
            </a:r>
            <a:r>
              <a:rPr lang="fr-FR" sz="2400" dirty="0" err="1" smtClean="0">
                <a:latin typeface="Arial" panose="020B0604020202020204" pitchFamily="34" charset="0"/>
                <a:cs typeface="Arial" panose="020B0604020202020204" pitchFamily="34" charset="0"/>
              </a:rPr>
              <a:t>rendah</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atau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kadar</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fosfor</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tinggi</a:t>
            </a:r>
            <a:r>
              <a:rPr lang="fr-FR" sz="24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Bersifat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aerob</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obligat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kecuali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beberapa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strain</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dapat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memanfaatkan</a:t>
            </a:r>
            <a:r>
              <a:rPr lang="fr-FR" sz="2400" dirty="0" smtClean="0">
                <a:latin typeface="Arial" panose="020B0604020202020204" pitchFamily="34" charset="0"/>
                <a:cs typeface="Arial" panose="020B0604020202020204" pitchFamily="34" charset="0"/>
              </a:rPr>
              <a:t> NO3 </a:t>
            </a:r>
            <a:r>
              <a:rPr lang="fr-FR" sz="2400" dirty="0" err="1" smtClean="0">
                <a:latin typeface="Arial" panose="020B0604020202020204" pitchFamily="34" charset="0"/>
                <a:cs typeface="Arial" panose="020B0604020202020204" pitchFamily="34" charset="0"/>
              </a:rPr>
              <a:t>sebagai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akseptor</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elektron</a:t>
            </a:r>
            <a:r>
              <a:rPr lang="fr-FR" sz="2400" dirty="0" smtClean="0">
                <a:latin typeface="Arial" panose="020B0604020202020204" pitchFamily="34" charset="0"/>
                <a:cs typeface="Arial" panose="020B0604020202020204" pitchFamily="34" charset="0"/>
              </a:rPr>
              <a:t> di </a:t>
            </a:r>
            <a:r>
              <a:rPr lang="fr-FR" sz="2400" dirty="0" err="1" smtClean="0">
                <a:latin typeface="Arial" panose="020B0604020202020204" pitchFamily="34" charset="0"/>
                <a:cs typeface="Arial" panose="020B0604020202020204" pitchFamily="34" charset="0"/>
              </a:rPr>
              <a:t>lingkungan</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penuh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oksigen</a:t>
            </a:r>
            <a:r>
              <a:rPr lang="fr-FR" sz="24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ini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juga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dapat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bergerak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motil</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karena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memiliki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flagela</a:t>
            </a:r>
            <a:r>
              <a:rPr lang="fr-FR" sz="2400" dirty="0" smtClean="0">
                <a:latin typeface="Arial" panose="020B0604020202020204" pitchFamily="34" charset="0"/>
                <a:cs typeface="Arial" panose="020B0604020202020204" pitchFamily="34" charset="0"/>
              </a:rPr>
              <a:t> polar dan </a:t>
            </a:r>
            <a:r>
              <a:rPr lang="fr-FR" sz="2400" dirty="0" err="1" smtClean="0">
                <a:latin typeface="Arial" panose="020B0604020202020204" pitchFamily="34" charset="0"/>
                <a:cs typeface="Arial" panose="020B0604020202020204" pitchFamily="34" charset="0"/>
              </a:rPr>
              <a:t>dapat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hidup</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dengan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kebutuhan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nutrisi</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sederhana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serta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tumbuh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pada</a:t>
            </a:r>
            <a:r>
              <a:rPr lang="fr-FR" sz="2400" dirty="0" smtClean="0">
                <a:latin typeface="Arial" panose="020B0604020202020204" pitchFamily="34" charset="0"/>
                <a:cs typeface="Arial" panose="020B0604020202020204" pitchFamily="34" charset="0"/>
              </a:rPr>
              <a:t> media yang </a:t>
            </a:r>
            <a:r>
              <a:rPr lang="fr-FR" sz="2400" dirty="0" err="1" smtClean="0">
                <a:latin typeface="Arial" panose="020B0604020202020204" pitchFamily="34" charset="0"/>
                <a:cs typeface="Arial" panose="020B0604020202020204" pitchFamily="34" charset="0"/>
              </a:rPr>
              <a:t>mengandung</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mineral</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garam</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sejumlah</a:t>
            </a:r>
            <a:r>
              <a:rPr lang="fr-FR" sz="2400" dirty="0" smtClean="0">
                <a:latin typeface="Arial" panose="020B0604020202020204" pitchFamily="34" charset="0"/>
                <a:cs typeface="Arial" panose="020B0604020202020204" pitchFamily="34" charset="0"/>
              </a:rPr>
              <a:t> substrat </a:t>
            </a:r>
            <a:r>
              <a:rPr lang="fr-FR" sz="2400" dirty="0" err="1" smtClean="0">
                <a:latin typeface="Arial" panose="020B0604020202020204" pitchFamily="34" charset="0"/>
                <a:cs typeface="Arial" panose="020B0604020202020204" pitchFamily="34" charset="0"/>
              </a:rPr>
              <a:t>sebagai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sumber</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karbon</a:t>
            </a:r>
            <a:r>
              <a:rPr lang="fr-FR" sz="24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fr-FR" sz="2400" dirty="0">
              <a:latin typeface="Arial" panose="020B0604020202020204" pitchFamily="34" charset="0"/>
              <a:cs typeface="Arial" panose="020B0604020202020204" pitchFamily="34" charset="0"/>
            </a:endParaRPr>
          </a:p>
          <a:p>
            <a:r>
              <a:rPr lang="fr-FR" sz="2000" dirty="0" err="1" smtClean="0">
                <a:latin typeface="Arial" panose="020B0604020202020204" pitchFamily="34" charset="0"/>
                <a:cs typeface="Arial" panose="020B0604020202020204" pitchFamily="34" charset="0"/>
              </a:rPr>
              <a:t>Sumber</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Ganeshan</a:t>
            </a:r>
            <a:r>
              <a:rPr lang="fr-FR" sz="2000" dirty="0" smtClean="0">
                <a:latin typeface="Arial" panose="020B0604020202020204" pitchFamily="34" charset="0"/>
                <a:cs typeface="Arial" panose="020B0604020202020204" pitchFamily="34" charset="0"/>
              </a:rPr>
              <a:t> G dan </a:t>
            </a:r>
            <a:r>
              <a:rPr lang="fr-FR" sz="2000" dirty="0" err="1" smtClean="0">
                <a:latin typeface="Arial" panose="020B0604020202020204" pitchFamily="34" charset="0"/>
                <a:cs typeface="Arial" panose="020B0604020202020204" pitchFamily="34" charset="0"/>
              </a:rPr>
              <a:t>Kumar</a:t>
            </a:r>
            <a:r>
              <a:rPr lang="fr-FR" sz="2000" dirty="0" smtClean="0">
                <a:latin typeface="Arial" panose="020B0604020202020204" pitchFamily="34" charset="0"/>
                <a:cs typeface="Arial" panose="020B0604020202020204" pitchFamily="34" charset="0"/>
              </a:rPr>
              <a:t> A. M. 2007. Pseudomonas </a:t>
            </a:r>
            <a:r>
              <a:rPr lang="fr-FR" sz="2000" dirty="0" err="1" smtClean="0">
                <a:latin typeface="Arial" panose="020B0604020202020204" pitchFamily="34" charset="0"/>
                <a:cs typeface="Arial" panose="020B0604020202020204" pitchFamily="34" charset="0"/>
              </a:rPr>
              <a:t>fluorescens</a:t>
            </a:r>
            <a:r>
              <a:rPr lang="fr-FR" sz="2000" dirty="0" smtClean="0">
                <a:latin typeface="Arial" panose="020B0604020202020204" pitchFamily="34" charset="0"/>
                <a:cs typeface="Arial" panose="020B0604020202020204" pitchFamily="34" charset="0"/>
              </a:rPr>
              <a:t> , </a:t>
            </a:r>
            <a:r>
              <a:rPr lang="fr-FR" sz="2000" dirty="0" err="1" smtClean="0">
                <a:latin typeface="Arial" panose="020B0604020202020204" pitchFamily="34" charset="0"/>
                <a:cs typeface="Arial" panose="020B0604020202020204" pitchFamily="34" charset="0"/>
              </a:rPr>
              <a:t>Potential</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Bacterial</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Antagonist</a:t>
            </a:r>
            <a:r>
              <a:rPr lang="fr-FR" sz="2000" dirty="0" smtClean="0">
                <a:latin typeface="Arial" panose="020B0604020202020204" pitchFamily="34" charset="0"/>
                <a:cs typeface="Arial" panose="020B0604020202020204" pitchFamily="34" charset="0"/>
              </a:rPr>
              <a:t> to Control Plant </a:t>
            </a:r>
            <a:r>
              <a:rPr lang="fr-FR" sz="2000" dirty="0" err="1" smtClean="0">
                <a:latin typeface="Arial" panose="020B0604020202020204" pitchFamily="34" charset="0"/>
                <a:cs typeface="Arial" panose="020B0604020202020204" pitchFamily="34" charset="0"/>
              </a:rPr>
              <a:t>Diseases</a:t>
            </a:r>
            <a:r>
              <a:rPr lang="fr-FR" sz="2000" dirty="0" smtClean="0">
                <a:latin typeface="Arial" panose="020B0604020202020204" pitchFamily="34" charset="0"/>
                <a:cs typeface="Arial" panose="020B0604020202020204" pitchFamily="34" charset="0"/>
              </a:rPr>
              <a:t>. Journal of Plant Interactions. 1 (3). Pp. 123-134.</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8700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5" name="Rectangle 4"/>
          <p:cNvSpPr/>
          <p:nvPr/>
        </p:nvSpPr>
        <p:spPr>
          <a:xfrm>
            <a:off x="0" y="0"/>
            <a:ext cx="12192000" cy="6896781"/>
          </a:xfrm>
          <a:prstGeom prst="rect">
            <a:avLst/>
          </a:prstGeom>
          <a:gradFill flip="none" rotWithShape="1">
            <a:gsLst>
              <a:gs pos="0">
                <a:schemeClr val="accent3">
                  <a:lumMod val="75000"/>
                  <a:alpha val="85000"/>
                </a:schemeClr>
              </a:gs>
              <a:gs pos="74000">
                <a:schemeClr val="accent6">
                  <a:alpha val="85000"/>
                </a:schemeClr>
              </a:gs>
              <a:gs pos="100000">
                <a:schemeClr val="accent3">
                  <a:lumMod val="75000"/>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2"/>
          <p:cNvSpPr>
            <a:spLocks noGrp="1"/>
          </p:cNvSpPr>
          <p:nvPr>
            <p:ph type="title"/>
          </p:nvPr>
        </p:nvSpPr>
        <p:spPr>
          <a:xfrm>
            <a:off x="353191" y="175174"/>
            <a:ext cx="11294283" cy="763290"/>
          </a:xfrm>
          <a:solidFill>
            <a:schemeClr val="bg1">
              <a:alpha val="50000"/>
            </a:schemeClr>
          </a:solidFill>
        </p:spPr>
        <p:txBody>
          <a:bodyPr anchor="ctr">
            <a:normAutofit/>
          </a:bodyPr>
          <a:lstStyle/>
          <a:p>
            <a:r>
              <a:rPr lang="en-US" sz="4400" dirty="0" smtClean="0"/>
              <a:t>15. </a:t>
            </a:r>
            <a:r>
              <a:rPr lang="en-US" sz="4400" dirty="0" err="1" smtClean="0"/>
              <a:t>Penghasil</a:t>
            </a:r>
            <a:r>
              <a:rPr lang="en-US" sz="4400" dirty="0" smtClean="0"/>
              <a:t> </a:t>
            </a:r>
            <a:r>
              <a:rPr lang="en-US" sz="4400" dirty="0" err="1" smtClean="0"/>
              <a:t>lendir</a:t>
            </a:r>
            <a:r>
              <a:rPr lang="en-US" sz="4400" dirty="0" smtClean="0"/>
              <a:t> </a:t>
            </a:r>
            <a:r>
              <a:rPr lang="en-US" sz="4400" dirty="0" err="1" smtClean="0"/>
              <a:t>dan</a:t>
            </a:r>
            <a:r>
              <a:rPr lang="en-US" sz="4400" dirty="0" smtClean="0"/>
              <a:t> </a:t>
            </a:r>
            <a:r>
              <a:rPr lang="en-US" sz="4400" dirty="0" err="1" smtClean="0"/>
              <a:t>pembentuk</a:t>
            </a:r>
            <a:r>
              <a:rPr lang="en-US" sz="4400" dirty="0" smtClean="0"/>
              <a:t> </a:t>
            </a:r>
            <a:r>
              <a:rPr lang="en-US" sz="4400" dirty="0" err="1" smtClean="0"/>
              <a:t>gumpalan</a:t>
            </a:r>
            <a:endParaRPr lang="id-ID" sz="4400" dirty="0"/>
          </a:p>
        </p:txBody>
      </p:sp>
      <p:sp>
        <p:nvSpPr>
          <p:cNvPr id="4" name="TextBox 3"/>
          <p:cNvSpPr txBox="1"/>
          <p:nvPr/>
        </p:nvSpPr>
        <p:spPr>
          <a:xfrm>
            <a:off x="353190" y="1113638"/>
            <a:ext cx="11584809" cy="54476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penghasil</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lendir</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adalah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berasal</a:t>
            </a:r>
            <a:r>
              <a:rPr lang="fr-FR" sz="2400" dirty="0" smtClean="0">
                <a:latin typeface="Arial" panose="020B0604020202020204" pitchFamily="34" charset="0"/>
                <a:cs typeface="Arial" panose="020B0604020202020204" pitchFamily="34" charset="0"/>
              </a:rPr>
              <a:t> dari </a:t>
            </a:r>
            <a:r>
              <a:rPr lang="fr-FR" sz="2400" dirty="0" err="1" smtClean="0">
                <a:latin typeface="Arial" panose="020B0604020202020204" pitchFamily="34" charset="0"/>
                <a:cs typeface="Arial" panose="020B0604020202020204" pitchFamily="34" charset="0"/>
              </a:rPr>
              <a:t>genus</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alcaligenes</a:t>
            </a:r>
            <a:r>
              <a:rPr lang="fr-FR" sz="24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Alcaligenes</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memiliki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bentuk</a:t>
            </a:r>
            <a:r>
              <a:rPr lang="fr-FR" sz="2400" dirty="0" smtClean="0">
                <a:latin typeface="Arial" panose="020B0604020202020204" pitchFamily="34" charset="0"/>
                <a:cs typeface="Arial" panose="020B0604020202020204" pitchFamily="34" charset="0"/>
              </a:rPr>
              <a:t> sel </a:t>
            </a:r>
            <a:r>
              <a:rPr lang="fr-FR" sz="2400" dirty="0" err="1" smtClean="0">
                <a:latin typeface="Arial" panose="020B0604020202020204" pitchFamily="34" charset="0"/>
                <a:cs typeface="Arial" panose="020B0604020202020204" pitchFamily="34" charset="0"/>
              </a:rPr>
              <a:t>batang</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batangmembulat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atau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bulat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dengan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ukuran</a:t>
            </a:r>
            <a:r>
              <a:rPr lang="fr-FR" sz="2400" dirty="0" smtClean="0">
                <a:latin typeface="Arial" panose="020B0604020202020204" pitchFamily="34" charset="0"/>
                <a:cs typeface="Arial" panose="020B0604020202020204" pitchFamily="34" charset="0"/>
              </a:rPr>
              <a:t> 0,5-1,0 x 0,5-2,6 </a:t>
            </a:r>
            <a:r>
              <a:rPr lang="el-GR" sz="2400" dirty="0" smtClean="0">
                <a:latin typeface="Arial" panose="020B0604020202020204" pitchFamily="34" charset="0"/>
                <a:cs typeface="Arial" panose="020B0604020202020204" pitchFamily="34" charset="0"/>
              </a:rPr>
              <a:t>μ</a:t>
            </a:r>
            <a:r>
              <a:rPr lang="fr-FR" sz="2400" dirty="0" smtClean="0">
                <a:latin typeface="Arial" panose="020B0604020202020204" pitchFamily="34" charset="0"/>
                <a:cs typeface="Arial" panose="020B0604020202020204" pitchFamily="34" charset="0"/>
              </a:rPr>
              <a:t>m, gram </a:t>
            </a:r>
            <a:r>
              <a:rPr lang="fr-FR" sz="2400" dirty="0" err="1" smtClean="0">
                <a:latin typeface="Arial" panose="020B0604020202020204" pitchFamily="34" charset="0"/>
                <a:cs typeface="Arial" panose="020B0604020202020204" pitchFamily="34" charset="0"/>
              </a:rPr>
              <a:t>negatif</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motil</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tidak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membentuk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endospora</a:t>
            </a:r>
            <a:r>
              <a:rPr lang="fr-FR" sz="2400" dirty="0" smtClean="0">
                <a:latin typeface="Arial" panose="020B0604020202020204" pitchFamily="34" charset="0"/>
                <a:cs typeface="Arial" panose="020B0604020202020204" pitchFamily="34" charset="0"/>
              </a:rPr>
              <a:t>. Isolat </a:t>
            </a:r>
            <a:r>
              <a:rPr lang="fr-FR" sz="2400" dirty="0" err="1" smtClean="0">
                <a:latin typeface="Arial" panose="020B0604020202020204" pitchFamily="34" charset="0"/>
                <a:cs typeface="Arial" panose="020B0604020202020204" pitchFamily="34" charset="0"/>
              </a:rPr>
              <a:t>hidup</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secara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aerob</a:t>
            </a:r>
            <a:r>
              <a:rPr lang="fr-FR" sz="24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Suhu</a:t>
            </a:r>
            <a:r>
              <a:rPr lang="fr-FR" sz="2400" dirty="0" smtClean="0">
                <a:latin typeface="Arial" panose="020B0604020202020204" pitchFamily="34" charset="0"/>
                <a:cs typeface="Arial" panose="020B0604020202020204" pitchFamily="34" charset="0"/>
              </a:rPr>
              <a:t> optimum </a:t>
            </a:r>
            <a:r>
              <a:rPr lang="fr-FR" sz="2400" dirty="0" err="1" smtClean="0">
                <a:latin typeface="Arial" panose="020B0604020202020204" pitchFamily="34" charset="0"/>
                <a:cs typeface="Arial" panose="020B0604020202020204" pitchFamily="34" charset="0"/>
              </a:rPr>
              <a:t>untuk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pertumbuhan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pada</a:t>
            </a:r>
            <a:r>
              <a:rPr lang="fr-FR" sz="2400" dirty="0" smtClean="0">
                <a:latin typeface="Arial" panose="020B0604020202020204" pitchFamily="34" charset="0"/>
                <a:cs typeface="Arial" panose="020B0604020202020204" pitchFamily="34" charset="0"/>
              </a:rPr>
              <a:t> 20-37°C. Uji </a:t>
            </a:r>
            <a:r>
              <a:rPr lang="fr-FR" sz="2400" dirty="0" err="1" smtClean="0">
                <a:latin typeface="Arial" panose="020B0604020202020204" pitchFamily="34" charset="0"/>
                <a:cs typeface="Arial" panose="020B0604020202020204" pitchFamily="34" charset="0"/>
              </a:rPr>
              <a:t>oksidase</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katalase</a:t>
            </a:r>
            <a:r>
              <a:rPr lang="fr-FR" sz="2400" dirty="0" smtClean="0">
                <a:latin typeface="Arial" panose="020B0604020202020204" pitchFamily="34" charset="0"/>
                <a:cs typeface="Arial" panose="020B0604020202020204" pitchFamily="34" charset="0"/>
              </a:rPr>
              <a:t> positif.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Biasanya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tidak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dapat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menghidrolisis</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gelatin</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triptofan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Pada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beberapa</a:t>
            </a:r>
            <a:r>
              <a:rPr lang="fr-FR" sz="2400" dirty="0" smtClean="0">
                <a:latin typeface="Arial" panose="020B0604020202020204" pitchFamily="34" charset="0"/>
                <a:cs typeface="Arial" panose="020B0604020202020204" pitchFamily="34" charset="0"/>
              </a:rPr>
              <a:t> medium </a:t>
            </a:r>
            <a:r>
              <a:rPr lang="fr-FR" sz="2400" dirty="0" err="1" smtClean="0">
                <a:latin typeface="Arial" panose="020B0604020202020204" pitchFamily="34" charset="0"/>
                <a:cs typeface="Arial" panose="020B0604020202020204" pitchFamily="34" charset="0"/>
              </a:rPr>
              <a:t>garam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organik</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amida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menghasilkan</a:t>
            </a:r>
            <a:r>
              <a:rPr lang="fr-FR" sz="2400" dirty="0" smtClean="0">
                <a:latin typeface="Arial" panose="020B0604020202020204" pitchFamily="34" charset="0"/>
                <a:cs typeface="Arial" panose="020B0604020202020204" pitchFamily="34" charset="0"/>
              </a:rPr>
              <a:t> alkali. </a:t>
            </a:r>
            <a:r>
              <a:rPr lang="fr-FR" sz="2400" dirty="0" err="1" smtClean="0">
                <a:latin typeface="Arial" panose="020B0604020202020204" pitchFamily="34" charset="0"/>
                <a:cs typeface="Arial" panose="020B0604020202020204" pitchFamily="34" charset="0"/>
              </a:rPr>
              <a:t>Beberapa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strain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menghasilkan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asam</a:t>
            </a:r>
            <a:r>
              <a:rPr lang="fr-FR" sz="2400" dirty="0" smtClean="0">
                <a:latin typeface="Arial" panose="020B0604020202020204" pitchFamily="34" charset="0"/>
                <a:cs typeface="Arial" panose="020B0604020202020204" pitchFamily="34" charset="0"/>
              </a:rPr>
              <a:t> dari </a:t>
            </a:r>
            <a:r>
              <a:rPr lang="fr-FR" sz="2400" dirty="0" err="1" smtClean="0">
                <a:latin typeface="Arial" panose="020B0604020202020204" pitchFamily="34" charset="0"/>
                <a:cs typeface="Arial" panose="020B0604020202020204" pitchFamily="34" charset="0"/>
              </a:rPr>
              <a:t>glukosa</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xilosa</a:t>
            </a:r>
            <a:r>
              <a:rPr lang="fr-FR" sz="24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Biasanya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terdapat</a:t>
            </a:r>
            <a:r>
              <a:rPr lang="fr-FR" sz="2400" dirty="0" smtClean="0">
                <a:latin typeface="Arial" panose="020B0604020202020204" pitchFamily="34" charset="0"/>
                <a:cs typeface="Arial" panose="020B0604020202020204" pitchFamily="34" charset="0"/>
              </a:rPr>
              <a:t> di </a:t>
            </a:r>
            <a:r>
              <a:rPr lang="fr-FR" sz="2400" dirty="0" err="1" smtClean="0">
                <a:latin typeface="Arial" panose="020B0604020202020204" pitchFamily="34" charset="0"/>
                <a:cs typeface="Arial" panose="020B0604020202020204" pitchFamily="34" charset="0"/>
              </a:rPr>
              <a:t>tanah</a:t>
            </a:r>
            <a:r>
              <a:rPr lang="fr-FR" sz="2400" dirty="0" smtClean="0">
                <a:latin typeface="Arial" panose="020B0604020202020204" pitchFamily="34" charset="0"/>
                <a:cs typeface="Arial" panose="020B0604020202020204" pitchFamily="34" charset="0"/>
              </a:rPr>
              <a:t> dan air, </a:t>
            </a:r>
            <a:r>
              <a:rPr lang="fr-FR" sz="2400" dirty="0" err="1" smtClean="0">
                <a:latin typeface="Arial" panose="020B0604020202020204" pitchFamily="34" charset="0"/>
                <a:cs typeface="Arial" panose="020B0604020202020204" pitchFamily="34" charset="0"/>
              </a:rPr>
              <a:t>beberapa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strain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dapat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diisolasi</a:t>
            </a:r>
            <a:r>
              <a:rPr lang="fr-FR" sz="2400" dirty="0" smtClean="0">
                <a:latin typeface="Arial" panose="020B0604020202020204" pitchFamily="34" charset="0"/>
                <a:cs typeface="Arial" panose="020B0604020202020204" pitchFamily="34" charset="0"/>
              </a:rPr>
              <a:t> dari </a:t>
            </a:r>
            <a:r>
              <a:rPr lang="fr-FR" sz="2400" dirty="0" err="1" smtClean="0">
                <a:latin typeface="Arial" panose="020B0604020202020204" pitchFamily="34" charset="0"/>
                <a:cs typeface="Arial" panose="020B0604020202020204" pitchFamily="34" charset="0"/>
              </a:rPr>
              <a:t>darah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urin</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faeces</a:t>
            </a:r>
            <a:r>
              <a:rPr lang="fr-FR" sz="2400" dirty="0" smtClean="0">
                <a:latin typeface="Arial" panose="020B0604020202020204" pitchFamily="34" charset="0"/>
                <a:cs typeface="Arial" panose="020B0604020202020204" pitchFamily="34" charset="0"/>
              </a:rPr>
              <a:t>.</a:t>
            </a:r>
          </a:p>
          <a:p>
            <a:endParaRPr lang="fr-FR" sz="2400" dirty="0">
              <a:latin typeface="Arial" panose="020B0604020202020204" pitchFamily="34" charset="0"/>
              <a:cs typeface="Arial" panose="020B0604020202020204" pitchFamily="34" charset="0"/>
            </a:endParaRPr>
          </a:p>
          <a:p>
            <a:r>
              <a:rPr lang="fr-FR" sz="2000" dirty="0" err="1" smtClean="0">
                <a:latin typeface="Arial" panose="020B0604020202020204" pitchFamily="34" charset="0"/>
                <a:cs typeface="Arial" panose="020B0604020202020204" pitchFamily="34" charset="0"/>
              </a:rPr>
              <a:t>sumber</a:t>
            </a:r>
            <a:r>
              <a:rPr lang="fr-FR" sz="2000" dirty="0" smtClean="0">
                <a:latin typeface="Arial" panose="020B0604020202020204" pitchFamily="34" charset="0"/>
                <a:cs typeface="Arial" panose="020B0604020202020204" pitchFamily="34" charset="0"/>
              </a:rPr>
              <a:t>: </a:t>
            </a:r>
          </a:p>
          <a:p>
            <a:pPr marL="711200" indent="-711200"/>
            <a:r>
              <a:rPr lang="fr-FR" sz="2000" dirty="0" err="1" smtClean="0">
                <a:latin typeface="Arial" panose="020B0604020202020204" pitchFamily="34" charset="0"/>
                <a:cs typeface="Arial" panose="020B0604020202020204" pitchFamily="34" charset="0"/>
              </a:rPr>
              <a:t>Thoyib</a:t>
            </a:r>
            <a:r>
              <a:rPr lang="fr-FR" sz="2000" dirty="0" smtClean="0">
                <a:latin typeface="Arial" panose="020B0604020202020204" pitchFamily="34" charset="0"/>
                <a:cs typeface="Arial" panose="020B0604020202020204" pitchFamily="34" charset="0"/>
              </a:rPr>
              <a:t>, H., </a:t>
            </a:r>
            <a:r>
              <a:rPr lang="fr-FR" sz="2000" dirty="0" err="1" smtClean="0">
                <a:latin typeface="Arial" panose="020B0604020202020204" pitchFamily="34" charset="0"/>
                <a:cs typeface="Arial" panose="020B0604020202020204" pitchFamily="34" charset="0"/>
              </a:rPr>
              <a:t>Setyaningsih</a:t>
            </a:r>
            <a:r>
              <a:rPr lang="fr-FR" sz="2000" dirty="0" smtClean="0">
                <a:latin typeface="Arial" panose="020B0604020202020204" pitchFamily="34" charset="0"/>
                <a:cs typeface="Arial" panose="020B0604020202020204" pitchFamily="34" charset="0"/>
              </a:rPr>
              <a:t>, R., dan </a:t>
            </a:r>
            <a:r>
              <a:rPr lang="fr-FR" sz="2000" dirty="0" err="1" smtClean="0">
                <a:latin typeface="Arial" panose="020B0604020202020204" pitchFamily="34" charset="0"/>
                <a:cs typeface="Arial" panose="020B0604020202020204" pitchFamily="34" charset="0"/>
              </a:rPr>
              <a:t>Suranto</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Seleksi</a:t>
            </a:r>
            <a:r>
              <a:rPr lang="fr-FR" sz="2000" dirty="0" smtClean="0">
                <a:latin typeface="Arial" panose="020B0604020202020204" pitchFamily="34" charset="0"/>
                <a:cs typeface="Arial" panose="020B0604020202020204" pitchFamily="34" charset="0"/>
              </a:rPr>
              <a:t> dan </a:t>
            </a:r>
            <a:r>
              <a:rPr lang="fr-FR" sz="2000" dirty="0" err="1" smtClean="0">
                <a:latin typeface="Arial" panose="020B0604020202020204" pitchFamily="34" charset="0"/>
                <a:cs typeface="Arial" panose="020B0604020202020204" pitchFamily="34" charset="0"/>
              </a:rPr>
              <a:t>Identifikasi</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Bakteri</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Alkalifilik</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Penghasil</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Xilanase</a:t>
            </a:r>
            <a:r>
              <a:rPr lang="fr-FR" sz="2000" dirty="0" smtClean="0">
                <a:latin typeface="Arial" panose="020B0604020202020204" pitchFamily="34" charset="0"/>
                <a:cs typeface="Arial" panose="020B0604020202020204" pitchFamily="34" charset="0"/>
              </a:rPr>
              <a:t> dari </a:t>
            </a:r>
            <a:r>
              <a:rPr lang="fr-FR" sz="2000" dirty="0" err="1" smtClean="0">
                <a:latin typeface="Arial" panose="020B0604020202020204" pitchFamily="34" charset="0"/>
                <a:cs typeface="Arial" panose="020B0604020202020204" pitchFamily="34" charset="0"/>
              </a:rPr>
              <a:t>Tanah</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Bukit</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Krakitan</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Bayat</a:t>
            </a:r>
            <a:r>
              <a:rPr lang="fr-FR" sz="2000" dirty="0" smtClean="0">
                <a:latin typeface="Arial" panose="020B0604020202020204" pitchFamily="34" charset="0"/>
                <a:cs typeface="Arial" panose="020B0604020202020204" pitchFamily="34" charset="0"/>
              </a:rPr>
              <a:t>, Klaten. </a:t>
            </a:r>
            <a:r>
              <a:rPr lang="fr-FR" sz="2000" dirty="0" err="1" smtClean="0">
                <a:latin typeface="Arial" panose="020B0604020202020204" pitchFamily="34" charset="0"/>
                <a:cs typeface="Arial" panose="020B0604020202020204" pitchFamily="34" charset="0"/>
              </a:rPr>
              <a:t>Bioteknologi</a:t>
            </a:r>
            <a:r>
              <a:rPr lang="fr-FR" sz="2000" dirty="0" smtClean="0">
                <a:latin typeface="Arial" panose="020B0604020202020204" pitchFamily="34" charset="0"/>
                <a:cs typeface="Arial" panose="020B0604020202020204" pitchFamily="34" charset="0"/>
              </a:rPr>
              <a:t> 4 (1): 6-12.</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787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5" name="Rectangle 4"/>
          <p:cNvSpPr/>
          <p:nvPr/>
        </p:nvSpPr>
        <p:spPr>
          <a:xfrm>
            <a:off x="0" y="0"/>
            <a:ext cx="12192000" cy="6896781"/>
          </a:xfrm>
          <a:prstGeom prst="rect">
            <a:avLst/>
          </a:prstGeom>
          <a:gradFill flip="none" rotWithShape="1">
            <a:gsLst>
              <a:gs pos="0">
                <a:schemeClr val="accent3">
                  <a:lumMod val="75000"/>
                  <a:alpha val="85000"/>
                </a:schemeClr>
              </a:gs>
              <a:gs pos="74000">
                <a:schemeClr val="accent6">
                  <a:alpha val="85000"/>
                </a:schemeClr>
              </a:gs>
              <a:gs pos="100000">
                <a:schemeClr val="accent3">
                  <a:lumMod val="75000"/>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2"/>
          <p:cNvSpPr>
            <a:spLocks noGrp="1"/>
          </p:cNvSpPr>
          <p:nvPr>
            <p:ph type="title"/>
          </p:nvPr>
        </p:nvSpPr>
        <p:spPr>
          <a:xfrm>
            <a:off x="2616036" y="175174"/>
            <a:ext cx="6768596" cy="763290"/>
          </a:xfrm>
          <a:solidFill>
            <a:schemeClr val="bg1">
              <a:alpha val="50000"/>
            </a:schemeClr>
          </a:solidFill>
        </p:spPr>
        <p:txBody>
          <a:bodyPr anchor="ctr">
            <a:normAutofit/>
          </a:bodyPr>
          <a:lstStyle/>
          <a:p>
            <a:r>
              <a:rPr lang="en-US" sz="4400" dirty="0" smtClean="0"/>
              <a:t>1. </a:t>
            </a:r>
            <a:r>
              <a:rPr lang="en-US" sz="4400" dirty="0" err="1" smtClean="0"/>
              <a:t>Bakteri</a:t>
            </a:r>
            <a:r>
              <a:rPr lang="en-US" sz="4400" dirty="0" smtClean="0"/>
              <a:t> </a:t>
            </a:r>
            <a:r>
              <a:rPr lang="en-US" sz="4400" dirty="0" err="1" smtClean="0"/>
              <a:t>asam</a:t>
            </a:r>
            <a:r>
              <a:rPr lang="en-US" sz="4400" dirty="0" smtClean="0"/>
              <a:t> </a:t>
            </a:r>
            <a:r>
              <a:rPr lang="en-US" sz="4400" dirty="0" err="1" smtClean="0"/>
              <a:t>laktat</a:t>
            </a:r>
            <a:r>
              <a:rPr lang="en-US" sz="4400" dirty="0" smtClean="0"/>
              <a:t> (</a:t>
            </a:r>
            <a:r>
              <a:rPr lang="en-US" sz="4400" dirty="0" err="1" smtClean="0"/>
              <a:t>bal</a:t>
            </a:r>
            <a:r>
              <a:rPr lang="en-US" sz="4400" dirty="0" smtClean="0"/>
              <a:t>)</a:t>
            </a:r>
            <a:endParaRPr lang="id-ID" sz="4400" dirty="0"/>
          </a:p>
        </p:txBody>
      </p:sp>
      <p:sp>
        <p:nvSpPr>
          <p:cNvPr id="4" name="TextBox 3"/>
          <p:cNvSpPr txBox="1"/>
          <p:nvPr/>
        </p:nvSpPr>
        <p:spPr>
          <a:xfrm>
            <a:off x="353192" y="1113638"/>
            <a:ext cx="11294283"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Bakteri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Asam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Laktat</a:t>
            </a:r>
            <a:r>
              <a:rPr lang="en-US" sz="2400" dirty="0" smtClean="0">
                <a:latin typeface="Arial" panose="020B0604020202020204" pitchFamily="34" charset="0"/>
                <a:cs typeface="Arial" panose="020B0604020202020204" pitchFamily="34" charset="0"/>
              </a:rPr>
              <a:t> (BAL) : </a:t>
            </a:r>
            <a:r>
              <a:rPr lang="en-US" sz="2400" dirty="0" err="1" smtClean="0">
                <a:latin typeface="Arial" panose="020B0604020202020204" pitchFamily="34" charset="0"/>
                <a:cs typeface="Arial" panose="020B0604020202020204" pitchFamily="34" charset="0"/>
              </a:rPr>
              <a:t>Bakteri</a:t>
            </a:r>
            <a:r>
              <a:rPr lang="en-US" sz="2400" dirty="0" smtClean="0">
                <a:latin typeface="Arial" panose="020B0604020202020204" pitchFamily="34" charset="0"/>
                <a:cs typeface="Arial" panose="020B0604020202020204" pitchFamily="34" charset="0"/>
              </a:rPr>
              <a:t> gram </a:t>
            </a:r>
            <a:r>
              <a:rPr lang="en-US" sz="2400" dirty="0" err="1" smtClean="0">
                <a:latin typeface="Arial" panose="020B0604020202020204" pitchFamily="34" charset="0"/>
                <a:cs typeface="Arial" panose="020B0604020202020204" pitchFamily="34" charset="0"/>
              </a:rPr>
              <a:t>postif</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berbentuk</a:t>
            </a:r>
            <a:r>
              <a:rPr lang="en-US" sz="2400" dirty="0" smtClean="0">
                <a:latin typeface="Arial" panose="020B0604020202020204" pitchFamily="34" charset="0"/>
                <a:cs typeface="Arial" panose="020B0604020202020204" pitchFamily="34" charset="0"/>
              </a:rPr>
              <a:t> basil (</a:t>
            </a:r>
            <a:r>
              <a:rPr lang="en-US" sz="2400" dirty="0" err="1" smtClean="0">
                <a:latin typeface="Arial" panose="020B0604020202020204" pitchFamily="34" charset="0"/>
                <a:cs typeface="Arial" panose="020B0604020202020204" pitchFamily="34" charset="0"/>
              </a:rPr>
              <a:t>batang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tidak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membentuk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spora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tidak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membentuk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pigmen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tidak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motil</a:t>
            </a:r>
            <a:r>
              <a:rPr lang="fr-FR"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dan </a:t>
            </a:r>
            <a:r>
              <a:rPr lang="fr-FR" sz="2400" dirty="0" err="1">
                <a:latin typeface="Arial" panose="020B0604020202020204" pitchFamily="34" charset="0"/>
                <a:cs typeface="Arial" panose="020B0604020202020204" pitchFamily="34" charset="0"/>
              </a:rPr>
              <a:t>memiliki</a:t>
            </a:r>
            <a:r>
              <a:rPr lang="fr-FR" sz="2400" dirty="0">
                <a:latin typeface="Arial" panose="020B0604020202020204" pitchFamily="34" charset="0"/>
                <a:cs typeface="Arial" panose="020B0604020202020204" pitchFamily="34" charset="0"/>
              </a:rPr>
              <a:t> tipe </a:t>
            </a:r>
            <a:r>
              <a:rPr lang="fr-FR" sz="2400" dirty="0" err="1">
                <a:latin typeface="Arial" panose="020B0604020202020204" pitchFamily="34" charset="0"/>
                <a:cs typeface="Arial" panose="020B0604020202020204" pitchFamily="34" charset="0"/>
              </a:rPr>
              <a:t>fermentasi</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heterofermentatif</a:t>
            </a:r>
            <a:r>
              <a:rPr lang="fr-FR" sz="2400" dirty="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homofermentatif</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Surbakti</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Hasanah</a:t>
            </a:r>
            <a:r>
              <a:rPr lang="fr-FR" sz="2400" dirty="0" smtClean="0">
                <a:latin typeface="Arial" panose="020B0604020202020204" pitchFamily="34" charset="0"/>
                <a:cs typeface="Arial" panose="020B0604020202020204" pitchFamily="34" charset="0"/>
              </a:rPr>
              <a:t>, 2019).</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asam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laktat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tumbuh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pada</a:t>
            </a:r>
            <a:r>
              <a:rPr lang="fr-FR" sz="2400" dirty="0" smtClean="0">
                <a:latin typeface="Arial" panose="020B0604020202020204" pitchFamily="34" charset="0"/>
                <a:cs typeface="Arial" panose="020B0604020202020204" pitchFamily="34" charset="0"/>
              </a:rPr>
              <a:t> pH 3,5-10 dan </a:t>
            </a:r>
            <a:r>
              <a:rPr lang="fr-FR" sz="2400" dirty="0" err="1" smtClean="0">
                <a:latin typeface="Arial" panose="020B0604020202020204" pitchFamily="34" charset="0"/>
                <a:cs typeface="Arial" panose="020B0604020202020204" pitchFamily="34" charset="0"/>
              </a:rPr>
              <a:t>suhu</a:t>
            </a:r>
            <a:r>
              <a:rPr lang="fr-FR" sz="2400" dirty="0" smtClean="0">
                <a:latin typeface="Arial" panose="020B0604020202020204" pitchFamily="34" charset="0"/>
                <a:cs typeface="Arial" panose="020B0604020202020204" pitchFamily="34" charset="0"/>
              </a:rPr>
              <a:t> 5°C-45°C, </a:t>
            </a:r>
            <a:r>
              <a:rPr lang="fr-FR" sz="2400" dirty="0" err="1" smtClean="0">
                <a:latin typeface="Arial" panose="020B0604020202020204" pitchFamily="34" charset="0"/>
                <a:cs typeface="Arial" panose="020B0604020202020204" pitchFamily="34" charset="0"/>
              </a:rPr>
              <a:t>toleran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terhadap</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kondisi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asam,menghasilkan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asam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laktat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antimikroba</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hidrogen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peroksida</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berpengaruh</a:t>
            </a:r>
            <a:r>
              <a:rPr lang="fr-FR" sz="2400" dirty="0" smtClean="0">
                <a:latin typeface="Arial" panose="020B0604020202020204" pitchFamily="34" charset="0"/>
                <a:cs typeface="Arial" panose="020B0604020202020204" pitchFamily="34" charset="0"/>
              </a:rPr>
              <a:t> positif </a:t>
            </a:r>
            <a:r>
              <a:rPr lang="fr-FR" sz="2400" dirty="0" err="1" smtClean="0">
                <a:latin typeface="Arial" panose="020B0604020202020204" pitchFamily="34" charset="0"/>
                <a:cs typeface="Arial" panose="020B0604020202020204" pitchFamily="34" charset="0"/>
              </a:rPr>
              <a:t>bagi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tubuh</a:t>
            </a:r>
            <a:r>
              <a:rPr lang="fr-FR" sz="24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Asam </a:t>
            </a:r>
            <a:r>
              <a:rPr lang="fr-FR" sz="2400" dirty="0" err="1" smtClean="0">
                <a:latin typeface="Arial" panose="020B0604020202020204" pitchFamily="34" charset="0"/>
                <a:cs typeface="Arial" panose="020B0604020202020204" pitchFamily="34" charset="0"/>
              </a:rPr>
              <a:t>Laktat</a:t>
            </a:r>
            <a:r>
              <a:rPr lang="fr-FR" sz="2400" dirty="0" smtClean="0">
                <a:latin typeface="Arial" panose="020B0604020202020204" pitchFamily="34" charset="0"/>
                <a:cs typeface="Arial" panose="020B0604020202020204" pitchFamily="34" charset="0"/>
              </a:rPr>
              <a:t> (BAL) </a:t>
            </a:r>
            <a:r>
              <a:rPr lang="fr-FR" sz="2400" dirty="0" err="1" smtClean="0">
                <a:latin typeface="Arial" panose="020B0604020202020204" pitchFamily="34" charset="0"/>
                <a:cs typeface="Arial" panose="020B0604020202020204" pitchFamily="34" charset="0"/>
              </a:rPr>
              <a:t>digunakan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sebagai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statrer</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fermentasi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minuman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daging</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sayuran</a:t>
            </a:r>
            <a:endParaRPr lang="fr-FR"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Contohnya</a:t>
            </a:r>
            <a:r>
              <a:rPr lang="fr-FR" sz="2400" dirty="0" smtClean="0">
                <a:latin typeface="Arial" panose="020B0604020202020204" pitchFamily="34" charset="0"/>
                <a:cs typeface="Arial" panose="020B0604020202020204" pitchFamily="34" charset="0"/>
              </a:rPr>
              <a:t> : </a:t>
            </a:r>
            <a:r>
              <a:rPr lang="fr-FR" sz="2400" i="1" dirty="0" smtClean="0">
                <a:latin typeface="Arial" panose="020B0604020202020204" pitchFamily="34" charset="0"/>
                <a:cs typeface="Arial" panose="020B0604020202020204" pitchFamily="34" charset="0"/>
              </a:rPr>
              <a:t>Lactobacillus, Streptococcus</a:t>
            </a:r>
            <a:r>
              <a:rPr lang="fr-FR" sz="24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fr-FR"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sz="2400" dirty="0" smtClean="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4713" y="4221666"/>
            <a:ext cx="2839837" cy="1914260"/>
          </a:xfrm>
          <a:prstGeom prst="rect">
            <a:avLst/>
          </a:prstGeom>
        </p:spPr>
      </p:pic>
      <p:sp>
        <p:nvSpPr>
          <p:cNvPr id="7" name="TextBox 6"/>
          <p:cNvSpPr txBox="1"/>
          <p:nvPr/>
        </p:nvSpPr>
        <p:spPr>
          <a:xfrm>
            <a:off x="8746510" y="6183902"/>
            <a:ext cx="1828800" cy="369332"/>
          </a:xfrm>
          <a:prstGeom prst="rect">
            <a:avLst/>
          </a:prstGeom>
          <a:noFill/>
        </p:spPr>
        <p:txBody>
          <a:bodyPr wrap="square" rtlCol="0">
            <a:spAutoFit/>
          </a:bodyPr>
          <a:lstStyle/>
          <a:p>
            <a:r>
              <a:rPr lang="en-US" i="1" dirty="0" err="1" smtClean="0"/>
              <a:t>Lactobacilus</a:t>
            </a:r>
            <a:r>
              <a:rPr lang="en-US" i="1" dirty="0" smtClean="0"/>
              <a:t> </a:t>
            </a:r>
            <a:r>
              <a:rPr lang="en-US" i="1" dirty="0" err="1" smtClean="0"/>
              <a:t>sp</a:t>
            </a:r>
            <a:endParaRPr lang="en-US" i="1" dirty="0"/>
          </a:p>
        </p:txBody>
      </p:sp>
      <p:sp>
        <p:nvSpPr>
          <p:cNvPr id="8" name="TextBox 7"/>
          <p:cNvSpPr txBox="1"/>
          <p:nvPr/>
        </p:nvSpPr>
        <p:spPr>
          <a:xfrm>
            <a:off x="577516" y="4981074"/>
            <a:ext cx="6856199" cy="1631216"/>
          </a:xfrm>
          <a:prstGeom prst="rect">
            <a:avLst/>
          </a:prstGeom>
          <a:noFill/>
        </p:spPr>
        <p:txBody>
          <a:bodyPr wrap="square" rtlCol="0">
            <a:spAutoFit/>
          </a:bodyPr>
          <a:lstStyle/>
          <a:p>
            <a:r>
              <a:rPr lang="en-US" sz="2000" dirty="0" err="1" smtClean="0">
                <a:latin typeface="Arial" panose="020B0604020202020204" pitchFamily="34" charset="0"/>
                <a:cs typeface="Arial" panose="020B0604020202020204" pitchFamily="34" charset="0"/>
              </a:rPr>
              <a:t>Sumber</a:t>
            </a:r>
            <a:r>
              <a:rPr lang="en-US" sz="2000" dirty="0" smtClean="0">
                <a:latin typeface="Arial" panose="020B0604020202020204" pitchFamily="34" charset="0"/>
                <a:cs typeface="Arial" panose="020B0604020202020204" pitchFamily="34" charset="0"/>
              </a:rPr>
              <a:t> :</a:t>
            </a:r>
          </a:p>
          <a:p>
            <a:pPr marL="722313" indent="-722313"/>
            <a:r>
              <a:rPr lang="en-US" sz="2000" dirty="0" err="1" smtClean="0">
                <a:latin typeface="Arial" panose="020B0604020202020204" pitchFamily="34" charset="0"/>
                <a:cs typeface="Arial" panose="020B0604020202020204" pitchFamily="34" charset="0"/>
              </a:rPr>
              <a:t>Surbakti</a:t>
            </a:r>
            <a:r>
              <a:rPr lang="en-US" sz="2000" dirty="0" smtClean="0">
                <a:latin typeface="Arial" panose="020B0604020202020204" pitchFamily="34" charset="0"/>
                <a:cs typeface="Arial" panose="020B0604020202020204" pitchFamily="34" charset="0"/>
              </a:rPr>
              <a:t>, F.H., </a:t>
            </a:r>
            <a:r>
              <a:rPr lang="en-US" sz="2000" dirty="0" err="1" smtClean="0">
                <a:latin typeface="Arial" panose="020B0604020202020204" pitchFamily="34" charset="0"/>
                <a:cs typeface="Arial" panose="020B0604020202020204" pitchFamily="34" charset="0"/>
              </a:rPr>
              <a:t>dan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Hasanah</a:t>
            </a:r>
            <a:r>
              <a:rPr lang="en-US" sz="2000" dirty="0" smtClean="0">
                <a:latin typeface="Arial" panose="020B0604020202020204" pitchFamily="34" charset="0"/>
                <a:cs typeface="Arial" panose="020B0604020202020204" pitchFamily="34" charset="0"/>
              </a:rPr>
              <a:t>, U. 2019. </a:t>
            </a:r>
            <a:r>
              <a:rPr lang="en-US" sz="2000" dirty="0" err="1" smtClean="0">
                <a:latin typeface="Arial" panose="020B0604020202020204" pitchFamily="34" charset="0"/>
                <a:cs typeface="Arial" panose="020B0604020202020204" pitchFamily="34" charset="0"/>
              </a:rPr>
              <a:t>Identifikasi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Karakteristik</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Bakteri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Asam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Laktat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pada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Acar</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Ketimun</a:t>
            </a:r>
            <a:r>
              <a:rPr lang="en-US" sz="2000"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Cucumis</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sativus</a:t>
            </a:r>
            <a:r>
              <a:rPr lang="en-US" sz="2000" i="1" dirty="0" smtClean="0">
                <a:latin typeface="Arial" panose="020B0604020202020204" pitchFamily="34" charset="0"/>
                <a:cs typeface="Arial" panose="020B0604020202020204" pitchFamily="34" charset="0"/>
              </a:rPr>
              <a:t> L.</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Sebagai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Agensi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Prebiotik</a:t>
            </a:r>
            <a:r>
              <a:rPr lang="en-US" sz="2000"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Jurnal</a:t>
            </a:r>
            <a:r>
              <a:rPr lang="en-US" sz="2000"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Teknologi</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Pangan</a:t>
            </a:r>
            <a:r>
              <a:rPr lang="en-US" sz="2000" i="1"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Vol</a:t>
            </a:r>
            <a:r>
              <a:rPr lang="en-US" sz="2000" dirty="0" smtClean="0">
                <a:latin typeface="Arial" panose="020B0604020202020204" pitchFamily="34" charset="0"/>
                <a:cs typeface="Arial" panose="020B0604020202020204" pitchFamily="34" charset="0"/>
              </a:rPr>
              <a:t> 1(1): 31-37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036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5" name="Rectangle 4"/>
          <p:cNvSpPr/>
          <p:nvPr/>
        </p:nvSpPr>
        <p:spPr>
          <a:xfrm>
            <a:off x="0" y="0"/>
            <a:ext cx="12192000" cy="6896781"/>
          </a:xfrm>
          <a:prstGeom prst="rect">
            <a:avLst/>
          </a:prstGeom>
          <a:gradFill flip="none" rotWithShape="1">
            <a:gsLst>
              <a:gs pos="0">
                <a:schemeClr val="accent3">
                  <a:lumMod val="75000"/>
                  <a:alpha val="85000"/>
                </a:schemeClr>
              </a:gs>
              <a:gs pos="74000">
                <a:schemeClr val="accent6">
                  <a:alpha val="85000"/>
                </a:schemeClr>
              </a:gs>
              <a:gs pos="100000">
                <a:schemeClr val="accent3">
                  <a:lumMod val="75000"/>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2"/>
          <p:cNvSpPr>
            <a:spLocks noGrp="1"/>
          </p:cNvSpPr>
          <p:nvPr>
            <p:ph type="title"/>
          </p:nvPr>
        </p:nvSpPr>
        <p:spPr>
          <a:xfrm>
            <a:off x="2616036" y="175174"/>
            <a:ext cx="6768596" cy="763290"/>
          </a:xfrm>
          <a:solidFill>
            <a:schemeClr val="bg1">
              <a:alpha val="50000"/>
            </a:schemeClr>
          </a:solidFill>
        </p:spPr>
        <p:txBody>
          <a:bodyPr anchor="ctr">
            <a:normAutofit/>
          </a:bodyPr>
          <a:lstStyle/>
          <a:p>
            <a:r>
              <a:rPr lang="en-US" sz="4400" dirty="0" smtClean="0"/>
              <a:t>16.PENGHASIL GAS</a:t>
            </a:r>
            <a:endParaRPr lang="id-ID" sz="4400" dirty="0"/>
          </a:p>
        </p:txBody>
      </p:sp>
      <p:sp>
        <p:nvSpPr>
          <p:cNvPr id="4" name="TextBox 3"/>
          <p:cNvSpPr txBox="1"/>
          <p:nvPr/>
        </p:nvSpPr>
        <p:spPr>
          <a:xfrm>
            <a:off x="353192" y="1113638"/>
            <a:ext cx="11294283" cy="41549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penghasil</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gas</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adalah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Leuconostoc</a:t>
            </a:r>
            <a:r>
              <a:rPr lang="fr-FR" sz="24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Leuconostoc</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adalah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dapat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tumbuh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pada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suhu</a:t>
            </a:r>
            <a:r>
              <a:rPr lang="fr-FR" sz="2400" dirty="0" smtClean="0">
                <a:latin typeface="Arial" panose="020B0604020202020204" pitchFamily="34" charset="0"/>
                <a:cs typeface="Arial" panose="020B0604020202020204" pitchFamily="34" charset="0"/>
              </a:rPr>
              <a:t> optimum 25°C (</a:t>
            </a:r>
            <a:r>
              <a:rPr lang="fr-FR" sz="2400" dirty="0" err="1" smtClean="0">
                <a:latin typeface="Arial" panose="020B0604020202020204" pitchFamily="34" charset="0"/>
                <a:cs typeface="Arial" panose="020B0604020202020204" pitchFamily="34" charset="0"/>
              </a:rPr>
              <a:t>mesofilik</a:t>
            </a:r>
            <a:r>
              <a:rPr lang="fr-FR" sz="2400" dirty="0" smtClean="0">
                <a:latin typeface="Arial" panose="020B0604020202020204" pitchFamily="34" charset="0"/>
                <a:cs typeface="Arial" panose="020B0604020202020204" pitchFamily="34" charset="0"/>
              </a:rPr>
              <a:t>), Gram positif, </a:t>
            </a:r>
            <a:r>
              <a:rPr lang="fr-FR" sz="2400" dirty="0" err="1" smtClean="0">
                <a:latin typeface="Arial" panose="020B0604020202020204" pitchFamily="34" charset="0"/>
                <a:cs typeface="Arial" panose="020B0604020202020204" pitchFamily="34" charset="0"/>
              </a:rPr>
              <a:t>tidak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mengkatalase</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non-motil</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aerotoleran</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heterofermentatif</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serta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biasa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terlihat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dalam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bentuk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kokus</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berantai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atupun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berpasangan</a:t>
            </a:r>
            <a:r>
              <a:rPr lang="fr-FR" sz="24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Leuconostoc</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termasuk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membutuhkan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nutrisi</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kompleks</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membutuhkan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sumber</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asam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amino</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vitamin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serta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karbohidratyang</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nantinya</a:t>
            </a:r>
            <a:r>
              <a:rPr lang="fr-FR" sz="2400" dirty="0" smtClean="0">
                <a:latin typeface="Arial" panose="020B0604020202020204" pitchFamily="34" charset="0"/>
                <a:cs typeface="Arial" panose="020B0604020202020204" pitchFamily="34" charset="0"/>
              </a:rPr>
              <a:t> akan </a:t>
            </a:r>
            <a:r>
              <a:rPr lang="fr-FR" sz="2400" dirty="0" err="1" smtClean="0">
                <a:latin typeface="Arial" panose="020B0604020202020204" pitchFamily="34" charset="0"/>
                <a:cs typeface="Arial" panose="020B0604020202020204" pitchFamily="34" charset="0"/>
              </a:rPr>
              <a:t>difermentasi</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dipakai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sebagai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sumber</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energi</a:t>
            </a:r>
            <a:r>
              <a:rPr lang="fr-FR" sz="24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ini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biasanya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tumbuh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baik</a:t>
            </a:r>
            <a:r>
              <a:rPr lang="fr-FR" sz="2400" dirty="0" smtClean="0">
                <a:latin typeface="Arial" panose="020B0604020202020204" pitchFamily="34" charset="0"/>
                <a:cs typeface="Arial" panose="020B0604020202020204" pitchFamily="34" charset="0"/>
              </a:rPr>
              <a:t> di medium de Man </a:t>
            </a:r>
            <a:r>
              <a:rPr lang="fr-FR" sz="2400" dirty="0" err="1" smtClean="0">
                <a:latin typeface="Arial" panose="020B0604020202020204" pitchFamily="34" charset="0"/>
                <a:cs typeface="Arial" panose="020B0604020202020204" pitchFamily="34" charset="0"/>
              </a:rPr>
              <a:t>Rogosa</a:t>
            </a:r>
            <a:r>
              <a:rPr lang="fr-FR" sz="2400" dirty="0" smtClean="0">
                <a:latin typeface="Arial" panose="020B0604020202020204" pitchFamily="34" charset="0"/>
                <a:cs typeface="Arial" panose="020B0604020202020204" pitchFamily="34" charset="0"/>
              </a:rPr>
              <a:t> and Shape (MRS) </a:t>
            </a:r>
            <a:r>
              <a:rPr lang="fr-FR" sz="2400" dirty="0" err="1" smtClean="0">
                <a:latin typeface="Arial" panose="020B0604020202020204" pitchFamily="34" charset="0"/>
                <a:cs typeface="Arial" panose="020B0604020202020204" pitchFamily="34" charset="0"/>
              </a:rPr>
              <a:t>cair</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sering</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membutuhkan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tambahan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vitamin</a:t>
            </a:r>
            <a:r>
              <a:rPr lang="fr-FR" sz="2400" dirty="0" smtClean="0">
                <a:latin typeface="Arial" panose="020B0604020202020204" pitchFamily="34" charset="0"/>
                <a:cs typeface="Arial" panose="020B0604020202020204" pitchFamily="34" charset="0"/>
              </a:rPr>
              <a:t> B, </a:t>
            </a:r>
            <a:r>
              <a:rPr lang="fr-FR" sz="2400" dirty="0" err="1" smtClean="0">
                <a:latin typeface="Arial" panose="020B0604020202020204" pitchFamily="34" charset="0"/>
                <a:cs typeface="Arial" panose="020B0604020202020204" pitchFamily="34" charset="0"/>
              </a:rPr>
              <a:t>mineral</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asam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amino</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untuk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tumbuh</a:t>
            </a:r>
            <a:r>
              <a:rPr lang="fr-FR" sz="2400" dirty="0" smtClean="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762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5" name="Rectangle 4"/>
          <p:cNvSpPr/>
          <p:nvPr/>
        </p:nvSpPr>
        <p:spPr>
          <a:xfrm>
            <a:off x="0" y="0"/>
            <a:ext cx="12192000" cy="6896781"/>
          </a:xfrm>
          <a:prstGeom prst="rect">
            <a:avLst/>
          </a:prstGeom>
          <a:gradFill flip="none" rotWithShape="1">
            <a:gsLst>
              <a:gs pos="0">
                <a:schemeClr val="accent3">
                  <a:lumMod val="75000"/>
                  <a:alpha val="85000"/>
                </a:schemeClr>
              </a:gs>
              <a:gs pos="74000">
                <a:schemeClr val="accent6">
                  <a:alpha val="85000"/>
                </a:schemeClr>
              </a:gs>
              <a:gs pos="100000">
                <a:schemeClr val="accent3">
                  <a:lumMod val="75000"/>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2"/>
          <p:cNvSpPr>
            <a:spLocks noGrp="1"/>
          </p:cNvSpPr>
          <p:nvPr>
            <p:ph type="title"/>
          </p:nvPr>
        </p:nvSpPr>
        <p:spPr>
          <a:xfrm>
            <a:off x="2616036" y="175174"/>
            <a:ext cx="6768596" cy="763290"/>
          </a:xfrm>
          <a:solidFill>
            <a:schemeClr val="bg1">
              <a:alpha val="50000"/>
            </a:schemeClr>
          </a:solidFill>
        </p:spPr>
        <p:txBody>
          <a:bodyPr anchor="ctr">
            <a:normAutofit/>
          </a:bodyPr>
          <a:lstStyle/>
          <a:p>
            <a:r>
              <a:rPr lang="en-US" sz="4400" dirty="0" smtClean="0"/>
              <a:t>16.PENGHASIL GAS</a:t>
            </a:r>
            <a:endParaRPr lang="id-ID" sz="4400" dirty="0"/>
          </a:p>
        </p:txBody>
      </p:sp>
      <p:sp>
        <p:nvSpPr>
          <p:cNvPr id="4" name="TextBox 3"/>
          <p:cNvSpPr txBox="1"/>
          <p:nvPr/>
        </p:nvSpPr>
        <p:spPr>
          <a:xfrm>
            <a:off x="353192" y="1113638"/>
            <a:ext cx="11294283" cy="48936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Leuconostoc</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umumnya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berbentuk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sferis</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tersusun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berpasangan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atau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berkelompok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membentuk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rantai</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terkadang</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hanya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berupa</a:t>
            </a:r>
            <a:r>
              <a:rPr lang="fr-FR" sz="2400" dirty="0" smtClean="0">
                <a:latin typeface="Arial" panose="020B0604020202020204" pitchFamily="34" charset="0"/>
                <a:cs typeface="Arial" panose="020B0604020202020204" pitchFamily="34" charset="0"/>
              </a:rPr>
              <a:t> sel </a:t>
            </a:r>
            <a:r>
              <a:rPr lang="fr-FR" sz="2400" dirty="0" err="1" smtClean="0">
                <a:latin typeface="Arial" panose="020B0604020202020204" pitchFamily="34" charset="0"/>
                <a:cs typeface="Arial" panose="020B0604020202020204" pitchFamily="34" charset="0"/>
              </a:rPr>
              <a:t>tunggal</a:t>
            </a:r>
            <a:r>
              <a:rPr lang="fr-FR" sz="24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Beberapa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spesies</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ini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merupakan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asam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laktat</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baik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untuk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kesehatan</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sering</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digunakan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dalam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pengolahan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pangan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fermentasi</a:t>
            </a:r>
            <a:r>
              <a:rPr lang="fr-FR" sz="24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fr-FR"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Contoh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produk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pangan</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dibuat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dengan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bantuan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Leuconostoc</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adalah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krim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asam</a:t>
            </a:r>
            <a:r>
              <a:rPr lang="fr-FR" sz="2400" dirty="0" smtClean="0">
                <a:latin typeface="Arial" panose="020B0604020202020204" pitchFamily="34" charset="0"/>
                <a:cs typeface="Arial" panose="020B0604020202020204" pitchFamily="34" charset="0"/>
              </a:rPr>
              <a:t>, cottage </a:t>
            </a:r>
            <a:r>
              <a:rPr lang="fr-FR" sz="2400" dirty="0" err="1" smtClean="0">
                <a:latin typeface="Arial" panose="020B0604020202020204" pitchFamily="34" charset="0"/>
                <a:cs typeface="Arial" panose="020B0604020202020204" pitchFamily="34" charset="0"/>
              </a:rPr>
              <a:t>cheese</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buttermilk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ini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dapat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memfermentasi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laktosa</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glukosa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melalui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jalur</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heterofermentatif</a:t>
            </a:r>
            <a:r>
              <a:rPr lang="fr-FR" sz="24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fr-FR" sz="2400" dirty="0" smtClean="0">
              <a:latin typeface="Arial" panose="020B0604020202020204" pitchFamily="34" charset="0"/>
              <a:cs typeface="Arial" panose="020B0604020202020204" pitchFamily="34" charset="0"/>
            </a:endParaRPr>
          </a:p>
          <a:p>
            <a:r>
              <a:rPr lang="fr-FR" sz="2400" dirty="0" err="1">
                <a:latin typeface="Arial" panose="020B0604020202020204" pitchFamily="34" charset="0"/>
                <a:cs typeface="Arial" panose="020B0604020202020204" pitchFamily="34" charset="0"/>
              </a:rPr>
              <a:t>S</a:t>
            </a:r>
            <a:r>
              <a:rPr lang="fr-FR" sz="2400" dirty="0" err="1" smtClean="0">
                <a:latin typeface="Arial" panose="020B0604020202020204" pitchFamily="34" charset="0"/>
                <a:cs typeface="Arial" panose="020B0604020202020204" pitchFamily="34" charset="0"/>
              </a:rPr>
              <a:t>umber</a:t>
            </a:r>
            <a:r>
              <a:rPr lang="fr-FR" sz="2400" dirty="0" smtClean="0">
                <a:latin typeface="Arial" panose="020B0604020202020204" pitchFamily="34" charset="0"/>
                <a:cs typeface="Arial" panose="020B0604020202020204" pitchFamily="34" charset="0"/>
              </a:rPr>
              <a:t>: </a:t>
            </a:r>
          </a:p>
          <a:p>
            <a:pPr marL="635000" indent="-635000"/>
            <a:r>
              <a:rPr lang="fr-FR" sz="2400" dirty="0" err="1" smtClean="0">
                <a:latin typeface="Arial" panose="020B0604020202020204" pitchFamily="34" charset="0"/>
                <a:cs typeface="Arial" panose="020B0604020202020204" pitchFamily="34" charset="0"/>
              </a:rPr>
              <a:t>Citra</a:t>
            </a:r>
            <a:r>
              <a:rPr lang="fr-FR" sz="2400" dirty="0" smtClean="0">
                <a:latin typeface="Arial" panose="020B0604020202020204" pitchFamily="34" charset="0"/>
                <a:cs typeface="Arial" panose="020B0604020202020204" pitchFamily="34" charset="0"/>
              </a:rPr>
              <a:t>, Y. 2019. PENGGUNAAN SERBUK BAKTERIOSIN </a:t>
            </a:r>
            <a:r>
              <a:rPr lang="fr-FR" sz="2400" i="1" dirty="0" err="1" smtClean="0">
                <a:latin typeface="Arial" panose="020B0604020202020204" pitchFamily="34" charset="0"/>
                <a:cs typeface="Arial" panose="020B0604020202020204" pitchFamily="34" charset="0"/>
              </a:rPr>
              <a:t>Leuconostoc</a:t>
            </a:r>
            <a:r>
              <a:rPr lang="fr-FR" sz="2400" i="1" dirty="0" smtClean="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mesenteroides</a:t>
            </a:r>
            <a:r>
              <a:rPr lang="fr-FR" sz="2400" dirty="0" smtClean="0">
                <a:latin typeface="Arial" panose="020B0604020202020204" pitchFamily="34" charset="0"/>
                <a:cs typeface="Arial" panose="020B0604020202020204" pitchFamily="34" charset="0"/>
              </a:rPr>
              <a:t> SEBAGAI BIOPRESERVATIF OTAK-OTAK IKAN. [</a:t>
            </a:r>
            <a:r>
              <a:rPr lang="fr-FR" sz="2400" dirty="0" err="1" smtClean="0">
                <a:latin typeface="Arial" panose="020B0604020202020204" pitchFamily="34" charset="0"/>
                <a:cs typeface="Arial" panose="020B0604020202020204" pitchFamily="34" charset="0"/>
              </a:rPr>
              <a:t>Skripsi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Universitas</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Atma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Jaya</a:t>
            </a:r>
            <a:r>
              <a:rPr lang="fr-FR" sz="2400" dirty="0" smtClean="0">
                <a:latin typeface="Arial" panose="020B0604020202020204" pitchFamily="34" charset="0"/>
                <a:cs typeface="Arial" panose="020B0604020202020204" pitchFamily="34" charset="0"/>
              </a:rPr>
              <a:t> Yogyakarta. Yogyakarta.</a:t>
            </a:r>
          </a:p>
        </p:txBody>
      </p:sp>
    </p:spTree>
    <p:extLst>
      <p:ext uri="{BB962C8B-B14F-4D97-AF65-F5344CB8AC3E}">
        <p14:creationId xmlns:p14="http://schemas.microsoft.com/office/powerpoint/2010/main" val="273083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5" name="Rectangle 4"/>
          <p:cNvSpPr/>
          <p:nvPr/>
        </p:nvSpPr>
        <p:spPr>
          <a:xfrm>
            <a:off x="0" y="0"/>
            <a:ext cx="12192000" cy="6896781"/>
          </a:xfrm>
          <a:prstGeom prst="rect">
            <a:avLst/>
          </a:prstGeom>
          <a:gradFill flip="none" rotWithShape="1">
            <a:gsLst>
              <a:gs pos="0">
                <a:schemeClr val="accent3">
                  <a:lumMod val="75000"/>
                  <a:alpha val="85000"/>
                </a:schemeClr>
              </a:gs>
              <a:gs pos="74000">
                <a:schemeClr val="accent6">
                  <a:alpha val="85000"/>
                </a:schemeClr>
              </a:gs>
              <a:gs pos="100000">
                <a:schemeClr val="accent3">
                  <a:lumMod val="75000"/>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2"/>
          <p:cNvSpPr>
            <a:spLocks noGrp="1"/>
          </p:cNvSpPr>
          <p:nvPr>
            <p:ph type="title"/>
          </p:nvPr>
        </p:nvSpPr>
        <p:spPr>
          <a:xfrm>
            <a:off x="2616036" y="175174"/>
            <a:ext cx="6768596" cy="763290"/>
          </a:xfrm>
          <a:solidFill>
            <a:schemeClr val="bg1">
              <a:alpha val="50000"/>
            </a:schemeClr>
          </a:solidFill>
        </p:spPr>
        <p:txBody>
          <a:bodyPr anchor="ctr">
            <a:normAutofit/>
          </a:bodyPr>
          <a:lstStyle/>
          <a:p>
            <a:r>
              <a:rPr lang="en-US" sz="4400" dirty="0" smtClean="0"/>
              <a:t>17. </a:t>
            </a:r>
            <a:r>
              <a:rPr lang="en-US" sz="4400" dirty="0" err="1" smtClean="0"/>
              <a:t>Bakteri</a:t>
            </a:r>
            <a:r>
              <a:rPr lang="en-US" sz="4400" dirty="0" smtClean="0"/>
              <a:t> coliform</a:t>
            </a:r>
            <a:endParaRPr lang="id-ID" sz="4400" dirty="0"/>
          </a:p>
        </p:txBody>
      </p:sp>
      <p:sp>
        <p:nvSpPr>
          <p:cNvPr id="4" name="TextBox 3"/>
          <p:cNvSpPr txBox="1"/>
          <p:nvPr/>
        </p:nvSpPr>
        <p:spPr>
          <a:xfrm>
            <a:off x="353192" y="1113638"/>
            <a:ext cx="11294283" cy="48936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id-ID" sz="2400" dirty="0" smtClean="0">
                <a:latin typeface="Arial" panose="020B0604020202020204" pitchFamily="34" charset="0"/>
                <a:cs typeface="Arial" panose="020B0604020202020204" pitchFamily="34" charset="0"/>
              </a:rPr>
              <a:t>Coliform merupakan bakteri gram negatif dan berbentuk batang yang merupakan bagian dari mikroba normal saluran pencernaan manusia dan hewan (Parry and Palmer, 2002). Bakteri Enterobacter, Shigella, Proteus, Salmonella dan Escherichia coli termasuk ke dalam jenis bakteri Coliform (Radji et al, 2008 dalam Nadanti, 2015).</a:t>
            </a: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d-ID" sz="2400" dirty="0" smtClean="0">
                <a:latin typeface="Arial" panose="020B0604020202020204" pitchFamily="34" charset="0"/>
                <a:cs typeface="Arial" panose="020B0604020202020204" pitchFamily="34" charset="0"/>
              </a:rPr>
              <a:t>Coliform fecal adalah bakteri Coliform yang berasal dari tinja manusia atau hewan berdarah panas lainnya, sedangkan Coliform non-fecal adalah bakteri Coliform yang ditemukan pada hewan atau tanaman-tanaman yang telah mati. Kuman ini mampu menimbulkan penyakit pada tiap jaringan tubuh manusia. </a:t>
            </a:r>
          </a:p>
          <a:p>
            <a:endParaRPr lang="en-US" sz="2400" dirty="0">
              <a:latin typeface="Arial" panose="020B0604020202020204" pitchFamily="34" charset="0"/>
              <a:cs typeface="Arial" panose="020B0604020202020204" pitchFamily="34" charset="0"/>
            </a:endParaRPr>
          </a:p>
          <a:p>
            <a:r>
              <a:rPr lang="en-US" sz="2400" dirty="0" err="1" smtClean="0">
                <a:latin typeface="Arial" panose="020B0604020202020204" pitchFamily="34" charset="0"/>
                <a:cs typeface="Arial" panose="020B0604020202020204" pitchFamily="34" charset="0"/>
              </a:rPr>
              <a:t>Sumber</a:t>
            </a:r>
            <a:r>
              <a:rPr lang="en-US" sz="2400" dirty="0" smtClean="0">
                <a:latin typeface="Arial" panose="020B0604020202020204" pitchFamily="34" charset="0"/>
                <a:cs typeface="Arial" panose="020B0604020202020204" pitchFamily="34" charset="0"/>
              </a:rPr>
              <a:t>:</a:t>
            </a:r>
          </a:p>
          <a:p>
            <a:r>
              <a:rPr lang="id-ID" sz="2400" dirty="0" smtClean="0">
                <a:latin typeface="Arial" panose="020B0604020202020204" pitchFamily="34" charset="0"/>
                <a:cs typeface="Arial" panose="020B0604020202020204" pitchFamily="34" charset="0"/>
              </a:rPr>
              <a:t> Sari,N. 2010. PEMANFAATAN BIOSOLID.YAYASAN HUMANIORA. KLATEN</a:t>
            </a:r>
          </a:p>
          <a:p>
            <a:pPr marL="342900" indent="-342900">
              <a:buFont typeface="Arial" panose="020B0604020202020204" pitchFamily="34" charset="0"/>
              <a:buChar char="•"/>
            </a:pPr>
            <a:endParaRPr lang="id-ID"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47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5" name="Rectangle 4"/>
          <p:cNvSpPr/>
          <p:nvPr/>
        </p:nvSpPr>
        <p:spPr>
          <a:xfrm>
            <a:off x="0" y="0"/>
            <a:ext cx="12192000" cy="6896781"/>
          </a:xfrm>
          <a:prstGeom prst="rect">
            <a:avLst/>
          </a:prstGeom>
          <a:gradFill flip="none" rotWithShape="1">
            <a:gsLst>
              <a:gs pos="0">
                <a:schemeClr val="accent3">
                  <a:lumMod val="75000"/>
                  <a:alpha val="85000"/>
                </a:schemeClr>
              </a:gs>
              <a:gs pos="74000">
                <a:schemeClr val="accent6">
                  <a:alpha val="85000"/>
                </a:schemeClr>
              </a:gs>
              <a:gs pos="100000">
                <a:schemeClr val="accent3">
                  <a:lumMod val="75000"/>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2"/>
          <p:cNvSpPr>
            <a:spLocks noGrp="1"/>
          </p:cNvSpPr>
          <p:nvPr>
            <p:ph type="title"/>
          </p:nvPr>
        </p:nvSpPr>
        <p:spPr>
          <a:xfrm>
            <a:off x="2616036" y="175174"/>
            <a:ext cx="6768596" cy="763290"/>
          </a:xfrm>
          <a:solidFill>
            <a:schemeClr val="bg1">
              <a:alpha val="50000"/>
            </a:schemeClr>
          </a:solidFill>
        </p:spPr>
        <p:txBody>
          <a:bodyPr anchor="ctr">
            <a:normAutofit/>
          </a:bodyPr>
          <a:lstStyle/>
          <a:p>
            <a:r>
              <a:rPr lang="en-US" sz="4400" dirty="0"/>
              <a:t>2</a:t>
            </a:r>
            <a:r>
              <a:rPr lang="en-US" sz="4400" dirty="0" smtClean="0"/>
              <a:t>. </a:t>
            </a:r>
            <a:r>
              <a:rPr lang="en-US" sz="4400" dirty="0" err="1" smtClean="0"/>
              <a:t>Bakteri</a:t>
            </a:r>
            <a:r>
              <a:rPr lang="en-US" sz="4400" dirty="0" smtClean="0"/>
              <a:t> </a:t>
            </a:r>
            <a:r>
              <a:rPr lang="en-US" sz="4400" dirty="0" err="1" smtClean="0"/>
              <a:t>asam</a:t>
            </a:r>
            <a:r>
              <a:rPr lang="en-US" sz="4400" dirty="0" smtClean="0"/>
              <a:t> ASETAT (</a:t>
            </a:r>
            <a:r>
              <a:rPr lang="en-US" sz="4400" dirty="0" err="1" smtClean="0"/>
              <a:t>baA</a:t>
            </a:r>
            <a:r>
              <a:rPr lang="en-US" sz="4400" dirty="0" smtClean="0"/>
              <a:t>)</a:t>
            </a:r>
            <a:endParaRPr lang="id-ID" sz="4400" dirty="0"/>
          </a:p>
        </p:txBody>
      </p:sp>
      <p:sp>
        <p:nvSpPr>
          <p:cNvPr id="4" name="TextBox 3"/>
          <p:cNvSpPr txBox="1"/>
          <p:nvPr/>
        </p:nvSpPr>
        <p:spPr>
          <a:xfrm>
            <a:off x="353192" y="1113638"/>
            <a:ext cx="11294283"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Bakteri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Asam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Asetat</a:t>
            </a:r>
            <a:r>
              <a:rPr lang="en-US" sz="2400" dirty="0" smtClean="0">
                <a:latin typeface="Arial" panose="020B0604020202020204" pitchFamily="34" charset="0"/>
                <a:cs typeface="Arial" panose="020B0604020202020204" pitchFamily="34" charset="0"/>
              </a:rPr>
              <a:t> (BAA) : </a:t>
            </a:r>
            <a:r>
              <a:rPr lang="en-US" sz="2400" dirty="0" err="1" smtClean="0">
                <a:latin typeface="Arial" panose="020B0604020202020204" pitchFamily="34" charset="0"/>
                <a:cs typeface="Arial" panose="020B0604020202020204" pitchFamily="34" charset="0"/>
              </a:rPr>
              <a:t>bakteri</a:t>
            </a:r>
            <a:r>
              <a:rPr lang="en-US" sz="2400" dirty="0" smtClean="0">
                <a:latin typeface="Arial" panose="020B0604020202020204" pitchFamily="34" charset="0"/>
                <a:cs typeface="Arial" panose="020B0604020202020204" pitchFamily="34" charset="0"/>
              </a:rPr>
              <a:t> gram negative </a:t>
            </a:r>
            <a:r>
              <a:rPr lang="en-US" sz="2400" dirty="0" err="1" smtClean="0">
                <a:latin typeface="Arial" panose="020B0604020202020204" pitchFamily="34" charset="0"/>
                <a:cs typeface="Arial" panose="020B0604020202020204" pitchFamily="34" charset="0"/>
              </a:rPr>
              <a:t>dengan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bentuk</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basil, </a:t>
            </a:r>
            <a:r>
              <a:rPr lang="en-US" sz="2400" dirty="0" err="1" smtClean="0">
                <a:latin typeface="Arial" panose="020B0604020202020204" pitchFamily="34" charset="0"/>
                <a:cs typeface="Arial" panose="020B0604020202020204" pitchFamily="34" charset="0"/>
              </a:rPr>
              <a:t>motil</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bergerak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tumbuh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pada</a:t>
            </a:r>
            <a:r>
              <a:rPr lang="en-US" sz="2400" dirty="0" smtClean="0">
                <a:latin typeface="Arial" panose="020B0604020202020204" pitchFamily="34" charset="0"/>
                <a:cs typeface="Arial" panose="020B0604020202020204" pitchFamily="34" charset="0"/>
              </a:rPr>
              <a:t> pH </a:t>
            </a:r>
            <a:r>
              <a:rPr lang="en-US" sz="2400" dirty="0" err="1" smtClean="0">
                <a:latin typeface="Arial" panose="020B0604020202020204" pitchFamily="34" charset="0"/>
                <a:cs typeface="Arial" panose="020B0604020202020204" pitchFamily="34" charset="0"/>
              </a:rPr>
              <a:t>dibawah</a:t>
            </a:r>
            <a:r>
              <a:rPr lang="en-US" sz="2400" dirty="0" smtClean="0">
                <a:latin typeface="Arial" panose="020B0604020202020204" pitchFamily="34" charset="0"/>
                <a:cs typeface="Arial" panose="020B0604020202020204" pitchFamily="34" charset="0"/>
              </a:rPr>
              <a:t> 5,0, </a:t>
            </a:r>
            <a:r>
              <a:rPr lang="en-US" sz="2400" dirty="0" err="1" smtClean="0">
                <a:latin typeface="Arial" panose="020B0604020202020204" pitchFamily="34" charset="0"/>
                <a:cs typeface="Arial" panose="020B0604020202020204" pitchFamily="34" charset="0"/>
              </a:rPr>
              <a:t>asam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toleran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dinding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berlendir</a:t>
            </a:r>
            <a:r>
              <a:rPr lang="en-US" sz="24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Berperan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mengubah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etanol</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menjadi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asam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asetat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dengan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bantuan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udara</a:t>
            </a:r>
            <a:r>
              <a:rPr lang="en-US" sz="24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Digunakan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untuk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fermentasi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dalam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industri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nata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cuka</a:t>
            </a:r>
            <a:r>
              <a:rPr lang="en-US" sz="2400" dirty="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Hidup</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pada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suhu</a:t>
            </a:r>
            <a:r>
              <a:rPr lang="fr-FR" sz="2400" dirty="0" smtClean="0">
                <a:latin typeface="Arial" panose="020B0604020202020204" pitchFamily="34" charset="0"/>
                <a:cs typeface="Arial" panose="020B0604020202020204" pitchFamily="34" charset="0"/>
              </a:rPr>
              <a:t> 28-31 °C</a:t>
            </a:r>
            <a:endParaRPr lang="fr-FR"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Contoh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Asam </a:t>
            </a:r>
            <a:r>
              <a:rPr lang="fr-FR" sz="2400" dirty="0" err="1" smtClean="0">
                <a:latin typeface="Arial" panose="020B0604020202020204" pitchFamily="34" charset="0"/>
                <a:cs typeface="Arial" panose="020B0604020202020204" pitchFamily="34" charset="0"/>
              </a:rPr>
              <a:t>Asetat</a:t>
            </a:r>
            <a:r>
              <a:rPr lang="fr-FR" sz="2400" dirty="0" smtClean="0">
                <a:latin typeface="Arial" panose="020B0604020202020204" pitchFamily="34" charset="0"/>
                <a:cs typeface="Arial" panose="020B0604020202020204" pitchFamily="34" charset="0"/>
              </a:rPr>
              <a:t> : </a:t>
            </a:r>
            <a:r>
              <a:rPr lang="fr-FR" sz="2400" i="1" dirty="0" err="1" smtClean="0">
                <a:latin typeface="Arial" panose="020B0604020202020204" pitchFamily="34" charset="0"/>
                <a:cs typeface="Arial" panose="020B0604020202020204" pitchFamily="34" charset="0"/>
              </a:rPr>
              <a:t>Acetobacter</a:t>
            </a:r>
            <a:r>
              <a:rPr lang="fr-FR" sz="2400" i="1" dirty="0" smtClean="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sp</a:t>
            </a:r>
            <a:endParaRPr lang="fr-FR" sz="2400" i="1" dirty="0" smtClean="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endParaRPr lang="fr-FR" sz="2400" i="1" dirty="0">
              <a:latin typeface="Arial" panose="020B0604020202020204" pitchFamily="34" charset="0"/>
              <a:cs typeface="Arial" panose="020B0604020202020204" pitchFamily="34" charset="0"/>
            </a:endParaRPr>
          </a:p>
          <a:p>
            <a:endParaRPr lang="fr-FR" sz="2400" i="1" dirty="0" smtClean="0">
              <a:latin typeface="Arial" panose="020B0604020202020204" pitchFamily="34" charset="0"/>
              <a:cs typeface="Arial" panose="020B0604020202020204" pitchFamily="34" charset="0"/>
            </a:endParaRPr>
          </a:p>
          <a:p>
            <a:r>
              <a:rPr lang="fr-FR" sz="2400" dirty="0" err="1" smtClean="0">
                <a:latin typeface="Arial" panose="020B0604020202020204" pitchFamily="34" charset="0"/>
                <a:cs typeface="Arial" panose="020B0604020202020204" pitchFamily="34" charset="0"/>
              </a:rPr>
              <a:t>Sumber</a:t>
            </a:r>
            <a:r>
              <a:rPr lang="fr-FR" sz="2400" dirty="0" smtClean="0">
                <a:latin typeface="Arial" panose="020B0604020202020204" pitchFamily="34" charset="0"/>
                <a:cs typeface="Arial" panose="020B0604020202020204" pitchFamily="34" charset="0"/>
              </a:rPr>
              <a:t> :</a:t>
            </a:r>
          </a:p>
          <a:p>
            <a:pPr marL="817563" indent="-817563"/>
            <a:r>
              <a:rPr lang="fr-FR" sz="2400" dirty="0" err="1" smtClean="0">
                <a:latin typeface="Arial" panose="020B0604020202020204" pitchFamily="34" charset="0"/>
                <a:cs typeface="Arial" panose="020B0604020202020204" pitchFamily="34" charset="0"/>
              </a:rPr>
              <a:t>Abubakar</a:t>
            </a:r>
            <a:r>
              <a:rPr lang="fr-FR" sz="2400" dirty="0" smtClean="0">
                <a:latin typeface="Arial" panose="020B0604020202020204" pitchFamily="34" charset="0"/>
                <a:cs typeface="Arial" panose="020B0604020202020204" pitchFamily="34" charset="0"/>
              </a:rPr>
              <a:t>, Y., </a:t>
            </a:r>
            <a:r>
              <a:rPr lang="fr-FR" sz="2400" dirty="0" err="1" smtClean="0">
                <a:latin typeface="Arial" panose="020B0604020202020204" pitchFamily="34" charset="0"/>
                <a:cs typeface="Arial" panose="020B0604020202020204" pitchFamily="34" charset="0"/>
              </a:rPr>
              <a:t>Widayat</a:t>
            </a:r>
            <a:r>
              <a:rPr lang="fr-FR" sz="2400" dirty="0" smtClean="0">
                <a:latin typeface="Arial" panose="020B0604020202020204" pitchFamily="34" charset="0"/>
                <a:cs typeface="Arial" panose="020B0604020202020204" pitchFamily="34" charset="0"/>
              </a:rPr>
              <a:t>, H.P., </a:t>
            </a:r>
            <a:r>
              <a:rPr lang="fr-FR" sz="2400" dirty="0" err="1" smtClean="0">
                <a:latin typeface="Arial" panose="020B0604020202020204" pitchFamily="34" charset="0"/>
                <a:cs typeface="Arial" panose="020B0604020202020204" pitchFamily="34" charset="0"/>
              </a:rPr>
              <a:t>Muzaifa</a:t>
            </a:r>
            <a:r>
              <a:rPr lang="fr-FR" sz="2400" dirty="0" smtClean="0">
                <a:latin typeface="Arial" panose="020B0604020202020204" pitchFamily="34" charset="0"/>
                <a:cs typeface="Arial" panose="020B0604020202020204" pitchFamily="34" charset="0"/>
              </a:rPr>
              <a:t>, M., dan </a:t>
            </a:r>
            <a:r>
              <a:rPr lang="fr-FR" sz="2400" dirty="0" err="1" smtClean="0">
                <a:latin typeface="Arial" panose="020B0604020202020204" pitchFamily="34" charset="0"/>
                <a:cs typeface="Arial" panose="020B0604020202020204" pitchFamily="34" charset="0"/>
              </a:rPr>
              <a:t>Mega</a:t>
            </a:r>
            <a:r>
              <a:rPr lang="fr-FR" sz="2400" dirty="0" smtClean="0">
                <a:latin typeface="Arial" panose="020B0604020202020204" pitchFamily="34" charset="0"/>
                <a:cs typeface="Arial" panose="020B0604020202020204" pitchFamily="34" charset="0"/>
              </a:rPr>
              <a:t>, F.A. 2020. </a:t>
            </a:r>
            <a:r>
              <a:rPr lang="fr-FR" sz="2400" dirty="0" err="1" smtClean="0">
                <a:latin typeface="Arial" panose="020B0604020202020204" pitchFamily="34" charset="0"/>
                <a:cs typeface="Arial" panose="020B0604020202020204" pitchFamily="34" charset="0"/>
              </a:rPr>
              <a:t>Isolasi</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Identifikasi</a:t>
            </a:r>
            <a:r>
              <a:rPr lang="fr-FR" sz="2400" dirty="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Asam </a:t>
            </a:r>
            <a:r>
              <a:rPr lang="fr-FR" sz="2400" dirty="0" err="1" smtClean="0">
                <a:latin typeface="Arial" panose="020B0604020202020204" pitchFamily="34" charset="0"/>
                <a:cs typeface="Arial" panose="020B0604020202020204" pitchFamily="34" charset="0"/>
              </a:rPr>
              <a:t>Asetat</a:t>
            </a:r>
            <a:r>
              <a:rPr lang="fr-FR" sz="2400" dirty="0" smtClean="0">
                <a:latin typeface="Arial" panose="020B0604020202020204" pitchFamily="34" charset="0"/>
                <a:cs typeface="Arial" panose="020B0604020202020204" pitchFamily="34" charset="0"/>
              </a:rPr>
              <a:t> dari </a:t>
            </a:r>
            <a:r>
              <a:rPr lang="fr-FR" sz="2400" dirty="0" err="1" smtClean="0">
                <a:latin typeface="Arial" panose="020B0604020202020204" pitchFamily="34" charset="0"/>
                <a:cs typeface="Arial" panose="020B0604020202020204" pitchFamily="34" charset="0"/>
              </a:rPr>
              <a:t>Fermentasi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Kakao</a:t>
            </a:r>
            <a:r>
              <a:rPr lang="fr-FR" sz="2400" dirty="0" smtClean="0">
                <a:latin typeface="Arial" panose="020B0604020202020204" pitchFamily="34" charset="0"/>
                <a:cs typeface="Arial" panose="020B0604020202020204" pitchFamily="34" charset="0"/>
              </a:rPr>
              <a:t> Aceh. </a:t>
            </a:r>
            <a:r>
              <a:rPr lang="fr-FR" sz="2400" i="1" dirty="0" err="1" smtClean="0">
                <a:latin typeface="Arial" panose="020B0604020202020204" pitchFamily="34" charset="0"/>
                <a:cs typeface="Arial" panose="020B0604020202020204" pitchFamily="34" charset="0"/>
              </a:rPr>
              <a:t>Jurnal</a:t>
            </a:r>
            <a:r>
              <a:rPr lang="fr-FR" sz="2400" i="1" dirty="0" smtClean="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Teknologi</a:t>
            </a:r>
            <a:r>
              <a:rPr lang="fr-FR" sz="2400" i="1" dirty="0" smtClean="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Perrtanian</a:t>
            </a:r>
            <a:r>
              <a:rPr lang="fr-FR" sz="2400" i="1" dirty="0" smtClean="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Andalas</a:t>
            </a:r>
            <a:r>
              <a:rPr lang="fr-FR" sz="2400" i="1" dirty="0" smtClean="0">
                <a:latin typeface="Arial" panose="020B0604020202020204" pitchFamily="34" charset="0"/>
                <a:cs typeface="Arial" panose="020B0604020202020204" pitchFamily="34" charset="0"/>
              </a:rPr>
              <a:t>.</a:t>
            </a:r>
            <a:r>
              <a:rPr lang="fr-FR" sz="2400" dirty="0" smtClean="0">
                <a:latin typeface="Arial" panose="020B0604020202020204" pitchFamily="34" charset="0"/>
                <a:cs typeface="Arial" panose="020B0604020202020204" pitchFamily="34" charset="0"/>
              </a:rPr>
              <a:t> Vol 24 (1): 23-28</a:t>
            </a:r>
          </a:p>
          <a:p>
            <a:endParaRPr lang="fr-FR" sz="2400" i="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8382" y="2690151"/>
            <a:ext cx="2918324" cy="1828062"/>
          </a:xfrm>
          <a:prstGeom prst="rect">
            <a:avLst/>
          </a:prstGeom>
        </p:spPr>
      </p:pic>
      <p:sp>
        <p:nvSpPr>
          <p:cNvPr id="9" name="TextBox 8"/>
          <p:cNvSpPr txBox="1"/>
          <p:nvPr/>
        </p:nvSpPr>
        <p:spPr>
          <a:xfrm>
            <a:off x="7768382" y="4574238"/>
            <a:ext cx="2918324" cy="369332"/>
          </a:xfrm>
          <a:prstGeom prst="rect">
            <a:avLst/>
          </a:prstGeom>
          <a:noFill/>
        </p:spPr>
        <p:txBody>
          <a:bodyPr wrap="square" rtlCol="0">
            <a:spAutoFit/>
          </a:bodyPr>
          <a:lstStyle/>
          <a:p>
            <a:pPr algn="ctr"/>
            <a:r>
              <a:rPr lang="fr-FR" i="1" dirty="0" err="1" smtClean="0">
                <a:latin typeface="Arial" panose="020B0604020202020204" pitchFamily="34" charset="0"/>
                <a:cs typeface="Arial" panose="020B0604020202020204" pitchFamily="34" charset="0"/>
              </a:rPr>
              <a:t>Acetobacter</a:t>
            </a:r>
            <a:r>
              <a:rPr lang="fr-FR" i="1" dirty="0" smtClean="0">
                <a:latin typeface="Arial" panose="020B0604020202020204" pitchFamily="34" charset="0"/>
                <a:cs typeface="Arial" panose="020B0604020202020204" pitchFamily="34" charset="0"/>
              </a:rPr>
              <a:t> </a:t>
            </a:r>
            <a:r>
              <a:rPr lang="fr-FR" i="1" dirty="0" err="1" smtClean="0">
                <a:latin typeface="Arial" panose="020B0604020202020204" pitchFamily="34" charset="0"/>
                <a:cs typeface="Arial" panose="020B0604020202020204" pitchFamily="34" charset="0"/>
              </a:rPr>
              <a:t>sp</a:t>
            </a:r>
            <a:endParaRPr lang="fr-FR"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743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5" name="Rectangle 4"/>
          <p:cNvSpPr/>
          <p:nvPr/>
        </p:nvSpPr>
        <p:spPr>
          <a:xfrm>
            <a:off x="0" y="0"/>
            <a:ext cx="12192000" cy="6896781"/>
          </a:xfrm>
          <a:prstGeom prst="rect">
            <a:avLst/>
          </a:prstGeom>
          <a:gradFill flip="none" rotWithShape="1">
            <a:gsLst>
              <a:gs pos="0">
                <a:schemeClr val="accent3">
                  <a:lumMod val="75000"/>
                  <a:alpha val="85000"/>
                </a:schemeClr>
              </a:gs>
              <a:gs pos="74000">
                <a:schemeClr val="accent6">
                  <a:alpha val="85000"/>
                </a:schemeClr>
              </a:gs>
              <a:gs pos="100000">
                <a:schemeClr val="accent3">
                  <a:lumMod val="75000"/>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 name="Title 2"/>
          <p:cNvSpPr>
            <a:spLocks noGrp="1"/>
          </p:cNvSpPr>
          <p:nvPr>
            <p:ph type="title"/>
          </p:nvPr>
        </p:nvSpPr>
        <p:spPr>
          <a:xfrm>
            <a:off x="2616036" y="175174"/>
            <a:ext cx="6768596" cy="763290"/>
          </a:xfrm>
          <a:solidFill>
            <a:schemeClr val="bg1">
              <a:alpha val="50000"/>
            </a:schemeClr>
          </a:solidFill>
        </p:spPr>
        <p:txBody>
          <a:bodyPr anchor="ctr">
            <a:normAutofit fontScale="90000"/>
          </a:bodyPr>
          <a:lstStyle/>
          <a:p>
            <a:r>
              <a:rPr lang="en-US" sz="4400" dirty="0" smtClean="0"/>
              <a:t>3. </a:t>
            </a:r>
            <a:r>
              <a:rPr lang="en-US" sz="4400" dirty="0" err="1" smtClean="0"/>
              <a:t>Bakteri</a:t>
            </a:r>
            <a:r>
              <a:rPr lang="en-US" sz="4400" dirty="0" smtClean="0"/>
              <a:t> </a:t>
            </a:r>
            <a:r>
              <a:rPr lang="en-US" sz="4400" dirty="0" err="1" smtClean="0"/>
              <a:t>Asam</a:t>
            </a:r>
            <a:r>
              <a:rPr lang="en-US" sz="4400" dirty="0" smtClean="0"/>
              <a:t> </a:t>
            </a:r>
            <a:r>
              <a:rPr lang="en-US" sz="4400" dirty="0" err="1" smtClean="0"/>
              <a:t>Butirat</a:t>
            </a:r>
            <a:r>
              <a:rPr lang="en-US" sz="4400" dirty="0" smtClean="0"/>
              <a:t> (BAB)</a:t>
            </a:r>
            <a:endParaRPr lang="id-ID" sz="4400" dirty="0"/>
          </a:p>
        </p:txBody>
      </p:sp>
      <p:sp>
        <p:nvSpPr>
          <p:cNvPr id="4" name="TextBox 3"/>
          <p:cNvSpPr txBox="1"/>
          <p:nvPr/>
        </p:nvSpPr>
        <p:spPr>
          <a:xfrm>
            <a:off x="353192" y="1299760"/>
            <a:ext cx="8309545"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Mikroorganisme</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mampu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menghasilkan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gas</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hidrogen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yaitu</a:t>
            </a:r>
            <a:r>
              <a:rPr lang="fr-FR" sz="2400" dirty="0" smtClean="0">
                <a:latin typeface="Arial" panose="020B0604020202020204" pitchFamily="34" charset="0"/>
                <a:cs typeface="Arial" panose="020B0604020202020204" pitchFamily="34" charset="0"/>
              </a:rPr>
              <a:t> dari </a:t>
            </a:r>
            <a:r>
              <a:rPr lang="fr-FR" sz="2400" dirty="0" err="1" smtClean="0">
                <a:latin typeface="Arial" panose="020B0604020202020204" pitchFamily="34" charset="0"/>
                <a:cs typeface="Arial" panose="020B0604020202020204" pitchFamily="34" charset="0"/>
              </a:rPr>
              <a:t>genus</a:t>
            </a:r>
            <a:r>
              <a:rPr lang="fr-FR" sz="2400" dirty="0" smtClean="0">
                <a:latin typeface="Arial" panose="020B0604020202020204" pitchFamily="34" charset="0"/>
                <a:cs typeface="Arial" panose="020B0604020202020204" pitchFamily="34" charset="0"/>
              </a:rPr>
              <a:t> Clostridium </a:t>
            </a:r>
            <a:r>
              <a:rPr lang="fr-FR" sz="2400" dirty="0" err="1" smtClean="0">
                <a:latin typeface="Arial" panose="020B0604020202020204" pitchFamily="34" charset="0"/>
                <a:cs typeface="Arial" panose="020B0604020202020204" pitchFamily="34" charset="0"/>
              </a:rPr>
              <a:t>seperti</a:t>
            </a:r>
            <a:r>
              <a:rPr lang="fr-FR" sz="2400" dirty="0" smtClean="0">
                <a:latin typeface="Arial" panose="020B0604020202020204" pitchFamily="34" charset="0"/>
                <a:cs typeface="Arial" panose="020B0604020202020204" pitchFamily="34" charset="0"/>
              </a:rPr>
              <a:t> </a:t>
            </a:r>
            <a:r>
              <a:rPr lang="fr-FR" sz="2400" i="1" dirty="0" smtClean="0">
                <a:latin typeface="Arial" panose="020B0604020202020204" pitchFamily="34" charset="0"/>
                <a:cs typeface="Arial" panose="020B0604020202020204" pitchFamily="34" charset="0"/>
              </a:rPr>
              <a:t>Clostridium </a:t>
            </a:r>
            <a:r>
              <a:rPr lang="fr-FR" sz="2400" i="1" dirty="0" err="1" smtClean="0">
                <a:latin typeface="Arial" panose="020B0604020202020204" pitchFamily="34" charset="0"/>
                <a:cs typeface="Arial" panose="020B0604020202020204" pitchFamily="34" charset="0"/>
              </a:rPr>
              <a:t>butyricum</a:t>
            </a:r>
            <a:r>
              <a:rPr lang="fr-FR" sz="2400" i="1" dirty="0" smtClean="0">
                <a:latin typeface="Arial" panose="020B0604020202020204" pitchFamily="34" charset="0"/>
                <a:cs typeface="Arial" panose="020B0604020202020204" pitchFamily="34" charset="0"/>
              </a:rPr>
              <a:t>, C. </a:t>
            </a:r>
            <a:r>
              <a:rPr lang="fr-FR" sz="2400" i="1" dirty="0" err="1" smtClean="0">
                <a:latin typeface="Arial" panose="020B0604020202020204" pitchFamily="34" charset="0"/>
                <a:cs typeface="Arial" panose="020B0604020202020204" pitchFamily="34" charset="0"/>
              </a:rPr>
              <a:t>acetobutylicum</a:t>
            </a:r>
            <a:r>
              <a:rPr lang="fr-FR" sz="2400" i="1" dirty="0" smtClean="0">
                <a:latin typeface="Arial" panose="020B0604020202020204" pitchFamily="34" charset="0"/>
                <a:cs typeface="Arial" panose="020B0604020202020204" pitchFamily="34" charset="0"/>
              </a:rPr>
              <a:t>, </a:t>
            </a:r>
            <a:endParaRPr lang="fr-FR"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smtClean="0">
                <a:latin typeface="Arial" panose="020B0604020202020204" pitchFamily="34" charset="0"/>
                <a:cs typeface="Arial" panose="020B0604020202020204" pitchFamily="34" charset="0"/>
              </a:rPr>
              <a:t>Clostridium </a:t>
            </a:r>
            <a:r>
              <a:rPr lang="fr-FR" sz="2400" dirty="0" err="1" smtClean="0">
                <a:latin typeface="Arial" panose="020B0604020202020204" pitchFamily="34" charset="0"/>
                <a:cs typeface="Arial" panose="020B0604020202020204" pitchFamily="34" charset="0"/>
              </a:rPr>
              <a:t>butyricum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memiliki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karakteristik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berupa</a:t>
            </a:r>
            <a:r>
              <a:rPr lang="fr-FR" sz="2400" dirty="0" smtClean="0">
                <a:latin typeface="Arial" panose="020B0604020202020204" pitchFamily="34" charset="0"/>
                <a:cs typeface="Arial" panose="020B0604020202020204" pitchFamily="34" charset="0"/>
              </a:rPr>
              <a:t> gram positif </a:t>
            </a:r>
            <a:r>
              <a:rPr lang="fr-FR" sz="2400" dirty="0" err="1" smtClean="0">
                <a:latin typeface="Arial" panose="020B0604020202020204" pitchFamily="34" charset="0"/>
                <a:cs typeface="Arial" panose="020B0604020202020204" pitchFamily="34" charset="0"/>
              </a:rPr>
              <a:t>pembentuk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spora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bersifat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anaerob</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obligat</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hidup</a:t>
            </a:r>
            <a:r>
              <a:rPr lang="fr-FR" sz="2400" dirty="0" smtClean="0">
                <a:latin typeface="Arial" panose="020B0604020202020204" pitchFamily="34" charset="0"/>
                <a:cs typeface="Arial" panose="020B0604020202020204" pitchFamily="34" charset="0"/>
              </a:rPr>
              <a:t> di usus </a:t>
            </a:r>
            <a:r>
              <a:rPr lang="fr-FR" sz="2400" dirty="0" err="1" smtClean="0">
                <a:latin typeface="Arial" panose="020B0604020202020204" pitchFamily="34" charset="0"/>
                <a:cs typeface="Arial" panose="020B0604020202020204" pitchFamily="34" charset="0"/>
              </a:rPr>
              <a:t>besar</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manusia</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hewan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serta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tanah</a:t>
            </a:r>
            <a:r>
              <a:rPr lang="fr-FR" sz="2400" dirty="0" smtClean="0">
                <a:latin typeface="Arial" panose="020B0604020202020204" pitchFamily="34" charset="0"/>
                <a:cs typeface="Arial" panose="020B0604020202020204" pitchFamily="34" charset="0"/>
              </a:rPr>
              <a: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0045" y="1019772"/>
            <a:ext cx="2641771" cy="1981328"/>
          </a:xfrm>
          <a:prstGeom prst="rect">
            <a:avLst/>
          </a:prstGeom>
        </p:spPr>
      </p:pic>
      <p:sp>
        <p:nvSpPr>
          <p:cNvPr id="11" name="TextBox 10"/>
          <p:cNvSpPr txBox="1"/>
          <p:nvPr/>
        </p:nvSpPr>
        <p:spPr>
          <a:xfrm>
            <a:off x="9102985" y="3036248"/>
            <a:ext cx="2815889"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2000" i="1" dirty="0" smtClean="0">
                <a:latin typeface="Arial" panose="020B0604020202020204" pitchFamily="34" charset="0"/>
                <a:cs typeface="Arial" panose="020B0604020202020204" pitchFamily="34" charset="0"/>
              </a:rPr>
              <a:t>Clostridium </a:t>
            </a:r>
            <a:r>
              <a:rPr lang="fr-FR" sz="2000" i="1" dirty="0" err="1" smtClean="0">
                <a:latin typeface="Arial" panose="020B0604020202020204" pitchFamily="34" charset="0"/>
                <a:cs typeface="Arial" panose="020B0604020202020204" pitchFamily="34" charset="0"/>
              </a:rPr>
              <a:t>butyricum</a:t>
            </a:r>
            <a:endParaRPr lang="en-US" sz="2000" dirty="0"/>
          </a:p>
        </p:txBody>
      </p:sp>
      <p:sp>
        <p:nvSpPr>
          <p:cNvPr id="12" name="TextBox 11"/>
          <p:cNvSpPr txBox="1"/>
          <p:nvPr/>
        </p:nvSpPr>
        <p:spPr>
          <a:xfrm>
            <a:off x="353192" y="3608084"/>
            <a:ext cx="11294283"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Spesies</a:t>
            </a:r>
            <a:r>
              <a:rPr lang="fr-FR" sz="2400" dirty="0" smtClean="0">
                <a:latin typeface="Arial" panose="020B0604020202020204" pitchFamily="34" charset="0"/>
                <a:cs typeface="Arial" panose="020B0604020202020204" pitchFamily="34" charset="0"/>
              </a:rPr>
              <a:t> Clostridium </a:t>
            </a:r>
            <a:r>
              <a:rPr lang="fr-FR" sz="2400" dirty="0" err="1" smtClean="0">
                <a:latin typeface="Arial" panose="020B0604020202020204" pitchFamily="34" charset="0"/>
                <a:cs typeface="Arial" panose="020B0604020202020204" pitchFamily="34" charset="0"/>
              </a:rPr>
              <a:t>adalah</a:t>
            </a:r>
            <a:r>
              <a:rPr lang="fr-FR" sz="2400" dirty="0" smtClean="0">
                <a:latin typeface="Arial" panose="020B0604020202020204" pitchFamily="34" charset="0"/>
                <a:cs typeface="Arial" panose="020B0604020202020204" pitchFamily="34" charset="0"/>
              </a:rPr>
              <a:t> organisme </a:t>
            </a:r>
            <a:r>
              <a:rPr lang="fr-FR" sz="2400" dirty="0" err="1" smtClean="0">
                <a:latin typeface="Arial" panose="020B0604020202020204" pitchFamily="34" charset="0"/>
                <a:cs typeface="Arial" panose="020B0604020202020204" pitchFamily="34" charset="0"/>
              </a:rPr>
              <a:t>anaerobik</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mampu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mengkonversi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heksosa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menjadi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hidrogen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dengan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hasil</a:t>
            </a:r>
            <a:r>
              <a:rPr lang="fr-FR" sz="2400" dirty="0" smtClean="0">
                <a:latin typeface="Arial" panose="020B0604020202020204" pitchFamily="34" charset="0"/>
                <a:cs typeface="Arial" panose="020B0604020202020204" pitchFamily="34" charset="0"/>
              </a:rPr>
              <a:t> 2 mol </a:t>
            </a:r>
            <a:r>
              <a:rPr lang="fr-FR" sz="2400" dirty="0" err="1" smtClean="0">
                <a:latin typeface="Arial" panose="020B0604020202020204" pitchFamily="34" charset="0"/>
                <a:cs typeface="Arial" panose="020B0604020202020204" pitchFamily="34" charset="0"/>
              </a:rPr>
              <a:t>hidrogen</a:t>
            </a:r>
            <a:r>
              <a:rPr lang="fr-FR" sz="2400" dirty="0" smtClean="0">
                <a:latin typeface="Arial" panose="020B0604020202020204" pitchFamily="34" charset="0"/>
                <a:cs typeface="Arial" panose="020B0604020202020204" pitchFamily="34" charset="0"/>
              </a:rPr>
              <a:t> /mol </a:t>
            </a:r>
            <a:r>
              <a:rPr lang="fr-FR" sz="2400" dirty="0" err="1" smtClean="0">
                <a:latin typeface="Arial" panose="020B0604020202020204" pitchFamily="34" charset="0"/>
                <a:cs typeface="Arial" panose="020B0604020202020204" pitchFamily="34" charset="0"/>
              </a:rPr>
              <a:t>heksosa</a:t>
            </a:r>
            <a:r>
              <a:rPr lang="fr-FR" sz="24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fr-FR" sz="2400" i="1" dirty="0" smtClean="0">
                <a:latin typeface="Arial" panose="020B0604020202020204" pitchFamily="34" charset="0"/>
                <a:cs typeface="Arial" panose="020B0604020202020204" pitchFamily="34" charset="0"/>
              </a:rPr>
              <a:t>Clostridium </a:t>
            </a:r>
            <a:r>
              <a:rPr lang="fr-FR" sz="2400" i="1" dirty="0" err="1" smtClean="0">
                <a:latin typeface="Arial" panose="020B0604020202020204" pitchFamily="34" charset="0"/>
                <a:cs typeface="Arial" panose="020B0604020202020204" pitchFamily="34" charset="0"/>
              </a:rPr>
              <a:t>butyricum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berperan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menghasilkan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asam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lemak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rantai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pendek</a:t>
            </a:r>
            <a:r>
              <a:rPr lang="fr-FR" sz="2400" dirty="0" smtClean="0">
                <a:latin typeface="Arial" panose="020B0604020202020204" pitchFamily="34" charset="0"/>
                <a:cs typeface="Arial" panose="020B0604020202020204" pitchFamily="34" charset="0"/>
              </a:rPr>
              <a:t> (SCFA), </a:t>
            </a:r>
            <a:r>
              <a:rPr lang="fr-FR" sz="2400" dirty="0" err="1" smtClean="0">
                <a:latin typeface="Arial" panose="020B0604020202020204" pitchFamily="34" charset="0"/>
                <a:cs typeface="Arial" panose="020B0604020202020204" pitchFamily="34" charset="0"/>
              </a:rPr>
              <a:t>terutama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asam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butirat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asetat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danpropionat</a:t>
            </a:r>
            <a:r>
              <a:rPr lang="fr-FR" sz="2400" dirty="0" smtClean="0">
                <a:latin typeface="Arial" panose="020B0604020202020204" pitchFamily="34" charset="0"/>
                <a:cs typeface="Arial" panose="020B0604020202020204" pitchFamily="34" charset="0"/>
              </a:rPr>
              <a:t> </a:t>
            </a:r>
          </a:p>
          <a:p>
            <a:r>
              <a:rPr lang="fr-FR" sz="2400" dirty="0" err="1" smtClean="0">
                <a:latin typeface="Arial" panose="020B0604020202020204" pitchFamily="34" charset="0"/>
                <a:cs typeface="Arial" panose="020B0604020202020204" pitchFamily="34" charset="0"/>
              </a:rPr>
              <a:t>Sumber</a:t>
            </a:r>
            <a:r>
              <a:rPr lang="fr-FR" sz="2400" dirty="0" smtClean="0">
                <a:latin typeface="Arial" panose="020B0604020202020204" pitchFamily="34" charset="0"/>
                <a:cs typeface="Arial" panose="020B0604020202020204" pitchFamily="34" charset="0"/>
              </a:rPr>
              <a:t> : </a:t>
            </a:r>
          </a:p>
          <a:p>
            <a:pPr marL="722313" indent="-722313"/>
            <a:r>
              <a:rPr lang="fr-FR" sz="2400" dirty="0" err="1" smtClean="0">
                <a:latin typeface="Arial" panose="020B0604020202020204" pitchFamily="34" charset="0"/>
                <a:cs typeface="Arial" panose="020B0604020202020204" pitchFamily="34" charset="0"/>
              </a:rPr>
              <a:t>syauqi</a:t>
            </a:r>
            <a:r>
              <a:rPr lang="fr-FR" sz="2400" dirty="0" smtClean="0">
                <a:latin typeface="Arial" panose="020B0604020202020204" pitchFamily="34" charset="0"/>
                <a:cs typeface="Arial" panose="020B0604020202020204" pitchFamily="34" charset="0"/>
              </a:rPr>
              <a:t> A, </a:t>
            </a:r>
            <a:r>
              <a:rPr lang="fr-FR" sz="2400" dirty="0" err="1" smtClean="0">
                <a:latin typeface="Arial" panose="020B0604020202020204" pitchFamily="34" charset="0"/>
                <a:cs typeface="Arial" panose="020B0604020202020204" pitchFamily="34" charset="0"/>
              </a:rPr>
              <a:t>Kusumawardhany</a:t>
            </a:r>
            <a:r>
              <a:rPr lang="fr-FR" sz="2400" dirty="0" smtClean="0">
                <a:latin typeface="Arial" panose="020B0604020202020204" pitchFamily="34" charset="0"/>
                <a:cs typeface="Arial" panose="020B0604020202020204" pitchFamily="34" charset="0"/>
              </a:rPr>
              <a:t> I. R., </a:t>
            </a:r>
            <a:r>
              <a:rPr lang="fr-FR" sz="2400" dirty="0" err="1" smtClean="0">
                <a:latin typeface="Arial" panose="020B0604020202020204" pitchFamily="34" charset="0"/>
                <a:cs typeface="Arial" panose="020B0604020202020204" pitchFamily="34" charset="0"/>
              </a:rPr>
              <a:t>Widodo</a:t>
            </a:r>
            <a:r>
              <a:rPr lang="fr-FR" sz="2400" dirty="0" smtClean="0">
                <a:latin typeface="Arial" panose="020B0604020202020204" pitchFamily="34" charset="0"/>
                <a:cs typeface="Arial" panose="020B0604020202020204" pitchFamily="34" charset="0"/>
              </a:rPr>
              <a:t>, L. U. 2018. RODUKSI GAS HIDROGEN DARI BIOMASSADENGAN PROSES ANAEROB. </a:t>
            </a:r>
            <a:r>
              <a:rPr lang="fr-FR" sz="2400" i="1" dirty="0" err="1" smtClean="0">
                <a:latin typeface="Arial" panose="020B0604020202020204" pitchFamily="34" charset="0"/>
                <a:cs typeface="Arial" panose="020B0604020202020204" pitchFamily="34" charset="0"/>
              </a:rPr>
              <a:t>Jurnal</a:t>
            </a:r>
            <a:r>
              <a:rPr lang="fr-FR" sz="2400" i="1" dirty="0" smtClean="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Teknik</a:t>
            </a:r>
            <a:r>
              <a:rPr lang="fr-FR" sz="2400" i="1" dirty="0" smtClean="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Kimia</a:t>
            </a:r>
            <a:r>
              <a:rPr lang="fr-FR" sz="2400" i="1" dirty="0" smtClean="0">
                <a:latin typeface="Arial" panose="020B0604020202020204" pitchFamily="34" charset="0"/>
                <a:cs typeface="Arial" panose="020B0604020202020204" pitchFamily="34" charset="0"/>
              </a:rPr>
              <a:t>.</a:t>
            </a:r>
            <a:r>
              <a:rPr lang="fr-FR" sz="2400" dirty="0" smtClean="0">
                <a:latin typeface="Arial" panose="020B0604020202020204" pitchFamily="34" charset="0"/>
                <a:cs typeface="Arial" panose="020B0604020202020204" pitchFamily="34" charset="0"/>
              </a:rPr>
              <a:t> Vol 13(1):17-21</a:t>
            </a:r>
          </a:p>
        </p:txBody>
      </p:sp>
    </p:spTree>
    <p:extLst>
      <p:ext uri="{BB962C8B-B14F-4D97-AF65-F5344CB8AC3E}">
        <p14:creationId xmlns:p14="http://schemas.microsoft.com/office/powerpoint/2010/main" val="1110326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5" name="Rectangle 4"/>
          <p:cNvSpPr/>
          <p:nvPr/>
        </p:nvSpPr>
        <p:spPr>
          <a:xfrm>
            <a:off x="0" y="0"/>
            <a:ext cx="12192000" cy="6896781"/>
          </a:xfrm>
          <a:prstGeom prst="rect">
            <a:avLst/>
          </a:prstGeom>
          <a:gradFill flip="none" rotWithShape="1">
            <a:gsLst>
              <a:gs pos="0">
                <a:schemeClr val="accent3">
                  <a:lumMod val="75000"/>
                  <a:alpha val="85000"/>
                </a:schemeClr>
              </a:gs>
              <a:gs pos="74000">
                <a:schemeClr val="accent6">
                  <a:alpha val="85000"/>
                </a:schemeClr>
              </a:gs>
              <a:gs pos="100000">
                <a:schemeClr val="accent3">
                  <a:lumMod val="75000"/>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2"/>
          <p:cNvSpPr>
            <a:spLocks noGrp="1"/>
          </p:cNvSpPr>
          <p:nvPr>
            <p:ph type="title"/>
          </p:nvPr>
        </p:nvSpPr>
        <p:spPr>
          <a:xfrm>
            <a:off x="2298617" y="175174"/>
            <a:ext cx="7403432" cy="536026"/>
          </a:xfrm>
          <a:solidFill>
            <a:schemeClr val="bg1">
              <a:alpha val="50000"/>
            </a:schemeClr>
          </a:solidFill>
        </p:spPr>
        <p:txBody>
          <a:bodyPr anchor="ctr">
            <a:normAutofit fontScale="90000"/>
          </a:bodyPr>
          <a:lstStyle/>
          <a:p>
            <a:r>
              <a:rPr lang="en-US" sz="4400" dirty="0" smtClean="0"/>
              <a:t>4. </a:t>
            </a:r>
            <a:r>
              <a:rPr lang="en-US" sz="4400" dirty="0" err="1" smtClean="0"/>
              <a:t>Bakteri</a:t>
            </a:r>
            <a:r>
              <a:rPr lang="en-US" sz="4400" dirty="0" smtClean="0"/>
              <a:t> </a:t>
            </a:r>
            <a:r>
              <a:rPr lang="en-US" sz="4400" dirty="0" err="1" smtClean="0"/>
              <a:t>asam</a:t>
            </a:r>
            <a:r>
              <a:rPr lang="en-US" sz="4400" dirty="0" smtClean="0"/>
              <a:t> </a:t>
            </a:r>
            <a:r>
              <a:rPr lang="en-US" sz="4400" dirty="0" err="1" smtClean="0"/>
              <a:t>propionat</a:t>
            </a:r>
            <a:r>
              <a:rPr lang="en-US" sz="4400" dirty="0" smtClean="0"/>
              <a:t> (bap)</a:t>
            </a:r>
            <a:endParaRPr lang="id-ID" sz="4400" dirty="0"/>
          </a:p>
        </p:txBody>
      </p:sp>
      <p:sp>
        <p:nvSpPr>
          <p:cNvPr id="4" name="TextBox 3"/>
          <p:cNvSpPr txBox="1"/>
          <p:nvPr/>
        </p:nvSpPr>
        <p:spPr>
          <a:xfrm>
            <a:off x="353191" y="787400"/>
            <a:ext cx="11294283" cy="60016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Propionibacterium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adalah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genus</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berbentuk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batang</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Gram-positif, </a:t>
            </a:r>
            <a:r>
              <a:rPr lang="fr-FR" sz="2400" dirty="0" err="1" smtClean="0">
                <a:latin typeface="Arial" panose="020B0604020202020204" pitchFamily="34" charset="0"/>
                <a:cs typeface="Arial" panose="020B0604020202020204" pitchFamily="34" charset="0"/>
              </a:rPr>
              <a:t>hidup</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pada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suhu</a:t>
            </a:r>
            <a:r>
              <a:rPr lang="fr-FR" sz="2400" dirty="0" smtClean="0">
                <a:latin typeface="Arial" panose="020B0604020202020204" pitchFamily="34" charset="0"/>
                <a:cs typeface="Arial" panose="020B0604020202020204" pitchFamily="34" charset="0"/>
              </a:rPr>
              <a:t> 30</a:t>
            </a:r>
            <a:r>
              <a:rPr lang="en-US" sz="2400" dirty="0" smtClean="0">
                <a:latin typeface="Arial" panose="020B0604020202020204" pitchFamily="34" charset="0"/>
                <a:cs typeface="Arial" panose="020B0604020202020204" pitchFamily="34" charset="0"/>
              </a:rPr>
              <a:t>-37</a:t>
            </a:r>
            <a:r>
              <a:rPr lang="fr-FR" sz="2400" dirty="0" smtClean="0">
                <a:latin typeface="Arial" panose="020B0604020202020204" pitchFamily="34" charset="0"/>
                <a:cs typeface="Arial" panose="020B0604020202020204" pitchFamily="34" charset="0"/>
              </a:rPr>
              <a:t>°C, </a:t>
            </a:r>
            <a:r>
              <a:rPr lang="fr-FR" sz="2400" dirty="0" err="1" smtClean="0">
                <a:latin typeface="Arial" panose="020B0604020202020204" pitchFamily="34" charset="0"/>
                <a:cs typeface="Arial" panose="020B0604020202020204" pitchFamily="34" charset="0"/>
              </a:rPr>
              <a:t>tidak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membentuk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spora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aerob</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mampu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mensintesis</a:t>
            </a:r>
            <a:r>
              <a:rPr lang="fr-FR" sz="2400" dirty="0" smtClean="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a</a:t>
            </a:r>
            <a:r>
              <a:rPr lang="fr-FR" sz="2400" dirty="0" err="1" smtClean="0">
                <a:latin typeface="Arial" panose="020B0604020202020204" pitchFamily="34" charset="0"/>
                <a:cs typeface="Arial" panose="020B0604020202020204" pitchFamily="34" charset="0"/>
              </a:rPr>
              <a:t>sam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propionat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dengan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menggunakan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enzim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transcarboxylase</a:t>
            </a:r>
            <a:r>
              <a:rPr lang="fr-FR" sz="24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Propionibacteria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biasanyaditemukan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dalam</a:t>
            </a:r>
            <a:r>
              <a:rPr lang="fr-FR" sz="2400" dirty="0" smtClean="0">
                <a:latin typeface="Arial" panose="020B0604020202020204" pitchFamily="34" charset="0"/>
                <a:cs typeface="Arial" panose="020B0604020202020204" pitchFamily="34" charset="0"/>
              </a:rPr>
              <a:t> susu dan </a:t>
            </a:r>
            <a:r>
              <a:rPr lang="fr-FR" sz="2400" dirty="0" err="1" smtClean="0">
                <a:latin typeface="Arial" panose="020B0604020202020204" pitchFamily="34" charset="0"/>
                <a:cs typeface="Arial" panose="020B0604020202020204" pitchFamily="34" charset="0"/>
              </a:rPr>
              <a:t>produk</a:t>
            </a:r>
            <a:r>
              <a:rPr lang="fr-FR" sz="2400" dirty="0" smtClean="0">
                <a:latin typeface="Arial" panose="020B0604020202020204" pitchFamily="34" charset="0"/>
                <a:cs typeface="Arial" panose="020B0604020202020204" pitchFamily="34" charset="0"/>
              </a:rPr>
              <a:t> susu</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Genus</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Propionibacterium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sp</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memfermentasi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karbohidrat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pepton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piruvat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atau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laktat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dengan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produk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utamanya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asam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propionat</a:t>
            </a:r>
            <a:r>
              <a:rPr lang="fr-FR" sz="2400" dirty="0" smtClean="0">
                <a:latin typeface="Arial" panose="020B0604020202020204" pitchFamily="34" charset="0"/>
                <a:cs typeface="Arial" panose="020B0604020202020204" pitchFamily="34" charset="0"/>
              </a:rPr>
              <a:t> dan </a:t>
            </a:r>
            <a:r>
              <a:rPr lang="fr-FR" sz="2400" dirty="0" err="1" smtClean="0">
                <a:latin typeface="Arial" panose="020B0604020202020204" pitchFamily="34" charset="0"/>
                <a:cs typeface="Arial" panose="020B0604020202020204" pitchFamily="34" charset="0"/>
              </a:rPr>
              <a:t>asam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asetat</a:t>
            </a:r>
            <a:r>
              <a:rPr lang="fr-FR" sz="2400" dirty="0" smtClean="0">
                <a:latin typeface="Arial" panose="020B0604020202020204" pitchFamily="34" charset="0"/>
                <a:cs typeface="Arial" panose="020B0604020202020204" pitchFamily="34" charset="0"/>
              </a:rPr>
              <a:t>.</a:t>
            </a:r>
            <a:endParaRPr lang="fr-FR"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Propionibacterium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dapat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ditemukan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pada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kulit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manusia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serta</a:t>
            </a:r>
            <a:r>
              <a:rPr lang="en-US" sz="2400" dirty="0" smtClean="0">
                <a:latin typeface="Arial" panose="020B0604020202020204" pitchFamily="34" charset="0"/>
                <a:cs typeface="Arial" panose="020B0604020202020204" pitchFamily="34" charset="0"/>
              </a:rPr>
              <a:t> di </a:t>
            </a:r>
            <a:r>
              <a:rPr lang="en-US" sz="2400" dirty="0" err="1" smtClean="0">
                <a:latin typeface="Arial" panose="020B0604020202020204" pitchFamily="34" charset="0"/>
                <a:cs typeface="Arial" panose="020B0604020202020204" pitchFamily="34" charset="0"/>
              </a:rPr>
              <a:t>rongga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mulut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usus</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besar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konjungtiva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saluran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telinga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luar</a:t>
            </a: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fr-FR" sz="2400" dirty="0" err="1" smtClean="0">
                <a:latin typeface="Arial" panose="020B0604020202020204" pitchFamily="34" charset="0"/>
                <a:cs typeface="Arial" panose="020B0604020202020204" pitchFamily="34" charset="0"/>
              </a:rPr>
              <a:t>Sumber</a:t>
            </a:r>
            <a:r>
              <a:rPr lang="fr-FR" sz="2400" dirty="0" smtClean="0">
                <a:latin typeface="Arial" panose="020B0604020202020204" pitchFamily="34" charset="0"/>
                <a:cs typeface="Arial" panose="020B0604020202020204" pitchFamily="34" charset="0"/>
              </a:rPr>
              <a:t> :</a:t>
            </a:r>
          </a:p>
          <a:p>
            <a:pPr marL="711200" indent="-711200"/>
            <a:r>
              <a:rPr lang="fr-FR" sz="2400" dirty="0" smtClean="0">
                <a:latin typeface="Arial" panose="020B0604020202020204" pitchFamily="34" charset="0"/>
                <a:cs typeface="Arial" panose="020B0604020202020204" pitchFamily="34" charset="0"/>
              </a:rPr>
              <a:t>Nara, S., </a:t>
            </a:r>
            <a:r>
              <a:rPr lang="fr-FR" sz="2400" dirty="0" err="1" smtClean="0">
                <a:latin typeface="Arial" panose="020B0604020202020204" pitchFamily="34" charset="0"/>
                <a:cs typeface="Arial" panose="020B0604020202020204" pitchFamily="34" charset="0"/>
              </a:rPr>
              <a:t>Ijong</a:t>
            </a:r>
            <a:r>
              <a:rPr lang="fr-FR" sz="2400" dirty="0" smtClean="0">
                <a:latin typeface="Arial" panose="020B0604020202020204" pitchFamily="34" charset="0"/>
                <a:cs typeface="Arial" panose="020B0604020202020204" pitchFamily="34" charset="0"/>
              </a:rPr>
              <a:t>, F.G., </a:t>
            </a:r>
            <a:r>
              <a:rPr lang="fr-FR" sz="2400" dirty="0" err="1" smtClean="0">
                <a:latin typeface="Arial" panose="020B0604020202020204" pitchFamily="34" charset="0"/>
                <a:cs typeface="Arial" panose="020B0604020202020204" pitchFamily="34" charset="0"/>
              </a:rPr>
              <a:t>Suwetja</a:t>
            </a:r>
            <a:r>
              <a:rPr lang="fr-FR" sz="2400" dirty="0" smtClean="0">
                <a:latin typeface="Arial" panose="020B0604020202020204" pitchFamily="34" charset="0"/>
                <a:cs typeface="Arial" panose="020B0604020202020204" pitchFamily="34" charset="0"/>
              </a:rPr>
              <a:t>, I.K., and </a:t>
            </a:r>
            <a:r>
              <a:rPr lang="fr-FR" sz="2400" dirty="0" err="1" smtClean="0">
                <a:latin typeface="Arial" panose="020B0604020202020204" pitchFamily="34" charset="0"/>
                <a:cs typeface="Arial" panose="020B0604020202020204" pitchFamily="34" charset="0"/>
              </a:rPr>
              <a:t>Onibala</a:t>
            </a:r>
            <a:r>
              <a:rPr lang="fr-FR" sz="2400" dirty="0" smtClean="0">
                <a:latin typeface="Arial" panose="020B0604020202020204" pitchFamily="34" charset="0"/>
                <a:cs typeface="Arial" panose="020B0604020202020204" pitchFamily="34" charset="0"/>
              </a:rPr>
              <a:t>, H. 2013. Ina sua, a </a:t>
            </a:r>
            <a:r>
              <a:rPr lang="fr-FR" sz="2400" dirty="0" err="1" smtClean="0">
                <a:latin typeface="Arial" panose="020B0604020202020204" pitchFamily="34" charset="0"/>
                <a:cs typeface="Arial" panose="020B0604020202020204" pitchFamily="34" charset="0"/>
              </a:rPr>
              <a:t>fermented</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salted</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fish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product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from</a:t>
            </a:r>
            <a:r>
              <a:rPr lang="fr-FR" sz="2400" dirty="0" smtClean="0">
                <a:latin typeface="Arial" panose="020B0604020202020204" pitchFamily="34" charset="0"/>
                <a:cs typeface="Arial" panose="020B0604020202020204" pitchFamily="34" charset="0"/>
              </a:rPr>
              <a:t> central </a:t>
            </a:r>
            <a:r>
              <a:rPr lang="fr-FR" sz="2400" dirty="0" err="1" smtClean="0">
                <a:latin typeface="Arial" panose="020B0604020202020204" pitchFamily="34" charset="0"/>
                <a:cs typeface="Arial" panose="020B0604020202020204" pitchFamily="34" charset="0"/>
              </a:rPr>
              <a:t>Moluccas</a:t>
            </a:r>
            <a:r>
              <a:rPr lang="fr-FR" sz="2400" dirty="0" smtClean="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Aquatic</a:t>
            </a:r>
            <a:r>
              <a:rPr lang="fr-FR" sz="2400" i="1" dirty="0" smtClean="0">
                <a:latin typeface="Arial" panose="020B0604020202020204" pitchFamily="34" charset="0"/>
                <a:cs typeface="Arial" panose="020B0604020202020204" pitchFamily="34" charset="0"/>
              </a:rPr>
              <a:t> Science &amp; Management</a:t>
            </a:r>
            <a:r>
              <a:rPr lang="fr-FR" sz="2400" dirty="0" smtClean="0">
                <a:latin typeface="Arial" panose="020B0604020202020204" pitchFamily="34" charset="0"/>
                <a:cs typeface="Arial" panose="020B0604020202020204" pitchFamily="34" charset="0"/>
              </a:rPr>
              <a:t>, Vol. 1(2): 160-164</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7837" y="3534221"/>
            <a:ext cx="2514600" cy="1414463"/>
          </a:xfrm>
          <a:prstGeom prst="rect">
            <a:avLst/>
          </a:prstGeom>
        </p:spPr>
      </p:pic>
      <p:sp>
        <p:nvSpPr>
          <p:cNvPr id="7" name="TextBox 6"/>
          <p:cNvSpPr txBox="1"/>
          <p:nvPr/>
        </p:nvSpPr>
        <p:spPr>
          <a:xfrm>
            <a:off x="8147838" y="4948684"/>
            <a:ext cx="2514600" cy="400110"/>
          </a:xfrm>
          <a:prstGeom prst="rect">
            <a:avLst/>
          </a:prstGeom>
          <a:noFill/>
        </p:spPr>
        <p:txBody>
          <a:bodyPr wrap="square" rtlCol="0">
            <a:spAutoFit/>
          </a:bodyPr>
          <a:lstStyle/>
          <a:p>
            <a:pPr algn="ctr"/>
            <a:r>
              <a:rPr lang="en-US" sz="2000" i="1" dirty="0" err="1" smtClean="0">
                <a:latin typeface="Arial" panose="020B0604020202020204" pitchFamily="34" charset="0"/>
                <a:cs typeface="Arial" panose="020B0604020202020204" pitchFamily="34" charset="0"/>
              </a:rPr>
              <a:t>Propionibacterium</a:t>
            </a:r>
            <a:endParaRPr lang="en-US" sz="2000" i="1" dirty="0"/>
          </a:p>
        </p:txBody>
      </p:sp>
    </p:spTree>
    <p:extLst>
      <p:ext uri="{BB962C8B-B14F-4D97-AF65-F5344CB8AC3E}">
        <p14:creationId xmlns:p14="http://schemas.microsoft.com/office/powerpoint/2010/main" val="2147074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5" name="Rectangle 4"/>
          <p:cNvSpPr/>
          <p:nvPr/>
        </p:nvSpPr>
        <p:spPr>
          <a:xfrm>
            <a:off x="0" y="0"/>
            <a:ext cx="12192000" cy="6896781"/>
          </a:xfrm>
          <a:prstGeom prst="rect">
            <a:avLst/>
          </a:prstGeom>
          <a:gradFill flip="none" rotWithShape="1">
            <a:gsLst>
              <a:gs pos="0">
                <a:schemeClr val="accent3">
                  <a:lumMod val="75000"/>
                  <a:alpha val="85000"/>
                </a:schemeClr>
              </a:gs>
              <a:gs pos="74000">
                <a:schemeClr val="accent6">
                  <a:alpha val="85000"/>
                </a:schemeClr>
              </a:gs>
              <a:gs pos="100000">
                <a:schemeClr val="accent3">
                  <a:lumMod val="75000"/>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2"/>
          <p:cNvSpPr>
            <a:spLocks noGrp="1"/>
          </p:cNvSpPr>
          <p:nvPr>
            <p:ph type="title"/>
          </p:nvPr>
        </p:nvSpPr>
        <p:spPr>
          <a:xfrm>
            <a:off x="2616036" y="2765974"/>
            <a:ext cx="6768596" cy="763290"/>
          </a:xfrm>
          <a:solidFill>
            <a:schemeClr val="bg1">
              <a:alpha val="50000"/>
            </a:schemeClr>
          </a:solidFill>
        </p:spPr>
        <p:txBody>
          <a:bodyPr anchor="ctr">
            <a:normAutofit/>
          </a:bodyPr>
          <a:lstStyle/>
          <a:p>
            <a:r>
              <a:rPr lang="en-US" sz="3200" dirty="0" smtClean="0"/>
              <a:t>BAKTERI PENGHASIL ENZIM</a:t>
            </a:r>
            <a:endParaRPr lang="id-ID" sz="3200" dirty="0"/>
          </a:p>
        </p:txBody>
      </p:sp>
    </p:spTree>
    <p:extLst>
      <p:ext uri="{BB962C8B-B14F-4D97-AF65-F5344CB8AC3E}">
        <p14:creationId xmlns:p14="http://schemas.microsoft.com/office/powerpoint/2010/main" val="1199044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5" name="Rectangle 4"/>
          <p:cNvSpPr/>
          <p:nvPr/>
        </p:nvSpPr>
        <p:spPr>
          <a:xfrm>
            <a:off x="0" y="0"/>
            <a:ext cx="12192000" cy="6896781"/>
          </a:xfrm>
          <a:prstGeom prst="rect">
            <a:avLst/>
          </a:prstGeom>
          <a:gradFill flip="none" rotWithShape="1">
            <a:gsLst>
              <a:gs pos="0">
                <a:schemeClr val="accent3">
                  <a:lumMod val="75000"/>
                  <a:alpha val="85000"/>
                </a:schemeClr>
              </a:gs>
              <a:gs pos="74000">
                <a:schemeClr val="accent6">
                  <a:alpha val="85000"/>
                </a:schemeClr>
              </a:gs>
              <a:gs pos="100000">
                <a:schemeClr val="accent3">
                  <a:lumMod val="75000"/>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2"/>
          <p:cNvSpPr>
            <a:spLocks noGrp="1"/>
          </p:cNvSpPr>
          <p:nvPr>
            <p:ph type="title"/>
          </p:nvPr>
        </p:nvSpPr>
        <p:spPr>
          <a:xfrm>
            <a:off x="2616036" y="175174"/>
            <a:ext cx="6768596" cy="561426"/>
          </a:xfrm>
          <a:solidFill>
            <a:schemeClr val="bg1">
              <a:alpha val="50000"/>
            </a:schemeClr>
          </a:solidFill>
        </p:spPr>
        <p:txBody>
          <a:bodyPr anchor="ctr">
            <a:normAutofit fontScale="90000"/>
          </a:bodyPr>
          <a:lstStyle/>
          <a:p>
            <a:r>
              <a:rPr lang="en-US" sz="4400" dirty="0" smtClean="0"/>
              <a:t>5. </a:t>
            </a:r>
            <a:r>
              <a:rPr lang="en-US" sz="4400" dirty="0" err="1" smtClean="0"/>
              <a:t>Proteolitik</a:t>
            </a:r>
            <a:endParaRPr lang="id-ID" sz="4400" dirty="0"/>
          </a:p>
        </p:txBody>
      </p:sp>
      <p:sp>
        <p:nvSpPr>
          <p:cNvPr id="4" name="TextBox 3"/>
          <p:cNvSpPr txBox="1"/>
          <p:nvPr/>
        </p:nvSpPr>
        <p:spPr>
          <a:xfrm>
            <a:off x="353192" y="758038"/>
            <a:ext cx="11294283" cy="58169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proteolitik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merupakan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memproduksi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enzim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protease</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ekstraseluler</a:t>
            </a:r>
            <a:endParaRPr lang="fr-FR"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Enzim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protease</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ekstraseluler</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yaitu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enzim</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memecah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protein</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diproduksi</a:t>
            </a:r>
            <a:r>
              <a:rPr lang="fr-FR" sz="2400" dirty="0" smtClean="0">
                <a:latin typeface="Arial" panose="020B0604020202020204" pitchFamily="34" charset="0"/>
                <a:cs typeface="Arial" panose="020B0604020202020204" pitchFamily="34" charset="0"/>
              </a:rPr>
              <a:t> sel </a:t>
            </a:r>
            <a:r>
              <a:rPr lang="fr-FR" sz="2400" dirty="0" err="1" smtClean="0">
                <a:latin typeface="Arial" panose="020B0604020202020204" pitchFamily="34" charset="0"/>
                <a:cs typeface="Arial" panose="020B0604020202020204" pitchFamily="34" charset="0"/>
              </a:rPr>
              <a:t>kemudian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dilepaskan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keluar</a:t>
            </a:r>
            <a:r>
              <a:rPr lang="fr-FR" sz="2400" dirty="0" smtClean="0">
                <a:latin typeface="Arial" panose="020B0604020202020204" pitchFamily="34" charset="0"/>
                <a:cs typeface="Arial" panose="020B0604020202020204" pitchFamily="34" charset="0"/>
              </a:rPr>
              <a:t> dari sel</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Berbentuk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basil</a:t>
            </a:r>
            <a:r>
              <a:rPr lang="fr-FR" sz="2400" dirty="0" smtClean="0">
                <a:latin typeface="Arial" panose="020B0604020202020204" pitchFamily="34" charset="0"/>
                <a:cs typeface="Arial" panose="020B0604020202020204" pitchFamily="34" charset="0"/>
              </a:rPr>
              <a:t>, gram </a:t>
            </a:r>
            <a:r>
              <a:rPr lang="fr-FR" sz="2400" dirty="0" err="1" smtClean="0">
                <a:latin typeface="Arial" panose="020B0604020202020204" pitchFamily="34" charset="0"/>
                <a:cs typeface="Arial" panose="020B0604020202020204" pitchFamily="34" charset="0"/>
              </a:rPr>
              <a:t>negatif</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aerob</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obligat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motil</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tumbuh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pada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suhu</a:t>
            </a:r>
            <a:r>
              <a:rPr lang="fr-FR" sz="2400" dirty="0" smtClean="0">
                <a:latin typeface="Arial" panose="020B0604020202020204" pitchFamily="34" charset="0"/>
                <a:cs typeface="Arial" panose="020B0604020202020204" pitchFamily="34" charset="0"/>
              </a:rPr>
              <a:t> 25-30°C</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Contohnya</a:t>
            </a:r>
            <a:r>
              <a:rPr lang="fr-FR" sz="2400" dirty="0" smtClean="0">
                <a:latin typeface="Arial" panose="020B0604020202020204" pitchFamily="34" charset="0"/>
                <a:cs typeface="Arial" panose="020B0604020202020204" pitchFamily="34" charset="0"/>
              </a:rPr>
              <a:t> : </a:t>
            </a:r>
            <a:r>
              <a:rPr lang="en-US" sz="2400" i="1" dirty="0">
                <a:latin typeface="Arial" panose="020B0604020202020204" pitchFamily="34" charset="0"/>
                <a:cs typeface="Arial" panose="020B0604020202020204" pitchFamily="34" charset="0"/>
              </a:rPr>
              <a:t>Pseudomonas sp., </a:t>
            </a:r>
            <a:r>
              <a:rPr lang="en-US" sz="2400" i="1" dirty="0" err="1">
                <a:latin typeface="Arial" panose="020B0604020202020204" pitchFamily="34" charset="0"/>
                <a:cs typeface="Arial" panose="020B0604020202020204" pitchFamily="34" charset="0"/>
              </a:rPr>
              <a:t>Aeromonas</a:t>
            </a:r>
            <a:r>
              <a:rPr lang="en-US" sz="2400" i="1" dirty="0">
                <a:latin typeface="Arial" panose="020B0604020202020204" pitchFamily="34" charset="0"/>
                <a:cs typeface="Arial" panose="020B0604020202020204" pitchFamily="34" charset="0"/>
              </a:rPr>
              <a:t> sp.</a:t>
            </a: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Thermus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termophilus</a:t>
            </a:r>
            <a:r>
              <a:rPr lang="en-US" sz="2400" i="1" dirty="0">
                <a:latin typeface="Arial" panose="020B0604020202020204" pitchFamily="34" charset="0"/>
                <a:cs typeface="Arial" panose="020B0604020202020204" pitchFamily="34" charset="0"/>
              </a:rPr>
              <a:t>, Bacillus sp., Micrococcus sp., </a:t>
            </a:r>
            <a:r>
              <a:rPr lang="en-US" sz="2400" i="1" dirty="0" err="1">
                <a:latin typeface="Arial" panose="020B0604020202020204" pitchFamily="34" charset="0"/>
                <a:cs typeface="Arial" panose="020B0604020202020204" pitchFamily="34" charset="0"/>
              </a:rPr>
              <a:t>Caloramator</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proteoclasticus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Thermobacterioides</a:t>
            </a:r>
            <a:r>
              <a:rPr lang="en-US" sz="2400" i="1" dirty="0">
                <a:latin typeface="Arial" panose="020B0604020202020204" pitchFamily="34" charset="0"/>
                <a:cs typeface="Arial" panose="020B0604020202020204" pitchFamily="34" charset="0"/>
              </a:rPr>
              <a:t> sp</a:t>
            </a:r>
            <a:r>
              <a:rPr lang="en-US" sz="2400" i="1"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Digunakan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dalam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produksi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kolagen</a:t>
            </a:r>
            <a:endParaRPr lang="en-US" sz="2400" dirty="0">
              <a:latin typeface="Arial" panose="020B0604020202020204" pitchFamily="34" charset="0"/>
              <a:cs typeface="Arial" panose="020B0604020202020204" pitchFamily="34" charset="0"/>
            </a:endParaRPr>
          </a:p>
          <a:p>
            <a:endParaRPr lang="en-US" sz="2400" i="1" dirty="0">
              <a:latin typeface="Arial" panose="020B0604020202020204" pitchFamily="34" charset="0"/>
              <a:cs typeface="Arial" panose="020B0604020202020204" pitchFamily="34" charset="0"/>
            </a:endParaRPr>
          </a:p>
          <a:p>
            <a:endParaRPr lang="en-US" sz="2400" i="1" dirty="0" smtClean="0">
              <a:latin typeface="Arial" panose="020B0604020202020204" pitchFamily="34" charset="0"/>
              <a:cs typeface="Arial" panose="020B0604020202020204" pitchFamily="34" charset="0"/>
            </a:endParaRPr>
          </a:p>
          <a:p>
            <a:endParaRPr lang="en-US" sz="2400" i="1" dirty="0" smtClean="0">
              <a:latin typeface="Arial" panose="020B0604020202020204" pitchFamily="34" charset="0"/>
              <a:cs typeface="Arial" panose="020B0604020202020204" pitchFamily="34" charset="0"/>
            </a:endParaRPr>
          </a:p>
          <a:p>
            <a:endParaRPr lang="en-US" sz="2400" i="1" dirty="0" smtClean="0">
              <a:latin typeface="Arial" panose="020B0604020202020204" pitchFamily="34" charset="0"/>
              <a:cs typeface="Arial" panose="020B0604020202020204" pitchFamily="34" charset="0"/>
            </a:endParaRPr>
          </a:p>
          <a:p>
            <a:endParaRPr lang="en-US" sz="2400" i="1" dirty="0">
              <a:latin typeface="Arial" panose="020B0604020202020204" pitchFamily="34" charset="0"/>
              <a:cs typeface="Arial" panose="020B0604020202020204" pitchFamily="34" charset="0"/>
            </a:endParaRPr>
          </a:p>
          <a:p>
            <a:r>
              <a:rPr lang="en-US" sz="2000" dirty="0" err="1" smtClean="0">
                <a:latin typeface="Arial" panose="020B0604020202020204" pitchFamily="34" charset="0"/>
                <a:cs typeface="Arial" panose="020B0604020202020204" pitchFamily="34" charset="0"/>
              </a:rPr>
              <a:t>Sumber</a:t>
            </a:r>
            <a:r>
              <a:rPr lang="en-US" sz="2000" dirty="0" smtClean="0">
                <a:latin typeface="Arial" panose="020B0604020202020204" pitchFamily="34" charset="0"/>
                <a:cs typeface="Arial" panose="020B0604020202020204" pitchFamily="34" charset="0"/>
              </a:rPr>
              <a:t> :</a:t>
            </a:r>
            <a:endParaRPr lang="fr-FR" sz="2000" dirty="0" smtClean="0">
              <a:latin typeface="Arial" panose="020B0604020202020204" pitchFamily="34" charset="0"/>
              <a:cs typeface="Arial" panose="020B0604020202020204" pitchFamily="34" charset="0"/>
            </a:endParaRPr>
          </a:p>
          <a:p>
            <a:pPr marL="711200" indent="-711200"/>
            <a:r>
              <a:rPr lang="fr-FR" sz="2000" dirty="0" err="1" smtClean="0">
                <a:latin typeface="Arial" panose="020B0604020202020204" pitchFamily="34" charset="0"/>
                <a:cs typeface="Arial" panose="020B0604020202020204" pitchFamily="34" charset="0"/>
              </a:rPr>
              <a:t>Pingkan</a:t>
            </a:r>
            <a:r>
              <a:rPr lang="fr-FR" sz="2000" dirty="0" smtClean="0">
                <a:latin typeface="Arial" panose="020B0604020202020204" pitchFamily="34" charset="0"/>
                <a:cs typeface="Arial" panose="020B0604020202020204" pitchFamily="34" charset="0"/>
              </a:rPr>
              <a:t>, F.P. 2012. </a:t>
            </a:r>
            <a:r>
              <a:rPr lang="fr-FR" sz="2000" dirty="0" err="1" smtClean="0">
                <a:latin typeface="Arial" panose="020B0604020202020204" pitchFamily="34" charset="0"/>
                <a:cs typeface="Arial" panose="020B0604020202020204" pitchFamily="34" charset="0"/>
              </a:rPr>
              <a:t>Kelimpahann</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Bakteri</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Indigenous</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Dekomposer</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Senyawa</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Organik</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Pada</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Reaktor</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Pengolahan</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Limbah</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Cair</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Skripsi</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Universitas</a:t>
            </a:r>
            <a:r>
              <a:rPr lang="fr-FR" sz="2000" dirty="0" smtClean="0">
                <a:latin typeface="Arial" panose="020B0604020202020204" pitchFamily="34" charset="0"/>
                <a:cs typeface="Arial" panose="020B0604020202020204" pitchFamily="34" charset="0"/>
              </a:rPr>
              <a:t> Airlangga. Surabaya</a:t>
            </a:r>
            <a:endParaRPr lang="fr-FR"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9372" y="3780774"/>
            <a:ext cx="2547257" cy="1485900"/>
          </a:xfrm>
          <a:prstGeom prst="rect">
            <a:avLst/>
          </a:prstGeom>
        </p:spPr>
      </p:pic>
      <p:sp>
        <p:nvSpPr>
          <p:cNvPr id="7" name="TextBox 6"/>
          <p:cNvSpPr txBox="1"/>
          <p:nvPr/>
        </p:nvSpPr>
        <p:spPr>
          <a:xfrm>
            <a:off x="8430972" y="5203855"/>
            <a:ext cx="2393577" cy="400110"/>
          </a:xfrm>
          <a:prstGeom prst="rect">
            <a:avLst/>
          </a:prstGeom>
          <a:noFill/>
        </p:spPr>
        <p:txBody>
          <a:bodyPr wrap="square" rtlCol="0">
            <a:spAutoFit/>
          </a:bodyPr>
          <a:lstStyle/>
          <a:p>
            <a:r>
              <a:rPr lang="en-US" sz="2000" i="1" dirty="0" smtClean="0">
                <a:latin typeface="Arial" panose="020B0604020202020204" pitchFamily="34" charset="0"/>
                <a:cs typeface="Arial" panose="020B0604020202020204" pitchFamily="34" charset="0"/>
              </a:rPr>
              <a:t>Pseudomonas </a:t>
            </a:r>
            <a:r>
              <a:rPr lang="en-US" sz="2000" i="1" dirty="0" err="1" smtClean="0">
                <a:latin typeface="Arial" panose="020B0604020202020204" pitchFamily="34" charset="0"/>
                <a:cs typeface="Arial" panose="020B0604020202020204" pitchFamily="34" charset="0"/>
              </a:rPr>
              <a:t>sp</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8174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5" name="Rectangle 4"/>
          <p:cNvSpPr/>
          <p:nvPr/>
        </p:nvSpPr>
        <p:spPr>
          <a:xfrm>
            <a:off x="0" y="0"/>
            <a:ext cx="12192000" cy="6896781"/>
          </a:xfrm>
          <a:prstGeom prst="rect">
            <a:avLst/>
          </a:prstGeom>
          <a:gradFill flip="none" rotWithShape="1">
            <a:gsLst>
              <a:gs pos="0">
                <a:schemeClr val="accent3">
                  <a:lumMod val="75000"/>
                  <a:alpha val="85000"/>
                </a:schemeClr>
              </a:gs>
              <a:gs pos="74000">
                <a:schemeClr val="accent6">
                  <a:alpha val="85000"/>
                </a:schemeClr>
              </a:gs>
              <a:gs pos="100000">
                <a:schemeClr val="accent3">
                  <a:lumMod val="75000"/>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2"/>
          <p:cNvSpPr>
            <a:spLocks noGrp="1"/>
          </p:cNvSpPr>
          <p:nvPr>
            <p:ph type="title"/>
          </p:nvPr>
        </p:nvSpPr>
        <p:spPr>
          <a:xfrm>
            <a:off x="2616036" y="175174"/>
            <a:ext cx="6768596" cy="510626"/>
          </a:xfrm>
          <a:solidFill>
            <a:schemeClr val="bg1">
              <a:alpha val="50000"/>
            </a:schemeClr>
          </a:solidFill>
        </p:spPr>
        <p:txBody>
          <a:bodyPr anchor="ctr">
            <a:normAutofit fontScale="90000"/>
          </a:bodyPr>
          <a:lstStyle/>
          <a:p>
            <a:r>
              <a:rPr lang="en-US" sz="4400" dirty="0" smtClean="0"/>
              <a:t>6. </a:t>
            </a:r>
            <a:r>
              <a:rPr lang="en-US" sz="4400" dirty="0" err="1" smtClean="0"/>
              <a:t>lipolitik</a:t>
            </a:r>
            <a:endParaRPr lang="id-ID" sz="4400" dirty="0"/>
          </a:p>
        </p:txBody>
      </p:sp>
      <p:sp>
        <p:nvSpPr>
          <p:cNvPr id="4" name="TextBox 3"/>
          <p:cNvSpPr txBox="1"/>
          <p:nvPr/>
        </p:nvSpPr>
        <p:spPr>
          <a:xfrm>
            <a:off x="353192" y="758038"/>
            <a:ext cx="11294283" cy="58169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lipolitik</a:t>
            </a:r>
            <a:r>
              <a:rPr lang="fr-FR" sz="2400" dirty="0" smtClean="0">
                <a:latin typeface="Arial" panose="020B0604020202020204" pitchFamily="34" charset="0"/>
                <a:cs typeface="Arial" panose="020B0604020202020204" pitchFamily="34" charset="0"/>
              </a:rPr>
              <a:t> :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memecah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lipid</a:t>
            </a:r>
            <a:r>
              <a:rPr lang="fr-FR" sz="2400" dirty="0" smtClean="0">
                <a:latin typeface="Arial" panose="020B0604020202020204" pitchFamily="34" charset="0"/>
                <a:cs typeface="Arial" panose="020B0604020202020204" pitchFamily="34" charset="0"/>
              </a:rPr>
              <a:t>/</a:t>
            </a:r>
            <a:r>
              <a:rPr lang="fr-FR" sz="2400" dirty="0" err="1" smtClean="0">
                <a:latin typeface="Arial" panose="020B0604020202020204" pitchFamily="34" charset="0"/>
                <a:cs typeface="Arial" panose="020B0604020202020204" pitchFamily="34" charset="0"/>
              </a:rPr>
              <a:t>lemak</a:t>
            </a:r>
            <a:endParaRPr lang="fr-FR"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lipolitik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menghasilkan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enzim</a:t>
            </a:r>
            <a:r>
              <a:rPr lang="fr-FR" sz="2400" dirty="0" smtClean="0">
                <a:latin typeface="Arial" panose="020B0604020202020204" pitchFamily="34" charset="0"/>
                <a:cs typeface="Arial" panose="020B0604020202020204" pitchFamily="34" charset="0"/>
              </a:rPr>
              <a:t> lipase</a:t>
            </a: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Bersifat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aerob</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tidak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bergerak</a:t>
            </a:r>
            <a:r>
              <a:rPr lang="fr-FR" sz="2400" dirty="0" smtClean="0">
                <a:latin typeface="Arial" panose="020B0604020202020204" pitchFamily="34" charset="0"/>
                <a:cs typeface="Arial" panose="020B0604020202020204" pitchFamily="34" charset="0"/>
              </a:rPr>
              <a:t>, sel </a:t>
            </a:r>
            <a:r>
              <a:rPr lang="fr-FR" sz="2400" dirty="0" err="1" smtClean="0">
                <a:latin typeface="Arial" panose="020B0604020202020204" pitchFamily="34" charset="0"/>
                <a:cs typeface="Arial" panose="020B0604020202020204" pitchFamily="34" charset="0"/>
              </a:rPr>
              <a:t>tunggal</a:t>
            </a:r>
            <a:endParaRPr lang="fr-FR"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Berperan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dalam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pembuatan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Yougurt</a:t>
            </a:r>
            <a:r>
              <a:rPr lang="fr-FR" sz="2400" dirty="0">
                <a:latin typeface="Arial" panose="020B0604020202020204" pitchFamily="34" charset="0"/>
                <a:cs typeface="Arial" panose="020B0604020202020204" pitchFamily="34" charset="0"/>
              </a:rPr>
              <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keju</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deterjen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biokatalis</a:t>
            </a:r>
            <a:endParaRPr lang="fr-FR"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Contoh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bakteri:spesies</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bakteri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lipolitik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adalah</a:t>
            </a: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Bukholderia</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Chromobacterium</a:t>
            </a:r>
            <a:r>
              <a:rPr lang="en-US" sz="2400" i="1" dirty="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viscosum</a:t>
            </a:r>
            <a:r>
              <a:rPr lang="en-US" sz="2400" i="1" dirty="0" smtClean="0">
                <a:latin typeface="Arial" panose="020B0604020202020204" pitchFamily="34" charset="0"/>
                <a:cs typeface="Arial" panose="020B0604020202020204" pitchFamily="34" charset="0"/>
              </a:rPr>
              <a:t>, Pseudomonas </a:t>
            </a:r>
            <a:r>
              <a:rPr lang="en-US" sz="2400" i="1" dirty="0" err="1">
                <a:latin typeface="Arial" panose="020B0604020202020204" pitchFamily="34" charset="0"/>
                <a:cs typeface="Arial" panose="020B0604020202020204" pitchFamily="34" charset="0"/>
              </a:rPr>
              <a:t>cepacia</a:t>
            </a:r>
            <a:r>
              <a:rPr lang="en-US" sz="2400" i="1" dirty="0">
                <a:latin typeface="Arial" panose="020B0604020202020204" pitchFamily="34" charset="0"/>
                <a:cs typeface="Arial" panose="020B0604020202020204" pitchFamily="34" charset="0"/>
              </a:rPr>
              <a:t>, Pseudomonas </a:t>
            </a:r>
            <a:r>
              <a:rPr lang="en-US" sz="2400" i="1" dirty="0" err="1">
                <a:latin typeface="Arial" panose="020B0604020202020204" pitchFamily="34" charset="0"/>
                <a:cs typeface="Arial" panose="020B0604020202020204" pitchFamily="34" charset="0"/>
              </a:rPr>
              <a:t>aeruginosa</a:t>
            </a:r>
            <a:r>
              <a:rPr lang="en-US" sz="2400" i="1" dirty="0">
                <a:latin typeface="Arial" panose="020B0604020202020204" pitchFamily="34" charset="0"/>
                <a:cs typeface="Arial" panose="020B0604020202020204" pitchFamily="34" charset="0"/>
              </a:rPr>
              <a:t>, Pseudomonas </a:t>
            </a:r>
            <a:r>
              <a:rPr lang="en-US" sz="2400" i="1" dirty="0" err="1" smtClean="0">
                <a:latin typeface="Arial" panose="020B0604020202020204" pitchFamily="34" charset="0"/>
                <a:cs typeface="Arial" panose="020B0604020202020204" pitchFamily="34" charset="0"/>
              </a:rPr>
              <a:t>fluorescens</a:t>
            </a:r>
            <a:r>
              <a:rPr lang="en-US" sz="2400" i="1" dirty="0" smtClean="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Moraxella </a:t>
            </a:r>
            <a:r>
              <a:rPr lang="en-US" sz="2400" i="1" dirty="0" err="1">
                <a:latin typeface="Arial" panose="020B0604020202020204" pitchFamily="34" charset="0"/>
                <a:cs typeface="Arial" panose="020B0604020202020204" pitchFamily="34" charset="0"/>
              </a:rPr>
              <a:t>catarrhalis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Methanospirillum</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hungatei</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Themosyntropha</a:t>
            </a:r>
            <a:r>
              <a:rPr lang="en-US" sz="2400" i="1" dirty="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lipolytica</a:t>
            </a:r>
            <a:r>
              <a:rPr lang="en-US" sz="2400" i="1" dirty="0" smtClean="0">
                <a:latin typeface="Arial" panose="020B0604020202020204" pitchFamily="34" charset="0"/>
                <a:cs typeface="Arial" panose="020B0604020202020204" pitchFamily="34" charset="0"/>
              </a:rPr>
              <a:t>. </a:t>
            </a:r>
            <a:endParaRPr lang="en-US" sz="2400"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i="1" dirty="0" smtClean="0">
              <a:latin typeface="Arial" panose="020B0604020202020204" pitchFamily="34" charset="0"/>
              <a:cs typeface="Arial" panose="020B0604020202020204" pitchFamily="34" charset="0"/>
            </a:endParaRPr>
          </a:p>
          <a:p>
            <a:endParaRPr lang="en-US" sz="2400" i="1" dirty="0">
              <a:latin typeface="Arial" panose="020B0604020202020204" pitchFamily="34" charset="0"/>
              <a:cs typeface="Arial" panose="020B0604020202020204" pitchFamily="34" charset="0"/>
            </a:endParaRPr>
          </a:p>
          <a:p>
            <a:endParaRPr lang="en-US" sz="2400" i="1" dirty="0" smtClean="0">
              <a:latin typeface="Arial" panose="020B0604020202020204" pitchFamily="34" charset="0"/>
              <a:cs typeface="Arial" panose="020B0604020202020204" pitchFamily="34" charset="0"/>
            </a:endParaRPr>
          </a:p>
          <a:p>
            <a:endParaRPr lang="en-US" sz="2400" i="1" dirty="0" smtClean="0">
              <a:latin typeface="Arial" panose="020B0604020202020204" pitchFamily="34" charset="0"/>
              <a:cs typeface="Arial" panose="020B0604020202020204" pitchFamily="34" charset="0"/>
            </a:endParaRPr>
          </a:p>
          <a:p>
            <a:endParaRPr lang="en-US" sz="2400" i="1" dirty="0">
              <a:latin typeface="Arial" panose="020B0604020202020204" pitchFamily="34" charset="0"/>
              <a:cs typeface="Arial" panose="020B0604020202020204" pitchFamily="34" charset="0"/>
            </a:endParaRPr>
          </a:p>
          <a:p>
            <a:r>
              <a:rPr lang="en-US" sz="2000" dirty="0" err="1" smtClean="0">
                <a:latin typeface="Arial" panose="020B0604020202020204" pitchFamily="34" charset="0"/>
                <a:cs typeface="Arial" panose="020B0604020202020204" pitchFamily="34" charset="0"/>
              </a:rPr>
              <a:t>Sumber</a:t>
            </a:r>
            <a:r>
              <a:rPr lang="en-US" sz="2000" dirty="0" smtClean="0">
                <a:latin typeface="Arial" panose="020B0604020202020204" pitchFamily="34" charset="0"/>
                <a:cs typeface="Arial" panose="020B0604020202020204" pitchFamily="34" charset="0"/>
              </a:rPr>
              <a:t> :</a:t>
            </a:r>
            <a:endParaRPr lang="fr-FR" sz="2000" dirty="0" smtClean="0">
              <a:latin typeface="Arial" panose="020B0604020202020204" pitchFamily="34" charset="0"/>
              <a:cs typeface="Arial" panose="020B0604020202020204" pitchFamily="34" charset="0"/>
            </a:endParaRPr>
          </a:p>
          <a:p>
            <a:pPr marL="711200" indent="-711200"/>
            <a:r>
              <a:rPr lang="fr-FR" sz="2000" dirty="0" err="1" smtClean="0">
                <a:latin typeface="Arial" panose="020B0604020202020204" pitchFamily="34" charset="0"/>
                <a:cs typeface="Arial" panose="020B0604020202020204" pitchFamily="34" charset="0"/>
              </a:rPr>
              <a:t>Pingkan</a:t>
            </a:r>
            <a:r>
              <a:rPr lang="fr-FR" sz="2000" dirty="0" smtClean="0">
                <a:latin typeface="Arial" panose="020B0604020202020204" pitchFamily="34" charset="0"/>
                <a:cs typeface="Arial" panose="020B0604020202020204" pitchFamily="34" charset="0"/>
              </a:rPr>
              <a:t>, F.P. 2012. </a:t>
            </a:r>
            <a:r>
              <a:rPr lang="fr-FR" sz="2000" dirty="0" err="1" smtClean="0">
                <a:latin typeface="Arial" panose="020B0604020202020204" pitchFamily="34" charset="0"/>
                <a:cs typeface="Arial" panose="020B0604020202020204" pitchFamily="34" charset="0"/>
              </a:rPr>
              <a:t>Kelimpahann</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Bakteri</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Indigenous</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Dekomposer</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Senyawa</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Organik</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Pada</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Reaktor</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Pengolahan</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Limbah</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Cair</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Skripsi</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Universitas</a:t>
            </a:r>
            <a:r>
              <a:rPr lang="fr-FR" sz="2000" dirty="0" smtClean="0">
                <a:latin typeface="Arial" panose="020B0604020202020204" pitchFamily="34" charset="0"/>
                <a:cs typeface="Arial" panose="020B0604020202020204" pitchFamily="34" charset="0"/>
              </a:rPr>
              <a:t> Airlangga. Surabaya</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7001" y="3454400"/>
            <a:ext cx="2616200" cy="1627431"/>
          </a:xfrm>
          <a:prstGeom prst="rect">
            <a:avLst/>
          </a:prstGeom>
        </p:spPr>
      </p:pic>
      <p:sp>
        <p:nvSpPr>
          <p:cNvPr id="7" name="TextBox 6"/>
          <p:cNvSpPr txBox="1"/>
          <p:nvPr/>
        </p:nvSpPr>
        <p:spPr>
          <a:xfrm>
            <a:off x="7747001" y="5130800"/>
            <a:ext cx="26162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i="1" dirty="0" err="1" smtClean="0">
                <a:latin typeface="Arial" panose="020B0604020202020204" pitchFamily="34" charset="0"/>
                <a:cs typeface="Arial" panose="020B0604020202020204" pitchFamily="34" charset="0"/>
              </a:rPr>
              <a:t>Bukholderia</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sp</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5075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5" name="Rectangle 4"/>
          <p:cNvSpPr/>
          <p:nvPr/>
        </p:nvSpPr>
        <p:spPr>
          <a:xfrm>
            <a:off x="0" y="0"/>
            <a:ext cx="12192000" cy="6896781"/>
          </a:xfrm>
          <a:prstGeom prst="rect">
            <a:avLst/>
          </a:prstGeom>
          <a:gradFill flip="none" rotWithShape="1">
            <a:gsLst>
              <a:gs pos="0">
                <a:schemeClr val="accent3">
                  <a:lumMod val="75000"/>
                  <a:alpha val="85000"/>
                </a:schemeClr>
              </a:gs>
              <a:gs pos="74000">
                <a:schemeClr val="accent6">
                  <a:alpha val="85000"/>
                </a:schemeClr>
              </a:gs>
              <a:gs pos="100000">
                <a:schemeClr val="accent3">
                  <a:lumMod val="75000"/>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2"/>
          <p:cNvSpPr>
            <a:spLocks noGrp="1"/>
          </p:cNvSpPr>
          <p:nvPr>
            <p:ph type="title"/>
          </p:nvPr>
        </p:nvSpPr>
        <p:spPr>
          <a:xfrm>
            <a:off x="2616036" y="175174"/>
            <a:ext cx="6768596" cy="663026"/>
          </a:xfrm>
          <a:solidFill>
            <a:schemeClr val="bg1">
              <a:alpha val="50000"/>
            </a:schemeClr>
          </a:solidFill>
        </p:spPr>
        <p:txBody>
          <a:bodyPr anchor="ctr">
            <a:normAutofit/>
          </a:bodyPr>
          <a:lstStyle/>
          <a:p>
            <a:r>
              <a:rPr lang="en-US" sz="4400" dirty="0" smtClean="0"/>
              <a:t>7. AMILOLITIK</a:t>
            </a:r>
            <a:endParaRPr lang="id-ID" sz="4400" dirty="0"/>
          </a:p>
        </p:txBody>
      </p:sp>
      <p:sp>
        <p:nvSpPr>
          <p:cNvPr id="4" name="TextBox 3"/>
          <p:cNvSpPr txBox="1"/>
          <p:nvPr/>
        </p:nvSpPr>
        <p:spPr>
          <a:xfrm>
            <a:off x="353192" y="986638"/>
            <a:ext cx="11294283" cy="58169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amilolitik</a:t>
            </a:r>
            <a:r>
              <a:rPr lang="fr-FR" sz="2400" dirty="0" smtClean="0">
                <a:latin typeface="Arial" panose="020B0604020202020204" pitchFamily="34" charset="0"/>
                <a:cs typeface="Arial" panose="020B0604020202020204" pitchFamily="34" charset="0"/>
              </a:rPr>
              <a:t> :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yang </a:t>
            </a:r>
            <a:r>
              <a:rPr lang="fr-FR" sz="2400" dirty="0" err="1" smtClean="0">
                <a:latin typeface="Arial" panose="020B0604020202020204" pitchFamily="34" charset="0"/>
                <a:cs typeface="Arial" panose="020B0604020202020204" pitchFamily="34" charset="0"/>
              </a:rPr>
              <a:t>menghasilkan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enzim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amilase</a:t>
            </a:r>
            <a:r>
              <a:rPr lang="fr-FR" sz="2400" dirty="0" smtClean="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yang </a:t>
            </a:r>
            <a:r>
              <a:rPr lang="fr-FR" sz="2400" dirty="0" err="1" smtClean="0">
                <a:latin typeface="Arial" panose="020B0604020202020204" pitchFamily="34" charset="0"/>
                <a:cs typeface="Arial" panose="020B0604020202020204" pitchFamily="34" charset="0"/>
              </a:rPr>
              <a:t>memecah</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amilum</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menjadi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glukosa</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merupakan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termofilik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didominasi</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bakteri</a:t>
            </a:r>
            <a:r>
              <a:rPr lang="fr-FR" sz="2400" dirty="0" smtClean="0">
                <a:latin typeface="Arial" panose="020B0604020202020204" pitchFamily="34" charset="0"/>
                <a:cs typeface="Arial" panose="020B0604020202020204" pitchFamily="34" charset="0"/>
              </a:rPr>
              <a:t> gram </a:t>
            </a:r>
            <a:r>
              <a:rPr lang="fr-FR" sz="2400" dirty="0" smtClean="0">
                <a:latin typeface="Arial" panose="020B0604020202020204" pitchFamily="34" charset="0"/>
                <a:cs typeface="Arial" panose="020B0604020202020204" pitchFamily="34" charset="0"/>
              </a:rPr>
              <a:t>positif, </a:t>
            </a:r>
            <a:r>
              <a:rPr lang="fr-FR" sz="2400" dirty="0" err="1" smtClean="0">
                <a:latin typeface="Arial" panose="020B0604020202020204" pitchFamily="34" charset="0"/>
                <a:cs typeface="Arial" panose="020B0604020202020204" pitchFamily="34" charset="0"/>
              </a:rPr>
              <a:t>bentuk</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bulat</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aerob</a:t>
            </a:r>
            <a:endParaRPr lang="fr-FR"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v-SE" sz="2400" dirty="0" smtClean="0">
                <a:latin typeface="Arial" panose="020B0604020202020204" pitchFamily="34" charset="0"/>
                <a:cs typeface="Arial" panose="020B0604020202020204" pitchFamily="34" charset="0"/>
              </a:rPr>
              <a:t>Digunakan dalam industri </a:t>
            </a:r>
            <a:r>
              <a:rPr lang="sv-SE" sz="2400" dirty="0">
                <a:latin typeface="Arial" panose="020B0604020202020204" pitchFamily="34" charset="0"/>
                <a:cs typeface="Arial" panose="020B0604020202020204" pitchFamily="34" charset="0"/>
              </a:rPr>
              <a:t>makanan dan minuman, pembuatan sirup, susu fermentasi, etanol, </a:t>
            </a:r>
            <a:r>
              <a:rPr lang="sv-SE" sz="2400" i="1" dirty="0">
                <a:latin typeface="Arial" panose="020B0604020202020204" pitchFamily="34" charset="0"/>
                <a:cs typeface="Arial" panose="020B0604020202020204" pitchFamily="34" charset="0"/>
              </a:rPr>
              <a:t>food and pit </a:t>
            </a:r>
            <a:r>
              <a:rPr lang="sv-SE" sz="2400" dirty="0">
                <a:latin typeface="Arial" panose="020B0604020202020204" pitchFamily="34" charset="0"/>
                <a:cs typeface="Arial" panose="020B0604020202020204" pitchFamily="34" charset="0"/>
              </a:rPr>
              <a:t>(makanan ternak), suplemen, alkohol, kertas, dan deterjen </a:t>
            </a:r>
            <a:endParaRPr lang="fr-FR"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err="1" smtClean="0">
                <a:latin typeface="Arial" panose="020B0604020202020204" pitchFamily="34" charset="0"/>
                <a:cs typeface="Arial" panose="020B0604020202020204" pitchFamily="34" charset="0"/>
              </a:rPr>
              <a:t>Contohnya</a:t>
            </a:r>
            <a:r>
              <a:rPr lang="fr-FR" sz="2400" dirty="0" smtClean="0">
                <a:latin typeface="Arial" panose="020B0604020202020204" pitchFamily="34" charset="0"/>
                <a:cs typeface="Arial" panose="020B0604020202020204" pitchFamily="34" charset="0"/>
              </a:rPr>
              <a:t> : </a:t>
            </a:r>
            <a:r>
              <a:rPr lang="en-US" sz="2400" i="1" dirty="0">
                <a:latin typeface="Arial" panose="020B0604020202020204" pitchFamily="34" charset="0"/>
                <a:cs typeface="Arial" panose="020B0604020202020204" pitchFamily="34" charset="0"/>
              </a:rPr>
              <a:t>Bacillus </a:t>
            </a:r>
            <a:r>
              <a:rPr lang="en-US" sz="2400" i="1" dirty="0" err="1">
                <a:latin typeface="Arial" panose="020B0604020202020204" pitchFamily="34" charset="0"/>
                <a:cs typeface="Arial" panose="020B0604020202020204" pitchFamily="34" charset="0"/>
              </a:rPr>
              <a:t>coagulans</a:t>
            </a:r>
            <a:r>
              <a:rPr lang="en-US" sz="2400" i="1" dirty="0">
                <a:latin typeface="Arial" panose="020B0604020202020204" pitchFamily="34" charset="0"/>
                <a:cs typeface="Arial" panose="020B0604020202020204" pitchFamily="34" charset="0"/>
              </a:rPr>
              <a:t>, Bacillus </a:t>
            </a:r>
            <a:r>
              <a:rPr lang="en-US" sz="2400" i="1" dirty="0" err="1">
                <a:latin typeface="Arial" panose="020B0604020202020204" pitchFamily="34" charset="0"/>
                <a:cs typeface="Arial" panose="020B0604020202020204" pitchFamily="34" charset="0"/>
              </a:rPr>
              <a:t>licheniformis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Arthrobacter</a:t>
            </a:r>
            <a:r>
              <a:rPr lang="en-US" sz="2400" i="1" dirty="0">
                <a:latin typeface="Arial" panose="020B0604020202020204" pitchFamily="34" charset="0"/>
                <a:cs typeface="Arial" panose="020B0604020202020204" pitchFamily="34" charset="0"/>
              </a:rPr>
              <a:t> sp., Lactobacillus </a:t>
            </a:r>
            <a:r>
              <a:rPr lang="en-US" sz="2400" i="1" dirty="0" err="1">
                <a:latin typeface="Arial" panose="020B0604020202020204" pitchFamily="34" charset="0"/>
                <a:cs typeface="Arial" panose="020B0604020202020204" pitchFamily="34" charset="0"/>
              </a:rPr>
              <a:t>sporogenes</a:t>
            </a:r>
            <a:r>
              <a:rPr lang="en-US" sz="2400" i="1" dirty="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Pichia</a:t>
            </a:r>
            <a:r>
              <a:rPr lang="en-US" sz="2400" i="1" dirty="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anomala</a:t>
            </a:r>
            <a:endParaRPr lang="en-US" sz="2400" i="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i="1" dirty="0" smtClean="0">
              <a:latin typeface="Arial" panose="020B0604020202020204" pitchFamily="34" charset="0"/>
              <a:cs typeface="Arial" panose="020B0604020202020204" pitchFamily="34" charset="0"/>
            </a:endParaRPr>
          </a:p>
          <a:p>
            <a:endParaRPr lang="en-US" sz="2400" i="1" dirty="0" smtClean="0">
              <a:latin typeface="Arial" panose="020B0604020202020204" pitchFamily="34" charset="0"/>
              <a:cs typeface="Arial" panose="020B0604020202020204" pitchFamily="34" charset="0"/>
            </a:endParaRPr>
          </a:p>
          <a:p>
            <a:endParaRPr lang="en-US" sz="2400" i="1" dirty="0">
              <a:latin typeface="Arial" panose="020B0604020202020204" pitchFamily="34" charset="0"/>
              <a:cs typeface="Arial" panose="020B0604020202020204" pitchFamily="34" charset="0"/>
            </a:endParaRPr>
          </a:p>
          <a:p>
            <a:endParaRPr lang="en-US" sz="2400" i="1" dirty="0" smtClean="0">
              <a:latin typeface="Arial" panose="020B0604020202020204" pitchFamily="34" charset="0"/>
              <a:cs typeface="Arial" panose="020B0604020202020204" pitchFamily="34" charset="0"/>
            </a:endParaRPr>
          </a:p>
          <a:p>
            <a:r>
              <a:rPr lang="en-US" sz="2000" dirty="0" err="1" smtClean="0">
                <a:latin typeface="Arial" panose="020B0604020202020204" pitchFamily="34" charset="0"/>
                <a:cs typeface="Arial" panose="020B0604020202020204" pitchFamily="34" charset="0"/>
              </a:rPr>
              <a:t>Sumber</a:t>
            </a:r>
            <a:r>
              <a:rPr lang="en-US" sz="2000" dirty="0" smtClean="0">
                <a:latin typeface="Arial" panose="020B0604020202020204" pitchFamily="34" charset="0"/>
                <a:cs typeface="Arial" panose="020B0604020202020204" pitchFamily="34" charset="0"/>
              </a:rPr>
              <a:t> :</a:t>
            </a:r>
            <a:endParaRPr lang="fr-FR" sz="2000" dirty="0" smtClean="0">
              <a:latin typeface="Arial" panose="020B0604020202020204" pitchFamily="34" charset="0"/>
              <a:cs typeface="Arial" panose="020B0604020202020204" pitchFamily="34" charset="0"/>
            </a:endParaRPr>
          </a:p>
          <a:p>
            <a:pPr marL="711200" indent="-711200"/>
            <a:r>
              <a:rPr lang="fr-FR" sz="2000" dirty="0" err="1" smtClean="0">
                <a:latin typeface="Arial" panose="020B0604020202020204" pitchFamily="34" charset="0"/>
                <a:cs typeface="Arial" panose="020B0604020202020204" pitchFamily="34" charset="0"/>
              </a:rPr>
              <a:t>Pingkan</a:t>
            </a:r>
            <a:r>
              <a:rPr lang="fr-FR" sz="2000" dirty="0" smtClean="0">
                <a:latin typeface="Arial" panose="020B0604020202020204" pitchFamily="34" charset="0"/>
                <a:cs typeface="Arial" panose="020B0604020202020204" pitchFamily="34" charset="0"/>
              </a:rPr>
              <a:t>, F.P. 2012. </a:t>
            </a:r>
            <a:r>
              <a:rPr lang="fr-FR" sz="2000" dirty="0" err="1" smtClean="0">
                <a:latin typeface="Arial" panose="020B0604020202020204" pitchFamily="34" charset="0"/>
                <a:cs typeface="Arial" panose="020B0604020202020204" pitchFamily="34" charset="0"/>
              </a:rPr>
              <a:t>Kelimpahann</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Bakteri</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Indigenous</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Dekomposer</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Senyawa</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Organik</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Pada</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Reaktor</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Pengolahan</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Limbah</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Cair</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Skripsi</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Universitas</a:t>
            </a:r>
            <a:r>
              <a:rPr lang="fr-FR" sz="2000" dirty="0" smtClean="0">
                <a:latin typeface="Arial" panose="020B0604020202020204" pitchFamily="34" charset="0"/>
                <a:cs typeface="Arial" panose="020B0604020202020204" pitchFamily="34" charset="0"/>
              </a:rPr>
              <a:t> Airlangga. Surabaya</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013" y="4002389"/>
            <a:ext cx="3033725" cy="1993591"/>
          </a:xfrm>
          <a:prstGeom prst="rect">
            <a:avLst/>
          </a:prstGeom>
        </p:spPr>
      </p:pic>
      <p:sp>
        <p:nvSpPr>
          <p:cNvPr id="7" name="TextBox 6"/>
          <p:cNvSpPr txBox="1"/>
          <p:nvPr/>
        </p:nvSpPr>
        <p:spPr>
          <a:xfrm>
            <a:off x="7236613" y="4799129"/>
            <a:ext cx="315198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i="1" dirty="0" smtClean="0">
                <a:latin typeface="Arial" panose="020B0604020202020204" pitchFamily="34" charset="0"/>
                <a:cs typeface="Arial" panose="020B0604020202020204" pitchFamily="34" charset="0"/>
              </a:rPr>
              <a:t>Bacillus </a:t>
            </a:r>
            <a:r>
              <a:rPr lang="en-US" sz="2000" i="1" dirty="0" err="1" smtClean="0">
                <a:latin typeface="Arial" panose="020B0604020202020204" pitchFamily="34" charset="0"/>
                <a:cs typeface="Arial" panose="020B0604020202020204" pitchFamily="34" charset="0"/>
              </a:rPr>
              <a:t>coagulans</a:t>
            </a:r>
            <a:endParaRPr lang="en-US" sz="2000" dirty="0"/>
          </a:p>
        </p:txBody>
      </p:sp>
      <p:sp>
        <p:nvSpPr>
          <p:cNvPr id="8" name="Right Arrow 7"/>
          <p:cNvSpPr/>
          <p:nvPr/>
        </p:nvSpPr>
        <p:spPr>
          <a:xfrm>
            <a:off x="6135884" y="4694384"/>
            <a:ext cx="883067"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4733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356</TotalTime>
  <Words>3476</Words>
  <Application>Microsoft Office PowerPoint</Application>
  <PresentationFormat>Widescreen</PresentationFormat>
  <Paragraphs>308</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Black</vt:lpstr>
      <vt:lpstr>Calibri</vt:lpstr>
      <vt:lpstr>HY얕은샘물M</vt:lpstr>
      <vt:lpstr>Tw Cen MT</vt:lpstr>
      <vt:lpstr>Tw Cen MT Condensed</vt:lpstr>
      <vt:lpstr>Wingdings 3</vt:lpstr>
      <vt:lpstr>Integral</vt:lpstr>
      <vt:lpstr>PowerPoint Presentation</vt:lpstr>
      <vt:lpstr>1. Bakteri asam laktat (bal)</vt:lpstr>
      <vt:lpstr>2. Bakteri asam ASETAT (baA)</vt:lpstr>
      <vt:lpstr>3. Bakteri Asam Butirat (BAB)</vt:lpstr>
      <vt:lpstr>4. Bakteri asam propionat (bap)</vt:lpstr>
      <vt:lpstr>BAKTERI PENGHASIL ENZIM</vt:lpstr>
      <vt:lpstr>5. Proteolitik</vt:lpstr>
      <vt:lpstr>6. lipolitik</vt:lpstr>
      <vt:lpstr>7. AMILOLITIK</vt:lpstr>
      <vt:lpstr>8. Pektinolitik</vt:lpstr>
      <vt:lpstr>BAKTERI Suhu pengawetan</vt:lpstr>
      <vt:lpstr>9. Thermofilik</vt:lpstr>
      <vt:lpstr>10. Thermodurik</vt:lpstr>
      <vt:lpstr>11. Psikrofilik</vt:lpstr>
      <vt:lpstr>Konsentrasi makanan</vt:lpstr>
      <vt:lpstr>12. HALOFILIK</vt:lpstr>
      <vt:lpstr>13. OSMOFILIK</vt:lpstr>
      <vt:lpstr>14. Penghasil pigmen</vt:lpstr>
      <vt:lpstr>15. Penghasil lendir dan pembentuk gumpalan</vt:lpstr>
      <vt:lpstr>16.PENGHASIL GAS</vt:lpstr>
      <vt:lpstr>16.PENGHASIL GAS</vt:lpstr>
      <vt:lpstr>17. Bakteri coliform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31</cp:revision>
  <dcterms:created xsi:type="dcterms:W3CDTF">2022-03-10T10:31:56Z</dcterms:created>
  <dcterms:modified xsi:type="dcterms:W3CDTF">2022-03-17T06:43:09Z</dcterms:modified>
</cp:coreProperties>
</file>