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3"/>
  </p:notesMasterIdLst>
  <p:sldIdLst>
    <p:sldId id="256" r:id="rId2"/>
    <p:sldId id="257" r:id="rId3"/>
    <p:sldId id="294" r:id="rId4"/>
    <p:sldId id="306" r:id="rId5"/>
    <p:sldId id="307" r:id="rId6"/>
    <p:sldId id="295" r:id="rId7"/>
    <p:sldId id="309" r:id="rId8"/>
    <p:sldId id="310" r:id="rId9"/>
    <p:sldId id="296" r:id="rId10"/>
    <p:sldId id="299" r:id="rId11"/>
    <p:sldId id="300" r:id="rId12"/>
    <p:sldId id="297" r:id="rId13"/>
    <p:sldId id="305" r:id="rId14"/>
    <p:sldId id="303" r:id="rId15"/>
    <p:sldId id="298" r:id="rId16"/>
    <p:sldId id="293" r:id="rId17"/>
    <p:sldId id="302" r:id="rId18"/>
    <p:sldId id="304" r:id="rId19"/>
    <p:sldId id="308" r:id="rId20"/>
    <p:sldId id="311" r:id="rId21"/>
    <p:sldId id="277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Montserrat" pitchFamily="2" charset="77"/>
      <p:regular r:id="rId33"/>
      <p:bold r:id="rId34"/>
      <p:italic r:id="rId35"/>
      <p:boldItalic r:id="rId36"/>
    </p:embeddedFont>
    <p:embeddedFont>
      <p:font typeface="TT Commons Pro" panose="020F0502020204030204" pitchFamily="34" charset="0"/>
      <p:regular r:id="rId37"/>
      <p:bold r:id="rId38"/>
      <p:italic r:id="rId39"/>
      <p:boldItalic r:id="rId40"/>
    </p:embeddedFont>
    <p:embeddedFont>
      <p:font typeface="Vidaloka" panose="02000504000000020004" pitchFamily="2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C4F136-5C75-45C1-8DAA-1FC2ACB14D1B}">
  <a:tblStyle styleId="{FFC4F136-5C75-45C1-8DAA-1FC2ACB14D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8"/>
    <p:restoredTop sz="94662"/>
  </p:normalViewPr>
  <p:slideViewPr>
    <p:cSldViewPr snapToGrid="0" snapToObjects="1">
      <p:cViewPr varScale="1">
        <p:scale>
          <a:sx n="45" d="100"/>
          <a:sy n="45" d="100"/>
        </p:scale>
        <p:origin x="192" y="1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75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67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9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63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028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70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5202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834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305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87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53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cc7554a049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cc7554a049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96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37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94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34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541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079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839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>
            <a:spLocks noGrp="1"/>
          </p:cNvSpPr>
          <p:nvPr>
            <p:ph type="ctrTitle"/>
          </p:nvPr>
        </p:nvSpPr>
        <p:spPr>
          <a:xfrm>
            <a:off x="1040524" y="1876293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BAKTERI YANG BERPERAN DALAM PANGAN</a:t>
            </a:r>
            <a:endParaRPr dirty="0"/>
          </a:p>
        </p:txBody>
      </p:sp>
      <p:sp>
        <p:nvSpPr>
          <p:cNvPr id="250" name="Google Shape;250;p36"/>
          <p:cNvSpPr txBox="1">
            <a:spLocks noGrp="1"/>
          </p:cNvSpPr>
          <p:nvPr>
            <p:ph type="subTitle" idx="1"/>
          </p:nvPr>
        </p:nvSpPr>
        <p:spPr>
          <a:xfrm>
            <a:off x="1039975" y="3928893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KELOMPOK 1 </a:t>
            </a:r>
            <a:r>
              <a:rPr lang="en-US" dirty="0"/>
              <a:t>THP B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434715"/>
            <a:ext cx="7717500" cy="4134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dirty="0"/>
              <a:t>10. THERMODURIK</a:t>
            </a:r>
          </a:p>
          <a:p>
            <a:pPr marL="114300" indent="0">
              <a:buNone/>
            </a:pP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thermodurik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yang </a:t>
            </a:r>
            <a:r>
              <a:rPr lang="en-US" sz="1400" dirty="0" err="1"/>
              <a:t>tahan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pemanasan</a:t>
            </a:r>
            <a:r>
              <a:rPr lang="en-US" sz="1400" dirty="0"/>
              <a:t> pada </a:t>
            </a:r>
            <a:r>
              <a:rPr lang="en-US" sz="1400" dirty="0" err="1"/>
              <a:t>suhu</a:t>
            </a:r>
            <a:r>
              <a:rPr lang="en-US" sz="1400" dirty="0"/>
              <a:t> </a:t>
            </a:r>
            <a:r>
              <a:rPr lang="en-US" sz="1400" dirty="0" err="1"/>
              <a:t>relatif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pasteurisasi</a:t>
            </a:r>
            <a:r>
              <a:rPr lang="en-US" sz="1400" dirty="0"/>
              <a:t>,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pada </a:t>
            </a:r>
            <a:r>
              <a:rPr lang="en-US" sz="1400" dirty="0" err="1"/>
              <a:t>suhu</a:t>
            </a:r>
            <a:r>
              <a:rPr lang="en-US" sz="1400" dirty="0"/>
              <a:t> </a:t>
            </a:r>
            <a:r>
              <a:rPr lang="en-US" sz="1400" dirty="0" err="1"/>
              <a:t>relatif</a:t>
            </a:r>
            <a:r>
              <a:rPr lang="en-US" sz="1400" dirty="0"/>
              <a:t> </a:t>
            </a:r>
            <a:r>
              <a:rPr lang="en-US" sz="1400" dirty="0" err="1"/>
              <a:t>tinggi</a:t>
            </a:r>
            <a:r>
              <a:rPr lang="en-US" sz="1400" dirty="0"/>
              <a:t>. </a:t>
            </a:r>
            <a:endParaRPr lang="en-ID" sz="1400" dirty="0"/>
          </a:p>
          <a:p>
            <a:pPr lvl="0"/>
            <a:r>
              <a:rPr lang="en-US" sz="1400" dirty="0" err="1"/>
              <a:t>Bentuk</a:t>
            </a:r>
            <a:r>
              <a:rPr lang="en-US" sz="1400" dirty="0"/>
              <a:t> =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biasanya</a:t>
            </a:r>
            <a:r>
              <a:rPr lang="en-ID" sz="1400" dirty="0"/>
              <a:t> </a:t>
            </a:r>
            <a:r>
              <a:rPr lang="en-ID" sz="1400" dirty="0" err="1"/>
              <a:t>ditemui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bentuk</a:t>
            </a:r>
            <a:r>
              <a:rPr lang="en-ID" sz="1400" dirty="0"/>
              <a:t> kokus (</a:t>
            </a:r>
            <a:r>
              <a:rPr lang="en-ID" sz="1400" dirty="0" err="1"/>
              <a:t>bulat</a:t>
            </a:r>
            <a:r>
              <a:rPr lang="en-ID" sz="1400" dirty="0"/>
              <a:t>) </a:t>
            </a:r>
            <a:r>
              <a:rPr lang="en-ID" sz="1400" dirty="0" err="1"/>
              <a:t>ataupun</a:t>
            </a:r>
            <a:r>
              <a:rPr lang="en-ID" sz="1400" dirty="0"/>
              <a:t> </a:t>
            </a:r>
            <a:r>
              <a:rPr lang="en-ID" sz="1400" dirty="0" err="1"/>
              <a:t>dalam</a:t>
            </a:r>
            <a:r>
              <a:rPr lang="en-ID" sz="1400" dirty="0"/>
              <a:t> </a:t>
            </a:r>
            <a:r>
              <a:rPr lang="en-ID" sz="1400" dirty="0" err="1"/>
              <a:t>bentuk</a:t>
            </a:r>
            <a:r>
              <a:rPr lang="en-ID" sz="1400" dirty="0"/>
              <a:t> </a:t>
            </a:r>
            <a:r>
              <a:rPr lang="en-ID" sz="1400" dirty="0" err="1"/>
              <a:t>batang</a:t>
            </a:r>
            <a:r>
              <a:rPr lang="en-ID" sz="1400" dirty="0"/>
              <a:t>.</a:t>
            </a:r>
          </a:p>
          <a:p>
            <a:pPr lvl="0"/>
            <a:r>
              <a:rPr lang="en-ID" sz="1400" dirty="0" err="1"/>
              <a:t>Suhu</a:t>
            </a:r>
            <a:r>
              <a:rPr lang="en-ID" sz="1400" dirty="0"/>
              <a:t>  =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thermodurik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bertahan</a:t>
            </a:r>
            <a:r>
              <a:rPr lang="en-ID" sz="1400" dirty="0"/>
              <a:t> pada </a:t>
            </a:r>
            <a:r>
              <a:rPr lang="en-ID" sz="1400" dirty="0" err="1"/>
              <a:t>suhu</a:t>
            </a:r>
            <a:r>
              <a:rPr lang="en-ID" sz="1400" dirty="0"/>
              <a:t> </a:t>
            </a:r>
            <a:r>
              <a:rPr lang="en-ID" sz="1400" dirty="0" err="1"/>
              <a:t>pasteurisasi</a:t>
            </a:r>
            <a:r>
              <a:rPr lang="en-ID" sz="1400" dirty="0"/>
              <a:t> 60 </a:t>
            </a:r>
            <a:r>
              <a:rPr lang="en-ID" sz="1400" dirty="0" err="1"/>
              <a:t>derajar</a:t>
            </a:r>
            <a:r>
              <a:rPr lang="en-ID" sz="1400" dirty="0"/>
              <a:t> </a:t>
            </a:r>
            <a:r>
              <a:rPr lang="en-ID" sz="1400" dirty="0" err="1"/>
              <a:t>celcius</a:t>
            </a:r>
            <a:r>
              <a:rPr lang="en-ID" sz="1400" dirty="0"/>
              <a:t> </a:t>
            </a:r>
            <a:r>
              <a:rPr lang="en-ID" sz="1400" dirty="0" err="1"/>
              <a:t>sampai</a:t>
            </a:r>
            <a:r>
              <a:rPr lang="en-ID" sz="1400" dirty="0"/>
              <a:t> 75 </a:t>
            </a:r>
            <a:r>
              <a:rPr lang="en-ID" sz="1400" dirty="0" err="1"/>
              <a:t>derajat</a:t>
            </a:r>
            <a:r>
              <a:rPr lang="en-ID" sz="1400" dirty="0"/>
              <a:t> </a:t>
            </a:r>
            <a:r>
              <a:rPr lang="en-ID" sz="1400" dirty="0" err="1"/>
              <a:t>celcius</a:t>
            </a:r>
            <a:r>
              <a:rPr lang="en-ID" sz="1400" dirty="0"/>
              <a:t>. </a:t>
            </a:r>
            <a:r>
              <a:rPr lang="en-ID" sz="1400" dirty="0" err="1"/>
              <a:t>Namun</a:t>
            </a:r>
            <a:r>
              <a:rPr lang="en-ID" sz="1400" dirty="0"/>
              <a:t>, </a:t>
            </a:r>
            <a:r>
              <a:rPr lang="en-ID" sz="1400" dirty="0" err="1"/>
              <a:t>penyimpanan</a:t>
            </a:r>
            <a:r>
              <a:rPr lang="en-ID" sz="1400" dirty="0"/>
              <a:t> pada </a:t>
            </a:r>
            <a:r>
              <a:rPr lang="en-ID" sz="1400" dirty="0" err="1"/>
              <a:t>suhu</a:t>
            </a:r>
            <a:r>
              <a:rPr lang="en-ID" sz="1400" dirty="0"/>
              <a:t> refrigerator (4-10 </a:t>
            </a:r>
            <a:r>
              <a:rPr lang="en-ID" sz="1400" dirty="0" err="1"/>
              <a:t>derajat</a:t>
            </a:r>
            <a:r>
              <a:rPr lang="en-ID" sz="1400" dirty="0"/>
              <a:t> </a:t>
            </a:r>
            <a:r>
              <a:rPr lang="en-ID" sz="1400" dirty="0" err="1"/>
              <a:t>celcius</a:t>
            </a:r>
            <a:r>
              <a:rPr lang="en-ID" sz="1400" dirty="0"/>
              <a:t>) </a:t>
            </a:r>
            <a:r>
              <a:rPr lang="en-ID" sz="1400" dirty="0" err="1"/>
              <a:t>mampu</a:t>
            </a:r>
            <a:r>
              <a:rPr lang="en-ID" sz="1400" dirty="0"/>
              <a:t> </a:t>
            </a:r>
            <a:r>
              <a:rPr lang="en-ID" sz="1400" dirty="0" err="1"/>
              <a:t>menekan</a:t>
            </a:r>
            <a:r>
              <a:rPr lang="en-ID" sz="1400" dirty="0"/>
              <a:t> </a:t>
            </a:r>
            <a:r>
              <a:rPr lang="en-ID" sz="1400" dirty="0" err="1"/>
              <a:t>pertumbuhan</a:t>
            </a:r>
            <a:r>
              <a:rPr lang="en-ID" sz="1400" dirty="0"/>
              <a:t>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thermodurik</a:t>
            </a:r>
            <a:r>
              <a:rPr lang="en-ID" sz="1400" dirty="0"/>
              <a:t> yang </a:t>
            </a:r>
            <a:r>
              <a:rPr lang="en-ID" sz="1400" dirty="0" err="1"/>
              <a:t>masih</a:t>
            </a:r>
            <a:r>
              <a:rPr lang="en-ID" sz="1400" dirty="0"/>
              <a:t> </a:t>
            </a:r>
            <a:r>
              <a:rPr lang="en-ID" sz="1400" dirty="0" err="1"/>
              <a:t>bertahan</a:t>
            </a:r>
            <a:r>
              <a:rPr lang="en-ID" sz="1400" dirty="0"/>
              <a:t> </a:t>
            </a:r>
            <a:r>
              <a:rPr lang="en-ID" sz="1400" dirty="0" err="1"/>
              <a:t>didalam</a:t>
            </a:r>
            <a:r>
              <a:rPr lang="en-ID" sz="1400" dirty="0"/>
              <a:t> susu </a:t>
            </a:r>
            <a:r>
              <a:rPr lang="en-ID" sz="1400" dirty="0" err="1"/>
              <a:t>pasteurisasi</a:t>
            </a:r>
            <a:r>
              <a:rPr lang="en-ID" sz="1400" dirty="0"/>
              <a:t>. </a:t>
            </a:r>
          </a:p>
          <a:p>
            <a:pPr lvl="0"/>
            <a:r>
              <a:rPr lang="en-ID" sz="1400" dirty="0"/>
              <a:t>Habitat = </a:t>
            </a:r>
            <a:r>
              <a:rPr lang="en-ID" sz="1400" dirty="0" err="1"/>
              <a:t>Jenis</a:t>
            </a:r>
            <a:r>
              <a:rPr lang="en-ID" sz="1400" dirty="0"/>
              <a:t>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banyak</a:t>
            </a:r>
            <a:r>
              <a:rPr lang="en-ID" sz="1400" dirty="0"/>
              <a:t> </a:t>
            </a:r>
            <a:r>
              <a:rPr lang="en-ID" sz="1400" dirty="0" err="1"/>
              <a:t>ditemukan</a:t>
            </a:r>
            <a:r>
              <a:rPr lang="en-ID" sz="1400" dirty="0"/>
              <a:t> pada </a:t>
            </a:r>
            <a:r>
              <a:rPr lang="en-ID" sz="1400" dirty="0" err="1"/>
              <a:t>produk</a:t>
            </a:r>
            <a:r>
              <a:rPr lang="en-ID" sz="1400" dirty="0"/>
              <a:t> yang </a:t>
            </a:r>
            <a:r>
              <a:rPr lang="en-ID" sz="1400" dirty="0" err="1"/>
              <a:t>telah</a:t>
            </a:r>
            <a:r>
              <a:rPr lang="en-ID" sz="1400" dirty="0"/>
              <a:t> </a:t>
            </a:r>
            <a:r>
              <a:rPr lang="en-ID" sz="1400" dirty="0" err="1"/>
              <a:t>melalui</a:t>
            </a:r>
            <a:r>
              <a:rPr lang="en-ID" sz="1400" dirty="0"/>
              <a:t> proses </a:t>
            </a:r>
            <a:r>
              <a:rPr lang="en-ID" sz="1400" dirty="0" err="1"/>
              <a:t>pasteurisasi</a:t>
            </a:r>
            <a:r>
              <a:rPr lang="en-ID" sz="1400" dirty="0"/>
              <a:t>, </a:t>
            </a:r>
            <a:r>
              <a:rPr lang="en-ID" sz="1400" dirty="0" err="1"/>
              <a:t>seperti</a:t>
            </a:r>
            <a:r>
              <a:rPr lang="en-ID" sz="1400" dirty="0"/>
              <a:t> pada susu </a:t>
            </a:r>
            <a:r>
              <a:rPr lang="en-ID" sz="1400" dirty="0" err="1"/>
              <a:t>pasteurisasi</a:t>
            </a:r>
            <a:endParaRPr lang="en-ID" sz="1400" dirty="0"/>
          </a:p>
          <a:p>
            <a:pPr lvl="0"/>
            <a:r>
              <a:rPr lang="en-ID" sz="1400" dirty="0" err="1"/>
              <a:t>Contoh</a:t>
            </a:r>
            <a:r>
              <a:rPr lang="en-ID" sz="1400" dirty="0"/>
              <a:t> = </a:t>
            </a:r>
            <a:r>
              <a:rPr lang="en-ID" sz="1400" i="1" dirty="0"/>
              <a:t>Micrococcus, </a:t>
            </a:r>
            <a:r>
              <a:rPr lang="en-ID" sz="1400" i="1" dirty="0" err="1"/>
              <a:t>Microbacterium</a:t>
            </a:r>
            <a:r>
              <a:rPr lang="en-ID" sz="1400" i="1" dirty="0"/>
              <a:t>, Streptococcus, Lactobacillus, Bacillus, Clostridium, Micrococcus</a:t>
            </a:r>
            <a:r>
              <a:rPr lang="en-ID" sz="1400" dirty="0"/>
              <a:t>, </a:t>
            </a:r>
            <a:r>
              <a:rPr lang="en-ID" sz="1400" i="1" dirty="0"/>
              <a:t>Corynebacterium, </a:t>
            </a:r>
            <a:r>
              <a:rPr lang="en-ID" sz="1400" dirty="0"/>
              <a:t>dan </a:t>
            </a:r>
            <a:r>
              <a:rPr lang="en-ID" sz="1400" i="1" dirty="0" err="1"/>
              <a:t>Arthobacter</a:t>
            </a:r>
            <a:r>
              <a:rPr lang="en-ID" sz="1400" i="1" dirty="0"/>
              <a:t>.</a:t>
            </a:r>
          </a:p>
          <a:p>
            <a:pPr marL="114300" lvl="0" indent="0">
              <a:buNone/>
            </a:pPr>
            <a:endParaRPr lang="en-ID" sz="1400" i="1" dirty="0"/>
          </a:p>
          <a:p>
            <a:pPr marL="114300" lvl="0" indent="0">
              <a:buNone/>
            </a:pPr>
            <a:r>
              <a:rPr lang="en-ID" sz="1400" dirty="0"/>
              <a:t>11. PSIKOFILIK </a:t>
            </a:r>
          </a:p>
          <a:p>
            <a:pPr marL="114300" indent="0">
              <a:buNone/>
            </a:pP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psikofilik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yang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bertahan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bahkan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</a:t>
            </a:r>
            <a:r>
              <a:rPr lang="en-US" sz="1400" dirty="0" err="1"/>
              <a:t>subur</a:t>
            </a:r>
            <a:r>
              <a:rPr lang="en-US" sz="1400" dirty="0"/>
              <a:t> pada </a:t>
            </a:r>
            <a:r>
              <a:rPr lang="en-US" sz="1400" dirty="0" err="1"/>
              <a:t>suhu</a:t>
            </a:r>
            <a:r>
              <a:rPr lang="en-US" sz="1400" dirty="0"/>
              <a:t>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dingin</a:t>
            </a:r>
            <a:r>
              <a:rPr lang="en-US" sz="1400" dirty="0"/>
              <a:t>.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psikofilik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konsestrasi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 pada </a:t>
            </a:r>
            <a:r>
              <a:rPr lang="en-US" sz="1400" dirty="0" err="1"/>
              <a:t>perindustrian</a:t>
            </a:r>
            <a:r>
              <a:rPr lang="en-US" sz="1400" dirty="0"/>
              <a:t>.</a:t>
            </a:r>
            <a:endParaRPr lang="en-ID" sz="1400" dirty="0"/>
          </a:p>
          <a:p>
            <a:pPr marL="114300" lvl="0" indent="0">
              <a:buNone/>
            </a:pPr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3259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434715"/>
            <a:ext cx="7717500" cy="4134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400" dirty="0" err="1"/>
              <a:t>Bentuk</a:t>
            </a:r>
            <a:r>
              <a:rPr lang="en-US" sz="1400" dirty="0"/>
              <a:t> = 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ditemukan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batang</a:t>
            </a:r>
            <a:r>
              <a:rPr lang="en-US" sz="1400" dirty="0"/>
              <a:t> </a:t>
            </a:r>
            <a:r>
              <a:rPr lang="en-US" sz="1400" dirty="0" err="1"/>
              <a:t>ataupun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kokus (</a:t>
            </a:r>
            <a:r>
              <a:rPr lang="en-US" sz="1400" dirty="0" err="1"/>
              <a:t>bulat</a:t>
            </a:r>
            <a:r>
              <a:rPr lang="en-US" sz="1400" dirty="0"/>
              <a:t>).</a:t>
            </a:r>
            <a:endParaRPr lang="en-ID" sz="1400" dirty="0"/>
          </a:p>
          <a:p>
            <a:pPr lvl="0"/>
            <a:r>
              <a:rPr lang="en-US" sz="1400" dirty="0" err="1"/>
              <a:t>Suhu</a:t>
            </a:r>
            <a:r>
              <a:rPr lang="en-US" sz="1400" dirty="0"/>
              <a:t> =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psikofilik</a:t>
            </a:r>
            <a:r>
              <a:rPr lang="en-ID" sz="1400" dirty="0"/>
              <a:t> </a:t>
            </a:r>
            <a:r>
              <a:rPr lang="en-ID" sz="1400" dirty="0" err="1"/>
              <a:t>mampu</a:t>
            </a:r>
            <a:r>
              <a:rPr lang="en-ID" sz="1400" dirty="0"/>
              <a:t> </a:t>
            </a:r>
            <a:r>
              <a:rPr lang="en-ID" sz="1400" dirty="0" err="1"/>
              <a:t>tumbuh</a:t>
            </a:r>
            <a:r>
              <a:rPr lang="en-ID" sz="1400" dirty="0"/>
              <a:t> pada </a:t>
            </a:r>
            <a:r>
              <a:rPr lang="en-ID" sz="1400" dirty="0" err="1"/>
              <a:t>suhu</a:t>
            </a:r>
            <a:r>
              <a:rPr lang="en-ID" sz="1400" dirty="0"/>
              <a:t> minimum (-4-5° C), optimum (25-30° C), dan </a:t>
            </a:r>
            <a:r>
              <a:rPr lang="en-ID" sz="1400" dirty="0" err="1"/>
              <a:t>maksimum</a:t>
            </a:r>
            <a:r>
              <a:rPr lang="en-ID" sz="1400" dirty="0"/>
              <a:t> (30-35° C). </a:t>
            </a:r>
            <a:r>
              <a:rPr lang="en-ID" sz="1400" dirty="0" err="1"/>
              <a:t>Suhu</a:t>
            </a:r>
            <a:r>
              <a:rPr lang="en-ID" sz="1400" dirty="0"/>
              <a:t> 35° C </a:t>
            </a:r>
            <a:r>
              <a:rPr lang="en-ID" sz="1400" dirty="0" err="1"/>
              <a:t>merupakan</a:t>
            </a:r>
            <a:r>
              <a:rPr lang="en-ID" sz="1400" dirty="0"/>
              <a:t> </a:t>
            </a:r>
            <a:r>
              <a:rPr lang="en-ID" sz="1400" dirty="0" err="1"/>
              <a:t>suhu</a:t>
            </a:r>
            <a:r>
              <a:rPr lang="en-ID" sz="1400" dirty="0"/>
              <a:t> </a:t>
            </a:r>
            <a:r>
              <a:rPr lang="en-ID" sz="1400" dirty="0" err="1"/>
              <a:t>maksimum</a:t>
            </a:r>
            <a:r>
              <a:rPr lang="en-ID" sz="1400" dirty="0"/>
              <a:t> </a:t>
            </a:r>
            <a:r>
              <a:rPr lang="en-ID" sz="1400" dirty="0" err="1"/>
              <a:t>pertumbuhan</a:t>
            </a:r>
            <a:r>
              <a:rPr lang="en-ID" sz="1400" dirty="0"/>
              <a:t>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psikofilik</a:t>
            </a:r>
            <a:r>
              <a:rPr lang="en-ID" sz="1400" dirty="0"/>
              <a:t>, </a:t>
            </a:r>
            <a:r>
              <a:rPr lang="en-ID" sz="1400" dirty="0" err="1"/>
              <a:t>maka</a:t>
            </a:r>
            <a:r>
              <a:rPr lang="en-ID" sz="1400" dirty="0"/>
              <a:t> pada </a:t>
            </a:r>
            <a:r>
              <a:rPr lang="en-ID" sz="1400" dirty="0" err="1"/>
              <a:t>suhu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dikatakan</a:t>
            </a:r>
            <a:r>
              <a:rPr lang="en-ID" sz="1400" dirty="0"/>
              <a:t> </a:t>
            </a:r>
            <a:r>
              <a:rPr lang="en-ID" sz="1400" dirty="0" err="1"/>
              <a:t>bahwa</a:t>
            </a:r>
            <a:r>
              <a:rPr lang="en-ID" sz="1400" dirty="0"/>
              <a:t>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psikotropik</a:t>
            </a:r>
            <a:r>
              <a:rPr lang="en-ID" sz="1400" dirty="0"/>
              <a:t> </a:t>
            </a:r>
            <a:r>
              <a:rPr lang="en-ID" sz="1400" dirty="0" err="1"/>
              <a:t>tersebut</a:t>
            </a:r>
            <a:r>
              <a:rPr lang="en-ID" sz="1400" dirty="0"/>
              <a:t> </a:t>
            </a:r>
            <a:r>
              <a:rPr lang="en-ID" sz="1400" dirty="0" err="1"/>
              <a:t>sudah</a:t>
            </a:r>
            <a:r>
              <a:rPr lang="en-ID" sz="1400" dirty="0"/>
              <a:t> </a:t>
            </a:r>
            <a:r>
              <a:rPr lang="en-ID" sz="1400" dirty="0" err="1"/>
              <a:t>memasuki</a:t>
            </a:r>
            <a:r>
              <a:rPr lang="en-ID" sz="1400" dirty="0"/>
              <a:t> </a:t>
            </a:r>
            <a:r>
              <a:rPr lang="en-ID" sz="1400" dirty="0" err="1"/>
              <a:t>fase</a:t>
            </a:r>
            <a:r>
              <a:rPr lang="en-ID" sz="1400" dirty="0"/>
              <a:t> </a:t>
            </a:r>
            <a:r>
              <a:rPr lang="en-ID" sz="1400" dirty="0" err="1"/>
              <a:t>kematian</a:t>
            </a:r>
            <a:r>
              <a:rPr lang="en-ID" sz="1400" dirty="0"/>
              <a:t>.</a:t>
            </a:r>
          </a:p>
          <a:p>
            <a:pPr lvl="0"/>
            <a:r>
              <a:rPr lang="en-ID" sz="1400" dirty="0"/>
              <a:t>Habitat =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ditemukan</a:t>
            </a:r>
            <a:r>
              <a:rPr lang="en-ID" sz="1400" dirty="0"/>
              <a:t> di </a:t>
            </a:r>
            <a:r>
              <a:rPr lang="en-ID" sz="1400" dirty="0" err="1"/>
              <a:t>tanah</a:t>
            </a:r>
            <a:r>
              <a:rPr lang="en-ID" sz="1400" dirty="0"/>
              <a:t>, di </a:t>
            </a:r>
            <a:r>
              <a:rPr lang="en-ID" sz="1400" dirty="0" err="1"/>
              <a:t>permukaan</a:t>
            </a:r>
            <a:r>
              <a:rPr lang="en-ID" sz="1400" dirty="0"/>
              <a:t>, di </a:t>
            </a:r>
            <a:r>
              <a:rPr lang="en-ID" sz="1400" dirty="0" err="1"/>
              <a:t>kedalaman</a:t>
            </a:r>
            <a:r>
              <a:rPr lang="en-ID" sz="1400" dirty="0"/>
              <a:t> </a:t>
            </a:r>
            <a:r>
              <a:rPr lang="en-ID" sz="1400" dirty="0" err="1"/>
              <a:t>laut</a:t>
            </a:r>
            <a:r>
              <a:rPr lang="en-ID" sz="1400" dirty="0"/>
              <a:t>, di </a:t>
            </a:r>
            <a:r>
              <a:rPr lang="en-ID" sz="1400" dirty="0" err="1"/>
              <a:t>ekosistem</a:t>
            </a:r>
            <a:r>
              <a:rPr lang="en-ID" sz="1400" dirty="0"/>
              <a:t> </a:t>
            </a:r>
            <a:r>
              <a:rPr lang="en-ID" sz="1400" dirty="0" err="1"/>
              <a:t>antarktik</a:t>
            </a:r>
            <a:r>
              <a:rPr lang="en-ID" sz="1400" dirty="0"/>
              <a:t>, susu segar, </a:t>
            </a:r>
            <a:r>
              <a:rPr lang="en-ID" sz="1400" dirty="0" err="1"/>
              <a:t>maupun</a:t>
            </a:r>
            <a:r>
              <a:rPr lang="en-ID" sz="1400" dirty="0"/>
              <a:t> pada ikan segar. </a:t>
            </a:r>
          </a:p>
          <a:p>
            <a:pPr lvl="0"/>
            <a:r>
              <a:rPr lang="en-ID" sz="1400" dirty="0" err="1"/>
              <a:t>Contoh</a:t>
            </a:r>
            <a:r>
              <a:rPr lang="en-ID" sz="1400" dirty="0"/>
              <a:t> = </a:t>
            </a:r>
            <a:r>
              <a:rPr lang="en-ID" sz="1400" i="1" dirty="0"/>
              <a:t>B. </a:t>
            </a:r>
            <a:r>
              <a:rPr lang="en-ID" sz="1400" i="1" dirty="0" err="1"/>
              <a:t>polymixa</a:t>
            </a:r>
            <a:r>
              <a:rPr lang="en-ID" sz="1400" i="1" dirty="0"/>
              <a:t>, Pseudomonas, Micrococcus, C. botulinum E, </a:t>
            </a:r>
            <a:r>
              <a:rPr lang="en-ID" sz="1400" dirty="0"/>
              <a:t>dan</a:t>
            </a:r>
            <a:r>
              <a:rPr lang="en-ID" sz="1400" i="1" dirty="0"/>
              <a:t> S. aureus.</a:t>
            </a:r>
            <a:r>
              <a:rPr lang="en-ID" sz="1400" dirty="0"/>
              <a:t> </a:t>
            </a:r>
          </a:p>
          <a:p>
            <a:pPr marL="114300" lvl="0" indent="0">
              <a:buNone/>
            </a:pPr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46378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72641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KONSENTRASI MAKANAN</a:t>
            </a:r>
            <a:endParaRPr dirty="0"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017725"/>
            <a:ext cx="7717500" cy="35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dirty="0"/>
              <a:t>12. HALOFILIK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dirty="0"/>
              <a:t> </a:t>
            </a:r>
          </a:p>
          <a:p>
            <a:pPr marL="0" indent="0">
              <a:buSzPts val="1100"/>
              <a:buNone/>
            </a:pPr>
            <a:r>
              <a:rPr lang="en-US" sz="1400" dirty="0" err="1"/>
              <a:t>Halofilik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salah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err="1"/>
              <a:t>ekstrimofil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optimal di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konsentrasi</a:t>
            </a:r>
            <a:r>
              <a:rPr lang="en-US" sz="1400" dirty="0"/>
              <a:t> garam </a:t>
            </a:r>
            <a:r>
              <a:rPr lang="en-US" sz="1400" dirty="0" err="1"/>
              <a:t>tinggi</a:t>
            </a:r>
            <a:r>
              <a:rPr lang="en-US" sz="1400" dirty="0"/>
              <a:t>,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err="1"/>
              <a:t>halofilik</a:t>
            </a:r>
            <a:r>
              <a:rPr lang="en-US" sz="1400" dirty="0"/>
              <a:t> </a:t>
            </a:r>
            <a:r>
              <a:rPr lang="en-US" sz="1400" dirty="0" err="1"/>
              <a:t>membutuhkan</a:t>
            </a:r>
            <a:r>
              <a:rPr lang="en-US" sz="1400" dirty="0"/>
              <a:t> </a:t>
            </a:r>
            <a:r>
              <a:rPr lang="en-US" sz="1400" dirty="0" err="1"/>
              <a:t>kadar</a:t>
            </a:r>
            <a:r>
              <a:rPr lang="en-US" sz="1400" dirty="0"/>
              <a:t> garam </a:t>
            </a:r>
            <a:r>
              <a:rPr lang="en-US" sz="1400" dirty="0" err="1"/>
              <a:t>tinggi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optimal (Ventosa, Nieto, dan oren,1998).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halofilik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ditemukan</a:t>
            </a:r>
            <a:r>
              <a:rPr lang="en-US" sz="1400" dirty="0"/>
              <a:t> di air </a:t>
            </a:r>
            <a:r>
              <a:rPr lang="en-US" sz="1400" dirty="0" err="1"/>
              <a:t>laut</a:t>
            </a:r>
            <a:r>
              <a:rPr lang="en-US" sz="1400" dirty="0"/>
              <a:t>, </a:t>
            </a:r>
            <a:r>
              <a:rPr lang="en-US" sz="1400" dirty="0" err="1"/>
              <a:t>danau</a:t>
            </a:r>
            <a:r>
              <a:rPr lang="en-US" sz="1400" dirty="0"/>
              <a:t> </a:t>
            </a:r>
            <a:r>
              <a:rPr lang="en-US" sz="1400" dirty="0" err="1"/>
              <a:t>berkadar</a:t>
            </a:r>
            <a:r>
              <a:rPr lang="en-US" sz="1400" dirty="0"/>
              <a:t> garam </a:t>
            </a:r>
            <a:r>
              <a:rPr lang="en-US" sz="1400" dirty="0" err="1"/>
              <a:t>tinggi</a:t>
            </a:r>
            <a:r>
              <a:rPr lang="en-US" sz="1400" dirty="0"/>
              <a:t>, </a:t>
            </a:r>
            <a:r>
              <a:rPr lang="en-US" sz="1400" dirty="0" err="1"/>
              <a:t>tanah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gurun</a:t>
            </a:r>
            <a:r>
              <a:rPr lang="en-US" sz="1400" dirty="0"/>
              <a:t> </a:t>
            </a:r>
            <a:r>
              <a:rPr lang="en-US" sz="1400" dirty="0" err="1"/>
              <a:t>berkadar</a:t>
            </a:r>
            <a:r>
              <a:rPr lang="en-US" sz="1400" dirty="0"/>
              <a:t> garam </a:t>
            </a:r>
            <a:r>
              <a:rPr lang="en-US" sz="1400" dirty="0" err="1"/>
              <a:t>tinggi</a:t>
            </a:r>
            <a:r>
              <a:rPr lang="en-US" sz="1400" dirty="0"/>
              <a:t>, </a:t>
            </a:r>
            <a:r>
              <a:rPr lang="en-US" sz="1400" dirty="0" err="1"/>
              <a:t>kolam-kolam</a:t>
            </a:r>
            <a:r>
              <a:rPr lang="en-US" sz="1400" dirty="0"/>
              <a:t> </a:t>
            </a:r>
            <a:r>
              <a:rPr lang="en-US" sz="1400" dirty="0" err="1"/>
              <a:t>pemanenan</a:t>
            </a:r>
            <a:r>
              <a:rPr lang="en-US" sz="1400" dirty="0"/>
              <a:t> garam dan </a:t>
            </a:r>
            <a:r>
              <a:rPr lang="en-US" sz="1400" dirty="0" err="1"/>
              <a:t>makanan</a:t>
            </a:r>
            <a:r>
              <a:rPr lang="en-US" sz="1400" dirty="0"/>
              <a:t> yang </a:t>
            </a:r>
            <a:r>
              <a:rPr lang="en-US" sz="1400" dirty="0" err="1"/>
              <a:t>diasinkan</a:t>
            </a:r>
            <a:r>
              <a:rPr lang="en-US" sz="1400" dirty="0"/>
              <a:t> (Madigan et al., 2000). </a:t>
            </a:r>
          </a:p>
          <a:p>
            <a:pPr marL="0" indent="0">
              <a:buSzPts val="1100"/>
              <a:buNone/>
            </a:pPr>
            <a:endParaRPr lang="en-US" sz="1400" dirty="0"/>
          </a:p>
          <a:p>
            <a:pPr marL="0" indent="0">
              <a:buSzPts val="1100"/>
              <a:buNone/>
            </a:pPr>
            <a:r>
              <a:rPr lang="en-US" sz="1400" dirty="0" err="1"/>
              <a:t>Menurut</a:t>
            </a:r>
            <a:r>
              <a:rPr lang="en-US" sz="1400" dirty="0"/>
              <a:t> Madigan dan </a:t>
            </a:r>
            <a:r>
              <a:rPr lang="en-US" sz="1400" dirty="0" err="1"/>
              <a:t>Martinko</a:t>
            </a:r>
            <a:r>
              <a:rPr lang="en-US" sz="1400" dirty="0"/>
              <a:t> (2006) </a:t>
            </a:r>
            <a:r>
              <a:rPr lang="en-US" sz="1400" dirty="0" err="1"/>
              <a:t>mikroorganisme</a:t>
            </a:r>
            <a:r>
              <a:rPr lang="en-US" sz="1400" dirty="0"/>
              <a:t> </a:t>
            </a:r>
            <a:r>
              <a:rPr lang="en-US" sz="1400" dirty="0" err="1"/>
              <a:t>halofilik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di media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kandungan</a:t>
            </a:r>
            <a:r>
              <a:rPr lang="en-US" sz="1400" dirty="0"/>
              <a:t> 1% - 5% NaCl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kelompok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halofilik</a:t>
            </a:r>
            <a:r>
              <a:rPr lang="en-US" sz="1400" dirty="0"/>
              <a:t> </a:t>
            </a:r>
            <a:r>
              <a:rPr lang="en-US" sz="1400" dirty="0" err="1"/>
              <a:t>ringan</a:t>
            </a:r>
            <a:r>
              <a:rPr lang="en-US" sz="1400" dirty="0"/>
              <a:t>, 5% - 20% NaCl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halofilik</a:t>
            </a:r>
            <a:r>
              <a:rPr lang="en-US" sz="1400" dirty="0"/>
              <a:t> </a:t>
            </a:r>
            <a:r>
              <a:rPr lang="en-US" sz="1400" dirty="0" err="1"/>
              <a:t>moderat</a:t>
            </a:r>
            <a:r>
              <a:rPr lang="en-US" sz="1400" dirty="0"/>
              <a:t> dan 20% - 30% NaCl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kelompok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halofilik</a:t>
            </a:r>
            <a:r>
              <a:rPr lang="en-US" sz="1400" dirty="0"/>
              <a:t> </a:t>
            </a:r>
            <a:r>
              <a:rPr lang="en-US" sz="1400" dirty="0" err="1"/>
              <a:t>ekstrim</a:t>
            </a:r>
            <a:r>
              <a:rPr lang="en-US" sz="1400" dirty="0"/>
              <a:t>. </a:t>
            </a:r>
            <a:r>
              <a:rPr lang="en-US" sz="1400" dirty="0" err="1"/>
              <a:t>Contohnya</a:t>
            </a:r>
            <a:r>
              <a:rPr lang="en-US" sz="1400" dirty="0"/>
              <a:t> </a:t>
            </a:r>
            <a:r>
              <a:rPr lang="en-US" sz="1400" i="1" dirty="0"/>
              <a:t>Halobacterium</a:t>
            </a:r>
            <a:r>
              <a:rPr lang="en-US" sz="1400" dirty="0"/>
              <a:t> dan </a:t>
            </a:r>
            <a:r>
              <a:rPr lang="en-US" sz="1400" i="1" dirty="0"/>
              <a:t>Vibrio.</a:t>
            </a:r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64514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331075"/>
            <a:ext cx="7717500" cy="44143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dirty="0"/>
              <a:t>13. OSMOFILIK</a:t>
            </a:r>
          </a:p>
          <a:p>
            <a:pPr marL="0" indent="0">
              <a:buSzPts val="1100"/>
              <a:buNone/>
            </a:pPr>
            <a:r>
              <a:rPr lang="en-US" sz="1400" dirty="0" err="1"/>
              <a:t>Osmofilik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mikroorganisme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pada media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konsentrasi</a:t>
            </a:r>
            <a:r>
              <a:rPr lang="en-US" sz="1400" dirty="0"/>
              <a:t> gula yang </a:t>
            </a:r>
            <a:r>
              <a:rPr lang="en-US" sz="1400" dirty="0" err="1"/>
              <a:t>tinggi</a:t>
            </a:r>
            <a:r>
              <a:rPr lang="en-US" sz="1400" dirty="0"/>
              <a:t>.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cenderung</a:t>
            </a:r>
            <a:r>
              <a:rPr lang="en-US" sz="1400" dirty="0"/>
              <a:t> </a:t>
            </a:r>
            <a:r>
              <a:rPr lang="en-US" sz="1400" dirty="0" err="1"/>
              <a:t>bersifat</a:t>
            </a:r>
            <a:r>
              <a:rPr lang="en-US" sz="1400" dirty="0"/>
              <a:t> </a:t>
            </a:r>
            <a:r>
              <a:rPr lang="en-US" sz="1400" dirty="0" err="1"/>
              <a:t>osmotoleran</a:t>
            </a:r>
            <a:r>
              <a:rPr lang="en-US" sz="1400" dirty="0"/>
              <a:t>,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 gula.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osmotoleran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misalnya</a:t>
            </a:r>
            <a:r>
              <a:rPr lang="en-US" sz="1400" dirty="0"/>
              <a:t> </a:t>
            </a:r>
            <a:r>
              <a:rPr lang="en-US" sz="1400" dirty="0" err="1"/>
              <a:t>berasal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spesies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i="1" dirty="0" err="1"/>
              <a:t>Leuconostoc</a:t>
            </a:r>
            <a:r>
              <a:rPr lang="en-US" sz="1400" dirty="0"/>
              <a:t> (</a:t>
            </a:r>
            <a:r>
              <a:rPr lang="en-US" sz="1400" dirty="0" err="1"/>
              <a:t>Fardiaz</a:t>
            </a:r>
            <a:r>
              <a:rPr lang="en-US" sz="1400" dirty="0"/>
              <a:t>, 1992).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Osmofilik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di </a:t>
            </a:r>
            <a:r>
              <a:rPr lang="en-US" sz="1400" dirty="0" err="1"/>
              <a:t>temukan</a:t>
            </a:r>
            <a:r>
              <a:rPr lang="en-US" sz="1400" dirty="0"/>
              <a:t> di </a:t>
            </a:r>
            <a:r>
              <a:rPr lang="en-US" sz="1400" dirty="0" err="1"/>
              <a:t>Minuman</a:t>
            </a:r>
            <a:r>
              <a:rPr lang="en-US" sz="1400" dirty="0"/>
              <a:t> sari </a:t>
            </a:r>
            <a:r>
              <a:rPr lang="en-US" sz="1400" dirty="0" err="1"/>
              <a:t>buah</a:t>
            </a:r>
            <a:r>
              <a:rPr lang="en-US" sz="1400" dirty="0"/>
              <a:t>, susu </a:t>
            </a:r>
            <a:r>
              <a:rPr lang="en-US" sz="1400" dirty="0" err="1"/>
              <a:t>kental</a:t>
            </a:r>
            <a:r>
              <a:rPr lang="en-US" sz="1400" dirty="0"/>
              <a:t> </a:t>
            </a:r>
            <a:r>
              <a:rPr lang="en-US" sz="1400" dirty="0" err="1"/>
              <a:t>manis</a:t>
            </a:r>
            <a:r>
              <a:rPr lang="en-US" sz="1400" dirty="0"/>
              <a:t> dan </a:t>
            </a:r>
            <a:r>
              <a:rPr lang="en-US" sz="1400" dirty="0" err="1"/>
              <a:t>madu</a:t>
            </a:r>
            <a:r>
              <a:rPr lang="en-US" sz="1400" dirty="0"/>
              <a:t>.</a:t>
            </a:r>
          </a:p>
          <a:p>
            <a:pPr marL="0" indent="0">
              <a:buSzPts val="1100"/>
              <a:buNone/>
            </a:pPr>
            <a:endParaRPr lang="en-US" sz="1400" dirty="0"/>
          </a:p>
          <a:p>
            <a:pPr marL="0" lvl="0" indent="0">
              <a:buSzPts val="1100"/>
              <a:buNone/>
            </a:pPr>
            <a:r>
              <a:rPr lang="en-US" sz="1400" dirty="0"/>
              <a:t>14. BAKTERI PENGHASIL PIGMEN</a:t>
            </a:r>
          </a:p>
          <a:p>
            <a:pPr marL="0" lvl="0" indent="0">
              <a:buSzPts val="1100"/>
              <a:buNone/>
            </a:pPr>
            <a:endParaRPr lang="en-US" sz="1400" dirty="0"/>
          </a:p>
          <a:p>
            <a:r>
              <a:rPr lang="en-US" sz="1400" b="1" dirty="0" err="1"/>
              <a:t>Bakteri</a:t>
            </a:r>
            <a:r>
              <a:rPr lang="en-US" sz="1400" b="1" dirty="0"/>
              <a:t> </a:t>
            </a:r>
            <a:r>
              <a:rPr lang="en-US" sz="1400" b="1" i="1" dirty="0" err="1"/>
              <a:t>Rhodococcus</a:t>
            </a:r>
            <a:r>
              <a:rPr lang="en-US" sz="1400" b="1" i="1" dirty="0"/>
              <a:t> sp. </a:t>
            </a:r>
            <a:r>
              <a:rPr lang="en-US" sz="1400" b="1" dirty="0"/>
              <a:t>(</a:t>
            </a:r>
            <a:r>
              <a:rPr lang="en-US" sz="1400" b="1" dirty="0" err="1"/>
              <a:t>Penghasil</a:t>
            </a:r>
            <a:r>
              <a:rPr lang="en-US" sz="1400" b="1" dirty="0"/>
              <a:t> </a:t>
            </a:r>
            <a:r>
              <a:rPr lang="en-US" sz="1400" b="1" dirty="0" err="1"/>
              <a:t>warna</a:t>
            </a:r>
            <a:r>
              <a:rPr lang="en-US" sz="1400" b="1" dirty="0"/>
              <a:t> </a:t>
            </a:r>
            <a:r>
              <a:rPr lang="en-US" sz="1400" b="1" dirty="0" err="1"/>
              <a:t>merah</a:t>
            </a:r>
            <a:r>
              <a:rPr lang="en-US" sz="1400" b="1" dirty="0"/>
              <a:t> </a:t>
            </a:r>
            <a:r>
              <a:rPr lang="en-US" sz="1400" b="1" dirty="0" err="1"/>
              <a:t>muda</a:t>
            </a:r>
            <a:r>
              <a:rPr lang="en-US" sz="1400" b="1" dirty="0"/>
              <a:t> dan </a:t>
            </a:r>
            <a:r>
              <a:rPr lang="en-US" sz="1400" b="1" dirty="0" err="1"/>
              <a:t>kuning</a:t>
            </a:r>
            <a:r>
              <a:rPr lang="en-US" sz="1400" b="1" dirty="0"/>
              <a:t>)</a:t>
            </a:r>
            <a:endParaRPr lang="en-ID" sz="1400" dirty="0"/>
          </a:p>
          <a:p>
            <a:pPr lvl="0">
              <a:buFont typeface="+mj-lt"/>
              <a:buAutoNum type="arabicPeriod"/>
            </a:pPr>
            <a:r>
              <a:rPr lang="en-US" sz="1400" dirty="0" err="1"/>
              <a:t>Perbedaan</a:t>
            </a:r>
            <a:r>
              <a:rPr lang="en-US" sz="1400" dirty="0"/>
              <a:t> </a:t>
            </a:r>
            <a:r>
              <a:rPr lang="en-US" sz="1400" dirty="0" err="1"/>
              <a:t>warna</a:t>
            </a:r>
            <a:r>
              <a:rPr lang="en-US" sz="1400" dirty="0"/>
              <a:t> yang </a:t>
            </a:r>
            <a:r>
              <a:rPr lang="en-US" sz="1400" dirty="0" err="1"/>
              <a:t>dihasilkan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perbedaan</a:t>
            </a:r>
            <a:r>
              <a:rPr lang="en-US" sz="1400" dirty="0"/>
              <a:t> </a:t>
            </a:r>
            <a:r>
              <a:rPr lang="en-US" sz="1400" dirty="0" err="1"/>
              <a:t>kepolarannya</a:t>
            </a:r>
            <a:r>
              <a:rPr lang="en-US" sz="1400" dirty="0"/>
              <a:t>. </a:t>
            </a:r>
            <a:r>
              <a:rPr lang="en-US" sz="1400" dirty="0" err="1"/>
              <a:t>Fraksi</a:t>
            </a:r>
            <a:r>
              <a:rPr lang="en-US" sz="1400" dirty="0"/>
              <a:t> </a:t>
            </a:r>
            <a:r>
              <a:rPr lang="en-US" sz="1400" dirty="0" err="1"/>
              <a:t>kuning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polar </a:t>
            </a:r>
            <a:r>
              <a:rPr lang="en-US" sz="1400" dirty="0" err="1"/>
              <a:t>dibandingkan</a:t>
            </a:r>
            <a:r>
              <a:rPr lang="en-US" sz="1400" dirty="0"/>
              <a:t> </a:t>
            </a:r>
            <a:r>
              <a:rPr lang="en-US" sz="1400" dirty="0" err="1"/>
              <a:t>fraksi</a:t>
            </a:r>
            <a:r>
              <a:rPr lang="en-US" sz="1400" dirty="0"/>
              <a:t> </a:t>
            </a:r>
            <a:r>
              <a:rPr lang="en-US" sz="1400" dirty="0" err="1"/>
              <a:t>merah</a:t>
            </a:r>
            <a:r>
              <a:rPr lang="en-US" sz="1400" dirty="0"/>
              <a:t> </a:t>
            </a:r>
            <a:r>
              <a:rPr lang="en-US" sz="1400" dirty="0" err="1"/>
              <a:t>muda</a:t>
            </a:r>
            <a:r>
              <a:rPr lang="en-US" sz="1400" dirty="0"/>
              <a:t>.</a:t>
            </a:r>
            <a:endParaRPr lang="en-ID" sz="1400" dirty="0"/>
          </a:p>
          <a:p>
            <a:pPr lvl="0">
              <a:buFont typeface="+mj-lt"/>
              <a:buAutoNum type="arabicPeriod"/>
            </a:pP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di </a:t>
            </a:r>
            <a:r>
              <a:rPr lang="en-US" sz="1400" dirty="0" err="1"/>
              <a:t>suhu</a:t>
            </a:r>
            <a:r>
              <a:rPr lang="en-US" sz="1400" dirty="0"/>
              <a:t> </a:t>
            </a:r>
            <a:r>
              <a:rPr lang="en-US" sz="1400" dirty="0" err="1"/>
              <a:t>panas</a:t>
            </a:r>
            <a:r>
              <a:rPr lang="en-US" sz="1400" dirty="0"/>
              <a:t>.</a:t>
            </a:r>
            <a:endParaRPr lang="en-ID" sz="1400" dirty="0"/>
          </a:p>
          <a:p>
            <a:pPr lvl="0">
              <a:buFont typeface="+mj-lt"/>
              <a:buAutoNum type="arabicPeriod"/>
            </a:pPr>
            <a:r>
              <a:rPr lang="en-US" sz="1400" dirty="0" err="1"/>
              <a:t>Tempat</a:t>
            </a:r>
            <a:r>
              <a:rPr lang="en-US" sz="1400" dirty="0"/>
              <a:t> </a:t>
            </a:r>
            <a:r>
              <a:rPr lang="en-US" sz="1400" dirty="0" err="1"/>
              <a:t>tinggal</a:t>
            </a:r>
            <a:r>
              <a:rPr lang="en-US" sz="1400" dirty="0"/>
              <a:t> di air, </a:t>
            </a:r>
            <a:r>
              <a:rPr lang="en-US" sz="1400" dirty="0" err="1"/>
              <a:t>tanah</a:t>
            </a:r>
            <a:r>
              <a:rPr lang="en-US" sz="1400" dirty="0"/>
              <a:t>, dan </a:t>
            </a:r>
            <a:r>
              <a:rPr lang="en-US" sz="1400" dirty="0" err="1"/>
              <a:t>organisme</a:t>
            </a:r>
            <a:r>
              <a:rPr lang="en-US" sz="1400" dirty="0"/>
              <a:t> </a:t>
            </a:r>
            <a:r>
              <a:rPr lang="en-US" sz="1400" dirty="0" err="1"/>
              <a:t>eukariota</a:t>
            </a:r>
            <a:r>
              <a:rPr lang="en-US" sz="1400" dirty="0"/>
              <a:t>.</a:t>
            </a:r>
            <a:endParaRPr lang="en-ID" sz="1400" dirty="0"/>
          </a:p>
          <a:p>
            <a:pPr lvl="0">
              <a:buFont typeface="+mj-lt"/>
              <a:buAutoNum type="arabicPeriod"/>
            </a:pPr>
            <a:r>
              <a:rPr lang="en-US" sz="1400" dirty="0" err="1"/>
              <a:t>Bentuknya</a:t>
            </a:r>
            <a:r>
              <a:rPr lang="en-US" sz="1400" dirty="0"/>
              <a:t> coccus.</a:t>
            </a:r>
          </a:p>
          <a:p>
            <a:pPr lvl="0">
              <a:buFont typeface="+mj-lt"/>
              <a:buAutoNum type="arabicPeriod"/>
            </a:pPr>
            <a:endParaRPr lang="en-US" sz="1400" dirty="0"/>
          </a:p>
          <a:p>
            <a:r>
              <a:rPr lang="en-US" sz="1400" b="1" dirty="0" err="1"/>
              <a:t>Bakteri</a:t>
            </a:r>
            <a:r>
              <a:rPr lang="en-US" sz="1400" b="1" dirty="0"/>
              <a:t> </a:t>
            </a:r>
            <a:r>
              <a:rPr lang="en-US" sz="1400" b="1" i="1" dirty="0" err="1"/>
              <a:t>Janthinobacterium</a:t>
            </a:r>
            <a:r>
              <a:rPr lang="en-US" sz="1400" b="1" i="1" dirty="0"/>
              <a:t> </a:t>
            </a:r>
            <a:r>
              <a:rPr lang="en-US" sz="1400" b="1" i="1" dirty="0" err="1"/>
              <a:t>lividum</a:t>
            </a:r>
            <a:r>
              <a:rPr lang="en-US" sz="1400" b="1" i="1" dirty="0"/>
              <a:t> </a:t>
            </a:r>
            <a:r>
              <a:rPr lang="en-US" sz="1400" b="1" dirty="0"/>
              <a:t>(</a:t>
            </a:r>
            <a:r>
              <a:rPr lang="en-US" sz="1400" b="1" dirty="0" err="1"/>
              <a:t>Penghasil</a:t>
            </a:r>
            <a:r>
              <a:rPr lang="en-US" sz="1400" b="1" dirty="0"/>
              <a:t> </a:t>
            </a:r>
            <a:r>
              <a:rPr lang="en-US" sz="1400" b="1" dirty="0" err="1"/>
              <a:t>warna</a:t>
            </a:r>
            <a:r>
              <a:rPr lang="en-US" sz="1400" b="1" dirty="0"/>
              <a:t> </a:t>
            </a:r>
            <a:r>
              <a:rPr lang="en-US" sz="1400" b="1" dirty="0" err="1"/>
              <a:t>ungu</a:t>
            </a:r>
            <a:r>
              <a:rPr lang="en-US" sz="1400" b="1" dirty="0"/>
              <a:t>)</a:t>
            </a:r>
            <a:endParaRPr lang="en-ID" sz="1400" dirty="0"/>
          </a:p>
          <a:p>
            <a:pPr marL="342900" lvl="0" indent="-228600">
              <a:buFont typeface="+mj-lt"/>
              <a:buAutoNum type="arabicPeriod"/>
            </a:pP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ditemukan</a:t>
            </a:r>
            <a:r>
              <a:rPr lang="en-US" sz="1400" dirty="0"/>
              <a:t> di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kulit</a:t>
            </a:r>
            <a:r>
              <a:rPr lang="en-US" sz="1400" dirty="0"/>
              <a:t> </a:t>
            </a:r>
            <a:r>
              <a:rPr lang="en-US" sz="1400" dirty="0" err="1"/>
              <a:t>hewan</a:t>
            </a:r>
            <a:r>
              <a:rPr lang="en-US" sz="1400" dirty="0"/>
              <a:t> </a:t>
            </a:r>
            <a:r>
              <a:rPr lang="en-US" sz="1400" dirty="0" err="1"/>
              <a:t>amfibi</a:t>
            </a:r>
            <a:r>
              <a:rPr lang="en-US" sz="1400" dirty="0"/>
              <a:t>.</a:t>
            </a:r>
            <a:endParaRPr lang="en-ID" sz="1400" dirty="0"/>
          </a:p>
          <a:p>
            <a:pPr marL="342900" lvl="0" indent="-228600">
              <a:buFont typeface="+mj-lt"/>
              <a:buAutoNum type="arabicPeriod"/>
            </a:pPr>
            <a:r>
              <a:rPr lang="en-US" sz="1400" dirty="0" err="1"/>
              <a:t>Tinggal</a:t>
            </a:r>
            <a:r>
              <a:rPr lang="en-US" sz="1400" dirty="0"/>
              <a:t> di </a:t>
            </a:r>
            <a:r>
              <a:rPr lang="en-US" sz="1400" dirty="0" err="1"/>
              <a:t>suhu</a:t>
            </a:r>
            <a:r>
              <a:rPr lang="en-US" sz="1400" dirty="0"/>
              <a:t> </a:t>
            </a:r>
            <a:r>
              <a:rPr lang="en-US" sz="1400" dirty="0" err="1"/>
              <a:t>ruang</a:t>
            </a:r>
            <a:r>
              <a:rPr lang="en-US" sz="1400" dirty="0"/>
              <a:t> 37 </a:t>
            </a:r>
            <a:r>
              <a:rPr lang="en-US" sz="1400" dirty="0" err="1"/>
              <a:t>derajat</a:t>
            </a:r>
            <a:r>
              <a:rPr lang="en-US" sz="1400" dirty="0"/>
              <a:t>.</a:t>
            </a:r>
            <a:endParaRPr lang="en-ID" sz="1400" dirty="0"/>
          </a:p>
          <a:p>
            <a:pPr marL="342900" lvl="0" indent="-228600">
              <a:buFont typeface="+mj-lt"/>
              <a:buAutoNum type="arabicPeriod"/>
            </a:pPr>
            <a:r>
              <a:rPr lang="en-US" sz="1400" dirty="0" err="1"/>
              <a:t>Bentuknya</a:t>
            </a:r>
            <a:r>
              <a:rPr lang="en-US" sz="1400" dirty="0"/>
              <a:t> bacillus</a:t>
            </a:r>
          </a:p>
          <a:p>
            <a:pPr marL="0" indent="0">
              <a:buSzPts val="1100"/>
              <a:buNone/>
            </a:pPr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902848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49773"/>
            <a:ext cx="7717500" cy="45247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endParaRPr lang="en-US" sz="1400" dirty="0"/>
          </a:p>
          <a:p>
            <a:pPr marL="114300" lvl="0" indent="0">
              <a:buNone/>
            </a:pPr>
            <a:r>
              <a:rPr lang="en-US" sz="1400" dirty="0"/>
              <a:t>15. BAKTERI LENDIR &amp; PEMBENTUK GUMPALAN</a:t>
            </a:r>
          </a:p>
          <a:p>
            <a:pPr marL="114300" lvl="0" indent="0">
              <a:buNone/>
            </a:pPr>
            <a:endParaRPr lang="en-ID" sz="1400" dirty="0"/>
          </a:p>
          <a:p>
            <a:r>
              <a:rPr lang="en-US" sz="1400" b="1" dirty="0" err="1"/>
              <a:t>Bakteri</a:t>
            </a:r>
            <a:r>
              <a:rPr lang="en-US" sz="1400" b="1" dirty="0"/>
              <a:t> </a:t>
            </a:r>
            <a:r>
              <a:rPr lang="en-US" sz="1400" b="1" i="1" dirty="0"/>
              <a:t>Pseudomonas sp.</a:t>
            </a:r>
            <a:endParaRPr lang="en-ID" sz="1400" dirty="0"/>
          </a:p>
          <a:p>
            <a:pPr lvl="0"/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penghasil</a:t>
            </a:r>
            <a:r>
              <a:rPr lang="en-US" sz="1400" dirty="0"/>
              <a:t> </a:t>
            </a:r>
            <a:r>
              <a:rPr lang="en-US" sz="1400" dirty="0" err="1"/>
              <a:t>lendir</a:t>
            </a:r>
            <a:r>
              <a:rPr lang="en-US" sz="1400" dirty="0"/>
              <a:t> yang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menggumpalkan</a:t>
            </a:r>
            <a:r>
              <a:rPr lang="en-US" sz="1400" dirty="0"/>
              <a:t> </a:t>
            </a:r>
            <a:r>
              <a:rPr lang="en-US" sz="1400" dirty="0" err="1"/>
              <a:t>sesuatu</a:t>
            </a:r>
            <a:r>
              <a:rPr lang="en-US" sz="1400" dirty="0"/>
              <a:t> 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diambil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tulang</a:t>
            </a:r>
            <a:r>
              <a:rPr lang="en-US" sz="1400" dirty="0"/>
              <a:t> </a:t>
            </a:r>
            <a:r>
              <a:rPr lang="en-US" sz="1400" dirty="0" err="1"/>
              <a:t>hewan</a:t>
            </a:r>
            <a:r>
              <a:rPr lang="en-US" sz="1400" dirty="0"/>
              <a:t> </a:t>
            </a:r>
            <a:r>
              <a:rPr lang="en-US" sz="1400" dirty="0" err="1"/>
              <a:t>babi</a:t>
            </a:r>
            <a:r>
              <a:rPr lang="en-US" sz="1400" dirty="0"/>
              <a:t>. </a:t>
            </a:r>
            <a:r>
              <a:rPr lang="en-US" sz="1400" dirty="0" err="1"/>
              <a:t>Tetapi</a:t>
            </a:r>
            <a:r>
              <a:rPr lang="en-US" sz="1400" dirty="0"/>
              <a:t> salah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alternatifnya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diambil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daun</a:t>
            </a:r>
            <a:r>
              <a:rPr lang="en-US" sz="1400" dirty="0"/>
              <a:t> </a:t>
            </a:r>
            <a:r>
              <a:rPr lang="en-US" sz="1400" dirty="0" err="1"/>
              <a:t>tanaman</a:t>
            </a:r>
            <a:r>
              <a:rPr lang="en-US" sz="1400" dirty="0"/>
              <a:t> </a:t>
            </a:r>
            <a:r>
              <a:rPr lang="en-US" sz="1400" dirty="0" err="1"/>
              <a:t>kembang</a:t>
            </a:r>
            <a:r>
              <a:rPr lang="en-US" sz="1400" dirty="0"/>
              <a:t> </a:t>
            </a:r>
            <a:r>
              <a:rPr lang="en-US" sz="1400" dirty="0" err="1"/>
              <a:t>kol</a:t>
            </a:r>
            <a:r>
              <a:rPr lang="en-US" sz="1400" dirty="0"/>
              <a:t> yang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membusuk</a:t>
            </a:r>
            <a:r>
              <a:rPr lang="en-US" sz="1400" dirty="0"/>
              <a:t> dan </a:t>
            </a:r>
            <a:r>
              <a:rPr lang="en-US" sz="1400" dirty="0" err="1"/>
              <a:t>menghitam</a:t>
            </a:r>
            <a:r>
              <a:rPr lang="en-US" sz="1400" dirty="0"/>
              <a:t>.</a:t>
            </a:r>
            <a:endParaRPr lang="en-ID" sz="1400" dirty="0"/>
          </a:p>
          <a:p>
            <a:pPr lvl="0"/>
            <a:r>
              <a:rPr lang="en-US" sz="1400" dirty="0"/>
              <a:t>Banyak </a:t>
            </a:r>
            <a:r>
              <a:rPr lang="en-US" sz="1400" dirty="0" err="1"/>
              <a:t>ditemukan</a:t>
            </a:r>
            <a:r>
              <a:rPr lang="en-US" sz="1400" dirty="0"/>
              <a:t> di </a:t>
            </a:r>
            <a:r>
              <a:rPr lang="en-US" sz="1400" dirty="0" err="1"/>
              <a:t>tanah</a:t>
            </a:r>
            <a:r>
              <a:rPr lang="en-US" sz="1400" dirty="0"/>
              <a:t>, </a:t>
            </a:r>
            <a:r>
              <a:rPr lang="en-US" sz="1400" dirty="0" err="1"/>
              <a:t>tanaman</a:t>
            </a:r>
            <a:r>
              <a:rPr lang="en-US" sz="1400" dirty="0"/>
              <a:t> dan air.</a:t>
            </a:r>
            <a:endParaRPr lang="en-ID" sz="1400" dirty="0"/>
          </a:p>
          <a:p>
            <a:pPr lvl="0"/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pada </a:t>
            </a:r>
            <a:r>
              <a:rPr lang="en-US" sz="1400" dirty="0" err="1"/>
              <a:t>suhu</a:t>
            </a:r>
            <a:r>
              <a:rPr lang="en-US" sz="1400" dirty="0"/>
              <a:t> 20-40 </a:t>
            </a:r>
            <a:r>
              <a:rPr lang="en-US" sz="1400" dirty="0" err="1"/>
              <a:t>derajat</a:t>
            </a:r>
            <a:r>
              <a:rPr lang="en-US" sz="1400" dirty="0"/>
              <a:t> Celsius.</a:t>
            </a:r>
            <a:endParaRPr lang="en-ID" sz="1400" dirty="0"/>
          </a:p>
          <a:p>
            <a:pPr lvl="0"/>
            <a:r>
              <a:rPr lang="en-US" sz="1400" dirty="0" err="1"/>
              <a:t>Bentuknya</a:t>
            </a:r>
            <a:r>
              <a:rPr lang="en-US" sz="1400" dirty="0"/>
              <a:t> </a:t>
            </a:r>
            <a:r>
              <a:rPr lang="en-US" sz="1400" dirty="0" err="1"/>
              <a:t>batang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rods</a:t>
            </a:r>
          </a:p>
          <a:p>
            <a:pPr lvl="0"/>
            <a:endParaRPr lang="en-US" sz="1400" dirty="0"/>
          </a:p>
          <a:p>
            <a:pPr marL="114300" lvl="0" indent="0">
              <a:buNone/>
            </a:pPr>
            <a:r>
              <a:rPr lang="en-US" sz="1400" dirty="0"/>
              <a:t>16. PENGHASIL GAS</a:t>
            </a:r>
          </a:p>
          <a:p>
            <a:pPr marL="114300" lvl="0" indent="0">
              <a:buNone/>
            </a:pPr>
            <a:endParaRPr lang="en-US" sz="1400" dirty="0"/>
          </a:p>
          <a:p>
            <a:pPr marL="114300" indent="0">
              <a:buNone/>
            </a:pP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penghasil</a:t>
            </a:r>
            <a:r>
              <a:rPr lang="en-US" sz="1400" dirty="0"/>
              <a:t> gas </a:t>
            </a:r>
            <a:r>
              <a:rPr lang="en-US" sz="1400" dirty="0" err="1"/>
              <a:t>metana</a:t>
            </a:r>
            <a:r>
              <a:rPr lang="en-US" sz="1400" dirty="0"/>
              <a:t> </a:t>
            </a:r>
            <a:r>
              <a:rPr lang="en-US" sz="1400" dirty="0" err="1"/>
              <a:t>disebut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metanogenik</a:t>
            </a:r>
            <a:r>
              <a:rPr lang="en-US" sz="1400" dirty="0"/>
              <a:t> yang mana salah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contohnya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i="1" dirty="0" err="1"/>
              <a:t>Ruminococcus</a:t>
            </a:r>
            <a:r>
              <a:rPr lang="en-US" sz="1400" i="1" dirty="0"/>
              <a:t> albus.</a:t>
            </a:r>
          </a:p>
          <a:p>
            <a:pPr marL="114300" indent="0">
              <a:buNone/>
            </a:pPr>
            <a:endParaRPr lang="en-ID" sz="1400" dirty="0"/>
          </a:p>
          <a:p>
            <a:r>
              <a:rPr lang="en-US" sz="1400" b="1" dirty="0" err="1"/>
              <a:t>Bakteri</a:t>
            </a:r>
            <a:r>
              <a:rPr lang="en-US" sz="1400" b="1" dirty="0"/>
              <a:t> </a:t>
            </a:r>
            <a:r>
              <a:rPr lang="en-US" sz="1400" b="1" i="1" dirty="0" err="1"/>
              <a:t>Ruminococcus</a:t>
            </a:r>
            <a:r>
              <a:rPr lang="en-US" sz="1400" b="1" i="1" dirty="0"/>
              <a:t> albus.</a:t>
            </a:r>
            <a:endParaRPr lang="en-ID" sz="1400" dirty="0"/>
          </a:p>
          <a:p>
            <a:pPr marL="342900" lvl="0" indent="-228600">
              <a:buFont typeface="+mj-lt"/>
              <a:buAutoNum type="arabicPeriod"/>
            </a:pPr>
            <a:r>
              <a:rPr lang="en-US" sz="1400" dirty="0" err="1"/>
              <a:t>Tumbuh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pada </a:t>
            </a:r>
            <a:r>
              <a:rPr lang="en-US" sz="1400" dirty="0" err="1"/>
              <a:t>suhu</a:t>
            </a:r>
            <a:r>
              <a:rPr lang="en-US" sz="1400" dirty="0"/>
              <a:t> 98 </a:t>
            </a:r>
            <a:r>
              <a:rPr lang="en-US" sz="1400" dirty="0" err="1"/>
              <a:t>derajat</a:t>
            </a:r>
            <a:r>
              <a:rPr lang="en-US" sz="1400" dirty="0"/>
              <a:t> Celsius</a:t>
            </a:r>
            <a:endParaRPr lang="en-ID" sz="1400" dirty="0"/>
          </a:p>
          <a:p>
            <a:pPr marL="342900" lvl="0" indent="-228600">
              <a:buFont typeface="+mj-lt"/>
              <a:buAutoNum type="arabicPeriod"/>
            </a:pP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di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rawa-rawa</a:t>
            </a:r>
            <a:r>
              <a:rPr lang="en-US" sz="1400" dirty="0"/>
              <a:t>, </a:t>
            </a:r>
            <a:r>
              <a:rPr lang="en-US" sz="1400" dirty="0" err="1"/>
              <a:t>pinggir</a:t>
            </a:r>
            <a:r>
              <a:rPr lang="en-US" sz="1400" dirty="0"/>
              <a:t> </a:t>
            </a:r>
            <a:r>
              <a:rPr lang="en-US" sz="1400" dirty="0" err="1"/>
              <a:t>kawah</a:t>
            </a:r>
            <a:r>
              <a:rPr lang="en-US" sz="1400" dirty="0"/>
              <a:t>, dan </a:t>
            </a:r>
            <a:r>
              <a:rPr lang="en-US" sz="1400" dirty="0" err="1"/>
              <a:t>cairan</a:t>
            </a:r>
            <a:r>
              <a:rPr lang="en-US" sz="1400" dirty="0"/>
              <a:t> rumen </a:t>
            </a:r>
            <a:r>
              <a:rPr lang="en-US" sz="1400" dirty="0" err="1"/>
              <a:t>probiotik</a:t>
            </a:r>
            <a:r>
              <a:rPr lang="en-US" sz="1400" dirty="0"/>
              <a:t> yoghurt </a:t>
            </a:r>
            <a:r>
              <a:rPr lang="en-US" sz="1400" dirty="0" err="1"/>
              <a:t>sapi</a:t>
            </a:r>
            <a:r>
              <a:rPr lang="en-US" sz="1400" dirty="0"/>
              <a:t>.</a:t>
            </a:r>
            <a:endParaRPr lang="en-ID" sz="1400" dirty="0"/>
          </a:p>
          <a:p>
            <a:pPr marL="342900" lvl="0" indent="-228600">
              <a:buFont typeface="+mj-lt"/>
              <a:buAutoNum type="arabicPeriod"/>
            </a:pPr>
            <a:r>
              <a:rPr lang="en-US" sz="1400" dirty="0" err="1"/>
              <a:t>Bentuknya</a:t>
            </a:r>
            <a:r>
              <a:rPr lang="en-US" sz="1400" dirty="0"/>
              <a:t> coccus</a:t>
            </a:r>
            <a:endParaRPr lang="en-ID" sz="1400" dirty="0"/>
          </a:p>
          <a:p>
            <a:pPr marL="114300" lvl="0" indent="0">
              <a:buNone/>
            </a:pPr>
            <a:endParaRPr lang="en-ID" sz="1400" dirty="0"/>
          </a:p>
          <a:p>
            <a:pPr marL="114300" indent="0">
              <a:buNone/>
            </a:pPr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53099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72641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INDIKATOR SANITASI</a:t>
            </a:r>
            <a:endParaRPr dirty="0"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107388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dirty="0"/>
              <a:t>17. BAKTERI KOLIFORM</a:t>
            </a:r>
          </a:p>
          <a:p>
            <a:r>
              <a:rPr lang="en-US" sz="1400" i="1" dirty="0" err="1"/>
              <a:t>Bakteri</a:t>
            </a:r>
            <a:r>
              <a:rPr lang="en-US" sz="1400" i="1" dirty="0"/>
              <a:t> </a:t>
            </a:r>
            <a:r>
              <a:rPr lang="en-US" sz="1400" i="1" dirty="0" err="1"/>
              <a:t>koliform</a:t>
            </a:r>
            <a:r>
              <a:rPr lang="en-US" sz="1400" i="1" dirty="0"/>
              <a:t> </a:t>
            </a:r>
          </a:p>
          <a:p>
            <a:pPr marL="114300" indent="0">
              <a:buNone/>
            </a:pPr>
            <a:r>
              <a:rPr lang="en-US" sz="1400" i="1" dirty="0" err="1"/>
              <a:t>Adalah</a:t>
            </a:r>
            <a:r>
              <a:rPr lang="en-US" sz="1400" i="1" dirty="0"/>
              <a:t> </a:t>
            </a:r>
            <a:r>
              <a:rPr lang="en-US" sz="1400" i="1" dirty="0" err="1"/>
              <a:t>mikroorganisme</a:t>
            </a:r>
            <a:r>
              <a:rPr lang="en-US" sz="1400" i="1" dirty="0"/>
              <a:t> yang </a:t>
            </a:r>
            <a:r>
              <a:rPr lang="en-US" sz="1400" i="1" dirty="0" err="1"/>
              <a:t>digunakan</a:t>
            </a:r>
            <a:r>
              <a:rPr lang="en-US" sz="1400" i="1" dirty="0"/>
              <a:t> </a:t>
            </a:r>
            <a:r>
              <a:rPr lang="en-US" sz="1400" i="1" dirty="0" err="1"/>
              <a:t>sebagai</a:t>
            </a:r>
            <a:r>
              <a:rPr lang="en-US" sz="1400" i="1" dirty="0"/>
              <a:t> indicator </a:t>
            </a:r>
            <a:r>
              <a:rPr lang="en-US" sz="1400" i="1" dirty="0" err="1"/>
              <a:t>sanitasi</a:t>
            </a:r>
            <a:r>
              <a:rPr lang="en-US" sz="1400" i="1" dirty="0"/>
              <a:t> </a:t>
            </a:r>
            <a:r>
              <a:rPr lang="en-US" sz="1400" i="1" dirty="0" err="1"/>
              <a:t>terutama</a:t>
            </a:r>
            <a:r>
              <a:rPr lang="en-US" sz="1400" i="1" dirty="0"/>
              <a:t> </a:t>
            </a:r>
            <a:r>
              <a:rPr lang="en-US" sz="1400" i="1" dirty="0" err="1"/>
              <a:t>sanitasi</a:t>
            </a:r>
            <a:r>
              <a:rPr lang="en-US" sz="1400" i="1" dirty="0"/>
              <a:t> air. </a:t>
            </a:r>
            <a:r>
              <a:rPr lang="en-US" sz="1400" i="1" dirty="0" err="1"/>
              <a:t>Bakteri</a:t>
            </a:r>
            <a:r>
              <a:rPr lang="en-US" sz="1400" i="1" dirty="0"/>
              <a:t> </a:t>
            </a:r>
            <a:r>
              <a:rPr lang="en-US" sz="1400" i="1" dirty="0" err="1"/>
              <a:t>koliform</a:t>
            </a:r>
            <a:r>
              <a:rPr lang="en-US" sz="1400" i="1" dirty="0"/>
              <a:t> </a:t>
            </a:r>
            <a:r>
              <a:rPr lang="en-US" sz="1400" i="1" dirty="0" err="1"/>
              <a:t>terdiri</a:t>
            </a:r>
            <a:r>
              <a:rPr lang="en-US" sz="1400" i="1" dirty="0"/>
              <a:t> </a:t>
            </a:r>
            <a:r>
              <a:rPr lang="en-US" sz="1400" i="1" dirty="0" err="1"/>
              <a:t>dari</a:t>
            </a:r>
            <a:r>
              <a:rPr lang="en-US" sz="1400" i="1" dirty="0"/>
              <a:t> </a:t>
            </a:r>
            <a:r>
              <a:rPr lang="en-US" sz="1400" i="1" dirty="0" err="1"/>
              <a:t>berbagai</a:t>
            </a:r>
            <a:r>
              <a:rPr lang="en-US" sz="1400" i="1" dirty="0"/>
              <a:t> </a:t>
            </a:r>
            <a:r>
              <a:rPr lang="en-US" sz="1400" i="1" dirty="0" err="1"/>
              <a:t>macam</a:t>
            </a:r>
            <a:r>
              <a:rPr lang="en-US" sz="1400" i="1" dirty="0"/>
              <a:t> </a:t>
            </a:r>
            <a:r>
              <a:rPr lang="en-US" sz="1400" i="1" dirty="0" err="1"/>
              <a:t>spesies</a:t>
            </a:r>
            <a:r>
              <a:rPr lang="en-US" sz="1400" i="1" dirty="0"/>
              <a:t>, salah </a:t>
            </a:r>
            <a:r>
              <a:rPr lang="en-US" sz="1400" i="1" dirty="0" err="1"/>
              <a:t>satunya</a:t>
            </a:r>
            <a:r>
              <a:rPr lang="en-US" sz="1400" i="1" dirty="0"/>
              <a:t> </a:t>
            </a:r>
            <a:r>
              <a:rPr lang="en-US" sz="1400" i="1" dirty="0" err="1"/>
              <a:t>adalah</a:t>
            </a:r>
            <a:r>
              <a:rPr lang="en-US" sz="1400" i="1" dirty="0"/>
              <a:t> </a:t>
            </a:r>
            <a:r>
              <a:rPr lang="en-US" sz="1400" i="1" dirty="0" err="1"/>
              <a:t>bakteri</a:t>
            </a:r>
            <a:r>
              <a:rPr lang="en-US" sz="1400" i="1" dirty="0"/>
              <a:t> pathogen E. coli. </a:t>
            </a:r>
            <a:r>
              <a:rPr lang="en-US" sz="1400" i="1" dirty="0" err="1"/>
              <a:t>Bakteri</a:t>
            </a:r>
            <a:r>
              <a:rPr lang="en-US" sz="1400" i="1" dirty="0"/>
              <a:t> </a:t>
            </a:r>
            <a:r>
              <a:rPr lang="en-US" sz="1400" i="1" dirty="0" err="1"/>
              <a:t>Koliform</a:t>
            </a:r>
            <a:r>
              <a:rPr lang="en-US" sz="1400" i="1" dirty="0"/>
              <a:t> juga </a:t>
            </a:r>
            <a:r>
              <a:rPr lang="en-US" sz="1400" i="1" dirty="0" err="1"/>
              <a:t>dapat</a:t>
            </a:r>
            <a:r>
              <a:rPr lang="en-US" sz="1400" i="1" dirty="0"/>
              <a:t> </a:t>
            </a:r>
            <a:r>
              <a:rPr lang="en-US" sz="1400" i="1" dirty="0" err="1"/>
              <a:t>dibagi</a:t>
            </a:r>
            <a:r>
              <a:rPr lang="en-US" sz="1400" i="1" dirty="0"/>
              <a:t> </a:t>
            </a:r>
            <a:r>
              <a:rPr lang="en-US" sz="1400" i="1" dirty="0" err="1"/>
              <a:t>menjadi</a:t>
            </a:r>
            <a:r>
              <a:rPr lang="en-US" sz="1400" i="1" dirty="0"/>
              <a:t> 2 </a:t>
            </a:r>
            <a:r>
              <a:rPr lang="en-US" sz="1400" i="1" dirty="0" err="1"/>
              <a:t>yaitu</a:t>
            </a:r>
            <a:r>
              <a:rPr lang="en-US" sz="1400" i="1" dirty="0"/>
              <a:t> </a:t>
            </a:r>
            <a:r>
              <a:rPr lang="en-US" sz="1400" i="1" dirty="0" err="1"/>
              <a:t>Koliform</a:t>
            </a:r>
            <a:r>
              <a:rPr lang="en-US" sz="1400" i="1" dirty="0"/>
              <a:t> </a:t>
            </a:r>
            <a:r>
              <a:rPr lang="en-US" sz="1400" i="1" dirty="0" err="1"/>
              <a:t>Fekal</a:t>
            </a:r>
            <a:r>
              <a:rPr lang="en-US" sz="1400" i="1" dirty="0"/>
              <a:t> dan </a:t>
            </a:r>
            <a:r>
              <a:rPr lang="en-US" sz="1400" i="1" dirty="0" err="1"/>
              <a:t>Koliform</a:t>
            </a:r>
            <a:r>
              <a:rPr lang="en-US" sz="1400" i="1" dirty="0"/>
              <a:t> Non-</a:t>
            </a:r>
            <a:r>
              <a:rPr lang="en-US" sz="1400" i="1" dirty="0" err="1"/>
              <a:t>Fekal</a:t>
            </a:r>
            <a:r>
              <a:rPr lang="en-US" sz="1400" i="1" dirty="0"/>
              <a:t>. </a:t>
            </a:r>
            <a:endParaRPr lang="en-ID" sz="1400" dirty="0"/>
          </a:p>
          <a:p>
            <a:pPr marL="114300" indent="0">
              <a:buNone/>
            </a:pPr>
            <a:r>
              <a:rPr lang="en-US" sz="1400" i="1" dirty="0" err="1"/>
              <a:t>Koliform</a:t>
            </a:r>
            <a:r>
              <a:rPr lang="en-US" sz="1400" i="1" dirty="0"/>
              <a:t> </a:t>
            </a:r>
            <a:r>
              <a:rPr lang="en-US" sz="1400" i="1" dirty="0" err="1"/>
              <a:t>Fekal</a:t>
            </a:r>
            <a:r>
              <a:rPr lang="en-US" sz="1400" i="1" dirty="0"/>
              <a:t> </a:t>
            </a:r>
            <a:r>
              <a:rPr lang="en-US" sz="1400" i="1" dirty="0" err="1"/>
              <a:t>adalah</a:t>
            </a:r>
            <a:r>
              <a:rPr lang="en-US" sz="1400" i="1" dirty="0"/>
              <a:t> </a:t>
            </a:r>
            <a:r>
              <a:rPr lang="en-US" sz="1400" i="1" dirty="0" err="1"/>
              <a:t>bakteri</a:t>
            </a:r>
            <a:r>
              <a:rPr lang="en-US" sz="1400" i="1" dirty="0"/>
              <a:t> yang </a:t>
            </a:r>
            <a:r>
              <a:rPr lang="en-US" sz="1400" i="1" dirty="0" err="1"/>
              <a:t>terdapat</a:t>
            </a:r>
            <a:r>
              <a:rPr lang="en-US" sz="1400" i="1" dirty="0"/>
              <a:t> di </a:t>
            </a:r>
            <a:r>
              <a:rPr lang="en-US" sz="1400" i="1" dirty="0" err="1"/>
              <a:t>kotoran</a:t>
            </a:r>
            <a:r>
              <a:rPr lang="en-US" sz="1400" i="1" dirty="0"/>
              <a:t> </a:t>
            </a:r>
            <a:r>
              <a:rPr lang="en-US" sz="1400" i="1" dirty="0" err="1"/>
              <a:t>manusia</a:t>
            </a:r>
            <a:r>
              <a:rPr lang="en-US" sz="1400" i="1" dirty="0"/>
              <a:t> dan </a:t>
            </a:r>
            <a:r>
              <a:rPr lang="en-US" sz="1400" i="1" dirty="0" err="1"/>
              <a:t>hewan</a:t>
            </a:r>
            <a:r>
              <a:rPr lang="en-US" sz="1400" i="1" dirty="0"/>
              <a:t> </a:t>
            </a:r>
            <a:r>
              <a:rPr lang="en-US" sz="1400" i="1" dirty="0" err="1"/>
              <a:t>berdarah</a:t>
            </a:r>
            <a:r>
              <a:rPr lang="en-US" sz="1400" i="1" dirty="0"/>
              <a:t> </a:t>
            </a:r>
            <a:r>
              <a:rPr lang="en-US" sz="1400" i="1" dirty="0" err="1"/>
              <a:t>panas</a:t>
            </a:r>
            <a:r>
              <a:rPr lang="en-US" sz="1400" i="1" dirty="0"/>
              <a:t>. </a:t>
            </a:r>
            <a:r>
              <a:rPr lang="en-US" sz="1400" i="1" dirty="0" err="1"/>
              <a:t>Contohnya</a:t>
            </a:r>
            <a:r>
              <a:rPr lang="en-US" sz="1400" i="1" dirty="0"/>
              <a:t> </a:t>
            </a:r>
            <a:r>
              <a:rPr lang="en-US" sz="1400" i="1" dirty="0" err="1"/>
              <a:t>bakteri</a:t>
            </a:r>
            <a:r>
              <a:rPr lang="en-US" sz="1400" i="1" dirty="0"/>
              <a:t> E. coli.</a:t>
            </a:r>
            <a:endParaRPr lang="en-ID" sz="1400" dirty="0"/>
          </a:p>
          <a:p>
            <a:pPr marL="114300" indent="0">
              <a:buNone/>
            </a:pPr>
            <a:r>
              <a:rPr lang="en-US" sz="1400" i="1" dirty="0" err="1"/>
              <a:t>Koliform</a:t>
            </a:r>
            <a:r>
              <a:rPr lang="en-US" sz="1400" i="1" dirty="0"/>
              <a:t> Non-</a:t>
            </a:r>
            <a:r>
              <a:rPr lang="en-US" sz="1400" i="1" dirty="0" err="1"/>
              <a:t>Fekal</a:t>
            </a:r>
            <a:r>
              <a:rPr lang="en-US" sz="1400" i="1" dirty="0"/>
              <a:t> </a:t>
            </a:r>
            <a:r>
              <a:rPr lang="en-US" sz="1400" i="1" dirty="0" err="1"/>
              <a:t>adalah</a:t>
            </a:r>
            <a:r>
              <a:rPr lang="en-US" sz="1400" i="1" dirty="0"/>
              <a:t> </a:t>
            </a:r>
            <a:r>
              <a:rPr lang="en-US" sz="1400" i="1" dirty="0" err="1"/>
              <a:t>bakteri</a:t>
            </a:r>
            <a:r>
              <a:rPr lang="en-US" sz="1400" i="1" dirty="0"/>
              <a:t> yang </a:t>
            </a:r>
            <a:r>
              <a:rPr lang="en-US" sz="1400" i="1" dirty="0" err="1"/>
              <a:t>terdapat</a:t>
            </a:r>
            <a:r>
              <a:rPr lang="en-US" sz="1400" i="1" dirty="0"/>
              <a:t> di </a:t>
            </a:r>
            <a:r>
              <a:rPr lang="en-US" sz="1400" i="1" dirty="0" err="1"/>
              <a:t>tumbuhan</a:t>
            </a:r>
            <a:r>
              <a:rPr lang="en-US" sz="1400" i="1" dirty="0"/>
              <a:t> dan </a:t>
            </a:r>
            <a:r>
              <a:rPr lang="en-US" sz="1400" i="1" dirty="0" err="1"/>
              <a:t>hewan</a:t>
            </a:r>
            <a:r>
              <a:rPr lang="en-US" sz="1400" i="1" dirty="0"/>
              <a:t> yang </a:t>
            </a:r>
            <a:r>
              <a:rPr lang="en-US" sz="1400" i="1" dirty="0" err="1"/>
              <a:t>sudah</a:t>
            </a:r>
            <a:r>
              <a:rPr lang="en-US" sz="1400" i="1" dirty="0"/>
              <a:t> </a:t>
            </a:r>
            <a:r>
              <a:rPr lang="en-US" sz="1400" i="1" dirty="0" err="1"/>
              <a:t>mati</a:t>
            </a:r>
            <a:r>
              <a:rPr lang="en-US" sz="1400" i="1" dirty="0"/>
              <a:t>. </a:t>
            </a:r>
          </a:p>
          <a:p>
            <a:pPr marL="114300" indent="0">
              <a:buNone/>
            </a:pPr>
            <a:endParaRPr lang="en-US" sz="1400" i="1" dirty="0"/>
          </a:p>
          <a:p>
            <a:r>
              <a:rPr lang="en-US" sz="1400" b="1" dirty="0" err="1"/>
              <a:t>Bakteri</a:t>
            </a:r>
            <a:r>
              <a:rPr lang="en-US" sz="1400" b="1" dirty="0"/>
              <a:t> </a:t>
            </a:r>
            <a:r>
              <a:rPr lang="en-US" sz="1400" b="1" i="1" dirty="0"/>
              <a:t>Escherichia coli</a:t>
            </a:r>
            <a:endParaRPr lang="en-ID" sz="1400" dirty="0"/>
          </a:p>
          <a:p>
            <a:pPr lvl="0">
              <a:buFont typeface="+mj-lt"/>
              <a:buAutoNum type="arabicPeriod"/>
            </a:pPr>
            <a:r>
              <a:rPr lang="en-US" sz="1400" dirty="0" err="1"/>
              <a:t>Tempat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di usus </a:t>
            </a:r>
            <a:r>
              <a:rPr lang="en-US" sz="1400" dirty="0" err="1"/>
              <a:t>besar</a:t>
            </a:r>
            <a:r>
              <a:rPr lang="en-US" sz="1400" dirty="0"/>
              <a:t> dan </a:t>
            </a:r>
            <a:r>
              <a:rPr lang="en-US" sz="1400" dirty="0" err="1"/>
              <a:t>feses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hewan</a:t>
            </a:r>
            <a:r>
              <a:rPr lang="en-US" sz="1400" dirty="0"/>
              <a:t> </a:t>
            </a:r>
            <a:r>
              <a:rPr lang="en-US" sz="1400" dirty="0" err="1"/>
              <a:t>berdarah</a:t>
            </a:r>
            <a:r>
              <a:rPr lang="en-US" sz="1400" dirty="0"/>
              <a:t> </a:t>
            </a:r>
            <a:r>
              <a:rPr lang="en-US" sz="1400" dirty="0" err="1"/>
              <a:t>panas</a:t>
            </a:r>
            <a:r>
              <a:rPr lang="en-US" sz="1400" dirty="0"/>
              <a:t>.</a:t>
            </a:r>
            <a:endParaRPr lang="en-ID" sz="1400" dirty="0"/>
          </a:p>
          <a:p>
            <a:pPr lvl="0">
              <a:buFont typeface="+mj-lt"/>
              <a:buAutoNum type="arabicPeriod"/>
            </a:pPr>
            <a:r>
              <a:rPr lang="en-US" sz="1400" dirty="0" err="1"/>
              <a:t>Hidup</a:t>
            </a:r>
            <a:r>
              <a:rPr lang="en-US" sz="1400" dirty="0"/>
              <a:t> di </a:t>
            </a:r>
            <a:r>
              <a:rPr lang="en-US" sz="1400" dirty="0" err="1"/>
              <a:t>suhu</a:t>
            </a:r>
            <a:r>
              <a:rPr lang="en-US" sz="1400" dirty="0"/>
              <a:t> 37 </a:t>
            </a:r>
            <a:r>
              <a:rPr lang="en-US" sz="1400" dirty="0" err="1"/>
              <a:t>derajat</a:t>
            </a:r>
            <a:r>
              <a:rPr lang="en-US" sz="1400" dirty="0"/>
              <a:t> Celsius.</a:t>
            </a:r>
            <a:endParaRPr lang="en-ID" sz="1400" dirty="0"/>
          </a:p>
          <a:p>
            <a:pPr lvl="0">
              <a:buFont typeface="+mj-lt"/>
              <a:buAutoNum type="arabicPeriod"/>
            </a:pPr>
            <a:r>
              <a:rPr lang="en-US" sz="1400" dirty="0" err="1"/>
              <a:t>Bentuknya</a:t>
            </a:r>
            <a:r>
              <a:rPr lang="en-US" sz="1400" dirty="0"/>
              <a:t> basil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batang</a:t>
            </a:r>
            <a:r>
              <a:rPr lang="en-US" sz="1400" dirty="0"/>
              <a:t>.</a:t>
            </a:r>
            <a:endParaRPr lang="en-ID" sz="1400" dirty="0"/>
          </a:p>
          <a:p>
            <a:endParaRPr lang="en-US" sz="1400" i="1" dirty="0"/>
          </a:p>
          <a:p>
            <a:pPr marL="114300" indent="0">
              <a:buNone/>
            </a:pPr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59470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72641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THERMODURIK VS PSIKOTROPIK 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6FA610F-F914-3C4E-8FEB-4994297FB3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3847288"/>
                  </p:ext>
                </p:extLst>
              </p:nvPr>
            </p:nvGraphicFramePr>
            <p:xfrm>
              <a:off x="713224" y="1017725"/>
              <a:ext cx="6851077" cy="3680751"/>
            </p:xfrm>
            <a:graphic>
              <a:graphicData uri="http://schemas.openxmlformats.org/drawingml/2006/table">
                <a:tbl>
                  <a:tblPr firstRow="1" firstCol="1" bandRow="1">
                    <a:tableStyleId>{FFC4F136-5C75-45C1-8DAA-1FC2ACB14D1B}</a:tableStyleId>
                  </a:tblPr>
                  <a:tblGrid>
                    <a:gridCol w="1450816">
                      <a:extLst>
                        <a:ext uri="{9D8B030D-6E8A-4147-A177-3AD203B41FA5}">
                          <a16:colId xmlns:a16="http://schemas.microsoft.com/office/drawing/2014/main" val="1867010136"/>
                        </a:ext>
                      </a:extLst>
                    </a:gridCol>
                    <a:gridCol w="3116324">
                      <a:extLst>
                        <a:ext uri="{9D8B030D-6E8A-4147-A177-3AD203B41FA5}">
                          <a16:colId xmlns:a16="http://schemas.microsoft.com/office/drawing/2014/main" val="4087071069"/>
                        </a:ext>
                      </a:extLst>
                    </a:gridCol>
                    <a:gridCol w="2283937">
                      <a:extLst>
                        <a:ext uri="{9D8B030D-6E8A-4147-A177-3AD203B41FA5}">
                          <a16:colId xmlns:a16="http://schemas.microsoft.com/office/drawing/2014/main" val="2669392027"/>
                        </a:ext>
                      </a:extLst>
                    </a:gridCol>
                  </a:tblGrid>
                  <a:tr h="490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effectLst/>
                            </a:rPr>
                            <a:t>KETERANGAN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effectLst/>
                            </a:rPr>
                            <a:t>THERMODURIK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effectLst/>
                            </a:rPr>
                            <a:t>PSIKOTROPIK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93363980"/>
                      </a:ext>
                    </a:extLst>
                  </a:tr>
                  <a:tr h="490767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Suhu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Dapat bertahan pada suhu 60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℃ 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sampai 70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Dapat bertahan pada suhu -5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sampai 35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70528198"/>
                      </a:ext>
                    </a:extLst>
                  </a:tr>
                  <a:tr h="736150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Lingkungan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Bakteri yang tahan pada suhu relatif tinggi (panas)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Bakteri yang tahan pada suhu relatif rendah (dingin)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37793133"/>
                      </a:ext>
                    </a:extLst>
                  </a:tr>
                  <a:tr h="736150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Habitat 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Dapat ditemukan pada produk yang telah melalui proses pasteurisasi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Dapat ditemukan pada ikan di refrigenerator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76233756"/>
                      </a:ext>
                    </a:extLst>
                  </a:tr>
                  <a:tr h="1226917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Cara menekan pertumbuhan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Bakteri thermodurik dapat diinaktifkan dengan pemanasan pada proses pasteurisasi dengan suhu 72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℃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selama 15 detik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effectLst/>
                            </a:rPr>
                            <a:t>Bakteri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psikotroik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dapat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mengalami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fase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kematian</a:t>
                          </a:r>
                          <a:r>
                            <a:rPr lang="en-US" sz="1400" dirty="0">
                              <a:effectLst/>
                            </a:rPr>
                            <a:t> pada </a:t>
                          </a:r>
                          <a:r>
                            <a:rPr lang="en-US" sz="1400" dirty="0" err="1">
                              <a:effectLst/>
                            </a:rPr>
                            <a:t>suhu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ID" sz="1400" dirty="0">
                              <a:effectLst/>
                            </a:rPr>
                            <a:t>30-35° C</a:t>
                          </a:r>
                          <a:endParaRPr lang="en-ID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31096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6FA610F-F914-3C4E-8FEB-4994297FB3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3847288"/>
                  </p:ext>
                </p:extLst>
              </p:nvPr>
            </p:nvGraphicFramePr>
            <p:xfrm>
              <a:off x="713224" y="1017725"/>
              <a:ext cx="6851077" cy="3680751"/>
            </p:xfrm>
            <a:graphic>
              <a:graphicData uri="http://schemas.openxmlformats.org/drawingml/2006/table">
                <a:tbl>
                  <a:tblPr firstRow="1" firstCol="1" bandRow="1">
                    <a:tableStyleId>{FFC4F136-5C75-45C1-8DAA-1FC2ACB14D1B}</a:tableStyleId>
                  </a:tblPr>
                  <a:tblGrid>
                    <a:gridCol w="1450816">
                      <a:extLst>
                        <a:ext uri="{9D8B030D-6E8A-4147-A177-3AD203B41FA5}">
                          <a16:colId xmlns:a16="http://schemas.microsoft.com/office/drawing/2014/main" val="1867010136"/>
                        </a:ext>
                      </a:extLst>
                    </a:gridCol>
                    <a:gridCol w="3116324">
                      <a:extLst>
                        <a:ext uri="{9D8B030D-6E8A-4147-A177-3AD203B41FA5}">
                          <a16:colId xmlns:a16="http://schemas.microsoft.com/office/drawing/2014/main" val="4087071069"/>
                        </a:ext>
                      </a:extLst>
                    </a:gridCol>
                    <a:gridCol w="2283937">
                      <a:extLst>
                        <a:ext uri="{9D8B030D-6E8A-4147-A177-3AD203B41FA5}">
                          <a16:colId xmlns:a16="http://schemas.microsoft.com/office/drawing/2014/main" val="2669392027"/>
                        </a:ext>
                      </a:extLst>
                    </a:gridCol>
                  </a:tblGrid>
                  <a:tr h="4907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effectLst/>
                            </a:rPr>
                            <a:t>KETERANGAN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effectLst/>
                            </a:rPr>
                            <a:t>THERMODURIK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>
                              <a:effectLst/>
                            </a:rPr>
                            <a:t>PSIKOTROPIK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93363980"/>
                      </a:ext>
                    </a:extLst>
                  </a:tr>
                  <a:tr h="490767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Suhu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6748" t="-118421" r="-73577" b="-56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200556" t="-118421" r="-556" b="-56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0528198"/>
                      </a:ext>
                    </a:extLst>
                  </a:tr>
                  <a:tr h="736150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Lingkungan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Bakteri yang tahan pada suhu relatif tinggi (panas)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Bakteri yang tahan pada suhu relatif rendah (dingin)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37793133"/>
                      </a:ext>
                    </a:extLst>
                  </a:tr>
                  <a:tr h="736150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Habitat 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Dapat ditemukan pada produk yang telah melalui proses pasteurisasi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Dapat ditemukan pada ikan di refrigenerator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76233756"/>
                      </a:ext>
                    </a:extLst>
                  </a:tr>
                  <a:tr h="1226917"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effectLst/>
                            </a:rPr>
                            <a:t>Cara menekan pertumbuhan</a:t>
                          </a:r>
                          <a:endParaRPr lang="en-ID" sz="12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46748" t="-205155" r="-73577" b="-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>
                              <a:effectLst/>
                            </a:rPr>
                            <a:t>Bakteri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psikotroik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dapat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mengalami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fase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US" sz="1400" dirty="0" err="1">
                              <a:effectLst/>
                            </a:rPr>
                            <a:t>kematian</a:t>
                          </a:r>
                          <a:r>
                            <a:rPr lang="en-US" sz="1400" dirty="0">
                              <a:effectLst/>
                            </a:rPr>
                            <a:t> pada </a:t>
                          </a:r>
                          <a:r>
                            <a:rPr lang="en-US" sz="1400" dirty="0" err="1">
                              <a:effectLst/>
                            </a:rPr>
                            <a:t>suhu</a:t>
                          </a:r>
                          <a:r>
                            <a:rPr lang="en-US" sz="1400" dirty="0">
                              <a:effectLst/>
                            </a:rPr>
                            <a:t> </a:t>
                          </a:r>
                          <a:r>
                            <a:rPr lang="en-ID" sz="1400" dirty="0">
                              <a:effectLst/>
                            </a:rPr>
                            <a:t>30-35° C</a:t>
                          </a:r>
                          <a:endParaRPr lang="en-ID" sz="1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31096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893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72641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DAFTAR PUSTAKA</a:t>
            </a:r>
            <a:endParaRPr dirty="0"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i="1" dirty="0" err="1"/>
              <a:t>Anonimus</a:t>
            </a:r>
            <a:r>
              <a:rPr lang="en-US" sz="1400" i="1" dirty="0"/>
              <a:t>. 2020. Pigmen </a:t>
            </a:r>
            <a:r>
              <a:rPr lang="en-US" sz="1400" i="1" dirty="0" err="1"/>
              <a:t>Bakteri</a:t>
            </a:r>
            <a:r>
              <a:rPr lang="en-US" sz="1400" i="1" dirty="0"/>
              <a:t> Tanah, </a:t>
            </a:r>
            <a:r>
              <a:rPr lang="en-US" sz="1400" i="1" dirty="0" err="1"/>
              <a:t>Sumber</a:t>
            </a:r>
            <a:r>
              <a:rPr lang="en-US" sz="1400" i="1" dirty="0"/>
              <a:t> </a:t>
            </a:r>
            <a:r>
              <a:rPr lang="en-US" sz="1400" i="1" dirty="0" err="1"/>
              <a:t>Pewarna</a:t>
            </a:r>
            <a:r>
              <a:rPr lang="en-US" sz="1400" i="1" dirty="0"/>
              <a:t> </a:t>
            </a:r>
            <a:r>
              <a:rPr lang="en-US" sz="1400" i="1" dirty="0" err="1"/>
              <a:t>Alami</a:t>
            </a:r>
            <a:r>
              <a:rPr lang="en-US" sz="1400" i="1" dirty="0"/>
              <a:t> </a:t>
            </a:r>
            <a:r>
              <a:rPr lang="en-US" sz="1400" i="1" dirty="0" err="1"/>
              <a:t>Pengganti</a:t>
            </a:r>
            <a:r>
              <a:rPr lang="en-US" sz="1400" i="1" dirty="0"/>
              <a:t> </a:t>
            </a:r>
            <a:r>
              <a:rPr lang="en-US" sz="1400" i="1" dirty="0" err="1"/>
              <a:t>Pewarna</a:t>
            </a:r>
            <a:r>
              <a:rPr lang="en-US" sz="1400" i="1" dirty="0"/>
              <a:t> </a:t>
            </a:r>
            <a:r>
              <a:rPr lang="en-US" sz="1400" i="1" dirty="0" err="1"/>
              <a:t>Sintetis</a:t>
            </a:r>
            <a:r>
              <a:rPr lang="en-US" sz="1400" i="1" dirty="0"/>
              <a:t> Batik. </a:t>
            </a:r>
            <a:r>
              <a:rPr lang="en-US" sz="1400" i="1" dirty="0" err="1"/>
              <a:t>Artikel</a:t>
            </a:r>
            <a:r>
              <a:rPr lang="en-US" sz="1400" i="1" dirty="0"/>
              <a:t> </a:t>
            </a:r>
            <a:r>
              <a:rPr lang="en-US" sz="1400" i="1" dirty="0" err="1"/>
              <a:t>Fakultas</a:t>
            </a:r>
            <a:r>
              <a:rPr lang="en-US" sz="1400" i="1" dirty="0"/>
              <a:t> </a:t>
            </a:r>
            <a:r>
              <a:rPr lang="en-US" sz="1400" i="1" dirty="0" err="1"/>
              <a:t>Biologi</a:t>
            </a:r>
            <a:r>
              <a:rPr lang="en-US" sz="1400" i="1" dirty="0"/>
              <a:t>. Universitas Gadjah </a:t>
            </a:r>
            <a:r>
              <a:rPr lang="en-US" sz="1400" i="1" dirty="0" err="1"/>
              <a:t>Mada</a:t>
            </a:r>
            <a:r>
              <a:rPr lang="en-US" sz="1400" i="1" dirty="0"/>
              <a:t>. </a:t>
            </a:r>
            <a:endParaRPr lang="en-ID" sz="1400" dirty="0"/>
          </a:p>
          <a:p>
            <a:r>
              <a:rPr lang="en-US" sz="1400" i="1" dirty="0"/>
              <a:t>Zulfikar, M.F., </a:t>
            </a:r>
            <a:r>
              <a:rPr lang="en-US" sz="1400" i="1" dirty="0" err="1"/>
              <a:t>Kusdianti</a:t>
            </a:r>
            <a:r>
              <a:rPr lang="en-US" sz="1400" i="1" dirty="0"/>
              <a:t>, E., </a:t>
            </a:r>
            <a:r>
              <a:rPr lang="en-US" sz="1400" i="1" dirty="0" err="1"/>
              <a:t>Nurjannah</a:t>
            </a:r>
            <a:r>
              <a:rPr lang="en-US" sz="1400" i="1" dirty="0"/>
              <a:t>, S. 2017. </a:t>
            </a:r>
            <a:r>
              <a:rPr lang="en-US" sz="1400" i="1" dirty="0" err="1"/>
              <a:t>Identifikasi</a:t>
            </a:r>
            <a:r>
              <a:rPr lang="en-US" sz="1400" i="1" dirty="0"/>
              <a:t> </a:t>
            </a:r>
            <a:r>
              <a:rPr lang="en-US" sz="1400" i="1" dirty="0" err="1"/>
              <a:t>Jenis</a:t>
            </a:r>
            <a:r>
              <a:rPr lang="en-US" sz="1400" i="1" dirty="0"/>
              <a:t> Pigmen Dan Uji </a:t>
            </a:r>
            <a:r>
              <a:rPr lang="en-US" sz="1400" i="1" dirty="0" err="1"/>
              <a:t>Potensi</a:t>
            </a:r>
            <a:r>
              <a:rPr lang="en-US" sz="1400" i="1" dirty="0"/>
              <a:t> </a:t>
            </a:r>
            <a:r>
              <a:rPr lang="en-US" sz="1400" i="1" dirty="0" err="1"/>
              <a:t>Antioksidan</a:t>
            </a:r>
            <a:r>
              <a:rPr lang="en-US" sz="1400" i="1" dirty="0"/>
              <a:t> </a:t>
            </a:r>
            <a:r>
              <a:rPr lang="en-US" sz="1400" i="1" dirty="0" err="1"/>
              <a:t>Ekstrak</a:t>
            </a:r>
            <a:r>
              <a:rPr lang="en-US" sz="1400" i="1" dirty="0"/>
              <a:t> Pigmen </a:t>
            </a:r>
            <a:r>
              <a:rPr lang="en-US" sz="1400" i="1" dirty="0" err="1"/>
              <a:t>Bakteri</a:t>
            </a:r>
            <a:r>
              <a:rPr lang="en-US" sz="1400" i="1" dirty="0"/>
              <a:t> </a:t>
            </a:r>
            <a:r>
              <a:rPr lang="en-US" sz="1400" i="1" dirty="0" err="1"/>
              <a:t>Rhodococcus</a:t>
            </a:r>
            <a:r>
              <a:rPr lang="en-US" sz="1400" i="1" dirty="0"/>
              <a:t> </a:t>
            </a:r>
            <a:r>
              <a:rPr lang="en-US" sz="1400" i="1" dirty="0" err="1"/>
              <a:t>sp</a:t>
            </a:r>
            <a:r>
              <a:rPr lang="en-US" sz="1400" i="1" dirty="0"/>
              <a:t> </a:t>
            </a:r>
            <a:r>
              <a:rPr lang="en-US" sz="1400" dirty="0"/>
              <a:t>Hasil </a:t>
            </a:r>
            <a:r>
              <a:rPr lang="en-US" sz="1400" dirty="0" err="1"/>
              <a:t>Isolasi</a:t>
            </a:r>
            <a:r>
              <a:rPr lang="en-US" sz="1400" dirty="0"/>
              <a:t> Dari </a:t>
            </a:r>
            <a:r>
              <a:rPr lang="en-US" sz="1400" dirty="0" err="1"/>
              <a:t>Sedimen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Air </a:t>
            </a:r>
            <a:r>
              <a:rPr lang="en-US" sz="1400" dirty="0" err="1"/>
              <a:t>Panas</a:t>
            </a:r>
            <a:r>
              <a:rPr lang="en-US" sz="1400" dirty="0"/>
              <a:t> </a:t>
            </a:r>
            <a:r>
              <a:rPr lang="en-US" sz="1400" dirty="0" err="1"/>
              <a:t>Gedong</a:t>
            </a:r>
            <a:r>
              <a:rPr lang="en-US" sz="1400" dirty="0"/>
              <a:t> </a:t>
            </a:r>
            <a:r>
              <a:rPr lang="en-US" sz="1400" dirty="0" err="1"/>
              <a:t>Songo</a:t>
            </a:r>
            <a:r>
              <a:rPr lang="en-US" sz="1400" dirty="0"/>
              <a:t>. </a:t>
            </a:r>
            <a:r>
              <a:rPr lang="en-US" sz="1400" i="1" dirty="0" err="1"/>
              <a:t>Jurnal</a:t>
            </a:r>
            <a:r>
              <a:rPr lang="en-US" sz="1400" i="1" dirty="0"/>
              <a:t> </a:t>
            </a:r>
            <a:r>
              <a:rPr lang="en-US" sz="1400" i="1" dirty="0" err="1"/>
              <a:t>Biologi</a:t>
            </a:r>
            <a:r>
              <a:rPr lang="en-US" sz="1400" i="1" dirty="0"/>
              <a:t>.</a:t>
            </a:r>
            <a:r>
              <a:rPr lang="en-US" sz="1400" dirty="0"/>
              <a:t> Vol 6. No 4.</a:t>
            </a:r>
            <a:endParaRPr lang="en-ID" sz="1400" dirty="0"/>
          </a:p>
          <a:p>
            <a:r>
              <a:rPr lang="en-US" sz="1400" i="1" dirty="0" err="1"/>
              <a:t>Susilawati</a:t>
            </a:r>
            <a:r>
              <a:rPr lang="en-US" sz="1400" i="1" dirty="0"/>
              <a:t>, L., Sari, A.P. 2013. </a:t>
            </a:r>
            <a:r>
              <a:rPr lang="en-US" sz="1400" i="1" dirty="0" err="1"/>
              <a:t>Keragaman</a:t>
            </a:r>
            <a:r>
              <a:rPr lang="en-US" sz="1400" i="1" dirty="0"/>
              <a:t> </a:t>
            </a:r>
            <a:r>
              <a:rPr lang="en-US" sz="1400" i="1" dirty="0" err="1"/>
              <a:t>Karakter</a:t>
            </a:r>
            <a:r>
              <a:rPr lang="en-US" sz="1400" i="1" dirty="0"/>
              <a:t> </a:t>
            </a:r>
            <a:r>
              <a:rPr lang="en-US" sz="1400" i="1" dirty="0" err="1"/>
              <a:t>Morfologi</a:t>
            </a:r>
            <a:r>
              <a:rPr lang="en-US" sz="1400" i="1" dirty="0"/>
              <a:t> </a:t>
            </a:r>
            <a:r>
              <a:rPr lang="en-US" sz="1400" i="1" dirty="0" err="1"/>
              <a:t>Bakteri</a:t>
            </a:r>
            <a:r>
              <a:rPr lang="en-US" sz="1400" i="1" dirty="0"/>
              <a:t> Indigenous Yang </a:t>
            </a:r>
            <a:r>
              <a:rPr lang="en-US" sz="1400" i="1" dirty="0" err="1"/>
              <a:t>Diisolasi</a:t>
            </a:r>
            <a:r>
              <a:rPr lang="en-US" sz="1400" i="1" dirty="0"/>
              <a:t> Dari </a:t>
            </a:r>
            <a:r>
              <a:rPr lang="en-US" sz="1400" i="1" dirty="0" err="1"/>
              <a:t>Lendir</a:t>
            </a:r>
            <a:r>
              <a:rPr lang="en-US" sz="1400" i="1" dirty="0"/>
              <a:t> </a:t>
            </a:r>
            <a:r>
              <a:rPr lang="en-US" sz="1400" i="1" dirty="0" err="1"/>
              <a:t>Katak</a:t>
            </a:r>
            <a:r>
              <a:rPr lang="en-US" sz="1400" i="1" dirty="0"/>
              <a:t> Sawah (F. </a:t>
            </a:r>
            <a:r>
              <a:rPr lang="en-US" sz="1400" i="1" dirty="0" err="1"/>
              <a:t>cancrivora</a:t>
            </a:r>
            <a:r>
              <a:rPr lang="en-US" sz="1400" i="1" dirty="0"/>
              <a:t>) </a:t>
            </a:r>
            <a:r>
              <a:rPr lang="en-US" sz="1400" i="1" dirty="0" err="1"/>
              <a:t>Lokal</a:t>
            </a:r>
            <a:r>
              <a:rPr lang="en-US" sz="1400" i="1" dirty="0"/>
              <a:t> Pada Bagian Dorsal Dan Ventral. Vol 9. No 2. UIN </a:t>
            </a:r>
            <a:r>
              <a:rPr lang="en-US" sz="1400" i="1" dirty="0" err="1"/>
              <a:t>Sunan</a:t>
            </a:r>
            <a:r>
              <a:rPr lang="en-US" sz="1400" i="1" dirty="0"/>
              <a:t> </a:t>
            </a:r>
            <a:r>
              <a:rPr lang="en-US" sz="1400" i="1" dirty="0" err="1"/>
              <a:t>Kalijaga</a:t>
            </a:r>
            <a:r>
              <a:rPr lang="en-US" sz="1400" i="1" dirty="0"/>
              <a:t> Yogyakarta.</a:t>
            </a:r>
            <a:endParaRPr lang="en-ID" sz="1400" dirty="0"/>
          </a:p>
          <a:p>
            <a:r>
              <a:rPr lang="en-US" sz="1400" i="1" dirty="0" err="1"/>
              <a:t>Mustini</a:t>
            </a:r>
            <a:r>
              <a:rPr lang="en-US" sz="1400" i="1" dirty="0"/>
              <a:t>., </a:t>
            </a:r>
            <a:r>
              <a:rPr lang="en-US" sz="1400" i="1" dirty="0" err="1"/>
              <a:t>Ainy</a:t>
            </a:r>
            <a:r>
              <a:rPr lang="en-US" sz="1400" i="1" dirty="0"/>
              <a:t>, E.Q. 2014. </a:t>
            </a:r>
            <a:r>
              <a:rPr lang="en-US" sz="1400" i="1" dirty="0" err="1"/>
              <a:t>Isolasi</a:t>
            </a:r>
            <a:r>
              <a:rPr lang="en-US" sz="1400" i="1" dirty="0"/>
              <a:t> Dan </a:t>
            </a:r>
            <a:r>
              <a:rPr lang="en-US" sz="1400" i="1" dirty="0" err="1"/>
              <a:t>Karakterisasi</a:t>
            </a:r>
            <a:r>
              <a:rPr lang="en-US" sz="1400" i="1" dirty="0"/>
              <a:t> </a:t>
            </a:r>
            <a:r>
              <a:rPr lang="en-US" sz="1400" i="1" dirty="0" err="1"/>
              <a:t>Bakteri</a:t>
            </a:r>
            <a:r>
              <a:rPr lang="en-US" sz="1400" i="1" dirty="0"/>
              <a:t> </a:t>
            </a:r>
            <a:r>
              <a:rPr lang="en-US" sz="1400" i="1" dirty="0" err="1"/>
              <a:t>Penghasil</a:t>
            </a:r>
            <a:r>
              <a:rPr lang="en-US" sz="1400" i="1" dirty="0"/>
              <a:t> </a:t>
            </a:r>
            <a:r>
              <a:rPr lang="en-US" sz="1400" i="1" dirty="0" err="1"/>
              <a:t>Biogum</a:t>
            </a:r>
            <a:r>
              <a:rPr lang="en-US" sz="1400" i="1" dirty="0"/>
              <a:t> Xanthan Dari </a:t>
            </a:r>
            <a:r>
              <a:rPr lang="en-US" sz="1400" i="1" dirty="0" err="1"/>
              <a:t>Brasscia</a:t>
            </a:r>
            <a:r>
              <a:rPr lang="en-US" sz="1400" i="1" dirty="0"/>
              <a:t> </a:t>
            </a:r>
            <a:r>
              <a:rPr lang="en-US" sz="1400" i="1" dirty="0" err="1"/>
              <a:t>oleraceae</a:t>
            </a:r>
            <a:r>
              <a:rPr lang="en-US" sz="1400" i="1" dirty="0"/>
              <a:t> </a:t>
            </a:r>
            <a:r>
              <a:rPr lang="en-US" sz="1400" i="1" dirty="0" err="1"/>
              <a:t>Asal</a:t>
            </a:r>
            <a:r>
              <a:rPr lang="en-US" sz="1400" i="1" dirty="0"/>
              <a:t> </a:t>
            </a:r>
            <a:r>
              <a:rPr lang="en-US" sz="1400" i="1" dirty="0" err="1"/>
              <a:t>Kepunan</a:t>
            </a:r>
            <a:r>
              <a:rPr lang="en-US" sz="1400" i="1" dirty="0"/>
              <a:t> </a:t>
            </a:r>
            <a:r>
              <a:rPr lang="en-US" sz="1400" i="1" dirty="0" err="1"/>
              <a:t>Magelang</a:t>
            </a:r>
            <a:r>
              <a:rPr lang="en-US" sz="1400" i="1" dirty="0"/>
              <a:t> </a:t>
            </a:r>
            <a:r>
              <a:rPr lang="en-US" sz="1400" i="1" dirty="0" err="1"/>
              <a:t>Jawa</a:t>
            </a:r>
            <a:r>
              <a:rPr lang="en-US" sz="1400" i="1" dirty="0"/>
              <a:t> Tengah. </a:t>
            </a:r>
            <a:r>
              <a:rPr lang="en-US" sz="1400" i="1" dirty="0" err="1"/>
              <a:t>Jurnal</a:t>
            </a:r>
            <a:r>
              <a:rPr lang="en-US" sz="1400" i="1" dirty="0"/>
              <a:t> </a:t>
            </a:r>
            <a:r>
              <a:rPr lang="en-US" sz="1400" i="1" dirty="0" err="1"/>
              <a:t>Kaunia</a:t>
            </a:r>
            <a:r>
              <a:rPr lang="en-US" sz="1400" i="1" dirty="0"/>
              <a:t>. Vol 10. No 2.</a:t>
            </a:r>
            <a:endParaRPr lang="en-ID" sz="1400" dirty="0"/>
          </a:p>
          <a:p>
            <a:r>
              <a:rPr lang="en-US" sz="1400" i="1" dirty="0" err="1"/>
              <a:t>Hendraningsih</a:t>
            </a:r>
            <a:r>
              <a:rPr lang="en-US" sz="1400" i="1" dirty="0"/>
              <a:t>, L. 2015. </a:t>
            </a:r>
            <a:r>
              <a:rPr lang="en-US" sz="1400" i="1" dirty="0" err="1"/>
              <a:t>Daya</a:t>
            </a:r>
            <a:r>
              <a:rPr lang="en-US" sz="1400" i="1" dirty="0"/>
              <a:t> </a:t>
            </a:r>
            <a:r>
              <a:rPr lang="en-US" sz="1400" i="1" dirty="0" err="1"/>
              <a:t>Hidup</a:t>
            </a:r>
            <a:r>
              <a:rPr lang="en-US" sz="1400" i="1" dirty="0"/>
              <a:t> </a:t>
            </a:r>
            <a:r>
              <a:rPr lang="en-US" sz="1400" i="1" dirty="0" err="1"/>
              <a:t>Bakteri</a:t>
            </a:r>
            <a:r>
              <a:rPr lang="en-US" sz="1400" i="1" dirty="0"/>
              <a:t> </a:t>
            </a:r>
            <a:r>
              <a:rPr lang="en-US" sz="1400" i="1" dirty="0" err="1"/>
              <a:t>Selulolitik</a:t>
            </a:r>
            <a:r>
              <a:rPr lang="en-US" sz="1400" i="1" dirty="0"/>
              <a:t> </a:t>
            </a:r>
            <a:r>
              <a:rPr lang="en-US" sz="1400" i="1" dirty="0" err="1"/>
              <a:t>Asal</a:t>
            </a:r>
            <a:r>
              <a:rPr lang="en-US" sz="1400" i="1" dirty="0"/>
              <a:t> </a:t>
            </a:r>
            <a:r>
              <a:rPr lang="en-US" sz="1400" i="1" dirty="0" err="1"/>
              <a:t>Probiotik</a:t>
            </a:r>
            <a:r>
              <a:rPr lang="en-US" sz="1400" i="1" dirty="0"/>
              <a:t> Yoghurt </a:t>
            </a:r>
            <a:r>
              <a:rPr lang="en-US" sz="1400" i="1" dirty="0" err="1"/>
              <a:t>Sapi</a:t>
            </a:r>
            <a:r>
              <a:rPr lang="en-US" sz="1400" i="1" dirty="0"/>
              <a:t> Pada Media </a:t>
            </a:r>
            <a:r>
              <a:rPr lang="en-US" sz="1400" i="1" dirty="0" err="1"/>
              <a:t>Pembawa</a:t>
            </a:r>
            <a:r>
              <a:rPr lang="en-US" sz="1400" i="1" dirty="0"/>
              <a:t> Pollard.</a:t>
            </a:r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218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536028"/>
            <a:ext cx="7717500" cy="4209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 err="1"/>
              <a:t>Daning</a:t>
            </a:r>
            <a:r>
              <a:rPr lang="en-US" sz="1400" dirty="0"/>
              <a:t>, D.R.A., </a:t>
            </a:r>
            <a:r>
              <a:rPr lang="en-US" sz="1400" dirty="0" err="1"/>
              <a:t>Warnaen</a:t>
            </a:r>
            <a:r>
              <a:rPr lang="en-US" sz="1400" dirty="0"/>
              <a:t>, A., dan </a:t>
            </a:r>
            <a:r>
              <a:rPr lang="en-US" sz="1400" dirty="0" err="1"/>
              <a:t>Kristanti</a:t>
            </a:r>
            <a:r>
              <a:rPr lang="en-US" sz="1400" dirty="0"/>
              <a:t>, N. D. 2017. </a:t>
            </a:r>
            <a:r>
              <a:rPr lang="en-US" sz="1400" dirty="0" err="1"/>
              <a:t>Titik</a:t>
            </a:r>
            <a:r>
              <a:rPr lang="en-US" sz="1400" dirty="0"/>
              <a:t> </a:t>
            </a:r>
            <a:r>
              <a:rPr lang="en-US" sz="1400" dirty="0" err="1"/>
              <a:t>kontrol</a:t>
            </a:r>
            <a:r>
              <a:rPr lang="en-US" sz="1400" dirty="0"/>
              <a:t> </a:t>
            </a:r>
            <a:r>
              <a:rPr lang="en-US" sz="1400" dirty="0" err="1"/>
              <a:t>kritis</a:t>
            </a:r>
            <a:r>
              <a:rPr lang="en-US" sz="1400" dirty="0"/>
              <a:t> pada </a:t>
            </a:r>
            <a:r>
              <a:rPr lang="en-US" sz="1400" dirty="0" err="1"/>
              <a:t>pengolahan</a:t>
            </a:r>
            <a:r>
              <a:rPr lang="en-US" sz="1400" dirty="0"/>
              <a:t> susu </a:t>
            </a:r>
            <a:r>
              <a:rPr lang="en-US" sz="1400" dirty="0" err="1"/>
              <a:t>pasteurisasi</a:t>
            </a:r>
            <a:r>
              <a:rPr lang="en-US" sz="1400" dirty="0"/>
              <a:t> di </a:t>
            </a:r>
            <a:r>
              <a:rPr lang="en-US" sz="1400" dirty="0" err="1"/>
              <a:t>koperasi</a:t>
            </a:r>
            <a:r>
              <a:rPr lang="en-US" sz="1400" dirty="0"/>
              <a:t> unit </a:t>
            </a:r>
            <a:r>
              <a:rPr lang="en-US" sz="1400" dirty="0" err="1"/>
              <a:t>desa</a:t>
            </a:r>
            <a:r>
              <a:rPr lang="en-US" sz="1400" dirty="0"/>
              <a:t> (KUD) </a:t>
            </a:r>
            <a:r>
              <a:rPr lang="en-US" sz="1400" dirty="0" err="1"/>
              <a:t>dau</a:t>
            </a:r>
            <a:r>
              <a:rPr lang="en-US" sz="1400" dirty="0"/>
              <a:t> </a:t>
            </a:r>
            <a:r>
              <a:rPr lang="en-US" sz="1400" dirty="0" err="1"/>
              <a:t>kabupaten</a:t>
            </a:r>
            <a:r>
              <a:rPr lang="en-US" sz="1400" dirty="0"/>
              <a:t> </a:t>
            </a:r>
            <a:r>
              <a:rPr lang="en-US" sz="1400" dirty="0" err="1"/>
              <a:t>malang</a:t>
            </a:r>
            <a:r>
              <a:rPr lang="en-US" sz="1400" dirty="0"/>
              <a:t>. </a:t>
            </a:r>
            <a:r>
              <a:rPr lang="en-US" sz="1400" i="1" dirty="0" err="1"/>
              <a:t>Sains</a:t>
            </a:r>
            <a:r>
              <a:rPr lang="en-US" sz="1400" i="1" dirty="0"/>
              <a:t> </a:t>
            </a:r>
            <a:r>
              <a:rPr lang="en-US" sz="1400" i="1" dirty="0" err="1"/>
              <a:t>Peternakan</a:t>
            </a:r>
            <a:r>
              <a:rPr lang="en-US" sz="1400" dirty="0"/>
              <a:t>. Vol. 15 (1)</a:t>
            </a:r>
            <a:endParaRPr lang="en-ID" sz="1400" dirty="0"/>
          </a:p>
          <a:p>
            <a:r>
              <a:rPr lang="en-US" sz="1400" dirty="0"/>
              <a:t>Olsen, E., </a:t>
            </a:r>
            <a:r>
              <a:rPr lang="en-US" sz="1400" dirty="0" err="1"/>
              <a:t>Husni</a:t>
            </a:r>
            <a:r>
              <a:rPr lang="en-US" sz="1400" dirty="0"/>
              <a:t>, A., </a:t>
            </a:r>
            <a:r>
              <a:rPr lang="en-US" sz="1400" dirty="0" err="1"/>
              <a:t>Qisthon</a:t>
            </a:r>
            <a:r>
              <a:rPr lang="en-US" sz="1400" dirty="0"/>
              <a:t>, A., </a:t>
            </a:r>
            <a:r>
              <a:rPr lang="en-US" sz="1400" dirty="0" err="1"/>
              <a:t>Wanniatic</a:t>
            </a:r>
            <a:r>
              <a:rPr lang="en-US" sz="1400" dirty="0"/>
              <a:t>, V. 2021. </a:t>
            </a:r>
            <a:r>
              <a:rPr lang="en-US" sz="1400" dirty="0" err="1"/>
              <a:t>Kualitas</a:t>
            </a:r>
            <a:r>
              <a:rPr lang="en-US" sz="1400" dirty="0"/>
              <a:t> </a:t>
            </a:r>
            <a:r>
              <a:rPr lang="en-US" sz="1400" dirty="0" err="1"/>
              <a:t>mikrobiologis</a:t>
            </a:r>
            <a:r>
              <a:rPr lang="en-US" sz="1400" dirty="0"/>
              <a:t> susu </a:t>
            </a:r>
            <a:r>
              <a:rPr lang="en-US" sz="1400" dirty="0" err="1"/>
              <a:t>kambing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pasteurisasi</a:t>
            </a:r>
            <a:r>
              <a:rPr lang="en-US" sz="1400" dirty="0"/>
              <a:t> high temperature short time (HTST) pada </a:t>
            </a:r>
            <a:r>
              <a:rPr lang="en-US" sz="1400" dirty="0" err="1"/>
              <a:t>penyimpanan</a:t>
            </a:r>
            <a:r>
              <a:rPr lang="en-US" sz="1400" dirty="0"/>
              <a:t> </a:t>
            </a:r>
            <a:r>
              <a:rPr lang="en-US" sz="1400" dirty="0" err="1"/>
              <a:t>berbeda</a:t>
            </a:r>
            <a:r>
              <a:rPr lang="en-US" sz="1400" dirty="0"/>
              <a:t>. </a:t>
            </a:r>
            <a:r>
              <a:rPr lang="en-US" sz="1400" dirty="0" err="1"/>
              <a:t>Jurnal</a:t>
            </a:r>
            <a:r>
              <a:rPr lang="en-US" sz="1400" dirty="0"/>
              <a:t>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Produksi</a:t>
            </a:r>
            <a:r>
              <a:rPr lang="en-US" sz="1400" dirty="0"/>
              <a:t> dan </a:t>
            </a:r>
            <a:r>
              <a:rPr lang="en-US" sz="1400" dirty="0" err="1"/>
              <a:t>Teknologi</a:t>
            </a:r>
            <a:r>
              <a:rPr lang="en-US" sz="1400" dirty="0"/>
              <a:t> Hasil </a:t>
            </a:r>
            <a:r>
              <a:rPr lang="en-US" sz="1400" dirty="0" err="1"/>
              <a:t>Peternakan</a:t>
            </a:r>
            <a:r>
              <a:rPr lang="en-US" sz="1400" dirty="0"/>
              <a:t>. Vol. 9  (1)</a:t>
            </a:r>
            <a:endParaRPr lang="en-ID" sz="1400" dirty="0"/>
          </a:p>
          <a:p>
            <a:r>
              <a:rPr lang="en-US" sz="1400" dirty="0" err="1"/>
              <a:t>Firliani</a:t>
            </a:r>
            <a:r>
              <a:rPr lang="en-US" sz="1400" dirty="0"/>
              <a:t>, W., </a:t>
            </a:r>
            <a:r>
              <a:rPr lang="en-US" sz="1400" dirty="0" err="1"/>
              <a:t>Agustien</a:t>
            </a:r>
            <a:r>
              <a:rPr lang="en-US" sz="1400" dirty="0"/>
              <a:t>, A., dan </a:t>
            </a:r>
            <a:r>
              <a:rPr lang="en-US" sz="1400" dirty="0" err="1"/>
              <a:t>Febria</a:t>
            </a:r>
            <a:r>
              <a:rPr lang="en-US" sz="1400" dirty="0"/>
              <a:t>, F. A. 2015. </a:t>
            </a:r>
            <a:r>
              <a:rPr lang="en-US" sz="1400" dirty="0" err="1"/>
              <a:t>Karakteristik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penghasil</a:t>
            </a:r>
            <a:r>
              <a:rPr lang="en-US" sz="1400" dirty="0"/>
              <a:t> </a:t>
            </a:r>
            <a:r>
              <a:rPr lang="en-US" sz="1400" dirty="0" err="1"/>
              <a:t>enzim</a:t>
            </a:r>
            <a:r>
              <a:rPr lang="en-US" sz="1400" dirty="0"/>
              <a:t> protease </a:t>
            </a:r>
            <a:r>
              <a:rPr lang="en-US" sz="1400" dirty="0" err="1"/>
              <a:t>netral</a:t>
            </a:r>
            <a:r>
              <a:rPr lang="en-US" sz="1400" dirty="0"/>
              <a:t>. </a:t>
            </a:r>
            <a:r>
              <a:rPr lang="en-US" sz="1400" dirty="0" err="1"/>
              <a:t>Jurnal</a:t>
            </a:r>
            <a:r>
              <a:rPr lang="en-US" sz="1400" dirty="0"/>
              <a:t> </a:t>
            </a:r>
            <a:r>
              <a:rPr lang="en-US" sz="1400" dirty="0" err="1"/>
              <a:t>Biologi</a:t>
            </a:r>
            <a:r>
              <a:rPr lang="en-US" sz="1400" dirty="0"/>
              <a:t> Universitas </a:t>
            </a:r>
            <a:r>
              <a:rPr lang="en-US" sz="1400" dirty="0" err="1"/>
              <a:t>Andalas</a:t>
            </a:r>
            <a:r>
              <a:rPr lang="en-US" sz="1400" dirty="0"/>
              <a:t>. Vol. (1) </a:t>
            </a:r>
            <a:endParaRPr lang="en-ID" sz="1400" dirty="0"/>
          </a:p>
          <a:p>
            <a:r>
              <a:rPr lang="en-US" sz="1400" dirty="0"/>
              <a:t>Kamal, S., </a:t>
            </a:r>
            <a:r>
              <a:rPr lang="en-US" sz="1400" dirty="0" err="1"/>
              <a:t>Nurliana</a:t>
            </a:r>
            <a:r>
              <a:rPr lang="en-US" sz="1400" dirty="0"/>
              <a:t>, </a:t>
            </a:r>
            <a:r>
              <a:rPr lang="en-US" sz="1400" dirty="0" err="1"/>
              <a:t>Jamin</a:t>
            </a:r>
            <a:r>
              <a:rPr lang="en-US" sz="1400" dirty="0"/>
              <a:t>, F., </a:t>
            </a:r>
            <a:r>
              <a:rPr lang="en-US" sz="1400" dirty="0" err="1"/>
              <a:t>Sulasmi</a:t>
            </a:r>
            <a:r>
              <a:rPr lang="en-US" sz="1400" dirty="0"/>
              <a:t>, </a:t>
            </a:r>
            <a:r>
              <a:rPr lang="en-US" sz="1400" dirty="0" err="1"/>
              <a:t>Hamny</a:t>
            </a:r>
            <a:r>
              <a:rPr lang="en-US" sz="1400" dirty="0"/>
              <a:t>, dan </a:t>
            </a:r>
            <a:r>
              <a:rPr lang="en-US" sz="1400" dirty="0" err="1"/>
              <a:t>Fakhrurrazi</a:t>
            </a:r>
            <a:r>
              <a:rPr lang="en-US" sz="1400" dirty="0"/>
              <a:t>. 2016. Total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psikotropik</a:t>
            </a:r>
            <a:r>
              <a:rPr lang="en-US" sz="1400" dirty="0"/>
              <a:t> ikan </a:t>
            </a:r>
            <a:r>
              <a:rPr lang="en-US" sz="1400" dirty="0" err="1"/>
              <a:t>nila</a:t>
            </a:r>
            <a:r>
              <a:rPr lang="en-US" sz="1400" dirty="0"/>
              <a:t> (</a:t>
            </a:r>
            <a:r>
              <a:rPr lang="en-US" sz="1400" i="1" dirty="0"/>
              <a:t>Oreochromis </a:t>
            </a:r>
            <a:r>
              <a:rPr lang="en-US" sz="1400" i="1" dirty="0" err="1"/>
              <a:t>niloticus</a:t>
            </a:r>
            <a:r>
              <a:rPr lang="en-US" sz="1400" dirty="0"/>
              <a:t>) yang </a:t>
            </a:r>
            <a:r>
              <a:rPr lang="en-US" sz="1400" dirty="0" err="1"/>
              <a:t>diberi</a:t>
            </a:r>
            <a:r>
              <a:rPr lang="en-US" sz="1400" dirty="0"/>
              <a:t> </a:t>
            </a: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suhu</a:t>
            </a:r>
            <a:r>
              <a:rPr lang="en-US" sz="1400" dirty="0"/>
              <a:t> pada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pemeliharaan</a:t>
            </a:r>
            <a:r>
              <a:rPr lang="en-US" sz="1400" dirty="0"/>
              <a:t>. </a:t>
            </a:r>
            <a:r>
              <a:rPr lang="en-US" sz="1400" dirty="0" err="1"/>
              <a:t>Jurnal</a:t>
            </a:r>
            <a:r>
              <a:rPr lang="en-US" sz="1400" dirty="0"/>
              <a:t> </a:t>
            </a:r>
            <a:r>
              <a:rPr lang="en-US" sz="1400" dirty="0" err="1"/>
              <a:t>Medika</a:t>
            </a:r>
            <a:r>
              <a:rPr lang="en-US" sz="1400" dirty="0"/>
              <a:t> </a:t>
            </a:r>
            <a:r>
              <a:rPr lang="en-US" sz="1400" dirty="0" err="1"/>
              <a:t>Veterinaria</a:t>
            </a:r>
            <a:r>
              <a:rPr lang="en-US" sz="1400" dirty="0"/>
              <a:t>. Vol. 10 (1). </a:t>
            </a:r>
          </a:p>
          <a:p>
            <a:r>
              <a:rPr lang="en-US" sz="1400" dirty="0"/>
              <a:t>Ventosa A, J.J. Nieto, Oren A. 1998. Biology of moderately </a:t>
            </a:r>
            <a:r>
              <a:rPr lang="en-US" sz="1400" dirty="0" err="1"/>
              <a:t>halophilicaerobic</a:t>
            </a:r>
            <a:r>
              <a:rPr lang="en-US" sz="1400" dirty="0"/>
              <a:t> bacteria. Microbiol </a:t>
            </a:r>
            <a:r>
              <a:rPr lang="en-US" sz="1400" dirty="0" err="1"/>
              <a:t>Molec</a:t>
            </a:r>
            <a:r>
              <a:rPr lang="en-US" sz="1400" dirty="0"/>
              <a:t> Biol Rev 62:504-544.</a:t>
            </a:r>
            <a:endParaRPr lang="en-ID" sz="1400" dirty="0"/>
          </a:p>
          <a:p>
            <a:r>
              <a:rPr lang="en-US" sz="1400" dirty="0"/>
              <a:t>Madigan, M. T., </a:t>
            </a:r>
            <a:r>
              <a:rPr lang="en-US" sz="1400" dirty="0" err="1"/>
              <a:t>Martinko</a:t>
            </a:r>
            <a:r>
              <a:rPr lang="en-US" sz="1400" dirty="0"/>
              <a:t>, J. M., Parker, J., 2000, Brock Biology of Microorganisms, Ninth Edition, Prentice-Hall, London.</a:t>
            </a:r>
          </a:p>
          <a:p>
            <a:r>
              <a:rPr lang="en-US" sz="1400" dirty="0"/>
              <a:t>Madigan, M.T., and </a:t>
            </a:r>
            <a:r>
              <a:rPr lang="en-US" sz="1400" dirty="0" err="1"/>
              <a:t>Martinko</a:t>
            </a:r>
            <a:r>
              <a:rPr lang="en-US" sz="1400" dirty="0"/>
              <a:t>, J. M. 2006. Biology of Microorganisms. Prentice-Hall, New Jersey.</a:t>
            </a:r>
            <a:endParaRPr lang="en-ID" sz="1400" dirty="0"/>
          </a:p>
          <a:p>
            <a:r>
              <a:rPr lang="en-US" sz="1400" dirty="0" err="1"/>
              <a:t>Fardiaz</a:t>
            </a:r>
            <a:r>
              <a:rPr lang="en-US" sz="1400" dirty="0"/>
              <a:t>, S. 1992. </a:t>
            </a:r>
            <a:r>
              <a:rPr lang="en-US" sz="1400" dirty="0" err="1"/>
              <a:t>Mikrobiologi</a:t>
            </a:r>
            <a:r>
              <a:rPr lang="en-US" sz="1400" dirty="0"/>
              <a:t> </a:t>
            </a:r>
            <a:r>
              <a:rPr lang="en-US" sz="1400" dirty="0" err="1"/>
              <a:t>Pangan</a:t>
            </a:r>
            <a:r>
              <a:rPr lang="en-US" sz="1400" dirty="0"/>
              <a:t> I. Jakarta. Gramedia Pustaka Utama.</a:t>
            </a:r>
            <a:endParaRPr lang="en-ID" sz="1400" dirty="0"/>
          </a:p>
          <a:p>
            <a:endParaRPr lang="en-ID" sz="1400" dirty="0"/>
          </a:p>
          <a:p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311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467053"/>
            <a:ext cx="7717500" cy="4209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 err="1"/>
              <a:t>Surbakti</a:t>
            </a:r>
            <a:r>
              <a:rPr lang="en-US" sz="1400" dirty="0"/>
              <a:t>, F., &amp; </a:t>
            </a:r>
            <a:r>
              <a:rPr lang="en-US" sz="1400" dirty="0" err="1"/>
              <a:t>Hasanah</a:t>
            </a:r>
            <a:r>
              <a:rPr lang="en-US" sz="1400" dirty="0"/>
              <a:t>, U. (2019). </a:t>
            </a:r>
            <a:r>
              <a:rPr lang="en-US" sz="1400" dirty="0" err="1"/>
              <a:t>Identifikasi</a:t>
            </a:r>
            <a:r>
              <a:rPr lang="en-US" sz="1400" dirty="0"/>
              <a:t> dan </a:t>
            </a:r>
            <a:r>
              <a:rPr lang="en-US" sz="1400" dirty="0" err="1"/>
              <a:t>Karakterisasi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Laktat</a:t>
            </a:r>
            <a:r>
              <a:rPr lang="en-US" sz="1400" dirty="0"/>
              <a:t> pada </a:t>
            </a:r>
            <a:r>
              <a:rPr lang="en-US" sz="1400" dirty="0" err="1"/>
              <a:t>Acar</a:t>
            </a:r>
            <a:r>
              <a:rPr lang="en-US" sz="1400" dirty="0"/>
              <a:t> </a:t>
            </a:r>
            <a:r>
              <a:rPr lang="en-US" sz="1400" dirty="0" err="1"/>
              <a:t>Ketimun</a:t>
            </a:r>
            <a:r>
              <a:rPr lang="en-US" sz="1400" dirty="0"/>
              <a:t> (Cucumis sativus L.)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Agensi</a:t>
            </a:r>
            <a:r>
              <a:rPr lang="en-US" sz="1400" dirty="0"/>
              <a:t> </a:t>
            </a:r>
            <a:r>
              <a:rPr lang="en-US" sz="1400" dirty="0" err="1"/>
              <a:t>Probiotik</a:t>
            </a:r>
            <a:r>
              <a:rPr lang="en-US" sz="1400" dirty="0"/>
              <a:t>. </a:t>
            </a:r>
            <a:r>
              <a:rPr lang="en-US" sz="1400" i="1" dirty="0" err="1"/>
              <a:t>Jurnal</a:t>
            </a:r>
            <a:r>
              <a:rPr lang="en-US" sz="1400" i="1" dirty="0"/>
              <a:t> </a:t>
            </a:r>
            <a:r>
              <a:rPr lang="en-US" sz="1400" i="1" dirty="0" err="1"/>
              <a:t>Teknologi</a:t>
            </a:r>
            <a:r>
              <a:rPr lang="en-US" sz="1400" i="1" dirty="0"/>
              <a:t> </a:t>
            </a:r>
            <a:r>
              <a:rPr lang="en-US" sz="1400" i="1" dirty="0" err="1"/>
              <a:t>Pangan</a:t>
            </a:r>
            <a:r>
              <a:rPr lang="en-US" sz="1400" i="1" dirty="0"/>
              <a:t> dan Kesehatan (Journal of Food Technology And Health)</a:t>
            </a:r>
            <a:r>
              <a:rPr lang="en-US" sz="1400" dirty="0"/>
              <a:t>, </a:t>
            </a:r>
            <a:r>
              <a:rPr lang="en-US" sz="1400" i="1" dirty="0"/>
              <a:t>1</a:t>
            </a:r>
            <a:r>
              <a:rPr lang="en-US" sz="1400" dirty="0"/>
              <a:t>(1), 31-37. </a:t>
            </a:r>
            <a:endParaRPr lang="en-ID" sz="1400" dirty="0"/>
          </a:p>
          <a:p>
            <a:r>
              <a:rPr lang="en-US" sz="1400" dirty="0" err="1"/>
              <a:t>Astri</a:t>
            </a:r>
            <a:r>
              <a:rPr lang="en-US" sz="1400" dirty="0"/>
              <a:t>, Y. (2019). </a:t>
            </a:r>
            <a:r>
              <a:rPr lang="en-US" sz="1400" i="1" dirty="0" err="1"/>
              <a:t>Isolasi</a:t>
            </a:r>
            <a:r>
              <a:rPr lang="en-US" sz="1400" i="1" dirty="0"/>
              <a:t> dan </a:t>
            </a:r>
            <a:r>
              <a:rPr lang="en-US" sz="1400" i="1" dirty="0" err="1"/>
              <a:t>Karakteristik</a:t>
            </a:r>
            <a:r>
              <a:rPr lang="en-US" sz="1400" i="1" dirty="0"/>
              <a:t> </a:t>
            </a:r>
            <a:r>
              <a:rPr lang="en-US" sz="1400" i="1" dirty="0" err="1"/>
              <a:t>Bakteri</a:t>
            </a:r>
            <a:r>
              <a:rPr lang="en-US" sz="1400" i="1" dirty="0"/>
              <a:t> </a:t>
            </a:r>
            <a:r>
              <a:rPr lang="en-US" sz="1400" i="1" dirty="0" err="1"/>
              <a:t>Asam</a:t>
            </a:r>
            <a:r>
              <a:rPr lang="en-US" sz="1400" i="1" dirty="0"/>
              <a:t> </a:t>
            </a:r>
            <a:r>
              <a:rPr lang="en-US" sz="1400" i="1" dirty="0" err="1"/>
              <a:t>Laktat</a:t>
            </a:r>
            <a:r>
              <a:rPr lang="en-US" sz="1400" i="1" dirty="0"/>
              <a:t> (BAL) </a:t>
            </a:r>
            <a:r>
              <a:rPr lang="en-US" sz="1400" i="1" dirty="0" err="1"/>
              <a:t>dari</a:t>
            </a:r>
            <a:r>
              <a:rPr lang="en-US" sz="1400" i="1" dirty="0"/>
              <a:t> </a:t>
            </a:r>
            <a:r>
              <a:rPr lang="en-US" sz="1400" i="1" dirty="0" err="1"/>
              <a:t>Nira</a:t>
            </a:r>
            <a:r>
              <a:rPr lang="en-US" sz="1400" i="1" dirty="0"/>
              <a:t> </a:t>
            </a:r>
            <a:r>
              <a:rPr lang="en-US" sz="1400" i="1" dirty="0" err="1"/>
              <a:t>Nipah</a:t>
            </a:r>
            <a:r>
              <a:rPr lang="en-US" sz="1400" i="1" dirty="0"/>
              <a:t> (</a:t>
            </a:r>
            <a:r>
              <a:rPr lang="en-US" sz="1400" i="1" dirty="0" err="1"/>
              <a:t>Nypa</a:t>
            </a:r>
            <a:r>
              <a:rPr lang="en-US" sz="1400" i="1" dirty="0"/>
              <a:t> </a:t>
            </a:r>
            <a:r>
              <a:rPr lang="en-US" sz="1400" i="1" dirty="0" err="1"/>
              <a:t>fruticans</a:t>
            </a:r>
            <a:r>
              <a:rPr lang="en-US" sz="1400" i="1" dirty="0"/>
              <a:t>) </a:t>
            </a:r>
            <a:r>
              <a:rPr lang="en-US" sz="1400" i="1" dirty="0" err="1"/>
              <a:t>Terfermentasi</a:t>
            </a:r>
            <a:r>
              <a:rPr lang="en-US" sz="1400" dirty="0"/>
              <a:t> (Doctoral dissertation, Universitas Medan Area).</a:t>
            </a:r>
            <a:endParaRPr lang="en-ID" sz="1400" dirty="0"/>
          </a:p>
          <a:p>
            <a:r>
              <a:rPr lang="en-US" sz="1400" dirty="0" err="1"/>
              <a:t>Wulandari</a:t>
            </a:r>
            <a:r>
              <a:rPr lang="en-US" sz="1400" dirty="0"/>
              <a:t>. 2020. AKTIVITAS SINERGISME DAN KARAKTERISASI ISOLAT BAKTERI ASAM ASETAT DAN KHAMIR FERMENTATIF ASAL BUAH NIPAH (</a:t>
            </a:r>
            <a:r>
              <a:rPr lang="en-US" sz="1400" dirty="0" err="1"/>
              <a:t>Nypa</a:t>
            </a:r>
            <a:r>
              <a:rPr lang="en-US" sz="1400" dirty="0"/>
              <a:t> </a:t>
            </a:r>
            <a:r>
              <a:rPr lang="en-US" sz="1400" dirty="0" err="1"/>
              <a:t>fruticans</a:t>
            </a:r>
            <a:r>
              <a:rPr lang="en-US" sz="1400" dirty="0"/>
              <a:t>) DALAM UPAYA PENGEMBANGAN STARTER LOKAL KOMBUCHA. </a:t>
            </a:r>
            <a:r>
              <a:rPr lang="en-US" sz="1400" i="1" dirty="0" err="1"/>
              <a:t>Skripsi</a:t>
            </a:r>
            <a:r>
              <a:rPr lang="en-US" sz="1400" i="1" dirty="0"/>
              <a:t>. </a:t>
            </a:r>
            <a:r>
              <a:rPr lang="en-US" sz="1400" dirty="0"/>
              <a:t>Aceh: UNIVERSITAS ISLAM NEGERI AR-RANIRY BANDA ACEH</a:t>
            </a:r>
            <a:endParaRPr lang="en-ID" sz="1400" dirty="0"/>
          </a:p>
          <a:p>
            <a:r>
              <a:rPr lang="en-ID" sz="1400" dirty="0" err="1"/>
              <a:t>Bachrudin</a:t>
            </a:r>
            <a:r>
              <a:rPr lang="en-ID" sz="1400" dirty="0"/>
              <a:t>, Z., </a:t>
            </a:r>
            <a:r>
              <a:rPr lang="en-ID" sz="1400" dirty="0" err="1"/>
              <a:t>Astuti</a:t>
            </a:r>
            <a:r>
              <a:rPr lang="en-ID" sz="1400" dirty="0"/>
              <a:t>, dan </a:t>
            </a:r>
            <a:r>
              <a:rPr lang="en-ID" sz="1400" dirty="0" err="1"/>
              <a:t>Dewi</a:t>
            </a:r>
            <a:r>
              <a:rPr lang="en-ID" sz="1400" dirty="0"/>
              <a:t>, Y. S.  2000. </a:t>
            </a:r>
            <a:r>
              <a:rPr lang="en-ID" sz="1400" dirty="0" err="1"/>
              <a:t>Isolasi</a:t>
            </a:r>
            <a:r>
              <a:rPr lang="en-ID" sz="1400" dirty="0"/>
              <a:t> dan </a:t>
            </a:r>
            <a:r>
              <a:rPr lang="en-ID" sz="1400" dirty="0" err="1"/>
              <a:t>seleksi</a:t>
            </a:r>
            <a:r>
              <a:rPr lang="en-ID" sz="1400" dirty="0"/>
              <a:t> </a:t>
            </a:r>
            <a:r>
              <a:rPr lang="en-ID" sz="1400" dirty="0" err="1"/>
              <a:t>mikroba</a:t>
            </a:r>
            <a:r>
              <a:rPr lang="en-ID" sz="1400" dirty="0"/>
              <a:t> </a:t>
            </a:r>
            <a:r>
              <a:rPr lang="en-ID" sz="1400" dirty="0" err="1"/>
              <a:t>penghasil</a:t>
            </a:r>
            <a:r>
              <a:rPr lang="en-ID" sz="1400" dirty="0"/>
              <a:t> </a:t>
            </a:r>
            <a:r>
              <a:rPr lang="en-ID" sz="1400" dirty="0" err="1"/>
              <a:t>laktat</a:t>
            </a:r>
            <a:r>
              <a:rPr lang="en-ID" sz="1400" dirty="0"/>
              <a:t> dan </a:t>
            </a:r>
            <a:r>
              <a:rPr lang="en-ID" sz="1400" dirty="0" err="1"/>
              <a:t>aplikasinya</a:t>
            </a:r>
            <a:r>
              <a:rPr lang="en-ID" sz="1400" dirty="0"/>
              <a:t> pada </a:t>
            </a:r>
            <a:r>
              <a:rPr lang="en-ID" sz="1400" dirty="0" err="1"/>
              <a:t>fermentasi</a:t>
            </a:r>
            <a:r>
              <a:rPr lang="en-ID" sz="1400" dirty="0"/>
              <a:t>. </a:t>
            </a:r>
            <a:r>
              <a:rPr lang="en-ID" sz="1400" dirty="0" err="1"/>
              <a:t>Limbah</a:t>
            </a:r>
            <a:r>
              <a:rPr lang="en-ID" sz="1400" dirty="0"/>
              <a:t> </a:t>
            </a:r>
            <a:r>
              <a:rPr lang="en-ID" sz="1400" dirty="0" err="1"/>
              <a:t>Industri</a:t>
            </a:r>
            <a:r>
              <a:rPr lang="en-ID" sz="1400" dirty="0"/>
              <a:t> </a:t>
            </a:r>
            <a:r>
              <a:rPr lang="en-ID" sz="1400" dirty="0" err="1"/>
              <a:t>Tahu</a:t>
            </a:r>
            <a:r>
              <a:rPr lang="en-ID" sz="1400" dirty="0"/>
              <a:t>. </a:t>
            </a:r>
            <a:r>
              <a:rPr lang="en-ID" sz="1400" dirty="0" err="1"/>
              <a:t>Prosiding</a:t>
            </a:r>
            <a:r>
              <a:rPr lang="en-ID" sz="1400" i="1" dirty="0"/>
              <a:t> Seminar Nasional </a:t>
            </a:r>
            <a:r>
              <a:rPr lang="en-ID" sz="1400" i="1" dirty="0" err="1"/>
              <a:t>Industri</a:t>
            </a:r>
            <a:r>
              <a:rPr lang="en-ID" sz="1400" i="1" dirty="0"/>
              <a:t> </a:t>
            </a:r>
            <a:r>
              <a:rPr lang="en-ID" sz="1400" i="1" dirty="0" err="1"/>
              <a:t>Enzim</a:t>
            </a:r>
            <a:r>
              <a:rPr lang="en-ID" sz="1400" i="1" dirty="0"/>
              <a:t> dan </a:t>
            </a:r>
            <a:r>
              <a:rPr lang="en-ID" sz="1400" i="1" dirty="0" err="1"/>
              <a:t>Bioteknologi</a:t>
            </a:r>
            <a:r>
              <a:rPr lang="en-ID" sz="1400" i="1" dirty="0"/>
              <a:t>. </a:t>
            </a:r>
            <a:r>
              <a:rPr lang="en-ID" sz="1400" dirty="0" err="1"/>
              <a:t>Mikrobiologi</a:t>
            </a:r>
            <a:r>
              <a:rPr lang="en-ID" sz="1400" dirty="0"/>
              <a:t> </a:t>
            </a:r>
            <a:r>
              <a:rPr lang="en-ID" sz="1400" dirty="0" err="1"/>
              <a:t>Enzim</a:t>
            </a:r>
            <a:r>
              <a:rPr lang="en-ID" sz="1400" dirty="0"/>
              <a:t> dan </a:t>
            </a:r>
            <a:r>
              <a:rPr lang="en-ID" sz="1400" dirty="0" err="1"/>
              <a:t>Bioteknologi</a:t>
            </a:r>
            <a:r>
              <a:rPr lang="en-ID" sz="1400" dirty="0"/>
              <a:t>. </a:t>
            </a:r>
          </a:p>
          <a:p>
            <a:r>
              <a:rPr lang="en-ID" sz="1400" dirty="0" err="1"/>
              <a:t>Kuswanto</a:t>
            </a:r>
            <a:r>
              <a:rPr lang="en-ID" sz="1400" dirty="0"/>
              <a:t>, K.R.,</a:t>
            </a:r>
            <a:r>
              <a:rPr lang="en-ID" sz="1400" dirty="0" err="1"/>
              <a:t>Sudarmadji</a:t>
            </a:r>
            <a:r>
              <a:rPr lang="en-ID" sz="1400" dirty="0"/>
              <a:t>. 1998. Proses-Proses </a:t>
            </a:r>
            <a:r>
              <a:rPr lang="en-ID" sz="1400" dirty="0" err="1"/>
              <a:t>Mikrobiologi</a:t>
            </a:r>
            <a:r>
              <a:rPr lang="en-ID" sz="1400" dirty="0"/>
              <a:t> </a:t>
            </a:r>
            <a:r>
              <a:rPr lang="en-ID" sz="1400" dirty="0" err="1"/>
              <a:t>Pangan</a:t>
            </a:r>
            <a:r>
              <a:rPr lang="en-ID" sz="1400" dirty="0"/>
              <a:t>. Pusat </a:t>
            </a:r>
            <a:r>
              <a:rPr lang="en-ID" sz="1400" dirty="0" err="1"/>
              <a:t>Antar</a:t>
            </a:r>
            <a:r>
              <a:rPr lang="en-ID" sz="1400" dirty="0"/>
              <a:t> Universitas </a:t>
            </a:r>
            <a:r>
              <a:rPr lang="en-ID" sz="1400" dirty="0" err="1"/>
              <a:t>Pangan</a:t>
            </a:r>
            <a:r>
              <a:rPr lang="en-ID" sz="1400" dirty="0"/>
              <a:t> dan </a:t>
            </a:r>
            <a:r>
              <a:rPr lang="en-ID" sz="1400" dirty="0" err="1"/>
              <a:t>Gizi</a:t>
            </a:r>
            <a:r>
              <a:rPr lang="en-ID" sz="1400" dirty="0"/>
              <a:t>. Yogyakarta.</a:t>
            </a:r>
          </a:p>
          <a:p>
            <a:r>
              <a:rPr lang="en-ID" sz="1400" dirty="0"/>
              <a:t>Abubakar, Y., </a:t>
            </a:r>
            <a:r>
              <a:rPr lang="en-ID" sz="1400" dirty="0" err="1"/>
              <a:t>Widayat</a:t>
            </a:r>
            <a:r>
              <a:rPr lang="en-ID" sz="1400" dirty="0"/>
              <a:t>, H.P., </a:t>
            </a:r>
            <a:r>
              <a:rPr lang="en-ID" sz="1400" dirty="0" err="1"/>
              <a:t>Muzaifa</a:t>
            </a:r>
            <a:r>
              <a:rPr lang="en-ID" sz="1400" dirty="0"/>
              <a:t>, dan Mega, F.A. 2020. </a:t>
            </a:r>
            <a:r>
              <a:rPr lang="en-ID" sz="1400" dirty="0" err="1"/>
              <a:t>Isolasi</a:t>
            </a:r>
            <a:r>
              <a:rPr lang="en-ID" sz="1400" dirty="0"/>
              <a:t> dan </a:t>
            </a:r>
            <a:r>
              <a:rPr lang="en-ID" sz="1400" dirty="0" err="1"/>
              <a:t>Identifikasi</a:t>
            </a:r>
            <a:r>
              <a:rPr lang="en-ID" sz="1400" dirty="0"/>
              <a:t>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Asam</a:t>
            </a:r>
            <a:r>
              <a:rPr lang="en-ID" sz="1400" dirty="0"/>
              <a:t> </a:t>
            </a:r>
            <a:r>
              <a:rPr lang="en-ID" sz="1400" dirty="0" err="1"/>
              <a:t>Asetat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Fermentasi</a:t>
            </a:r>
            <a:r>
              <a:rPr lang="en-ID" sz="1400" dirty="0"/>
              <a:t> </a:t>
            </a:r>
            <a:r>
              <a:rPr lang="en-ID" sz="1400" dirty="0" err="1"/>
              <a:t>Kakao</a:t>
            </a:r>
            <a:r>
              <a:rPr lang="en-ID" sz="1400" dirty="0"/>
              <a:t> Aceh. Universitas </a:t>
            </a:r>
            <a:r>
              <a:rPr lang="en-ID" sz="1400" dirty="0" err="1"/>
              <a:t>Syah</a:t>
            </a:r>
            <a:r>
              <a:rPr lang="en-ID" sz="1400" dirty="0"/>
              <a:t> Kuala. Banda Aceh</a:t>
            </a:r>
          </a:p>
          <a:p>
            <a:endParaRPr lang="en-ID" sz="1400" dirty="0"/>
          </a:p>
          <a:p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998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ANGGOTA KELOMPOK</a:t>
            </a:r>
            <a:endParaRPr dirty="0"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2941" lvl="1" indent="-342900">
              <a:lnSpc>
                <a:spcPts val="4409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Aisyah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Ramadhani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2114051002</a:t>
            </a:r>
          </a:p>
          <a:p>
            <a:pPr marL="682941" lvl="1" indent="-342900">
              <a:lnSpc>
                <a:spcPts val="4409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Shabrina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Maharani 2114051004</a:t>
            </a:r>
          </a:p>
          <a:p>
            <a:pPr marL="682941" lvl="1" indent="-342900">
              <a:lnSpc>
                <a:spcPts val="4409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Kensa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Julieta 2114051006</a:t>
            </a:r>
          </a:p>
          <a:p>
            <a:pPr marL="682941" lvl="1" indent="-342900">
              <a:lnSpc>
                <a:spcPts val="4409"/>
              </a:lnSpc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Frily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Aurelia 2114051008</a:t>
            </a:r>
          </a:p>
          <a:p>
            <a:pPr marL="682941" lvl="1" indent="-342900">
              <a:lnSpc>
                <a:spcPts val="4409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TT Commons Pro"/>
              </a:rPr>
              <a:t>Muhammad </a:t>
            </a: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Haris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T Commons Pro"/>
              </a:rPr>
              <a:t>Hidayat</a:t>
            </a:r>
            <a:r>
              <a:rPr lang="en-US" sz="1800" dirty="0">
                <a:solidFill>
                  <a:srgbClr val="000000"/>
                </a:solidFill>
                <a:latin typeface="TT Commons Pro"/>
              </a:rPr>
              <a:t> 2114051010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467053"/>
            <a:ext cx="7717500" cy="4209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D" sz="1400" dirty="0" err="1"/>
              <a:t>Hanzen</a:t>
            </a:r>
            <a:r>
              <a:rPr lang="en-ID" sz="1400" dirty="0"/>
              <a:t>, W, F, E., </a:t>
            </a:r>
            <a:r>
              <a:rPr lang="en-ID" sz="1400" dirty="0" err="1"/>
              <a:t>Hastuti</a:t>
            </a:r>
            <a:r>
              <a:rPr lang="en-ID" sz="1400" dirty="0"/>
              <a:t>, U. S., </a:t>
            </a:r>
            <a:r>
              <a:rPr lang="en-ID" sz="1400" dirty="0" err="1"/>
              <a:t>Makkadafi</a:t>
            </a:r>
            <a:r>
              <a:rPr lang="en-ID" sz="1400" dirty="0"/>
              <a:t>, S. P., </a:t>
            </a:r>
            <a:r>
              <a:rPr lang="en-ID" sz="1400" dirty="0" err="1"/>
              <a:t>Asna</a:t>
            </a:r>
            <a:r>
              <a:rPr lang="en-ID" sz="1400" dirty="0"/>
              <a:t>, P. M., </a:t>
            </a:r>
            <a:r>
              <a:rPr lang="en-ID" sz="1400" dirty="0" err="1"/>
              <a:t>Nugraheni</a:t>
            </a:r>
            <a:r>
              <a:rPr lang="en-ID" sz="1400" dirty="0"/>
              <a:t>, F, S, A. ISOLASI DAN IDENTIFIKASI BAKTERI AMILOLITIK DARI TANAH YANG  TERCAMPUR LIMBAH KULIT UBI KAYU DI BONDOWOSO, JAWA TIMUR.  Universitas Muhammadiyah Malang</a:t>
            </a:r>
          </a:p>
          <a:p>
            <a:r>
              <a:rPr lang="en-ID" sz="1400" dirty="0" err="1"/>
              <a:t>Wulandari</a:t>
            </a:r>
            <a:r>
              <a:rPr lang="en-ID" sz="1400" dirty="0"/>
              <a:t>, D. </a:t>
            </a:r>
            <a:r>
              <a:rPr lang="en-ID" sz="1400" dirty="0" err="1"/>
              <a:t>Purwaningsih</a:t>
            </a:r>
            <a:r>
              <a:rPr lang="en-ID" sz="1400" dirty="0"/>
              <a:t>, D. 2020. IDENTIFIKASI DAN KARAKTERISASI BAKTERIAMILOLITIK PADA UMBI Colocasia </a:t>
            </a:r>
            <a:r>
              <a:rPr lang="en-ID" sz="1400" dirty="0" err="1"/>
              <a:t>esculentaL</a:t>
            </a:r>
            <a:r>
              <a:rPr lang="en-ID" sz="1400" dirty="0"/>
              <a:t>. SECARA MORFOLOGI, BIOKIMIA,DAN MOLEKULER. </a:t>
            </a:r>
            <a:r>
              <a:rPr lang="en-ID" sz="1400" dirty="0" err="1"/>
              <a:t>Jurnal</a:t>
            </a:r>
            <a:r>
              <a:rPr lang="en-ID" sz="1400" dirty="0"/>
              <a:t> </a:t>
            </a:r>
            <a:r>
              <a:rPr lang="en-ID" sz="1400" dirty="0" err="1"/>
              <a:t>Bioteknlogi</a:t>
            </a:r>
            <a:r>
              <a:rPr lang="en-ID" sz="1400" dirty="0"/>
              <a:t> dan </a:t>
            </a:r>
            <a:r>
              <a:rPr lang="en-ID" sz="1400" dirty="0" err="1"/>
              <a:t>Biosains</a:t>
            </a:r>
            <a:r>
              <a:rPr lang="en-ID" sz="1400" dirty="0"/>
              <a:t> Indonesia. Vol : 2(6).</a:t>
            </a:r>
          </a:p>
          <a:p>
            <a:r>
              <a:rPr lang="en-ID" sz="1400" dirty="0" err="1"/>
              <a:t>Asril</a:t>
            </a:r>
            <a:r>
              <a:rPr lang="en-ID" sz="1400" dirty="0"/>
              <a:t>, M. </a:t>
            </a:r>
            <a:r>
              <a:rPr lang="en-ID" sz="1400" dirty="0" err="1"/>
              <a:t>Leksikowati</a:t>
            </a:r>
            <a:r>
              <a:rPr lang="en-ID" sz="1400" dirty="0"/>
              <a:t>, S. S. 2019. ISOLASI DAN SELEKSI BAKTERI PROTEOLITIK ASAL LIMBAH CAIR TAHU SEBAGAI DASAR PENENTUAN AGEN PEMBUATAN BIOFERTILIZER. Journal of Islamic Science and Technology Vol : 5(2).</a:t>
            </a:r>
          </a:p>
          <a:p>
            <a:r>
              <a:rPr lang="en-ID" sz="1400" dirty="0" err="1"/>
              <a:t>Pamaya</a:t>
            </a:r>
            <a:r>
              <a:rPr lang="en-ID" sz="1400" dirty="0"/>
              <a:t>, D., </a:t>
            </a:r>
            <a:r>
              <a:rPr lang="en-ID" sz="1400" dirty="0" err="1"/>
              <a:t>Muchlissin</a:t>
            </a:r>
            <a:r>
              <a:rPr lang="en-ID" sz="1400" dirty="0"/>
              <a:t>, S. I., Maharani, E. T., </a:t>
            </a:r>
            <a:r>
              <a:rPr lang="en-ID" sz="1400" dirty="0" err="1"/>
              <a:t>Darmawati</a:t>
            </a:r>
            <a:r>
              <a:rPr lang="en-ID" sz="1400" dirty="0"/>
              <a:t>, S., </a:t>
            </a:r>
            <a:r>
              <a:rPr lang="en-ID" sz="1400" dirty="0" err="1"/>
              <a:t>Ethica</a:t>
            </a:r>
            <a:r>
              <a:rPr lang="en-ID" sz="1400" dirty="0"/>
              <a:t>, S. N. 2018. ISOLASI BAKTERI PENGHASIL ENZIM PROTEASE BACILLUS AMYLOLIQUEFACIENS IROD2 PADA ONCOM MERAH PASCA FERMENTASI 48 JAM. Seminar Nasional</a:t>
            </a:r>
          </a:p>
          <a:p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1160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7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TERIMA</a:t>
            </a:r>
            <a:br>
              <a:rPr lang="en-US"/>
            </a:br>
            <a:r>
              <a:rPr lang="en-US"/>
              <a:t>KASIH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72641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PENGHASIL ASAM</a:t>
            </a:r>
            <a:endParaRPr dirty="0"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017725"/>
            <a:ext cx="77175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dirty="0"/>
              <a:t>1. BAL (BAKTERI ASAM LAKTAT)</a:t>
            </a:r>
          </a:p>
          <a:p>
            <a:pPr marL="114300" indent="0">
              <a:buNone/>
            </a:pPr>
            <a:r>
              <a:rPr lang="en-US" sz="1400" dirty="0" err="1"/>
              <a:t>Karakteristik</a:t>
            </a:r>
            <a:r>
              <a:rPr lang="en-US" sz="1400" dirty="0"/>
              <a:t> :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laktat</a:t>
            </a:r>
            <a:r>
              <a:rPr lang="en-US" sz="1400" dirty="0"/>
              <a:t> (BAL)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kelompok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gram </a:t>
            </a:r>
            <a:r>
              <a:rPr lang="en-US" sz="1400" dirty="0" err="1"/>
              <a:t>positif</a:t>
            </a:r>
            <a:r>
              <a:rPr lang="en-US" sz="1400" dirty="0"/>
              <a:t>,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berspora</a:t>
            </a:r>
            <a:r>
              <a:rPr lang="en-US" sz="1400" dirty="0"/>
              <a:t>, </a:t>
            </a:r>
            <a:r>
              <a:rPr lang="en-US" sz="1400" dirty="0" err="1"/>
              <a:t>berbentuk</a:t>
            </a:r>
            <a:r>
              <a:rPr lang="en-US" sz="1400" dirty="0"/>
              <a:t> </a:t>
            </a:r>
            <a:r>
              <a:rPr lang="en-US" sz="1400" dirty="0" err="1"/>
              <a:t>bulat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batang</a:t>
            </a:r>
            <a:r>
              <a:rPr lang="en-US" sz="1400" dirty="0"/>
              <a:t>, </a:t>
            </a:r>
            <a:r>
              <a:rPr lang="en-US" sz="1400" dirty="0" err="1"/>
              <a:t>memproduksi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laktat</a:t>
            </a:r>
            <a:r>
              <a:rPr lang="en-US" sz="1400" dirty="0"/>
              <a:t> </a:t>
            </a:r>
            <a:r>
              <a:rPr lang="en-US" sz="1400" dirty="0" err="1"/>
              <a:t>yaitu</a:t>
            </a:r>
            <a:r>
              <a:rPr lang="en-US" sz="1400" dirty="0"/>
              <a:t> Lactobacillus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r>
              <a:rPr lang="en-US" sz="1400" dirty="0"/>
              <a:t> </a:t>
            </a:r>
            <a:r>
              <a:rPr lang="en-US" sz="1400" dirty="0" err="1"/>
              <a:t>selama</a:t>
            </a:r>
            <a:r>
              <a:rPr lang="en-US" sz="1400" dirty="0"/>
              <a:t> </a:t>
            </a:r>
            <a:r>
              <a:rPr lang="en-US" sz="1400" dirty="0" err="1"/>
              <a:t>fermentasi</a:t>
            </a:r>
            <a:r>
              <a:rPr lang="en-US" sz="1400" dirty="0"/>
              <a:t> </a:t>
            </a:r>
            <a:r>
              <a:rPr lang="en-US" sz="1400" dirty="0" err="1"/>
              <a:t>karbohidrat</a:t>
            </a:r>
            <a:r>
              <a:rPr lang="en-US" sz="1400" dirty="0"/>
              <a:t>, </a:t>
            </a:r>
            <a:r>
              <a:rPr lang="en-US" sz="1400" dirty="0" err="1"/>
              <a:t>katalase</a:t>
            </a:r>
            <a:r>
              <a:rPr lang="en-US" sz="1400" dirty="0"/>
              <a:t> </a:t>
            </a:r>
            <a:r>
              <a:rPr lang="en-US" sz="1400" dirty="0" err="1"/>
              <a:t>negatif</a:t>
            </a:r>
            <a:r>
              <a:rPr lang="en-US" sz="1400" dirty="0"/>
              <a:t>, </a:t>
            </a:r>
            <a:r>
              <a:rPr lang="en-US" sz="1400" dirty="0" err="1"/>
              <a:t>mikroaerotoleran</a:t>
            </a:r>
            <a:r>
              <a:rPr lang="en-US" sz="1400" dirty="0"/>
              <a:t> dan </a:t>
            </a:r>
            <a:r>
              <a:rPr lang="en-US" sz="1400" dirty="0" err="1"/>
              <a:t>asidotoleran</a:t>
            </a:r>
            <a:r>
              <a:rPr lang="en-US" sz="1400" dirty="0"/>
              <a:t>. </a:t>
            </a:r>
            <a:endParaRPr lang="en-ID" sz="1400" dirty="0"/>
          </a:p>
          <a:p>
            <a:r>
              <a:rPr lang="en-US" sz="1400" dirty="0" err="1"/>
              <a:t>Bentuk</a:t>
            </a:r>
            <a:r>
              <a:rPr lang="en-US" sz="1400" dirty="0"/>
              <a:t> : </a:t>
            </a:r>
            <a:r>
              <a:rPr lang="en-US" sz="1400" dirty="0" err="1"/>
              <a:t>berbentuk</a:t>
            </a:r>
            <a:r>
              <a:rPr lang="en-US" sz="1400" dirty="0"/>
              <a:t> </a:t>
            </a:r>
            <a:r>
              <a:rPr lang="en-US" sz="1400" dirty="0" err="1"/>
              <a:t>bulat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batang</a:t>
            </a:r>
            <a:r>
              <a:rPr lang="en-US" sz="1400" dirty="0"/>
              <a:t>,</a:t>
            </a:r>
          </a:p>
          <a:p>
            <a:r>
              <a:rPr lang="en-US" sz="1400" dirty="0" err="1"/>
              <a:t>Suhu</a:t>
            </a:r>
            <a:r>
              <a:rPr lang="en-US" sz="1400" dirty="0"/>
              <a:t> : </a:t>
            </a:r>
            <a:r>
              <a:rPr lang="en-US" sz="1400" dirty="0" err="1"/>
              <a:t>suhu</a:t>
            </a:r>
            <a:r>
              <a:rPr lang="en-US" sz="1400" dirty="0"/>
              <a:t> optimum 250°C- 300°C </a:t>
            </a:r>
            <a:endParaRPr lang="en-ID" sz="1400" dirty="0"/>
          </a:p>
          <a:p>
            <a:r>
              <a:rPr lang="en-US" sz="1400" dirty="0" err="1"/>
              <a:t>Contoh</a:t>
            </a:r>
            <a:r>
              <a:rPr lang="en-US" sz="1400" dirty="0"/>
              <a:t> </a:t>
            </a:r>
            <a:r>
              <a:rPr lang="en-US" sz="1400" dirty="0" err="1"/>
              <a:t>Mikroba</a:t>
            </a:r>
            <a:r>
              <a:rPr lang="en-US" sz="1400" dirty="0"/>
              <a:t> :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laktat</a:t>
            </a:r>
            <a:r>
              <a:rPr lang="en-US" sz="1400" dirty="0"/>
              <a:t> yang </a:t>
            </a:r>
            <a:r>
              <a:rPr lang="en-US" sz="1400" dirty="0" err="1"/>
              <a:t>ditemukan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lain </a:t>
            </a:r>
            <a:r>
              <a:rPr lang="en-US" sz="1400" dirty="0" err="1"/>
              <a:t>adalah</a:t>
            </a:r>
            <a:r>
              <a:rPr lang="en-US" sz="1400" dirty="0"/>
              <a:t> Lactobacillus plantarum dan Lactobacillus </a:t>
            </a:r>
            <a:r>
              <a:rPr lang="en-US" sz="1400" dirty="0" err="1"/>
              <a:t>reuteri</a:t>
            </a:r>
            <a:r>
              <a:rPr lang="en-US" sz="1400" dirty="0"/>
              <a:t>. </a:t>
            </a:r>
            <a:endParaRPr lang="en-ID" sz="1400" dirty="0"/>
          </a:p>
          <a:p>
            <a:r>
              <a:rPr lang="en-US" sz="1400" dirty="0" err="1"/>
              <a:t>Ditemukan</a:t>
            </a:r>
            <a:r>
              <a:rPr lang="en-US" sz="1400" dirty="0"/>
              <a:t> </a:t>
            </a:r>
            <a:r>
              <a:rPr lang="en-US" sz="1400" dirty="0" err="1"/>
              <a:t>dimana</a:t>
            </a:r>
            <a:r>
              <a:rPr lang="en-US" sz="1400" dirty="0"/>
              <a:t>: BAL juga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menempel</a:t>
            </a:r>
            <a:r>
              <a:rPr lang="en-US" sz="1400" dirty="0"/>
              <a:t> pada </a:t>
            </a:r>
            <a:r>
              <a:rPr lang="en-US" sz="1400" dirty="0" err="1"/>
              <a:t>jasad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, </a:t>
            </a:r>
            <a:r>
              <a:rPr lang="en-US" sz="1400" dirty="0" err="1"/>
              <a:t>tanaman</a:t>
            </a:r>
            <a:r>
              <a:rPr lang="en-US" sz="1400" dirty="0"/>
              <a:t> dan </a:t>
            </a:r>
            <a:r>
              <a:rPr lang="en-US" sz="1400" dirty="0" err="1"/>
              <a:t>hewan</a:t>
            </a:r>
            <a:r>
              <a:rPr lang="en-US" sz="1400" dirty="0"/>
              <a:t>.</a:t>
            </a:r>
          </a:p>
          <a:p>
            <a:endParaRPr lang="en-US" sz="1400" dirty="0"/>
          </a:p>
          <a:p>
            <a:pPr marL="114300" indent="0">
              <a:buNone/>
            </a:pPr>
            <a:r>
              <a:rPr lang="en-US" sz="1400" dirty="0"/>
              <a:t>2. BAA (BAKTERI ASAM ASETAT)</a:t>
            </a:r>
          </a:p>
          <a:p>
            <a:pPr marL="114300" indent="0">
              <a:buNone/>
            </a:pP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asetat</a:t>
            </a:r>
            <a:r>
              <a:rPr lang="en-US" sz="1400" dirty="0"/>
              <a:t> (BAA)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 Gram </a:t>
            </a:r>
            <a:r>
              <a:rPr lang="en-US" sz="1400" dirty="0" err="1"/>
              <a:t>negatif</a:t>
            </a:r>
            <a:r>
              <a:rPr lang="en-US" sz="1400" dirty="0"/>
              <a:t> yang </a:t>
            </a:r>
            <a:r>
              <a:rPr lang="en-US" sz="1400" dirty="0" err="1"/>
              <a:t>menghasilkan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asetat</a:t>
            </a:r>
            <a:r>
              <a:rPr lang="en-US" sz="1400" dirty="0"/>
              <a:t> dan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dirty="0" err="1"/>
              <a:t>penting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fermentasi</a:t>
            </a:r>
            <a:r>
              <a:rPr lang="en-US" sz="1400" dirty="0"/>
              <a:t>.</a:t>
            </a:r>
            <a:endParaRPr lang="en-ID" sz="1400" dirty="0"/>
          </a:p>
          <a:p>
            <a:pPr marL="114300" indent="0">
              <a:buNone/>
            </a:pPr>
            <a:endParaRPr lang="en-ID" sz="1400" dirty="0"/>
          </a:p>
          <a:p>
            <a:pPr marL="114300" indent="0">
              <a:buNone/>
            </a:pPr>
            <a:endParaRPr lang="en-ID" dirty="0"/>
          </a:p>
          <a:p>
            <a:pPr marL="114300" indent="0">
              <a:buNone/>
            </a:pPr>
            <a:endParaRPr lang="en-ID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68353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489857"/>
            <a:ext cx="7717500" cy="4208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en-US" sz="1400" dirty="0" err="1"/>
              <a:t>Karakteristik</a:t>
            </a:r>
            <a:r>
              <a:rPr lang="en-US" sz="1400" dirty="0"/>
              <a:t> </a:t>
            </a:r>
            <a:endParaRPr lang="en-ID" sz="1400" dirty="0"/>
          </a:p>
          <a:p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asetat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penghasil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asetat</a:t>
            </a:r>
            <a:r>
              <a:rPr lang="en-US" sz="1400" dirty="0"/>
              <a:t> </a:t>
            </a:r>
            <a:r>
              <a:rPr lang="en-US" sz="1400" dirty="0" err="1"/>
              <a:t>berikut</a:t>
            </a:r>
            <a:r>
              <a:rPr lang="en-US" sz="1400" dirty="0"/>
              <a:t> </a:t>
            </a:r>
            <a:r>
              <a:rPr lang="en-US" sz="1400" dirty="0" err="1"/>
              <a:t>karakteristik</a:t>
            </a:r>
            <a:r>
              <a:rPr lang="en-US" sz="1400" dirty="0"/>
              <a:t> </a:t>
            </a:r>
            <a:r>
              <a:rPr lang="en-US" sz="1400" dirty="0" err="1"/>
              <a:t>nya</a:t>
            </a:r>
            <a:r>
              <a:rPr lang="en-US" sz="1400" dirty="0"/>
              <a:t> :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asetat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optimal pada media yang </a:t>
            </a:r>
            <a:r>
              <a:rPr lang="en-US" sz="1400" dirty="0" err="1"/>
              <a:t>asam</a:t>
            </a:r>
            <a:r>
              <a:rPr lang="en-US" sz="1400" dirty="0"/>
              <a:t>,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pada pH </a:t>
            </a:r>
            <a:r>
              <a:rPr lang="en-US" sz="1400" dirty="0" err="1"/>
              <a:t>dibawah</a:t>
            </a:r>
            <a:r>
              <a:rPr lang="en-US" sz="1400" dirty="0"/>
              <a:t> 5,0, </a:t>
            </a:r>
            <a:r>
              <a:rPr lang="en-US" sz="1400" dirty="0" err="1"/>
              <a:t>bersifat</a:t>
            </a:r>
            <a:r>
              <a:rPr lang="en-US" sz="1400" dirty="0"/>
              <a:t> Gram </a:t>
            </a:r>
            <a:r>
              <a:rPr lang="en-US" sz="1400" dirty="0" err="1"/>
              <a:t>negatf</a:t>
            </a:r>
            <a:r>
              <a:rPr lang="en-US" sz="1400" dirty="0"/>
              <a:t>,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toleran</a:t>
            </a:r>
            <a:r>
              <a:rPr lang="en-US" sz="1400" dirty="0"/>
              <a:t>, </a:t>
            </a:r>
            <a:r>
              <a:rPr lang="en-US" sz="1400" dirty="0" err="1"/>
              <a:t>aerob</a:t>
            </a:r>
            <a:r>
              <a:rPr lang="en-US" sz="1400" dirty="0"/>
              <a:t> </a:t>
            </a:r>
            <a:r>
              <a:rPr lang="en-US" sz="1400" dirty="0" err="1"/>
              <a:t>obligat</a:t>
            </a:r>
            <a:r>
              <a:rPr lang="en-US" sz="1400" dirty="0"/>
              <a:t> dan </a:t>
            </a:r>
            <a:r>
              <a:rPr lang="en-US" sz="1400" dirty="0" err="1"/>
              <a:t>berbentuk</a:t>
            </a:r>
            <a:r>
              <a:rPr lang="en-US" sz="1400" dirty="0"/>
              <a:t> </a:t>
            </a:r>
            <a:r>
              <a:rPr lang="en-US" sz="1400" dirty="0" err="1"/>
              <a:t>batang</a:t>
            </a:r>
            <a:r>
              <a:rPr lang="en-US" sz="1400" dirty="0"/>
              <a:t> </a:t>
            </a:r>
            <a:r>
              <a:rPr lang="en-US" sz="1400" dirty="0" err="1"/>
              <a:t>motil</a:t>
            </a:r>
            <a:r>
              <a:rPr lang="en-US" sz="1400" dirty="0"/>
              <a:t>. </a:t>
            </a:r>
            <a:endParaRPr lang="en-ID" sz="1400" dirty="0"/>
          </a:p>
          <a:p>
            <a:r>
              <a:rPr lang="en-US" sz="1400" dirty="0" err="1"/>
              <a:t>Bentuk</a:t>
            </a:r>
            <a:r>
              <a:rPr lang="en-ID" sz="1400" dirty="0"/>
              <a:t> = </a:t>
            </a:r>
            <a:r>
              <a:rPr lang="en-US" sz="1400" dirty="0" err="1"/>
              <a:t>berbentuk</a:t>
            </a:r>
            <a:r>
              <a:rPr lang="en-US" sz="1400" dirty="0"/>
              <a:t> </a:t>
            </a:r>
            <a:r>
              <a:rPr lang="en-US" sz="1400" dirty="0" err="1"/>
              <a:t>batang</a:t>
            </a:r>
            <a:r>
              <a:rPr lang="en-US" sz="1400" dirty="0"/>
              <a:t> </a:t>
            </a:r>
            <a:r>
              <a:rPr lang="en-US" sz="1400" dirty="0" err="1"/>
              <a:t>motil</a:t>
            </a:r>
            <a:r>
              <a:rPr lang="en-US" sz="1400" dirty="0"/>
              <a:t>.</a:t>
            </a:r>
            <a:endParaRPr lang="en-ID" sz="1400" dirty="0"/>
          </a:p>
          <a:p>
            <a:r>
              <a:rPr lang="en-US" sz="1400" dirty="0" err="1"/>
              <a:t>Suhu</a:t>
            </a:r>
            <a:r>
              <a:rPr lang="en-ID" sz="1400" dirty="0"/>
              <a:t> =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asetat</a:t>
            </a:r>
            <a:r>
              <a:rPr lang="en-US" sz="1400" dirty="0"/>
              <a:t>, </a:t>
            </a:r>
            <a:r>
              <a:rPr lang="en-US" sz="1400" dirty="0" err="1"/>
              <a:t>tahan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suhu</a:t>
            </a:r>
            <a:r>
              <a:rPr lang="en-US" sz="1400" dirty="0"/>
              <a:t> optimum 30 c</a:t>
            </a:r>
            <a:endParaRPr lang="en-ID" sz="1400" dirty="0"/>
          </a:p>
          <a:p>
            <a:r>
              <a:rPr lang="en-US" sz="1400" dirty="0" err="1"/>
              <a:t>Contoh</a:t>
            </a:r>
            <a:r>
              <a:rPr lang="en-US" sz="1400" dirty="0"/>
              <a:t> </a:t>
            </a:r>
            <a:r>
              <a:rPr lang="en-US" sz="1400" dirty="0" err="1"/>
              <a:t>mikroba</a:t>
            </a:r>
            <a:r>
              <a:rPr lang="en-US" sz="1400" dirty="0"/>
              <a:t> </a:t>
            </a:r>
            <a:r>
              <a:rPr lang="en-ID" sz="1400" dirty="0"/>
              <a:t> = </a:t>
            </a:r>
            <a:r>
              <a:rPr lang="en-US" sz="1400" dirty="0"/>
              <a:t>Acetobacter </a:t>
            </a:r>
            <a:r>
              <a:rPr lang="en-US" sz="1400" dirty="0" err="1"/>
              <a:t>aceti</a:t>
            </a:r>
            <a:r>
              <a:rPr lang="en-US" sz="1400" dirty="0"/>
              <a:t>, Acetobacter </a:t>
            </a:r>
            <a:r>
              <a:rPr lang="en-US" sz="1400" dirty="0" err="1"/>
              <a:t>pasteurinus</a:t>
            </a:r>
            <a:r>
              <a:rPr lang="en-US" sz="1400" dirty="0"/>
              <a:t>, dan Acetobacter </a:t>
            </a:r>
            <a:r>
              <a:rPr lang="en-US" sz="1400" dirty="0" err="1"/>
              <a:t>acetigenum</a:t>
            </a:r>
            <a:r>
              <a:rPr lang="en-US" sz="1400" dirty="0"/>
              <a:t> (</a:t>
            </a:r>
            <a:r>
              <a:rPr lang="en-US" sz="1400" dirty="0" err="1"/>
              <a:t>Weisher</a:t>
            </a:r>
            <a:r>
              <a:rPr lang="en-US" sz="1400" dirty="0"/>
              <a:t> et al., 1971).</a:t>
            </a:r>
            <a:endParaRPr lang="en-ID" sz="1400" dirty="0"/>
          </a:p>
          <a:p>
            <a:r>
              <a:rPr lang="en-US" sz="1400" dirty="0" err="1"/>
              <a:t>Ditemukan</a:t>
            </a:r>
            <a:r>
              <a:rPr lang="en-US" sz="1400" dirty="0"/>
              <a:t> </a:t>
            </a:r>
            <a:r>
              <a:rPr lang="en-US" sz="1400" dirty="0" err="1"/>
              <a:t>dimana</a:t>
            </a:r>
            <a:r>
              <a:rPr lang="en-US" sz="1400" dirty="0"/>
              <a:t>;</a:t>
            </a:r>
            <a:endParaRPr lang="en-ID" sz="1400" dirty="0"/>
          </a:p>
          <a:p>
            <a:pPr marL="114300" indent="0">
              <a:buNone/>
            </a:pPr>
            <a:r>
              <a:rPr lang="en-US" sz="1400" dirty="0" err="1"/>
              <a:t>Bakteri-bakteri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pada </a:t>
            </a:r>
            <a:r>
              <a:rPr lang="en-US" sz="1400" dirty="0" err="1"/>
              <a:t>makanan</a:t>
            </a:r>
            <a:r>
              <a:rPr lang="en-US" sz="1400" dirty="0"/>
              <a:t>, air, dan juga </a:t>
            </a:r>
            <a:r>
              <a:rPr lang="en-US" sz="1400" dirty="0" err="1"/>
              <a:t>tanah</a:t>
            </a:r>
            <a:r>
              <a:rPr lang="en-US" sz="1400" dirty="0"/>
              <a:t>,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asetat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alami</a:t>
            </a:r>
            <a:r>
              <a:rPr lang="en-US" sz="1400" dirty="0"/>
              <a:t> </a:t>
            </a:r>
            <a:r>
              <a:rPr lang="en-US" sz="1400" dirty="0" err="1"/>
              <a:t>diproduksi</a:t>
            </a:r>
            <a:r>
              <a:rPr lang="en-US" sz="1400" dirty="0"/>
              <a:t> pada </a:t>
            </a:r>
            <a:r>
              <a:rPr lang="en-US" sz="1400" dirty="0" err="1"/>
              <a:t>buah</a:t>
            </a:r>
            <a:r>
              <a:rPr lang="en-US" sz="1400" dirty="0"/>
              <a:t>- </a:t>
            </a:r>
            <a:r>
              <a:rPr lang="en-US" sz="1400" dirty="0" err="1"/>
              <a:t>buahan</a:t>
            </a:r>
            <a:r>
              <a:rPr lang="en-US" sz="1400" dirty="0"/>
              <a:t>/</a:t>
            </a:r>
            <a:r>
              <a:rPr lang="en-US" sz="1400" dirty="0" err="1"/>
              <a:t>makanan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basi</a:t>
            </a:r>
            <a:r>
              <a:rPr lang="en-US" sz="1400" dirty="0"/>
              <a:t>. Dan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juga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cuka</a:t>
            </a:r>
            <a:r>
              <a:rPr lang="en-US" sz="1400" dirty="0"/>
              <a:t>.</a:t>
            </a:r>
          </a:p>
          <a:p>
            <a:pPr marL="114300" indent="0">
              <a:buNone/>
            </a:pPr>
            <a:endParaRPr lang="en-US" sz="1400" dirty="0"/>
          </a:p>
          <a:p>
            <a:pPr marL="114300" indent="0">
              <a:buNone/>
            </a:pPr>
            <a:r>
              <a:rPr lang="en-US" sz="1400" dirty="0"/>
              <a:t>3. BAB (BAKTERI ASAM BUTIRAT)</a:t>
            </a:r>
          </a:p>
          <a:p>
            <a:pPr marL="114300" indent="0">
              <a:buNone/>
            </a:pP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butirat</a:t>
            </a:r>
            <a:r>
              <a:rPr lang="en-US" sz="1400" dirty="0"/>
              <a:t> </a:t>
            </a:r>
            <a:r>
              <a:rPr lang="en-US" sz="1400" dirty="0" err="1"/>
              <a:t>diproduksi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r>
              <a:rPr lang="en-US" sz="1400" dirty="0"/>
              <a:t> </a:t>
            </a:r>
            <a:r>
              <a:rPr lang="en-US" sz="1400" dirty="0" err="1"/>
              <a:t>fermentasi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anaerobik</a:t>
            </a:r>
            <a:r>
              <a:rPr lang="en-US" sz="1400" dirty="0"/>
              <a:t>. </a:t>
            </a:r>
            <a:r>
              <a:rPr lang="en-US" sz="1400" dirty="0" err="1"/>
              <a:t>Teh</a:t>
            </a:r>
            <a:r>
              <a:rPr lang="en-US" sz="1400" dirty="0"/>
              <a:t> kombucha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fermentasi</a:t>
            </a:r>
            <a:r>
              <a:rPr lang="en-US" sz="1400" dirty="0"/>
              <a:t> </a:t>
            </a:r>
            <a:r>
              <a:rPr lang="en-US" sz="1400" dirty="0" err="1"/>
              <a:t>mengandung</a:t>
            </a:r>
            <a:r>
              <a:rPr lang="en-US" sz="1400" dirty="0"/>
              <a:t> </a:t>
            </a:r>
            <a:r>
              <a:rPr lang="en-US" sz="1400" dirty="0" err="1"/>
              <a:t>asam</a:t>
            </a:r>
            <a:r>
              <a:rPr lang="en-US" sz="1400" dirty="0"/>
              <a:t> </a:t>
            </a:r>
            <a:r>
              <a:rPr lang="en-US" sz="1400" dirty="0" err="1"/>
              <a:t>butirat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fermentasi</a:t>
            </a:r>
            <a:r>
              <a:rPr lang="en-US" sz="1400" dirty="0"/>
              <a:t>. </a:t>
            </a:r>
            <a:endParaRPr lang="en-ID" sz="1400" dirty="0"/>
          </a:p>
          <a:p>
            <a:pPr marL="114300" indent="0">
              <a:buNone/>
            </a:pPr>
            <a:endParaRPr lang="en-ID" sz="1400" dirty="0"/>
          </a:p>
          <a:p>
            <a:pPr marL="114300" indent="0">
              <a:buNone/>
            </a:pP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247281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489857"/>
            <a:ext cx="7717500" cy="4208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400" dirty="0" err="1"/>
              <a:t>Karakteristik</a:t>
            </a:r>
            <a:r>
              <a:rPr lang="en-US" sz="1400" dirty="0"/>
              <a:t> : </a:t>
            </a:r>
            <a:endParaRPr lang="en-ID" sz="1400" dirty="0"/>
          </a:p>
          <a:p>
            <a:pPr marL="114300" indent="0">
              <a:buNone/>
            </a:pPr>
            <a:r>
              <a:rPr lang="en-US" sz="1400" dirty="0"/>
              <a:t>o gram </a:t>
            </a:r>
            <a:r>
              <a:rPr lang="en-US" sz="1400" dirty="0" err="1"/>
              <a:t>positif</a:t>
            </a:r>
            <a:endParaRPr lang="en-ID" sz="1400" dirty="0"/>
          </a:p>
          <a:p>
            <a:pPr marL="114300" indent="0">
              <a:buNone/>
            </a:pPr>
            <a:r>
              <a:rPr lang="en-US" sz="1400" dirty="0"/>
              <a:t>o </a:t>
            </a:r>
            <a:r>
              <a:rPr lang="en-US" sz="1400" dirty="0" err="1"/>
              <a:t>anaerob</a:t>
            </a:r>
            <a:endParaRPr lang="en-ID" sz="1400" dirty="0"/>
          </a:p>
          <a:p>
            <a:pPr marL="114300" indent="0">
              <a:buNone/>
            </a:pPr>
            <a:r>
              <a:rPr lang="en-US" sz="1400" dirty="0"/>
              <a:t>o </a:t>
            </a:r>
            <a:r>
              <a:rPr lang="en-US" sz="1400" dirty="0" err="1"/>
              <a:t>katalase</a:t>
            </a:r>
            <a:r>
              <a:rPr lang="en-US" sz="1400" dirty="0"/>
              <a:t> </a:t>
            </a:r>
            <a:r>
              <a:rPr lang="en-US" sz="1400" dirty="0" err="1"/>
              <a:t>negatif</a:t>
            </a:r>
            <a:endParaRPr lang="en-ID" sz="1400" dirty="0"/>
          </a:p>
          <a:p>
            <a:pPr marL="114300" indent="0">
              <a:buNone/>
            </a:pPr>
            <a:r>
              <a:rPr lang="en-US" sz="1400" dirty="0"/>
              <a:t>o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membentuk</a:t>
            </a:r>
            <a:r>
              <a:rPr lang="en-US" sz="1400" dirty="0"/>
              <a:t> </a:t>
            </a:r>
            <a:r>
              <a:rPr lang="en-US" sz="1400" dirty="0" err="1"/>
              <a:t>spora</a:t>
            </a:r>
            <a:r>
              <a:rPr lang="en-US" sz="1400" dirty="0"/>
              <a:t>, </a:t>
            </a:r>
            <a:endParaRPr lang="en-ID" sz="1400" dirty="0"/>
          </a:p>
          <a:p>
            <a:r>
              <a:rPr lang="en-US" sz="1400" dirty="0" err="1"/>
              <a:t>Bentuk</a:t>
            </a:r>
            <a:r>
              <a:rPr lang="en-US" sz="1400" dirty="0"/>
              <a:t> : </a:t>
            </a:r>
            <a:r>
              <a:rPr lang="en-US" sz="1400" dirty="0" err="1"/>
              <a:t>motil</a:t>
            </a:r>
            <a:endParaRPr lang="en-ID" sz="1400" dirty="0"/>
          </a:p>
          <a:p>
            <a:r>
              <a:rPr lang="en-US" sz="1400" dirty="0" err="1"/>
              <a:t>Contoh</a:t>
            </a:r>
            <a:r>
              <a:rPr lang="en-US" sz="1400" dirty="0"/>
              <a:t> </a:t>
            </a:r>
            <a:r>
              <a:rPr lang="en-US" sz="1400" dirty="0" err="1"/>
              <a:t>spesies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penghasil</a:t>
            </a:r>
            <a:r>
              <a:rPr lang="en-US" sz="1400" dirty="0"/>
              <a:t> </a:t>
            </a:r>
            <a:r>
              <a:rPr lang="en-US" sz="1400" dirty="0" err="1"/>
              <a:t>butirat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Clostridium </a:t>
            </a:r>
            <a:r>
              <a:rPr lang="en-US" sz="1400" dirty="0" err="1"/>
              <a:t>butyricum</a:t>
            </a:r>
            <a:r>
              <a:rPr lang="en-US" sz="1400" dirty="0"/>
              <a:t>, Clostridium </a:t>
            </a:r>
            <a:r>
              <a:rPr lang="en-US" sz="1400" dirty="0" err="1"/>
              <a:t>kluyveri</a:t>
            </a:r>
            <a:r>
              <a:rPr lang="en-US" sz="1400" dirty="0"/>
              <a:t>, Clostridium </a:t>
            </a:r>
            <a:r>
              <a:rPr lang="en-US" sz="1400" dirty="0" err="1"/>
              <a:t>pasteurianum</a:t>
            </a:r>
            <a:r>
              <a:rPr lang="en-US" sz="1400" dirty="0"/>
              <a:t>.</a:t>
            </a:r>
            <a:endParaRPr lang="en-ID" sz="1400" dirty="0"/>
          </a:p>
          <a:p>
            <a:r>
              <a:rPr lang="en-US" sz="1400" dirty="0" err="1"/>
              <a:t>Ditemukan</a:t>
            </a:r>
            <a:r>
              <a:rPr lang="en-US" sz="1400" dirty="0"/>
              <a:t> pada susu </a:t>
            </a:r>
            <a:r>
              <a:rPr lang="en-US" sz="1400" dirty="0" err="1"/>
              <a:t>kambing</a:t>
            </a:r>
            <a:r>
              <a:rPr lang="en-US" sz="1400" dirty="0"/>
              <a:t>, </a:t>
            </a:r>
            <a:r>
              <a:rPr lang="en-US" sz="1400" dirty="0" err="1"/>
              <a:t>domba</a:t>
            </a:r>
            <a:r>
              <a:rPr lang="en-US" sz="1400" dirty="0"/>
              <a:t>, bison, </a:t>
            </a:r>
            <a:r>
              <a:rPr lang="en-US" sz="1400" dirty="0" err="1"/>
              <a:t>mentega</a:t>
            </a:r>
            <a:r>
              <a:rPr lang="en-US" sz="1400" dirty="0"/>
              <a:t>, dan </a:t>
            </a:r>
            <a:r>
              <a:rPr lang="en-US" sz="1400" dirty="0" err="1"/>
              <a:t>keju</a:t>
            </a:r>
            <a:r>
              <a:rPr lang="en-US" sz="1400" dirty="0"/>
              <a:t> parmesan.</a:t>
            </a:r>
          </a:p>
          <a:p>
            <a:endParaRPr lang="en-US" sz="1400" dirty="0"/>
          </a:p>
          <a:p>
            <a:pPr marL="114300" indent="0">
              <a:buNone/>
            </a:pPr>
            <a:r>
              <a:rPr lang="en-US" sz="1400" dirty="0"/>
              <a:t>4. BAP (BAKTERI ASAM PROPINAT) </a:t>
            </a:r>
          </a:p>
          <a:p>
            <a:pPr marL="114300" indent="0">
              <a:buNone/>
            </a:pPr>
            <a:r>
              <a:rPr lang="en-ID" sz="1400" dirty="0" err="1"/>
              <a:t>Asam</a:t>
            </a:r>
            <a:r>
              <a:rPr lang="en-ID" sz="1400" dirty="0"/>
              <a:t> </a:t>
            </a:r>
            <a:r>
              <a:rPr lang="en-ID" sz="1400" dirty="0" err="1"/>
              <a:t>propionat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diproduksi</a:t>
            </a:r>
            <a:r>
              <a:rPr lang="en-ID" sz="1400" dirty="0"/>
              <a:t> oleh </a:t>
            </a:r>
            <a:r>
              <a:rPr lang="en-ID" sz="1400" dirty="0" err="1"/>
              <a:t>bakteri</a:t>
            </a:r>
            <a:r>
              <a:rPr lang="en-ID" sz="1400" dirty="0"/>
              <a:t> gram </a:t>
            </a:r>
            <a:r>
              <a:rPr lang="en-ID" sz="1400" dirty="0" err="1"/>
              <a:t>positif</a:t>
            </a:r>
            <a:r>
              <a:rPr lang="en-ID" sz="1400" dirty="0"/>
              <a:t> yang </a:t>
            </a:r>
            <a:r>
              <a:rPr lang="en-ID" sz="1400" dirty="0" err="1"/>
              <a:t>tumbuh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lambat</a:t>
            </a:r>
            <a:r>
              <a:rPr lang="en-ID" sz="1400" dirty="0"/>
              <a:t>  </a:t>
            </a:r>
            <a:r>
              <a:rPr lang="en-ID" sz="1400" dirty="0" err="1"/>
              <a:t>contoh</a:t>
            </a:r>
            <a:r>
              <a:rPr lang="en-ID" sz="1400" dirty="0"/>
              <a:t> </a:t>
            </a:r>
            <a:r>
              <a:rPr lang="en-ID" sz="1400" dirty="0" err="1"/>
              <a:t>nya</a:t>
            </a:r>
            <a:r>
              <a:rPr lang="en-ID" sz="1400" dirty="0"/>
              <a:t> Propionibacterium, dan </a:t>
            </a:r>
            <a:r>
              <a:rPr lang="en-ID" sz="1400" dirty="0" err="1"/>
              <a:t>beberapa</a:t>
            </a:r>
            <a:r>
              <a:rPr lang="en-ID" sz="1400" dirty="0"/>
              <a:t> </a:t>
            </a:r>
            <a:r>
              <a:rPr lang="en-ID" sz="1400" dirty="0" err="1"/>
              <a:t>anaerob</a:t>
            </a:r>
            <a:r>
              <a:rPr lang="en-ID" sz="1400" dirty="0"/>
              <a:t> gram </a:t>
            </a:r>
            <a:r>
              <a:rPr lang="en-ID" sz="1400" dirty="0" err="1"/>
              <a:t>negatif</a:t>
            </a:r>
            <a:r>
              <a:rPr lang="en-ID" sz="1400" dirty="0"/>
              <a:t> </a:t>
            </a:r>
            <a:r>
              <a:rPr lang="en-ID" sz="1400" dirty="0" err="1"/>
              <a:t>seperti</a:t>
            </a:r>
            <a:r>
              <a:rPr lang="en-ID" sz="1400" dirty="0"/>
              <a:t> </a:t>
            </a:r>
            <a:r>
              <a:rPr lang="en-ID" sz="1400" dirty="0" err="1"/>
              <a:t>Selenomonas</a:t>
            </a:r>
            <a:r>
              <a:rPr lang="en-ID" sz="1400" dirty="0"/>
              <a:t> </a:t>
            </a:r>
            <a:r>
              <a:rPr lang="en-ID" sz="1400" dirty="0" err="1"/>
              <a:t>ruminantium</a:t>
            </a:r>
            <a:r>
              <a:rPr lang="en-ID" sz="1400" dirty="0"/>
              <a:t> </a:t>
            </a:r>
            <a:r>
              <a:rPr lang="en-ID" sz="1400" dirty="0" err="1"/>
              <a:t>sering</a:t>
            </a:r>
            <a:r>
              <a:rPr lang="en-ID" sz="1400" dirty="0"/>
              <a:t> </a:t>
            </a:r>
            <a:r>
              <a:rPr lang="en-ID" sz="1400" dirty="0" err="1"/>
              <a:t>Asam</a:t>
            </a:r>
            <a:r>
              <a:rPr lang="en-ID" sz="1400" dirty="0"/>
              <a:t> </a:t>
            </a:r>
            <a:r>
              <a:rPr lang="en-ID" sz="1400" dirty="0" err="1"/>
              <a:t>propionat</a:t>
            </a:r>
            <a:r>
              <a:rPr lang="en-ID" sz="1400" dirty="0"/>
              <a:t> </a:t>
            </a:r>
            <a:r>
              <a:rPr lang="en-ID" sz="1400" dirty="0" err="1"/>
              <a:t>digunakan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pengawet</a:t>
            </a:r>
            <a:r>
              <a:rPr lang="en-ID" sz="1400" dirty="0"/>
              <a:t> </a:t>
            </a:r>
            <a:r>
              <a:rPr lang="en-ID" sz="1400" dirty="0" err="1"/>
              <a:t>makanan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mencegah</a:t>
            </a:r>
            <a:r>
              <a:rPr lang="en-ID" sz="1400" dirty="0"/>
              <a:t> </a:t>
            </a:r>
            <a:r>
              <a:rPr lang="en-ID" sz="1400" dirty="0" err="1"/>
              <a:t>munculnya</a:t>
            </a:r>
            <a:r>
              <a:rPr lang="en-ID" sz="1400" dirty="0"/>
              <a:t> </a:t>
            </a:r>
            <a:r>
              <a:rPr lang="en-ID" sz="1400" dirty="0" err="1"/>
              <a:t>kapang</a:t>
            </a:r>
            <a:r>
              <a:rPr lang="en-ID" sz="1400" dirty="0"/>
              <a:t> dan </a:t>
            </a:r>
            <a:r>
              <a:rPr lang="en-ID" sz="1400" dirty="0" err="1"/>
              <a:t>khamir</a:t>
            </a:r>
            <a:r>
              <a:rPr lang="en-ID" sz="1400" dirty="0"/>
              <a:t> yang </a:t>
            </a:r>
            <a:r>
              <a:rPr lang="en-ID" sz="1400" dirty="0" err="1"/>
              <a:t>merusak</a:t>
            </a:r>
            <a:r>
              <a:rPr lang="en-ID" sz="1400" dirty="0"/>
              <a:t> </a:t>
            </a:r>
            <a:r>
              <a:rPr lang="en-ID" sz="1400" dirty="0" err="1"/>
              <a:t>makanan</a:t>
            </a:r>
            <a:r>
              <a:rPr lang="en-ID" sz="1400" dirty="0"/>
              <a:t>. </a:t>
            </a:r>
          </a:p>
          <a:p>
            <a:r>
              <a:rPr lang="en-ID" sz="1400" dirty="0" err="1"/>
              <a:t>Bentuk</a:t>
            </a:r>
            <a:r>
              <a:rPr lang="en-ID" sz="1400" dirty="0"/>
              <a:t> : non </a:t>
            </a:r>
            <a:r>
              <a:rPr lang="en-ID" sz="1400" dirty="0" err="1"/>
              <a:t>motil</a:t>
            </a:r>
            <a:endParaRPr lang="en-ID" sz="1400" dirty="0"/>
          </a:p>
          <a:p>
            <a:r>
              <a:rPr lang="en-ID" sz="1400" dirty="0" err="1"/>
              <a:t>Ditemukan</a:t>
            </a:r>
            <a:r>
              <a:rPr lang="en-ID" sz="1400" dirty="0"/>
              <a:t> di: </a:t>
            </a:r>
            <a:r>
              <a:rPr lang="en-ID" sz="1400" dirty="0" err="1"/>
              <a:t>Produk</a:t>
            </a:r>
            <a:r>
              <a:rPr lang="en-ID" sz="1400" dirty="0"/>
              <a:t> </a:t>
            </a:r>
            <a:r>
              <a:rPr lang="en-ID" sz="1400" dirty="0" err="1"/>
              <a:t>makanan</a:t>
            </a:r>
            <a:r>
              <a:rPr lang="en-ID" sz="1400" dirty="0"/>
              <a:t> yang </a:t>
            </a:r>
            <a:r>
              <a:rPr lang="en-ID" sz="1400" dirty="0" err="1"/>
              <a:t>menggunakan</a:t>
            </a:r>
            <a:r>
              <a:rPr lang="en-ID" sz="1400" dirty="0"/>
              <a:t> </a:t>
            </a:r>
            <a:r>
              <a:rPr lang="en-ID" sz="1400" dirty="0" err="1"/>
              <a:t>asam</a:t>
            </a:r>
            <a:r>
              <a:rPr lang="en-ID" sz="1400" dirty="0"/>
              <a:t> </a:t>
            </a:r>
            <a:r>
              <a:rPr lang="en-ID" sz="1400" dirty="0" err="1"/>
              <a:t>propionat</a:t>
            </a:r>
            <a:r>
              <a:rPr lang="en-ID" sz="1400" dirty="0"/>
              <a:t> </a:t>
            </a:r>
            <a:r>
              <a:rPr lang="en-ID" sz="1400" dirty="0" err="1"/>
              <a:t>diantaranya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produk-produk</a:t>
            </a:r>
            <a:r>
              <a:rPr lang="en-ID" sz="1400" dirty="0"/>
              <a:t> yang </a:t>
            </a:r>
            <a:r>
              <a:rPr lang="en-ID" sz="1400" dirty="0" err="1"/>
              <a:t>mudah</a:t>
            </a:r>
            <a:r>
              <a:rPr lang="en-ID" sz="1400" dirty="0"/>
              <a:t> </a:t>
            </a:r>
            <a:r>
              <a:rPr lang="en-ID" sz="1400" dirty="0" err="1"/>
              <a:t>rusak</a:t>
            </a:r>
            <a:r>
              <a:rPr lang="en-ID" sz="1400" dirty="0"/>
              <a:t> oleh </a:t>
            </a:r>
            <a:r>
              <a:rPr lang="en-ID" sz="1400" dirty="0" err="1"/>
              <a:t>kapang</a:t>
            </a:r>
            <a:r>
              <a:rPr lang="en-ID" sz="1400" dirty="0"/>
              <a:t> dan </a:t>
            </a:r>
            <a:r>
              <a:rPr lang="en-ID" sz="1400" dirty="0" err="1"/>
              <a:t>kamir</a:t>
            </a:r>
            <a:r>
              <a:rPr lang="en-ID" sz="1400" dirty="0"/>
              <a:t> </a:t>
            </a:r>
            <a:r>
              <a:rPr lang="en-ID" sz="1400" dirty="0" err="1"/>
              <a:t>seperti</a:t>
            </a:r>
            <a:r>
              <a:rPr lang="en-ID" sz="1400" dirty="0"/>
              <a:t> roti, </a:t>
            </a:r>
            <a:r>
              <a:rPr lang="en-ID" sz="1400" dirty="0" err="1"/>
              <a:t>keju</a:t>
            </a:r>
            <a:r>
              <a:rPr lang="en-ID" sz="1400" dirty="0"/>
              <a:t>, susu .</a:t>
            </a:r>
          </a:p>
          <a:p>
            <a:endParaRPr lang="en-ID" sz="1400" dirty="0"/>
          </a:p>
          <a:p>
            <a:pPr marL="114300" indent="0">
              <a:buNone/>
            </a:pPr>
            <a:endParaRPr lang="en-ID" sz="1400" dirty="0"/>
          </a:p>
          <a:p>
            <a:pPr marL="114300" indent="0">
              <a:buNone/>
            </a:pPr>
            <a:endParaRPr lang="en-ID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5917F-E18D-B84B-805A-775D4FDA448F}"/>
              </a:ext>
            </a:extLst>
          </p:cNvPr>
          <p:cNvSpPr txBox="1"/>
          <p:nvPr/>
        </p:nvSpPr>
        <p:spPr>
          <a:xfrm>
            <a:off x="3543300" y="29718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0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50" y="303135"/>
            <a:ext cx="72641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PENGHASIL ENZIM</a:t>
            </a:r>
            <a:endParaRPr dirty="0"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875835"/>
            <a:ext cx="7717500" cy="3751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dirty="0"/>
              <a:t>5. BAKTERI PROTEOLITIK</a:t>
            </a:r>
          </a:p>
          <a:p>
            <a:pPr marL="114300" indent="0">
              <a:buNone/>
            </a:pPr>
            <a:r>
              <a:rPr lang="id-ID" sz="1400" dirty="0"/>
              <a:t>Bakteri proteolitik adalah bakteri yang mampu memproduksi enzim </a:t>
            </a:r>
            <a:r>
              <a:rPr lang="id-ID" sz="1400" dirty="0" err="1"/>
              <a:t>protease</a:t>
            </a:r>
            <a:r>
              <a:rPr lang="id-ID" sz="1400" dirty="0"/>
              <a:t> ekstraseluler.</a:t>
            </a:r>
            <a:endParaRPr lang="en-ID" sz="1400" dirty="0"/>
          </a:p>
          <a:p>
            <a:r>
              <a:rPr lang="id-ID" sz="1400" b="1" dirty="0"/>
              <a:t>Peran </a:t>
            </a:r>
            <a:endParaRPr lang="en-ID" sz="1400" dirty="0"/>
          </a:p>
          <a:p>
            <a:pPr marL="114300" indent="0">
              <a:buNone/>
            </a:pPr>
            <a:r>
              <a:rPr lang="id-ID" sz="1400" dirty="0"/>
              <a:t>potensi bakteri proteolitik sebagai pangan fermentasi lokal, di bidang industri, misalnya industri farmasi, kulit, detergen, makanan dan pengolahan limbah.</a:t>
            </a:r>
            <a:endParaRPr lang="en-ID" sz="1400" dirty="0"/>
          </a:p>
          <a:p>
            <a:r>
              <a:rPr lang="id-ID" sz="1400" b="1" dirty="0"/>
              <a:t>Contoh</a:t>
            </a:r>
            <a:endParaRPr lang="en-ID" sz="1400" dirty="0"/>
          </a:p>
          <a:p>
            <a:pPr marL="114300" indent="0">
              <a:buNone/>
            </a:pPr>
            <a:r>
              <a:rPr lang="id-ID" sz="1400" dirty="0"/>
              <a:t>Bakteri dari genus </a:t>
            </a:r>
            <a:r>
              <a:rPr lang="id-ID" sz="1400" dirty="0" err="1"/>
              <a:t>Bacillus</a:t>
            </a:r>
            <a:r>
              <a:rPr lang="id-ID" sz="1400" dirty="0"/>
              <a:t>, </a:t>
            </a:r>
            <a:r>
              <a:rPr lang="id-ID" sz="1400" dirty="0" err="1"/>
              <a:t>Pseudomonas</a:t>
            </a:r>
            <a:r>
              <a:rPr lang="id-ID" sz="1400" dirty="0"/>
              <a:t>, </a:t>
            </a:r>
            <a:r>
              <a:rPr lang="id-ID" sz="1400" dirty="0" err="1"/>
              <a:t>Proteus</a:t>
            </a:r>
            <a:r>
              <a:rPr lang="id-ID" sz="1400" dirty="0"/>
              <a:t> </a:t>
            </a:r>
            <a:r>
              <a:rPr lang="id-ID" sz="1400" dirty="0" err="1"/>
              <a:t>Streptobacillus</a:t>
            </a:r>
            <a:r>
              <a:rPr lang="id-ID" sz="1400" dirty="0"/>
              <a:t>, </a:t>
            </a:r>
            <a:r>
              <a:rPr lang="id-ID" sz="1400" dirty="0" err="1"/>
              <a:t>Staphylococcus</a:t>
            </a:r>
            <a:r>
              <a:rPr lang="id-ID" sz="1400" dirty="0"/>
              <a:t>, </a:t>
            </a:r>
            <a:r>
              <a:rPr lang="id-ID" sz="1400" dirty="0" err="1"/>
              <a:t>Streptococcus</a:t>
            </a:r>
            <a:endParaRPr lang="id-ID" sz="1400" dirty="0"/>
          </a:p>
          <a:p>
            <a:pPr marL="114300" indent="0">
              <a:buNone/>
            </a:pPr>
            <a:endParaRPr lang="id-ID" sz="1400" dirty="0"/>
          </a:p>
          <a:p>
            <a:pPr marL="114300" indent="0">
              <a:buNone/>
            </a:pPr>
            <a:r>
              <a:rPr lang="id-ID" sz="1400" dirty="0"/>
              <a:t>6. LIPOLITIK</a:t>
            </a:r>
          </a:p>
          <a:p>
            <a:pPr marL="114300" indent="0">
              <a:buNone/>
            </a:pPr>
            <a:r>
              <a:rPr lang="id-ID" sz="1400" dirty="0"/>
              <a:t>Bakteri yang </a:t>
            </a:r>
            <a:r>
              <a:rPr lang="id-ID" sz="1400" dirty="0" err="1"/>
              <a:t>mampun</a:t>
            </a:r>
            <a:r>
              <a:rPr lang="id-ID" sz="1400" dirty="0"/>
              <a:t> </a:t>
            </a:r>
            <a:r>
              <a:rPr lang="id-ID" sz="1400" dirty="0" err="1"/>
              <a:t>menghidrolisa</a:t>
            </a:r>
            <a:r>
              <a:rPr lang="id-ID" sz="1400" dirty="0"/>
              <a:t> </a:t>
            </a:r>
            <a:r>
              <a:rPr lang="id-ID" sz="1400" dirty="0" err="1"/>
              <a:t>trigliseriga</a:t>
            </a:r>
            <a:r>
              <a:rPr lang="id-ID" sz="1400" dirty="0"/>
              <a:t> karena memiliki enzim ekstraseluler lipase. </a:t>
            </a:r>
            <a:endParaRPr lang="en-ID" sz="1400" dirty="0"/>
          </a:p>
          <a:p>
            <a:pPr marL="114300" indent="0">
              <a:buNone/>
            </a:pPr>
            <a:r>
              <a:rPr lang="id-ID" sz="1400" b="1" dirty="0"/>
              <a:t>Karakteristik </a:t>
            </a:r>
            <a:endParaRPr lang="en-ID" sz="1400" dirty="0"/>
          </a:p>
          <a:p>
            <a:r>
              <a:rPr lang="id-ID" sz="1400" dirty="0"/>
              <a:t>Temperatur optimum : 35 C, pada suhu 50 C enzim sebagian besar sudah rusak.</a:t>
            </a:r>
            <a:endParaRPr lang="en-ID" sz="1400" dirty="0"/>
          </a:p>
          <a:p>
            <a:r>
              <a:rPr lang="id-ID" sz="1400" dirty="0" err="1"/>
              <a:t>pH</a:t>
            </a:r>
            <a:r>
              <a:rPr lang="id-ID" sz="1400" dirty="0"/>
              <a:t> optimum : 4,7 – 5,0 </a:t>
            </a:r>
            <a:endParaRPr lang="en-ID" sz="1400" dirty="0"/>
          </a:p>
          <a:p>
            <a:pPr marL="114300" indent="0">
              <a:buNone/>
            </a:pPr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210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473529"/>
            <a:ext cx="7717500" cy="4153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1400" b="1" dirty="0"/>
              <a:t>Contoh</a:t>
            </a:r>
            <a:r>
              <a:rPr lang="id-ID" sz="1400" dirty="0"/>
              <a:t> </a:t>
            </a:r>
            <a:endParaRPr lang="en-ID" sz="1400" dirty="0"/>
          </a:p>
          <a:p>
            <a:pPr marL="114300" indent="0">
              <a:buNone/>
            </a:pPr>
            <a:r>
              <a:rPr lang="id-ID" sz="1400" dirty="0"/>
              <a:t>Genus </a:t>
            </a:r>
            <a:r>
              <a:rPr lang="id-ID" sz="1400" dirty="0" err="1"/>
              <a:t>Micrococcus</a:t>
            </a:r>
            <a:r>
              <a:rPr lang="id-ID" sz="1400" dirty="0"/>
              <a:t>, </a:t>
            </a:r>
            <a:r>
              <a:rPr lang="id-ID" sz="1400" dirty="0" err="1"/>
              <a:t>Staphylococcus</a:t>
            </a:r>
            <a:r>
              <a:rPr lang="id-ID" sz="1400" dirty="0"/>
              <a:t>, </a:t>
            </a:r>
            <a:r>
              <a:rPr lang="id-ID" sz="1400" dirty="0" err="1"/>
              <a:t>Pseudomonas</a:t>
            </a:r>
            <a:r>
              <a:rPr lang="id-ID" sz="1400" dirty="0"/>
              <a:t>, </a:t>
            </a:r>
            <a:r>
              <a:rPr lang="id-ID" sz="1400" dirty="0" err="1"/>
              <a:t>Alteromonas</a:t>
            </a:r>
            <a:r>
              <a:rPr lang="id-ID" sz="1400" dirty="0"/>
              <a:t>, </a:t>
            </a:r>
            <a:r>
              <a:rPr lang="id-ID" sz="1400" dirty="0" err="1"/>
              <a:t>Flavobacterium</a:t>
            </a:r>
            <a:r>
              <a:rPr lang="id-ID" sz="1400" dirty="0"/>
              <a:t>.</a:t>
            </a:r>
          </a:p>
          <a:p>
            <a:pPr marL="114300" indent="0">
              <a:buNone/>
            </a:pPr>
            <a:endParaRPr lang="en-ID" sz="1400" dirty="0"/>
          </a:p>
          <a:p>
            <a:pPr marL="114300" indent="0">
              <a:buNone/>
            </a:pPr>
            <a:r>
              <a:rPr lang="en-ID" sz="1400" dirty="0"/>
              <a:t>7. AMILOLITIK</a:t>
            </a:r>
          </a:p>
          <a:p>
            <a:pPr marL="114300" indent="0">
              <a:buNone/>
            </a:pPr>
            <a:r>
              <a:rPr lang="id-ID" sz="1400" dirty="0"/>
              <a:t>Bakteri </a:t>
            </a:r>
            <a:r>
              <a:rPr lang="id-ID" sz="1400" dirty="0" err="1"/>
              <a:t>amilolitik</a:t>
            </a:r>
            <a:r>
              <a:rPr lang="id-ID" sz="1400" dirty="0"/>
              <a:t> merupakan jenis bakteri yang memiliki kemampuan menghidrolisis pati atau amilum menjadi senyawa lebih sederhana seperti glukosa, maltosa dan dekstrin</a:t>
            </a:r>
            <a:endParaRPr lang="en-ID" sz="1400" dirty="0"/>
          </a:p>
          <a:p>
            <a:r>
              <a:rPr lang="id-ID" sz="1400" b="1" dirty="0"/>
              <a:t>Bakteri </a:t>
            </a:r>
            <a:r>
              <a:rPr lang="id-ID" sz="1400" b="1" dirty="0" err="1"/>
              <a:t>amilolitik</a:t>
            </a:r>
            <a:r>
              <a:rPr lang="id-ID" sz="1400" b="1" dirty="0"/>
              <a:t> dapat ditemukan </a:t>
            </a:r>
            <a:r>
              <a:rPr lang="id-ID" sz="1400" dirty="0"/>
              <a:t>pada media yang banyak mengandung pati atau amilum, misalnya pada biji-bijian, umbi-umbian, sayuran, atau buah-buahan.</a:t>
            </a:r>
            <a:endParaRPr lang="en-ID" sz="1400" dirty="0"/>
          </a:p>
          <a:p>
            <a:r>
              <a:rPr lang="id-ID" sz="1400" b="1" dirty="0"/>
              <a:t>Karakteristik</a:t>
            </a:r>
            <a:endParaRPr lang="en-ID" sz="1400" dirty="0"/>
          </a:p>
          <a:p>
            <a:pPr marL="342900" indent="-228600">
              <a:buFont typeface="+mj-lt"/>
              <a:buAutoNum type="arabicPeriod"/>
            </a:pPr>
            <a:r>
              <a:rPr lang="id-ID" sz="1400" dirty="0"/>
              <a:t>bersifat </a:t>
            </a:r>
            <a:r>
              <a:rPr lang="id-ID" sz="1400" dirty="0" err="1"/>
              <a:t>mesotermofil</a:t>
            </a:r>
            <a:r>
              <a:rPr lang="id-ID" sz="1400" dirty="0"/>
              <a:t> ataupun termofil</a:t>
            </a:r>
            <a:endParaRPr lang="en-ID" sz="1400" dirty="0"/>
          </a:p>
          <a:p>
            <a:pPr marL="342900" indent="-228600">
              <a:buFont typeface="+mj-lt"/>
              <a:buAutoNum type="arabicPeriod"/>
            </a:pPr>
            <a:r>
              <a:rPr lang="id-ID" sz="1400" dirty="0"/>
              <a:t>tumbuh optimal </a:t>
            </a:r>
            <a:r>
              <a:rPr lang="id-ID" sz="1400" dirty="0" err="1"/>
              <a:t>anatar</a:t>
            </a:r>
            <a:r>
              <a:rPr lang="id-ID" sz="1400" dirty="0"/>
              <a:t> suhu 45 C </a:t>
            </a:r>
            <a:r>
              <a:rPr lang="id-ID" sz="1400" dirty="0" err="1"/>
              <a:t>samapai</a:t>
            </a:r>
            <a:r>
              <a:rPr lang="id-ID" sz="1400" dirty="0"/>
              <a:t> 80 C</a:t>
            </a:r>
            <a:endParaRPr lang="en-ID" sz="1400" dirty="0"/>
          </a:p>
          <a:p>
            <a:r>
              <a:rPr lang="id-ID" sz="1400" b="1" dirty="0"/>
              <a:t>Contoh</a:t>
            </a:r>
            <a:endParaRPr lang="en-ID" sz="1400" dirty="0"/>
          </a:p>
          <a:p>
            <a:pPr marL="114300" indent="0">
              <a:buNone/>
            </a:pPr>
            <a:r>
              <a:rPr lang="id-ID" sz="1400" i="1" dirty="0" err="1"/>
              <a:t>Bacillus</a:t>
            </a:r>
            <a:r>
              <a:rPr lang="id-ID" sz="1400" i="1" dirty="0"/>
              <a:t> </a:t>
            </a:r>
            <a:r>
              <a:rPr lang="id-ID" sz="1400" i="1" dirty="0" err="1"/>
              <a:t>coagulans</a:t>
            </a:r>
            <a:r>
              <a:rPr lang="id-ID" sz="1400" i="1" dirty="0"/>
              <a:t>, </a:t>
            </a:r>
            <a:r>
              <a:rPr lang="id-ID" sz="1400" i="1" dirty="0" err="1"/>
              <a:t>Bacillus</a:t>
            </a:r>
            <a:r>
              <a:rPr lang="id-ID" sz="1400" i="1" dirty="0"/>
              <a:t> </a:t>
            </a:r>
            <a:r>
              <a:rPr lang="id-ID" sz="1400" i="1" dirty="0" err="1"/>
              <a:t>licheniformis</a:t>
            </a:r>
            <a:r>
              <a:rPr lang="id-ID" sz="1400" i="1" dirty="0"/>
              <a:t>, </a:t>
            </a:r>
            <a:r>
              <a:rPr lang="id-ID" sz="1400" i="1" dirty="0" err="1"/>
              <a:t>Arthrobacter</a:t>
            </a:r>
            <a:r>
              <a:rPr lang="id-ID" sz="1400" i="1" dirty="0"/>
              <a:t> </a:t>
            </a:r>
            <a:r>
              <a:rPr lang="id-ID" sz="1400" i="1" dirty="0" err="1"/>
              <a:t>sp.</a:t>
            </a:r>
            <a:r>
              <a:rPr lang="id-ID" sz="1400" i="1" dirty="0"/>
              <a:t>, </a:t>
            </a:r>
            <a:r>
              <a:rPr lang="id-ID" sz="1400" i="1" dirty="0" err="1"/>
              <a:t>Lactobacillus</a:t>
            </a:r>
            <a:r>
              <a:rPr lang="id-ID" sz="1400" i="1" dirty="0"/>
              <a:t> </a:t>
            </a:r>
            <a:r>
              <a:rPr lang="id-ID" sz="1400" i="1" dirty="0" err="1"/>
              <a:t>sporogenes</a:t>
            </a:r>
            <a:r>
              <a:rPr lang="id-ID" sz="1400" i="1" dirty="0"/>
              <a:t>, </a:t>
            </a:r>
            <a:r>
              <a:rPr lang="id-ID" sz="1400" i="1" dirty="0" err="1"/>
              <a:t>Chromobacterium</a:t>
            </a:r>
            <a:r>
              <a:rPr lang="id-ID" sz="1400" i="1" dirty="0"/>
              <a:t> </a:t>
            </a:r>
            <a:r>
              <a:rPr lang="id-ID" sz="1400" i="1" dirty="0" err="1"/>
              <a:t>sp.</a:t>
            </a:r>
            <a:r>
              <a:rPr lang="id-ID" sz="1400" i="1" dirty="0"/>
              <a:t>, </a:t>
            </a:r>
            <a:r>
              <a:rPr lang="id-ID" sz="1400" i="1" dirty="0" err="1"/>
              <a:t>Micrococcus</a:t>
            </a:r>
            <a:r>
              <a:rPr lang="id-ID" sz="1400" i="1" dirty="0"/>
              <a:t> </a:t>
            </a:r>
            <a:r>
              <a:rPr lang="id-ID" sz="1400" i="1" dirty="0" err="1"/>
              <a:t>roseus</a:t>
            </a:r>
            <a:r>
              <a:rPr lang="id-ID" sz="1400" i="1" dirty="0"/>
              <a:t>, </a:t>
            </a:r>
            <a:r>
              <a:rPr lang="id-ID" sz="1400" dirty="0"/>
              <a:t>dan </a:t>
            </a:r>
            <a:r>
              <a:rPr lang="id-ID" sz="1400" i="1" dirty="0" err="1"/>
              <a:t>Pichia</a:t>
            </a:r>
            <a:r>
              <a:rPr lang="id-ID" sz="1400" i="1" dirty="0"/>
              <a:t> </a:t>
            </a:r>
            <a:r>
              <a:rPr lang="id-ID" sz="1400" i="1" dirty="0" err="1"/>
              <a:t>anomala</a:t>
            </a:r>
            <a:endParaRPr lang="en-ID" sz="1400" dirty="0"/>
          </a:p>
          <a:p>
            <a:r>
              <a:rPr lang="id-ID" sz="1400" b="1" dirty="0"/>
              <a:t>Bakteri </a:t>
            </a:r>
            <a:r>
              <a:rPr lang="id-ID" sz="1400" b="1" dirty="0" err="1"/>
              <a:t>amilolitik</a:t>
            </a:r>
            <a:r>
              <a:rPr lang="id-ID" sz="1400" b="1" dirty="0"/>
              <a:t> dapat ditemukan</a:t>
            </a:r>
            <a:r>
              <a:rPr lang="id-ID" sz="1400" dirty="0"/>
              <a:t> di tempat yang memiliki kadar amilum tinggi, misalnya pada </a:t>
            </a:r>
            <a:r>
              <a:rPr lang="id-ID" sz="1400" dirty="0" err="1"/>
              <a:t>tape</a:t>
            </a:r>
            <a:endParaRPr lang="en-ID" sz="1400" dirty="0"/>
          </a:p>
          <a:p>
            <a:pPr marL="114300" indent="0">
              <a:buNone/>
            </a:pPr>
            <a:endParaRPr lang="en-ID" sz="1400" dirty="0"/>
          </a:p>
          <a:p>
            <a:pPr marL="114300" indent="0">
              <a:buNone/>
            </a:pPr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846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473529"/>
            <a:ext cx="7717500" cy="4153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id-ID" sz="1400" dirty="0"/>
              <a:t>8. Bakteri </a:t>
            </a:r>
            <a:r>
              <a:rPr lang="id-ID" sz="1400" dirty="0" err="1"/>
              <a:t>Pektinolitik</a:t>
            </a:r>
            <a:endParaRPr lang="id-ID" sz="1400" dirty="0"/>
          </a:p>
          <a:p>
            <a:pPr marL="114300" indent="0">
              <a:buNone/>
            </a:pPr>
            <a:endParaRPr lang="en-ID" sz="1400" dirty="0"/>
          </a:p>
          <a:p>
            <a:pPr marL="114300" indent="0">
              <a:buNone/>
            </a:pPr>
            <a:r>
              <a:rPr lang="id-ID" sz="1400" dirty="0"/>
              <a:t>Merupakan bakteri yang memiliki kemampuan untuk </a:t>
            </a:r>
            <a:r>
              <a:rPr lang="id-ID" sz="1400" dirty="0" err="1"/>
              <a:t>mengdegradasi</a:t>
            </a:r>
            <a:r>
              <a:rPr lang="id-ID" sz="1400" dirty="0"/>
              <a:t> </a:t>
            </a:r>
            <a:r>
              <a:rPr lang="id-ID" sz="1400" dirty="0" err="1"/>
              <a:t>senyaa</a:t>
            </a:r>
            <a:r>
              <a:rPr lang="id-ID" sz="1400" dirty="0"/>
              <a:t> pektin.</a:t>
            </a:r>
            <a:endParaRPr lang="en-ID" sz="1400" dirty="0"/>
          </a:p>
          <a:p>
            <a:pPr marL="114300" indent="0">
              <a:buNone/>
            </a:pPr>
            <a:r>
              <a:rPr lang="id-ID" sz="1400" b="1" dirty="0"/>
              <a:t>Contoh</a:t>
            </a:r>
            <a:endParaRPr lang="en-ID" sz="1400" dirty="0"/>
          </a:p>
          <a:p>
            <a:pPr marL="342900" indent="-228600">
              <a:buFont typeface="+mj-lt"/>
              <a:buAutoNum type="arabicPeriod"/>
            </a:pPr>
            <a:r>
              <a:rPr lang="id-ID" sz="1400" dirty="0"/>
              <a:t>genus yaitu </a:t>
            </a:r>
          </a:p>
          <a:p>
            <a:pPr marL="342900" indent="-228600">
              <a:buFont typeface="+mj-lt"/>
              <a:buAutoNum type="arabicPeriod"/>
            </a:pPr>
            <a:r>
              <a:rPr lang="id-ID" sz="1400" dirty="0" err="1"/>
              <a:t>Micrococus</a:t>
            </a:r>
            <a:r>
              <a:rPr lang="id-ID" sz="1400" dirty="0"/>
              <a:t>, </a:t>
            </a:r>
          </a:p>
          <a:p>
            <a:pPr marL="342900" indent="-228600">
              <a:buFont typeface="+mj-lt"/>
              <a:buAutoNum type="arabicPeriod"/>
            </a:pPr>
            <a:r>
              <a:rPr lang="id-ID" sz="1400" dirty="0" err="1"/>
              <a:t>Flavobacterium</a:t>
            </a:r>
            <a:r>
              <a:rPr lang="id-ID" sz="1400" dirty="0"/>
              <a:t>, </a:t>
            </a:r>
          </a:p>
          <a:p>
            <a:pPr marL="342900" indent="-228600">
              <a:buFont typeface="+mj-lt"/>
              <a:buAutoNum type="arabicPeriod"/>
            </a:pPr>
            <a:r>
              <a:rPr lang="id-ID" sz="1400" dirty="0" err="1"/>
              <a:t>Bacillus</a:t>
            </a:r>
            <a:r>
              <a:rPr lang="id-ID" sz="1400" dirty="0"/>
              <a:t> dan </a:t>
            </a:r>
          </a:p>
          <a:p>
            <a:pPr marL="342900" indent="-228600">
              <a:buFont typeface="+mj-lt"/>
              <a:buAutoNum type="arabicPeriod"/>
            </a:pPr>
            <a:r>
              <a:rPr lang="id-ID" sz="1400" dirty="0" err="1"/>
              <a:t>Pseudomonas</a:t>
            </a:r>
            <a:endParaRPr lang="en-ID" sz="1400" dirty="0"/>
          </a:p>
          <a:p>
            <a:pPr marL="114300" indent="0">
              <a:buNone/>
            </a:pPr>
            <a:endParaRPr lang="en-ID" sz="1400" dirty="0"/>
          </a:p>
          <a:p>
            <a:pPr marL="114300" indent="0">
              <a:buNone/>
            </a:pPr>
            <a:endParaRPr lang="en-ID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811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 txBox="1">
            <a:spLocks noGrp="1"/>
          </p:cNvSpPr>
          <p:nvPr>
            <p:ph type="title"/>
          </p:nvPr>
        </p:nvSpPr>
        <p:spPr>
          <a:xfrm>
            <a:off x="713224" y="445025"/>
            <a:ext cx="726412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SUHU PENGAWETAN</a:t>
            </a:r>
            <a:endParaRPr dirty="0"/>
          </a:p>
        </p:txBody>
      </p:sp>
      <p:sp>
        <p:nvSpPr>
          <p:cNvPr id="256" name="Google Shape;256;p37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dirty="0"/>
              <a:t>9. THERMOFILIK </a:t>
            </a:r>
          </a:p>
          <a:p>
            <a:pPr marL="114300" indent="0">
              <a:buNone/>
            </a:pPr>
            <a:r>
              <a:rPr lang="en-US" sz="1400" dirty="0" err="1"/>
              <a:t>Bakteri</a:t>
            </a:r>
            <a:r>
              <a:rPr lang="en-US" sz="1400" dirty="0"/>
              <a:t> </a:t>
            </a:r>
            <a:r>
              <a:rPr lang="en-US" sz="1400" dirty="0" err="1"/>
              <a:t>thermofilik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bakteri</a:t>
            </a:r>
            <a:r>
              <a:rPr lang="en-US" sz="1400" dirty="0"/>
              <a:t> yang </a:t>
            </a:r>
            <a:r>
              <a:rPr lang="en-ID" sz="1400" dirty="0" err="1"/>
              <a:t>tidak</a:t>
            </a:r>
            <a:r>
              <a:rPr lang="en-ID" sz="1400" dirty="0"/>
              <a:t> </a:t>
            </a:r>
            <a:r>
              <a:rPr lang="en-ID" sz="1400" dirty="0" err="1"/>
              <a:t>hanya</a:t>
            </a:r>
            <a:r>
              <a:rPr lang="en-ID" sz="1400" dirty="0"/>
              <a:t> </a:t>
            </a:r>
            <a:r>
              <a:rPr lang="en-ID" sz="1400" dirty="0" err="1"/>
              <a:t>tahan</a:t>
            </a:r>
            <a:r>
              <a:rPr lang="en-ID" sz="1400" dirty="0"/>
              <a:t> </a:t>
            </a:r>
            <a:r>
              <a:rPr lang="en-ID" sz="1400" dirty="0" err="1"/>
              <a:t>terhadap</a:t>
            </a:r>
            <a:r>
              <a:rPr lang="en-ID" sz="1400" dirty="0"/>
              <a:t> </a:t>
            </a:r>
            <a:r>
              <a:rPr lang="en-ID" sz="1400" dirty="0" err="1"/>
              <a:t>pemanasan</a:t>
            </a:r>
            <a:r>
              <a:rPr lang="en-ID" sz="1400" dirty="0"/>
              <a:t> </a:t>
            </a:r>
            <a:r>
              <a:rPr lang="en-ID" sz="1400" dirty="0" err="1"/>
              <a:t>suhu</a:t>
            </a:r>
            <a:r>
              <a:rPr lang="en-ID" sz="1400" dirty="0"/>
              <a:t> </a:t>
            </a:r>
            <a:r>
              <a:rPr lang="en-ID" sz="1400" dirty="0" err="1"/>
              <a:t>relatif</a:t>
            </a:r>
            <a:r>
              <a:rPr lang="en-ID" sz="1400" dirty="0"/>
              <a:t> </a:t>
            </a:r>
            <a:r>
              <a:rPr lang="en-ID" sz="1400" dirty="0" err="1"/>
              <a:t>tinggi</a:t>
            </a:r>
            <a:r>
              <a:rPr lang="en-ID" sz="1400" dirty="0"/>
              <a:t>, </a:t>
            </a:r>
            <a:r>
              <a:rPr lang="en-ID" sz="1400" dirty="0" err="1"/>
              <a:t>tetapi</a:t>
            </a:r>
            <a:r>
              <a:rPr lang="en-ID" sz="1400" dirty="0"/>
              <a:t> juga </a:t>
            </a:r>
            <a:r>
              <a:rPr lang="en-ID" sz="1400" dirty="0" err="1"/>
              <a:t>membutuhkan</a:t>
            </a:r>
            <a:r>
              <a:rPr lang="en-ID" sz="1400" dirty="0"/>
              <a:t> </a:t>
            </a:r>
            <a:r>
              <a:rPr lang="en-ID" sz="1400" dirty="0" err="1"/>
              <a:t>suhu</a:t>
            </a:r>
            <a:r>
              <a:rPr lang="en-ID" sz="1400" dirty="0"/>
              <a:t> </a:t>
            </a:r>
            <a:r>
              <a:rPr lang="en-ID" sz="1400" dirty="0" err="1"/>
              <a:t>tinggi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pertumbuhannya</a:t>
            </a:r>
            <a:r>
              <a:rPr lang="en-ID" sz="1400" dirty="0"/>
              <a:t>.</a:t>
            </a:r>
          </a:p>
          <a:p>
            <a:pPr lvl="0"/>
            <a:r>
              <a:rPr lang="en-US" sz="1400" dirty="0" err="1"/>
              <a:t>Bentuk</a:t>
            </a:r>
            <a:r>
              <a:rPr lang="en-US" sz="1400" dirty="0"/>
              <a:t> = </a:t>
            </a:r>
            <a:r>
              <a:rPr lang="en-ID" sz="1400" dirty="0"/>
              <a:t>Pada </a:t>
            </a:r>
            <a:r>
              <a:rPr lang="en-ID" sz="1400" dirty="0" err="1"/>
              <a:t>umumnya</a:t>
            </a:r>
            <a:r>
              <a:rPr lang="en-ID" sz="1400" dirty="0"/>
              <a:t>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thermofilik</a:t>
            </a:r>
            <a:r>
              <a:rPr lang="en-ID" sz="1400" dirty="0"/>
              <a:t> </a:t>
            </a:r>
            <a:r>
              <a:rPr lang="en-ID" sz="1400" dirty="0" err="1"/>
              <a:t>berbentuk</a:t>
            </a:r>
            <a:r>
              <a:rPr lang="en-ID" sz="1400" dirty="0"/>
              <a:t> </a:t>
            </a:r>
            <a:r>
              <a:rPr lang="en-ID" sz="1400" dirty="0" err="1"/>
              <a:t>bulat</a:t>
            </a:r>
            <a:r>
              <a:rPr lang="en-ID" sz="1400" dirty="0"/>
              <a:t> (kokus). </a:t>
            </a:r>
          </a:p>
          <a:p>
            <a:pPr lvl="0"/>
            <a:r>
              <a:rPr lang="en-US" sz="1400" dirty="0" err="1"/>
              <a:t>Suhu</a:t>
            </a:r>
            <a:r>
              <a:rPr lang="en-US" sz="1400" dirty="0"/>
              <a:t>  =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dapat</a:t>
            </a:r>
            <a:r>
              <a:rPr lang="en-ID" sz="1400" dirty="0"/>
              <a:t> </a:t>
            </a:r>
            <a:r>
              <a:rPr lang="en-ID" sz="1400" dirty="0" err="1"/>
              <a:t>hidup</a:t>
            </a:r>
            <a:r>
              <a:rPr lang="en-ID" sz="1400" dirty="0"/>
              <a:t> pada </a:t>
            </a:r>
            <a:r>
              <a:rPr lang="en-ID" sz="1400" dirty="0" err="1"/>
              <a:t>temperatur</a:t>
            </a:r>
            <a:r>
              <a:rPr lang="en-ID" sz="1400" dirty="0"/>
              <a:t> </a:t>
            </a:r>
            <a:r>
              <a:rPr lang="en-ID" sz="1400" dirty="0" err="1"/>
              <a:t>suhu</a:t>
            </a:r>
            <a:r>
              <a:rPr lang="en-ID" sz="1400" dirty="0"/>
              <a:t> 45-80 </a:t>
            </a:r>
            <a:r>
              <a:rPr lang="en-ID" sz="1400" dirty="0" err="1"/>
              <a:t>derajat</a:t>
            </a:r>
            <a:r>
              <a:rPr lang="en-ID" sz="1400" dirty="0"/>
              <a:t> </a:t>
            </a:r>
            <a:r>
              <a:rPr lang="en-ID" sz="1400" dirty="0" err="1"/>
              <a:t>celcius</a:t>
            </a:r>
            <a:r>
              <a:rPr lang="en-ID" sz="1400" dirty="0"/>
              <a:t> dan </a:t>
            </a:r>
            <a:r>
              <a:rPr lang="en-ID" sz="1400" dirty="0" err="1"/>
              <a:t>tumbuh</a:t>
            </a:r>
            <a:r>
              <a:rPr lang="en-ID" sz="1400" dirty="0"/>
              <a:t> </a:t>
            </a:r>
            <a:r>
              <a:rPr lang="en-ID" sz="1400" dirty="0" err="1"/>
              <a:t>optimim</a:t>
            </a:r>
            <a:r>
              <a:rPr lang="en-ID" sz="1400" dirty="0"/>
              <a:t> pada </a:t>
            </a:r>
            <a:r>
              <a:rPr lang="en-ID" sz="1400" dirty="0" err="1"/>
              <a:t>suhu</a:t>
            </a:r>
            <a:r>
              <a:rPr lang="en-ID" sz="1400" dirty="0"/>
              <a:t> 50-60 </a:t>
            </a:r>
            <a:r>
              <a:rPr lang="en-ID" sz="1400" dirty="0" err="1"/>
              <a:t>derajat</a:t>
            </a:r>
            <a:r>
              <a:rPr lang="en-ID" sz="1400" dirty="0"/>
              <a:t> </a:t>
            </a:r>
            <a:r>
              <a:rPr lang="en-ID" sz="1400" dirty="0" err="1"/>
              <a:t>celcius</a:t>
            </a:r>
            <a:r>
              <a:rPr lang="en-ID" sz="1400" dirty="0"/>
              <a:t>. </a:t>
            </a:r>
            <a:r>
              <a:rPr lang="en-ID" sz="1400" dirty="0" err="1"/>
              <a:t>Mikroorganisme</a:t>
            </a:r>
            <a:r>
              <a:rPr lang="en-ID" sz="1400" dirty="0"/>
              <a:t> </a:t>
            </a:r>
            <a:r>
              <a:rPr lang="en-ID" sz="1400" dirty="0" err="1"/>
              <a:t>termofilik</a:t>
            </a:r>
            <a:r>
              <a:rPr lang="en-ID" sz="1400" dirty="0"/>
              <a:t> </a:t>
            </a:r>
            <a:r>
              <a:rPr lang="en-ID" sz="1400" dirty="0" err="1"/>
              <a:t>mengandung</a:t>
            </a:r>
            <a:r>
              <a:rPr lang="en-ID" sz="1400" dirty="0"/>
              <a:t> protein </a:t>
            </a:r>
            <a:r>
              <a:rPr lang="en-ID" sz="1400" dirty="0" err="1"/>
              <a:t>tahan</a:t>
            </a:r>
            <a:r>
              <a:rPr lang="en-ID" sz="1400" dirty="0"/>
              <a:t> </a:t>
            </a:r>
            <a:r>
              <a:rPr lang="en-ID" sz="1400" dirty="0" err="1"/>
              <a:t>panas</a:t>
            </a:r>
            <a:r>
              <a:rPr lang="en-ID" sz="1400" dirty="0"/>
              <a:t> dan </a:t>
            </a:r>
            <a:r>
              <a:rPr lang="en-ID" sz="1400" dirty="0" err="1"/>
              <a:t>tahan</a:t>
            </a:r>
            <a:r>
              <a:rPr lang="en-ID" sz="1400" dirty="0"/>
              <a:t> </a:t>
            </a:r>
            <a:r>
              <a:rPr lang="en-ID" sz="1400" dirty="0" err="1"/>
              <a:t>denaturasi</a:t>
            </a:r>
            <a:r>
              <a:rPr lang="en-ID" sz="1400" dirty="0"/>
              <a:t> </a:t>
            </a:r>
            <a:r>
              <a:rPr lang="en-ID" sz="1400" dirty="0" err="1"/>
              <a:t>sehingga</a:t>
            </a:r>
            <a:r>
              <a:rPr lang="en-ID" sz="1400" dirty="0"/>
              <a:t> </a:t>
            </a:r>
            <a:r>
              <a:rPr lang="en-ID" sz="1400" dirty="0" err="1"/>
              <a:t>mampu</a:t>
            </a:r>
            <a:r>
              <a:rPr lang="en-ID" sz="1400" dirty="0"/>
              <a:t> </a:t>
            </a:r>
            <a:r>
              <a:rPr lang="en-ID" sz="1400" dirty="0" err="1"/>
              <a:t>beradaptasi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kondisi</a:t>
            </a:r>
            <a:r>
              <a:rPr lang="en-ID" sz="1400" dirty="0"/>
              <a:t> </a:t>
            </a:r>
            <a:r>
              <a:rPr lang="en-ID" sz="1400" dirty="0" err="1"/>
              <a:t>lingkungan</a:t>
            </a:r>
            <a:r>
              <a:rPr lang="en-ID" sz="1400" dirty="0"/>
              <a:t> </a:t>
            </a:r>
            <a:r>
              <a:rPr lang="en-ID" sz="1400" dirty="0" err="1"/>
              <a:t>bersuhu</a:t>
            </a:r>
            <a:r>
              <a:rPr lang="en-ID" sz="1400" dirty="0"/>
              <a:t> </a:t>
            </a:r>
            <a:r>
              <a:rPr lang="en-ID" sz="1400" dirty="0" err="1"/>
              <a:t>ekstrim</a:t>
            </a:r>
            <a:r>
              <a:rPr lang="en-ID" sz="1400" dirty="0"/>
              <a:t>.</a:t>
            </a:r>
          </a:p>
          <a:p>
            <a:pPr lvl="0"/>
            <a:r>
              <a:rPr lang="en-ID" sz="1400" dirty="0"/>
              <a:t>Habitat = </a:t>
            </a:r>
            <a:r>
              <a:rPr lang="en-ID" sz="1400" dirty="0" err="1"/>
              <a:t>Bakteri</a:t>
            </a:r>
            <a:r>
              <a:rPr lang="en-ID" sz="1400" dirty="0"/>
              <a:t> </a:t>
            </a:r>
            <a:r>
              <a:rPr lang="en-ID" sz="1400" dirty="0" err="1"/>
              <a:t>termofilik</a:t>
            </a:r>
            <a:r>
              <a:rPr lang="en-ID" sz="1400" dirty="0"/>
              <a:t> </a:t>
            </a:r>
            <a:r>
              <a:rPr lang="en-ID" sz="1400" dirty="0" err="1"/>
              <a:t>telah</a:t>
            </a:r>
            <a:r>
              <a:rPr lang="en-ID" sz="1400" dirty="0"/>
              <a:t> </a:t>
            </a:r>
            <a:r>
              <a:rPr lang="en-ID" sz="1400" dirty="0" err="1"/>
              <a:t>berhasil</a:t>
            </a:r>
            <a:r>
              <a:rPr lang="en-ID" sz="1400" dirty="0"/>
              <a:t> </a:t>
            </a:r>
            <a:r>
              <a:rPr lang="en-ID" sz="1400" dirty="0" err="1"/>
              <a:t>diisolasi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habitat terrestrial </a:t>
            </a:r>
            <a:r>
              <a:rPr lang="en-ID" sz="1400" dirty="0" err="1"/>
              <a:t>maupun</a:t>
            </a:r>
            <a:r>
              <a:rPr lang="en-ID" sz="1400" dirty="0"/>
              <a:t> </a:t>
            </a:r>
            <a:r>
              <a:rPr lang="en-ID" sz="1400" dirty="0" err="1"/>
              <a:t>perairan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suhu</a:t>
            </a:r>
            <a:r>
              <a:rPr lang="en-ID" sz="1400" dirty="0"/>
              <a:t> </a:t>
            </a:r>
            <a:r>
              <a:rPr lang="en-ID" sz="1400" dirty="0" err="1"/>
              <a:t>tinggi</a:t>
            </a:r>
            <a:r>
              <a:rPr lang="en-ID" sz="1400" dirty="0"/>
              <a:t> </a:t>
            </a:r>
            <a:r>
              <a:rPr lang="en-ID" sz="1400" dirty="0" err="1"/>
              <a:t>misalnya</a:t>
            </a:r>
            <a:r>
              <a:rPr lang="en-ID" sz="1400" dirty="0"/>
              <a:t> </a:t>
            </a:r>
            <a:r>
              <a:rPr lang="en-ID" sz="1400" dirty="0" err="1"/>
              <a:t>daerah</a:t>
            </a:r>
            <a:r>
              <a:rPr lang="en-ID" sz="1400" dirty="0"/>
              <a:t> </a:t>
            </a:r>
            <a:r>
              <a:rPr lang="en-ID" sz="1400" dirty="0" err="1"/>
              <a:t>gunung</a:t>
            </a:r>
            <a:r>
              <a:rPr lang="en-ID" sz="1400" dirty="0"/>
              <a:t> </a:t>
            </a:r>
            <a:r>
              <a:rPr lang="en-ID" sz="1400" dirty="0" err="1"/>
              <a:t>berapi</a:t>
            </a:r>
            <a:r>
              <a:rPr lang="en-ID" sz="1400" dirty="0"/>
              <a:t> dan </a:t>
            </a:r>
            <a:r>
              <a:rPr lang="en-ID" sz="1400" dirty="0" err="1"/>
              <a:t>sumber</a:t>
            </a:r>
            <a:r>
              <a:rPr lang="en-ID" sz="1400" dirty="0"/>
              <a:t> air </a:t>
            </a:r>
            <a:r>
              <a:rPr lang="en-ID" sz="1400" dirty="0" err="1"/>
              <a:t>panas</a:t>
            </a:r>
            <a:r>
              <a:rPr lang="en-ID" sz="1400" dirty="0"/>
              <a:t>. </a:t>
            </a:r>
          </a:p>
          <a:p>
            <a:pPr lvl="0"/>
            <a:r>
              <a:rPr lang="en-US" sz="1400" dirty="0" err="1"/>
              <a:t>Contoh</a:t>
            </a:r>
            <a:r>
              <a:rPr lang="en-US" sz="1400" dirty="0"/>
              <a:t> = </a:t>
            </a:r>
            <a:r>
              <a:rPr lang="en-ID" sz="1400" dirty="0" err="1"/>
              <a:t>Bakteri</a:t>
            </a:r>
            <a:r>
              <a:rPr lang="en-ID" sz="1400" dirty="0"/>
              <a:t> yang </a:t>
            </a:r>
            <a:r>
              <a:rPr lang="en-ID" sz="1400" dirty="0" err="1"/>
              <a:t>tergolong</a:t>
            </a:r>
            <a:r>
              <a:rPr lang="en-ID" sz="1400" dirty="0"/>
              <a:t> </a:t>
            </a:r>
            <a:r>
              <a:rPr lang="en-ID" sz="1400" dirty="0" err="1"/>
              <a:t>thermofilik</a:t>
            </a:r>
            <a:r>
              <a:rPr lang="en-ID" sz="1400" dirty="0"/>
              <a:t> </a:t>
            </a:r>
            <a:r>
              <a:rPr lang="en-ID" sz="1400" dirty="0" err="1"/>
              <a:t>misalnya</a:t>
            </a:r>
            <a:r>
              <a:rPr lang="en-ID" sz="1400" dirty="0"/>
              <a:t> </a:t>
            </a:r>
            <a:r>
              <a:rPr lang="en-ID" sz="1400" dirty="0" err="1"/>
              <a:t>beberapa</a:t>
            </a:r>
            <a:r>
              <a:rPr lang="en-ID" sz="1400" dirty="0"/>
              <a:t> </a:t>
            </a:r>
            <a:r>
              <a:rPr lang="en-ID" sz="1400" dirty="0" err="1"/>
              <a:t>spesies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bacillus, clostridium, </a:t>
            </a:r>
            <a:r>
              <a:rPr lang="en-ID" sz="1400" i="1" dirty="0"/>
              <a:t>Thermus aquaticus</a:t>
            </a:r>
            <a:r>
              <a:rPr lang="en-ID" sz="1400" dirty="0"/>
              <a:t>, </a:t>
            </a:r>
            <a:r>
              <a:rPr lang="en-ID" sz="1400" i="1" dirty="0" err="1"/>
              <a:t>Thermococcuslitoralis</a:t>
            </a:r>
            <a:r>
              <a:rPr lang="en-ID" sz="1400" dirty="0"/>
              <a:t>, </a:t>
            </a:r>
            <a:r>
              <a:rPr lang="en-ID" sz="1400" i="1" dirty="0"/>
              <a:t>Calothrix, </a:t>
            </a:r>
            <a:r>
              <a:rPr lang="en-ID" sz="1400" i="1" dirty="0" err="1"/>
              <a:t>Synechococcus</a:t>
            </a:r>
            <a:r>
              <a:rPr lang="en-ID" sz="1400" i="1" dirty="0"/>
              <a:t> </a:t>
            </a:r>
            <a:r>
              <a:rPr lang="en-ID" sz="1400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2464184798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2504</Words>
  <Application>Microsoft Macintosh PowerPoint</Application>
  <PresentationFormat>On-screen Show (16:9)</PresentationFormat>
  <Paragraphs>196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Lato</vt:lpstr>
      <vt:lpstr>Montserrat</vt:lpstr>
      <vt:lpstr>Cambria Math</vt:lpstr>
      <vt:lpstr>Calibri</vt:lpstr>
      <vt:lpstr>Vidaloka</vt:lpstr>
      <vt:lpstr>Arial</vt:lpstr>
      <vt:lpstr>TT Commons Pro</vt:lpstr>
      <vt:lpstr>Minimalist Business Slides by Slidesgo</vt:lpstr>
      <vt:lpstr>BAKTERI YANG BERPERAN DALAM PANGAN</vt:lpstr>
      <vt:lpstr>ANGGOTA KELOMPOK</vt:lpstr>
      <vt:lpstr>PENGHASIL ASAM</vt:lpstr>
      <vt:lpstr>PowerPoint Presentation</vt:lpstr>
      <vt:lpstr>PowerPoint Presentation</vt:lpstr>
      <vt:lpstr>PENGHASIL ENZIM</vt:lpstr>
      <vt:lpstr>PowerPoint Presentation</vt:lpstr>
      <vt:lpstr>PowerPoint Presentation</vt:lpstr>
      <vt:lpstr>SUHU PENGAWETAN</vt:lpstr>
      <vt:lpstr>PowerPoint Presentation</vt:lpstr>
      <vt:lpstr>PowerPoint Presentation</vt:lpstr>
      <vt:lpstr>KONSENTRASI MAKANAN</vt:lpstr>
      <vt:lpstr>PowerPoint Presentation</vt:lpstr>
      <vt:lpstr>PowerPoint Presentation</vt:lpstr>
      <vt:lpstr>INDIKATOR SANITASI</vt:lpstr>
      <vt:lpstr>THERMODURIK VS PSIKOTROPIK </vt:lpstr>
      <vt:lpstr>DAFTAR PUSTAKA</vt:lpstr>
      <vt:lpstr>PowerPoint Presentation</vt:lpstr>
      <vt:lpstr>PowerPoint Presentation</vt:lpstr>
      <vt:lpstr>PowerPoint Presentation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 YANG BERPERAN DALAM PANGAN</dc:title>
  <cp:lastModifiedBy>frily aurelia</cp:lastModifiedBy>
  <cp:revision>13</cp:revision>
  <dcterms:modified xsi:type="dcterms:W3CDTF">2022-03-24T04:46:59Z</dcterms:modified>
</cp:coreProperties>
</file>