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3"/>
    <p:sldId id="257" r:id="rId4"/>
    <p:sldId id="260" r:id="rId5"/>
    <p:sldId id="278" r:id="rId6"/>
    <p:sldId id="277" r:id="rId7"/>
    <p:sldId id="280" r:id="rId8"/>
    <p:sldId id="281" r:id="rId9"/>
    <p:sldId id="282" r:id="rId10"/>
    <p:sldId id="283" r:id="rId11"/>
    <p:sldId id="284" r:id="rId12"/>
    <p:sldId id="279" r:id="rId13"/>
    <p:sldId id="270" r:id="rId14"/>
    <p:sldId id="263" r:id="rId15"/>
    <p:sldId id="265" r:id="rId16"/>
    <p:sldId id="272" r:id="rId17"/>
    <p:sldId id="288" r:id="rId18"/>
    <p:sldId id="290" r:id="rId19"/>
    <p:sldId id="276" r:id="rId20"/>
    <p:sldId id="291" r:id="rId21"/>
    <p:sldId id="286" r:id="rId22"/>
    <p:sldId id="285" r:id="rId23"/>
    <p:sldId id="287" r:id="rId24"/>
    <p:sldId id="289" r:id="rId25"/>
  </p:sldIdLst>
  <p:sldSz cx="18288000" cy="10287000"/>
  <p:notesSz cx="6858000" cy="9144000"/>
  <p:embeddedFontLst>
    <p:embeddedFont>
      <p:font typeface="SimSun" panose="02010600030101010101" pitchFamily="2" charset="-122"/>
      <p:regular r:id="rId29"/>
    </p:embeddedFont>
    <p:embeddedFont>
      <p:font typeface="Montserrat" panose="00000500000000000000"/>
      <p:regular r:id="rId30"/>
    </p:embeddedFont>
    <p:embeddedFont>
      <p:font typeface="Aileron Regular Bold" panose="00000800000000000000"/>
      <p:bold r:id="rId31"/>
    </p:embeddedFon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43" d="100"/>
          <a:sy n="43" d="100"/>
        </p:scale>
        <p:origin x="8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font" Target="fonts/font7.fntdata"/><Relationship Id="rId34" Type="http://schemas.openxmlformats.org/officeDocument/2006/relationships/font" Target="fonts/font6.fntdata"/><Relationship Id="rId33" Type="http://schemas.openxmlformats.org/officeDocument/2006/relationships/font" Target="fonts/font5.fntdata"/><Relationship Id="rId32" Type="http://schemas.openxmlformats.org/officeDocument/2006/relationships/font" Target="fonts/font4.fntdata"/><Relationship Id="rId31" Type="http://schemas.openxmlformats.org/officeDocument/2006/relationships/font" Target="fonts/font3.fntdata"/><Relationship Id="rId30" Type="http://schemas.openxmlformats.org/officeDocument/2006/relationships/font" Target="fonts/font2.fntdata"/><Relationship Id="rId3" Type="http://schemas.openxmlformats.org/officeDocument/2006/relationships/slide" Target="slides/slide1.xml"/><Relationship Id="rId29" Type="http://schemas.openxmlformats.org/officeDocument/2006/relationships/font" Target="fonts/font1.fntdata"/><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4B7A9"/>
        </a:solidFill>
        <a:effectLst/>
      </p:bgPr>
    </p:bg>
    <p:spTree>
      <p:nvGrpSpPr>
        <p:cNvPr id="1" name=""/>
        <p:cNvGrpSpPr/>
        <p:nvPr/>
      </p:nvGrpSpPr>
      <p:grpSpPr>
        <a:xfrm>
          <a:off x="0" y="0"/>
          <a:ext cx="0" cy="0"/>
          <a:chOff x="0" y="0"/>
          <a:chExt cx="0" cy="0"/>
        </a:xfrm>
      </p:grpSpPr>
      <p:sp>
        <p:nvSpPr>
          <p:cNvPr id="5" name="TextBox 5"/>
          <p:cNvSpPr txBox="1"/>
          <p:nvPr/>
        </p:nvSpPr>
        <p:spPr>
          <a:xfrm>
            <a:off x="1743075" y="3467100"/>
            <a:ext cx="15279370" cy="2926080"/>
          </a:xfrm>
          <a:prstGeom prst="rect">
            <a:avLst/>
          </a:prstGeom>
        </p:spPr>
        <p:txBody>
          <a:bodyPr wrap="square" lIns="0" tIns="0" rIns="0" bIns="0" rtlCol="0" anchor="t">
            <a:spAutoFit/>
          </a:bodyPr>
          <a:lstStyle/>
          <a:p>
            <a:pPr algn="ctr">
              <a:lnSpc>
                <a:spcPts val="11520"/>
              </a:lnSpc>
            </a:pPr>
            <a:r>
              <a:rPr lang="en-US" sz="8800" b="1" dirty="0" err="1">
                <a:solidFill>
                  <a:srgbClr val="000000"/>
                </a:solidFill>
                <a:latin typeface="Times New Roman" panose="02020603050405020304" pitchFamily="18" charset="0"/>
              </a:rPr>
              <a:t>Bakteri</a:t>
            </a:r>
            <a:r>
              <a:rPr lang="en-US" sz="8800" b="1" dirty="0">
                <a:solidFill>
                  <a:srgbClr val="000000"/>
                </a:solidFill>
                <a:latin typeface="Times New Roman" panose="02020603050405020304" pitchFamily="18" charset="0"/>
              </a:rPr>
              <a:t> </a:t>
            </a:r>
            <a:r>
              <a:rPr lang="en-US" sz="8800" b="1" dirty="0" err="1">
                <a:solidFill>
                  <a:srgbClr val="000000"/>
                </a:solidFill>
                <a:latin typeface="Times New Roman" panose="02020603050405020304" pitchFamily="18" charset="0"/>
              </a:rPr>
              <a:t>Berdasarkan</a:t>
            </a:r>
            <a:r>
              <a:rPr lang="en-US" sz="8800" b="1" dirty="0">
                <a:solidFill>
                  <a:srgbClr val="000000"/>
                </a:solidFill>
                <a:latin typeface="Times New Roman" panose="02020603050405020304" pitchFamily="18" charset="0"/>
              </a:rPr>
              <a:t> Peran </a:t>
            </a:r>
            <a:r>
              <a:rPr lang="en-US" sz="8800" b="1" dirty="0" err="1">
                <a:solidFill>
                  <a:srgbClr val="000000"/>
                </a:solidFill>
                <a:latin typeface="Times New Roman" panose="02020603050405020304" pitchFamily="18" charset="0"/>
              </a:rPr>
              <a:t>Dalam</a:t>
            </a:r>
            <a:r>
              <a:rPr lang="en-US" sz="8800" b="1" dirty="0">
                <a:solidFill>
                  <a:srgbClr val="000000"/>
                </a:solidFill>
                <a:latin typeface="Times New Roman" panose="02020603050405020304" pitchFamily="18" charset="0"/>
              </a:rPr>
              <a:t> </a:t>
            </a:r>
            <a:r>
              <a:rPr lang="en-US" sz="8800" b="1" dirty="0" err="1">
                <a:solidFill>
                  <a:srgbClr val="000000"/>
                </a:solidFill>
                <a:latin typeface="Times New Roman" panose="02020603050405020304" pitchFamily="18" charset="0"/>
              </a:rPr>
              <a:t>Pengolahannya</a:t>
            </a:r>
            <a:endParaRPr lang="en-US" sz="8800" b="1" dirty="0">
              <a:solidFill>
                <a:srgbClr val="000000"/>
              </a:solidFill>
              <a:latin typeface="Times New Roman" panose="02020603050405020304" pitchFamily="18" charset="0"/>
            </a:endParaRPr>
          </a:p>
        </p:txBody>
      </p:sp>
      <p:sp>
        <p:nvSpPr>
          <p:cNvPr id="11" name="AutoShape 11"/>
          <p:cNvSpPr/>
          <p:nvPr/>
        </p:nvSpPr>
        <p:spPr>
          <a:xfrm>
            <a:off x="0" y="1397000"/>
            <a:ext cx="18288000" cy="0"/>
          </a:xfrm>
          <a:prstGeom prst="line">
            <a:avLst/>
          </a:prstGeom>
          <a:ln w="9525" cap="flat">
            <a:solidFill>
              <a:srgbClr val="000000">
                <a:alpha val="29804"/>
              </a:srgbClr>
            </a:solidFill>
            <a:prstDash val="solid"/>
            <a:headEnd type="none" w="sm" len="sm"/>
            <a:tailEnd type="none" w="sm" len="sm"/>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3" name="AutoShape 3"/>
          <p:cNvSpPr/>
          <p:nvPr/>
        </p:nvSpPr>
        <p:spPr>
          <a:xfrm>
            <a:off x="13716000" y="0"/>
            <a:ext cx="4572000" cy="10287000"/>
          </a:xfrm>
          <a:prstGeom prst="rect">
            <a:avLst/>
          </a:prstGeom>
          <a:solidFill>
            <a:srgbClr val="FFFFFF"/>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13716001" y="5694557"/>
            <a:ext cx="4592444" cy="4592444"/>
          </a:xfrm>
          <a:prstGeom prst="rect">
            <a:avLst/>
          </a:prstGeom>
        </p:spPr>
      </p:pic>
      <p:sp>
        <p:nvSpPr>
          <p:cNvPr id="13" name="TextBox 13"/>
          <p:cNvSpPr txBox="1"/>
          <p:nvPr/>
        </p:nvSpPr>
        <p:spPr>
          <a:xfrm>
            <a:off x="609600" y="910546"/>
            <a:ext cx="12877800" cy="8558240"/>
          </a:xfrm>
          <a:prstGeom prst="rect">
            <a:avLst/>
          </a:prstGeom>
        </p:spPr>
        <p:txBody>
          <a:bodyPr wrap="square" lIns="0" tIns="0" rIns="0" bIns="0" rtlCol="0" anchor="t">
            <a:spAutoFit/>
          </a:bodyPr>
          <a:lstStyle/>
          <a:p>
            <a:pPr lvl="0">
              <a:lnSpc>
                <a:spcPct val="150000"/>
              </a:lnSpc>
              <a:spcAft>
                <a:spcPts val="800"/>
              </a:spcAft>
            </a:pPr>
            <a:r>
              <a:rPr lang="en-US" sz="3600" b="1" dirty="0">
                <a:solidFill>
                  <a:schemeClr val="bg1"/>
                </a:solidFill>
                <a:latin typeface="Aileron Regular Bold" panose="00000800000000000000"/>
              </a:rPr>
              <a:t>8. </a:t>
            </a:r>
            <a:r>
              <a:rPr lang="en-US" sz="3600" b="1" dirty="0" err="1">
                <a:solidFill>
                  <a:schemeClr val="bg1"/>
                </a:solidFill>
                <a:latin typeface="Aileron Regular Bold" panose="00000800000000000000"/>
              </a:rPr>
              <a:t>Bakteri</a:t>
            </a:r>
            <a:r>
              <a:rPr lang="en-US" sz="3600" b="1" dirty="0">
                <a:solidFill>
                  <a:schemeClr val="bg1"/>
                </a:solidFill>
                <a:latin typeface="Aileron Regular Bold" panose="00000800000000000000"/>
              </a:rPr>
              <a:t> </a:t>
            </a:r>
            <a:r>
              <a:rPr lang="en-US" sz="36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Pektinolitik</a:t>
            </a:r>
            <a:r>
              <a:rPr lang="en-US"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Pektinase</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merupakan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enzim</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memecah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pektin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suatu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substrat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polisakarida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diperoleh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dinding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sel</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tumbuhan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Karakteristik</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berbentuk</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bulat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koloninya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memiliki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warna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krem</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Contoh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pektinolitik</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pPr>
            <a:r>
              <a:rPr lang="en-US" sz="28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Aspergillus </a:t>
            </a:r>
            <a:r>
              <a:rPr lang="en-US" sz="2800" i="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niger</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sejenis</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jamur</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dapat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memproduksi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asam</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sitrat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memproduksi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enzim</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amilase</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protease,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xelulase</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lipase. </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Digunakan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pembuatan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sari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buah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kemasan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fermentasi</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alkohol</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pembuatan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sirup.</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spcAft>
                <a:spcPts val="1000"/>
              </a:spcAft>
            </a:pPr>
            <a:r>
              <a:rPr lang="en-US" sz="28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Aspergillus </a:t>
            </a:r>
            <a:r>
              <a:rPr lang="en-US" sz="2800" i="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niger</a:t>
            </a:r>
            <a:r>
              <a:rPr lang="en-US" sz="28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tumbuh</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optimum pada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suhu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35-37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oC</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suhu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minimum 6-8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oC</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suhu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maksimum</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45-47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oC</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Inggrid</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Suharto, 2012).</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800"/>
              </a:spcAft>
            </a:pPr>
            <a:r>
              <a:rPr lang="en-US" sz="3200" dirty="0">
                <a:solidFill>
                  <a:schemeClr val="bg1"/>
                </a:solidFill>
                <a:latin typeface="Aileron Regular Bold" panose="00000800000000000000"/>
              </a:rPr>
              <a:t> </a:t>
            </a:r>
            <a:endParaRPr lang="en-US" sz="3200" dirty="0">
              <a:solidFill>
                <a:schemeClr val="bg1"/>
              </a:solidFill>
              <a:latin typeface="Aileron Regular Bold" panose="00000800000000000000"/>
            </a:endParaRPr>
          </a:p>
        </p:txBody>
      </p:sp>
      <p:pic>
        <p:nvPicPr>
          <p:cNvPr id="11"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rot="10800000">
            <a:off x="13715999" y="-1"/>
            <a:ext cx="4592444" cy="459244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2" name="AutoShape 2"/>
          <p:cNvSpPr/>
          <p:nvPr/>
        </p:nvSpPr>
        <p:spPr>
          <a:xfrm>
            <a:off x="2264" y="8003121"/>
            <a:ext cx="3927086" cy="2283879"/>
          </a:xfrm>
          <a:prstGeom prst="rect">
            <a:avLst/>
          </a:prstGeom>
          <a:solidFill>
            <a:srgbClr val="FFFFFF"/>
          </a:solidFill>
        </p:spPr>
      </p:sp>
      <p:sp>
        <p:nvSpPr>
          <p:cNvPr id="3" name="AutoShape 3"/>
          <p:cNvSpPr/>
          <p:nvPr/>
        </p:nvSpPr>
        <p:spPr>
          <a:xfrm>
            <a:off x="-1" y="0"/>
            <a:ext cx="3929349" cy="8003121"/>
          </a:xfrm>
          <a:prstGeom prst="rect">
            <a:avLst/>
          </a:prstGeom>
          <a:solidFill>
            <a:srgbClr val="DDC6B9"/>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2263" y="4076035"/>
            <a:ext cx="3927086" cy="3927086"/>
          </a:xfrm>
          <a:prstGeom prst="rect">
            <a:avLst/>
          </a:prstGeom>
        </p:spPr>
      </p:pic>
      <p:grpSp>
        <p:nvGrpSpPr>
          <p:cNvPr id="5" name="Group 5"/>
          <p:cNvGrpSpPr/>
          <p:nvPr/>
        </p:nvGrpSpPr>
        <p:grpSpPr>
          <a:xfrm>
            <a:off x="310820" y="552188"/>
            <a:ext cx="3307709" cy="3307709"/>
            <a:chOff x="0" y="0"/>
            <a:chExt cx="6350000" cy="6350000"/>
          </a:xfrm>
        </p:grpSpPr>
        <p:sp>
          <p:nvSpPr>
            <p:cNvPr id="6"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sp>
      </p:grpSp>
      <p:sp>
        <p:nvSpPr>
          <p:cNvPr id="7" name="TextBox 7"/>
          <p:cNvSpPr txBox="1"/>
          <p:nvPr/>
        </p:nvSpPr>
        <p:spPr>
          <a:xfrm>
            <a:off x="4800600" y="733193"/>
            <a:ext cx="12074969" cy="9839960"/>
          </a:xfrm>
          <a:prstGeom prst="rect">
            <a:avLst/>
          </a:prstGeom>
        </p:spPr>
        <p:txBody>
          <a:bodyPr lIns="0" tIns="0" rIns="0" bIns="0" rtlCol="0" anchor="t">
            <a:spAutoFit/>
          </a:bodyPr>
          <a:lstStyle/>
          <a:p>
            <a:pPr lvl="0">
              <a:lnSpc>
                <a:spcPct val="150000"/>
              </a:lnSpc>
              <a:spcAft>
                <a:spcPts val="800"/>
              </a:spcAft>
            </a:pPr>
            <a:r>
              <a:rPr lang="en-US" sz="36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9. </a:t>
            </a:r>
            <a:r>
              <a:rPr lang="en-US" sz="36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6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6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Thermofilik</a:t>
            </a:r>
            <a:endParaRPr lang="en-ID" sz="3600" b="1"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endParaRPr>
          </a:p>
          <a:p>
            <a:pPr>
              <a:lnSpc>
                <a:spcPct val="150000"/>
              </a:lnSpc>
              <a:spcAft>
                <a:spcPts val="800"/>
              </a:spcAft>
            </a:pP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 termofilik mempunyai karakteristik bentuk yaitu, bundar (circular) dan koloni tidak beraturan.</a:t>
            </a:r>
            <a:endPar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a:lnSpc>
                <a:spcPct val="150000"/>
              </a:lnSpc>
              <a:spcAft>
                <a:spcPts val="800"/>
              </a:spcAft>
            </a:pP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termofilik</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merupakan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kelompok</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yang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beradaptasi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dengan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kondisi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lingkungan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yang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bersuhu</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tinggi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yaitu</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dengan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suhu</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berkisar</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45°- 90°C. Habitat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alami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termofilik</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tersebar</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luas</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di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seluruh</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permukaan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bumi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diantaranya</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pada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sumber</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sumber</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air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panas</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kawah</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gunung</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berapi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atau</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daerah</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vulkanik</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Labeda</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1990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dalam</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Martharina</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2010).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ini</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juga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menyebabkan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perubahan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rasa dan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bau</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menaikkan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keasaman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dan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menyebabkan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penggumpalan</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air susu.</a:t>
            </a:r>
            <a:endParaRPr lang="en-ID" sz="32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endParaRPr>
          </a:p>
          <a:p>
            <a:pPr indent="266700">
              <a:lnSpc>
                <a:spcPct val="150000"/>
              </a:lnSpc>
              <a:spcAft>
                <a:spcPts val="800"/>
              </a:spcAft>
            </a:pPr>
            <a:r>
              <a:rPr lang="en-US" sz="32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Contoh</a:t>
            </a:r>
            <a:r>
              <a:rPr lang="en-US" sz="32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 Bacillus stearothermophilus.</a:t>
            </a:r>
            <a:endParaRPr lang="en-ID" sz="32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endParaRPr>
          </a:p>
          <a:p>
            <a:pPr>
              <a:lnSpc>
                <a:spcPts val="10200"/>
              </a:lnSpc>
            </a:pPr>
            <a:endParaRPr lang="en-US" sz="1600" dirty="0">
              <a:solidFill>
                <a:srgbClr val="D69F77"/>
              </a:solidFill>
              <a:latin typeface="Aileron Regular" panose="0000050000000000000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2" name="AutoShape 2"/>
          <p:cNvSpPr/>
          <p:nvPr/>
        </p:nvSpPr>
        <p:spPr>
          <a:xfrm>
            <a:off x="0" y="0"/>
            <a:ext cx="3048000" cy="10287000"/>
          </a:xfrm>
          <a:prstGeom prst="rect">
            <a:avLst/>
          </a:prstGeom>
          <a:solidFill>
            <a:srgbClr val="FFFFFF"/>
          </a:solidFill>
        </p:spPr>
      </p:sp>
      <p:sp>
        <p:nvSpPr>
          <p:cNvPr id="7" name="TextBox 7"/>
          <p:cNvSpPr txBox="1"/>
          <p:nvPr/>
        </p:nvSpPr>
        <p:spPr>
          <a:xfrm>
            <a:off x="3886200" y="871027"/>
            <a:ext cx="12496800" cy="8046720"/>
          </a:xfrm>
          <a:prstGeom prst="rect">
            <a:avLst/>
          </a:prstGeom>
        </p:spPr>
        <p:txBody>
          <a:bodyPr wrap="square" lIns="0" tIns="0" rIns="0" bIns="0" rtlCol="0" anchor="t">
            <a:spAutoFit/>
          </a:bodyPr>
          <a:lstStyle/>
          <a:p>
            <a:r>
              <a:rPr lang="en-ID" sz="3600" b="1" dirty="0">
                <a:solidFill>
                  <a:schemeClr val="bg1"/>
                </a:solidFill>
                <a:ea typeface="Calibri" panose="020F0502020204030204" pitchFamily="34" charset="0"/>
                <a:cs typeface="Times New Roman" panose="02020603050405020304" pitchFamily="18" charset="0"/>
              </a:rPr>
              <a:t>10. </a:t>
            </a:r>
            <a:r>
              <a:rPr lang="en-ID" sz="3600" b="1" dirty="0" err="1">
                <a:solidFill>
                  <a:schemeClr val="bg1"/>
                </a:solidFill>
                <a:ea typeface="Calibri" panose="020F0502020204030204" pitchFamily="34" charset="0"/>
                <a:cs typeface="Times New Roman" panose="02020603050405020304" pitchFamily="18" charset="0"/>
              </a:rPr>
              <a:t>B</a:t>
            </a:r>
            <a:r>
              <a:rPr lang="en-ID" sz="3600" b="1" dirty="0" err="1">
                <a:solidFill>
                  <a:schemeClr val="bg1"/>
                </a:solidFill>
                <a:effectLst/>
                <a:ea typeface="Calibri" panose="020F0502020204030204" pitchFamily="34" charset="0"/>
                <a:cs typeface="Times New Roman" panose="02020603050405020304" pitchFamily="18" charset="0"/>
              </a:rPr>
              <a:t>akteri</a:t>
            </a:r>
            <a:r>
              <a:rPr lang="en-ID" sz="3600" b="1" dirty="0">
                <a:solidFill>
                  <a:schemeClr val="bg1"/>
                </a:solidFill>
                <a:effectLst/>
                <a:ea typeface="Calibri" panose="020F0502020204030204" pitchFamily="34" charset="0"/>
                <a:cs typeface="Times New Roman" panose="02020603050405020304" pitchFamily="18" charset="0"/>
              </a:rPr>
              <a:t> </a:t>
            </a:r>
            <a:r>
              <a:rPr lang="en-ID" sz="3600" b="1" dirty="0" err="1">
                <a:solidFill>
                  <a:schemeClr val="bg1"/>
                </a:solidFill>
                <a:effectLst/>
                <a:ea typeface="Calibri" panose="020F0502020204030204" pitchFamily="34" charset="0"/>
                <a:cs typeface="Times New Roman" panose="02020603050405020304" pitchFamily="18" charset="0"/>
              </a:rPr>
              <a:t>Thermodurik</a:t>
            </a:r>
            <a:r>
              <a:rPr lang="en-ID" sz="3600" b="1" dirty="0">
                <a:solidFill>
                  <a:schemeClr val="bg1"/>
                </a:solidFill>
                <a:effectLst/>
                <a:ea typeface="Calibri" panose="020F0502020204030204" pitchFamily="34" charset="0"/>
                <a:cs typeface="Times New Roman" panose="02020603050405020304" pitchFamily="18" charset="0"/>
              </a:rPr>
              <a:t> </a:t>
            </a:r>
            <a:endParaRPr lang="en-ID" sz="3600" b="1" dirty="0">
              <a:solidFill>
                <a:schemeClr val="bg1"/>
              </a:solidFill>
              <a:effectLst/>
              <a:ea typeface="Calibri" panose="020F0502020204030204" pitchFamily="34" charset="0"/>
              <a:cs typeface="Times New Roman" panose="02020603050405020304" pitchFamily="18" charset="0"/>
            </a:endParaRPr>
          </a:p>
          <a:p>
            <a:endParaRPr lang="en-ID" sz="2800" dirty="0">
              <a:solidFill>
                <a:schemeClr val="bg1"/>
              </a:solidFill>
              <a:ea typeface="Calibri" panose="020F0502020204030204" pitchFamily="34" charset="0"/>
              <a:cs typeface="Times New Roman" panose="02020603050405020304" pitchFamily="18" charset="0"/>
            </a:endParaRPr>
          </a:p>
          <a:p>
            <a:r>
              <a:rPr lang="en-ID" sz="2800" dirty="0" err="1">
                <a:solidFill>
                  <a:schemeClr val="bg1"/>
                </a:solidFill>
                <a:effectLst/>
                <a:ea typeface="Calibri" panose="020F0502020204030204" pitchFamily="34" charset="0"/>
                <a:cs typeface="Times New Roman" panose="02020603050405020304" pitchFamily="18" charset="0"/>
              </a:rPr>
              <a:t>merupakan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Bakteri</a:t>
            </a:r>
            <a:r>
              <a:rPr lang="en-ID" sz="2800" dirty="0">
                <a:solidFill>
                  <a:schemeClr val="bg1"/>
                </a:solidFill>
                <a:effectLst/>
                <a:ea typeface="Calibri" panose="020F0502020204030204" pitchFamily="34" charset="0"/>
                <a:cs typeface="Times New Roman" panose="02020603050405020304" pitchFamily="18" charset="0"/>
              </a:rPr>
              <a:t> yang </a:t>
            </a:r>
            <a:r>
              <a:rPr lang="en-ID" sz="2800" dirty="0" err="1">
                <a:solidFill>
                  <a:schemeClr val="bg1"/>
                </a:solidFill>
                <a:effectLst/>
                <a:ea typeface="Calibri" panose="020F0502020204030204" pitchFamily="34" charset="0"/>
                <a:cs typeface="Times New Roman" panose="02020603050405020304" pitchFamily="18" charset="0"/>
              </a:rPr>
              <a:t>tidak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hanya</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tahan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pemanasan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suhu</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relatif</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tinggi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tetapi</a:t>
            </a:r>
            <a:r>
              <a:rPr lang="en-ID" sz="2800" dirty="0">
                <a:solidFill>
                  <a:schemeClr val="bg1"/>
                </a:solidFill>
                <a:effectLst/>
                <a:ea typeface="Calibri" panose="020F0502020204030204" pitchFamily="34" charset="0"/>
                <a:cs typeface="Times New Roman" panose="02020603050405020304" pitchFamily="18" charset="0"/>
              </a:rPr>
              <a:t> juga </a:t>
            </a:r>
            <a:r>
              <a:rPr lang="en-ID" sz="2800" dirty="0" err="1">
                <a:solidFill>
                  <a:schemeClr val="bg1"/>
                </a:solidFill>
                <a:effectLst/>
                <a:ea typeface="Calibri" panose="020F0502020204030204" pitchFamily="34" charset="0"/>
                <a:cs typeface="Times New Roman" panose="02020603050405020304" pitchFamily="18" charset="0"/>
              </a:rPr>
              <a:t>membutuhkan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suhu</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tinggi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untuk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pertumbuhannya</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tetapi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tidak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dapat</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tumbuh</a:t>
            </a:r>
            <a:r>
              <a:rPr lang="en-ID" sz="2800" dirty="0">
                <a:solidFill>
                  <a:schemeClr val="bg1"/>
                </a:solidFill>
                <a:effectLst/>
                <a:ea typeface="Calibri" panose="020F0502020204030204" pitchFamily="34" charset="0"/>
                <a:cs typeface="Times New Roman" panose="02020603050405020304" pitchFamily="18" charset="0"/>
              </a:rPr>
              <a:t> optimal. </a:t>
            </a:r>
            <a:r>
              <a:rPr lang="en-ID" sz="2800" dirty="0" err="1">
                <a:solidFill>
                  <a:schemeClr val="bg1"/>
                </a:solidFill>
                <a:effectLst/>
                <a:ea typeface="Calibri" panose="020F0502020204030204" pitchFamily="34" charset="0"/>
                <a:cs typeface="Times New Roman" panose="02020603050405020304" pitchFamily="18" charset="0"/>
              </a:rPr>
              <a:t>Mikroorganisme</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termodurik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adalah</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jenis</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mikroorganisme</a:t>
            </a:r>
            <a:r>
              <a:rPr lang="en-ID" sz="2800" dirty="0">
                <a:solidFill>
                  <a:schemeClr val="bg1"/>
                </a:solidFill>
                <a:effectLst/>
                <a:ea typeface="Calibri" panose="020F0502020204030204" pitchFamily="34" charset="0"/>
                <a:cs typeface="Times New Roman" panose="02020603050405020304" pitchFamily="18" charset="0"/>
              </a:rPr>
              <a:t> yang </a:t>
            </a:r>
            <a:r>
              <a:rPr lang="en-ID" sz="2800" dirty="0" err="1">
                <a:solidFill>
                  <a:schemeClr val="bg1"/>
                </a:solidFill>
                <a:effectLst/>
                <a:ea typeface="Calibri" panose="020F0502020204030204" pitchFamily="34" charset="0"/>
                <a:cs typeface="Times New Roman" panose="02020603050405020304" pitchFamily="18" charset="0"/>
              </a:rPr>
              <a:t>masih</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dapat</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hidup</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dalam</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suatu</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bahan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pangan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meskipun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bahan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pangan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tersebut</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sudah</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melalui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serangkaian</a:t>
            </a:r>
            <a:r>
              <a:rPr lang="en-ID" sz="2800" dirty="0">
                <a:solidFill>
                  <a:schemeClr val="bg1"/>
                </a:solidFill>
                <a:effectLst/>
                <a:ea typeface="Calibri" panose="020F0502020204030204" pitchFamily="34" charset="0"/>
                <a:cs typeface="Times New Roman" panose="02020603050405020304" pitchFamily="18" charset="0"/>
              </a:rPr>
              <a:t> proses </a:t>
            </a:r>
            <a:r>
              <a:rPr lang="en-ID" sz="2800" dirty="0" err="1">
                <a:solidFill>
                  <a:schemeClr val="bg1"/>
                </a:solidFill>
                <a:effectLst/>
                <a:ea typeface="Calibri" panose="020F0502020204030204" pitchFamily="34" charset="0"/>
                <a:cs typeface="Times New Roman" panose="02020603050405020304" pitchFamily="18" charset="0"/>
              </a:rPr>
              <a:t>produksi</a:t>
            </a:r>
            <a:r>
              <a:rPr lang="en-ID" sz="2800" dirty="0">
                <a:solidFill>
                  <a:schemeClr val="bg1"/>
                </a:solidFill>
                <a:effectLst/>
                <a:ea typeface="Calibri" panose="020F0502020204030204" pitchFamily="34" charset="0"/>
                <a:cs typeface="Times New Roman" panose="02020603050405020304" pitchFamily="18" charset="0"/>
              </a:rPr>
              <a:t> yang </a:t>
            </a:r>
            <a:r>
              <a:rPr lang="en-ID" sz="2800" dirty="0" err="1">
                <a:solidFill>
                  <a:schemeClr val="bg1"/>
                </a:solidFill>
                <a:effectLst/>
                <a:ea typeface="Calibri" panose="020F0502020204030204" pitchFamily="34" charset="0"/>
                <a:cs typeface="Times New Roman" panose="02020603050405020304" pitchFamily="18" charset="0"/>
              </a:rPr>
              <a:t>menggunakan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suhu</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tinggi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Bakteri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termodurik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didefinisikan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sebagai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bakteri</a:t>
            </a:r>
            <a:r>
              <a:rPr lang="en-ID" sz="2800" dirty="0">
                <a:solidFill>
                  <a:schemeClr val="bg1"/>
                </a:solidFill>
                <a:effectLst/>
                <a:ea typeface="Calibri" panose="020F0502020204030204" pitchFamily="34" charset="0"/>
                <a:cs typeface="Times New Roman" panose="02020603050405020304" pitchFamily="18" charset="0"/>
              </a:rPr>
              <a:t> yang </a:t>
            </a:r>
            <a:r>
              <a:rPr lang="en-ID" sz="2800" dirty="0" err="1">
                <a:solidFill>
                  <a:schemeClr val="bg1"/>
                </a:solidFill>
                <a:effectLst/>
                <a:ea typeface="Calibri" panose="020F0502020204030204" pitchFamily="34" charset="0"/>
                <a:cs typeface="Times New Roman" panose="02020603050405020304" pitchFamily="18" charset="0"/>
              </a:rPr>
              <a:t>bertahan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hidup</a:t>
            </a:r>
            <a:r>
              <a:rPr lang="en-ID" sz="2800" dirty="0">
                <a:solidFill>
                  <a:schemeClr val="bg1"/>
                </a:solidFill>
                <a:effectLst/>
                <a:ea typeface="Calibri" panose="020F0502020204030204" pitchFamily="34" charset="0"/>
                <a:cs typeface="Times New Roman" panose="02020603050405020304" pitchFamily="18" charset="0"/>
              </a:rPr>
              <a:t> pada </a:t>
            </a:r>
            <a:r>
              <a:rPr lang="en-ID" sz="2800" dirty="0" err="1">
                <a:solidFill>
                  <a:schemeClr val="bg1"/>
                </a:solidFill>
                <a:effectLst/>
                <a:ea typeface="Calibri" panose="020F0502020204030204" pitchFamily="34" charset="0"/>
                <a:cs typeface="Times New Roman" panose="02020603050405020304" pitchFamily="18" charset="0"/>
              </a:rPr>
              <a:t>suhu</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pasteurisasi</a:t>
            </a:r>
            <a:r>
              <a:rPr lang="en-ID" sz="2800" dirty="0">
                <a:solidFill>
                  <a:schemeClr val="bg1"/>
                </a:solidFill>
                <a:effectLst/>
                <a:ea typeface="Calibri" panose="020F0502020204030204" pitchFamily="34" charset="0"/>
                <a:cs typeface="Times New Roman" panose="02020603050405020304" pitchFamily="18" charset="0"/>
              </a:rPr>
              <a:t> (143ºF </a:t>
            </a:r>
            <a:r>
              <a:rPr lang="en-ID" sz="2800" dirty="0" err="1">
                <a:solidFill>
                  <a:schemeClr val="bg1"/>
                </a:solidFill>
                <a:effectLst/>
                <a:ea typeface="Calibri" panose="020F0502020204030204" pitchFamily="34" charset="0"/>
                <a:cs typeface="Times New Roman" panose="02020603050405020304" pitchFamily="18" charset="0"/>
              </a:rPr>
              <a:t>atau</a:t>
            </a:r>
            <a:r>
              <a:rPr lang="en-ID" sz="2800" dirty="0">
                <a:solidFill>
                  <a:schemeClr val="bg1"/>
                </a:solidFill>
                <a:effectLst/>
                <a:ea typeface="Calibri" panose="020F0502020204030204" pitchFamily="34" charset="0"/>
                <a:cs typeface="Times New Roman" panose="02020603050405020304" pitchFamily="18" charset="0"/>
              </a:rPr>
              <a:t> 62ºC) </a:t>
            </a:r>
            <a:r>
              <a:rPr lang="en-ID" sz="2800" dirty="0" err="1">
                <a:solidFill>
                  <a:schemeClr val="bg1"/>
                </a:solidFill>
                <a:effectLst/>
                <a:ea typeface="Calibri" panose="020F0502020204030204" pitchFamily="34" charset="0"/>
                <a:cs typeface="Times New Roman" panose="02020603050405020304" pitchFamily="18" charset="0"/>
              </a:rPr>
              <a:t>selama</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kurang</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lebih</a:t>
            </a:r>
            <a:r>
              <a:rPr lang="en-ID" sz="2800" dirty="0">
                <a:solidFill>
                  <a:schemeClr val="bg1"/>
                </a:solidFill>
                <a:effectLst/>
                <a:ea typeface="Calibri" panose="020F0502020204030204" pitchFamily="34" charset="0"/>
                <a:cs typeface="Times New Roman" panose="02020603050405020304" pitchFamily="18" charset="0"/>
              </a:rPr>
              <a:t> 30 </a:t>
            </a:r>
            <a:r>
              <a:rPr lang="en-ID" sz="2800" dirty="0" err="1">
                <a:solidFill>
                  <a:schemeClr val="bg1"/>
                </a:solidFill>
                <a:effectLst/>
                <a:ea typeface="Calibri" panose="020F0502020204030204" pitchFamily="34" charset="0"/>
                <a:cs typeface="Times New Roman" panose="02020603050405020304" pitchFamily="18" charset="0"/>
              </a:rPr>
              <a:t>menit</a:t>
            </a:r>
            <a:r>
              <a:rPr lang="en-ID" sz="2800" dirty="0">
                <a:solidFill>
                  <a:schemeClr val="bg1"/>
                </a:solidFill>
                <a:effectLst/>
                <a:ea typeface="Calibri" panose="020F0502020204030204" pitchFamily="34" charset="0"/>
                <a:cs typeface="Times New Roman" panose="02020603050405020304" pitchFamily="18" charset="0"/>
              </a:rPr>
              <a:t>.</a:t>
            </a:r>
            <a:endParaRPr lang="en-ID" sz="2800" dirty="0">
              <a:solidFill>
                <a:schemeClr val="bg1"/>
              </a:solidFill>
              <a:effectLst/>
              <a:ea typeface="Calibri" panose="020F0502020204030204" pitchFamily="34" charset="0"/>
              <a:cs typeface="Times New Roman" panose="02020603050405020304" pitchFamily="18" charset="0"/>
            </a:endParaRPr>
          </a:p>
          <a:p>
            <a:endParaRPr lang="en-ID" sz="2800" dirty="0">
              <a:solidFill>
                <a:schemeClr val="bg1"/>
              </a:solidFill>
              <a:effectLst/>
              <a:ea typeface="Calibri" panose="020F0502020204030204" pitchFamily="34" charset="0"/>
              <a:cs typeface="Times New Roman" panose="02020603050405020304" pitchFamily="18" charset="0"/>
            </a:endParaRPr>
          </a:p>
          <a:p>
            <a:pPr>
              <a:lnSpc>
                <a:spcPct val="107000"/>
              </a:lnSpc>
              <a:spcAft>
                <a:spcPts val="800"/>
              </a:spcAft>
            </a:pPr>
            <a:r>
              <a:rPr lang="en-US" altLang="en-ID" sz="2800" dirty="0" err="1">
                <a:solidFill>
                  <a:schemeClr val="bg1"/>
                </a:solidFill>
                <a:effectLst/>
                <a:ea typeface="Calibri" panose="020F0502020204030204" pitchFamily="34" charset="0"/>
                <a:cs typeface="Times New Roman" panose="02020603050405020304" pitchFamily="18" charset="0"/>
              </a:rPr>
              <a:t>Contoh dari bakteri termodurik </a:t>
            </a:r>
            <a:r>
              <a:rPr lang="en-ID" sz="2800" dirty="0" err="1">
                <a:solidFill>
                  <a:schemeClr val="bg1"/>
                </a:solidFill>
                <a:effectLst/>
                <a:ea typeface="Calibri" panose="020F0502020204030204" pitchFamily="34" charset="0"/>
                <a:cs typeface="Times New Roman" panose="02020603050405020304" pitchFamily="18" charset="0"/>
              </a:rPr>
              <a:t>yaitu</a:t>
            </a:r>
            <a:r>
              <a:rPr lang="en-ID" sz="2800" dirty="0">
                <a:solidFill>
                  <a:schemeClr val="bg1"/>
                </a:solidFill>
                <a:effectLst/>
                <a:ea typeface="Calibri" panose="020F0502020204030204" pitchFamily="34" charset="0"/>
                <a:cs typeface="Times New Roman" panose="02020603050405020304" pitchFamily="18" charset="0"/>
              </a:rPr>
              <a:t> (</a:t>
            </a:r>
            <a:r>
              <a:rPr lang="en-ID" sz="2800" i="1" dirty="0">
                <a:solidFill>
                  <a:schemeClr val="bg1"/>
                </a:solidFill>
                <a:effectLst/>
                <a:ea typeface="Calibri" panose="020F0502020204030204" pitchFamily="34" charset="0"/>
                <a:cs typeface="Times New Roman" panose="02020603050405020304" pitchFamily="18" charset="0"/>
              </a:rPr>
              <a:t> Bacillus </a:t>
            </a:r>
            <a:r>
              <a:rPr lang="en-ID" sz="2800" i="1" dirty="0" err="1">
                <a:solidFill>
                  <a:schemeClr val="bg1"/>
                </a:solidFill>
                <a:effectLst/>
                <a:ea typeface="Calibri" panose="020F0502020204030204" pitchFamily="34" charset="0"/>
                <a:cs typeface="Times New Roman" panose="02020603050405020304" pitchFamily="18" charset="0"/>
              </a:rPr>
              <a:t>stearothermophillus</a:t>
            </a:r>
            <a:r>
              <a:rPr lang="en-ID" sz="2800" dirty="0">
                <a:solidFill>
                  <a:schemeClr val="bg1"/>
                </a:solidFill>
                <a:effectLst/>
                <a:ea typeface="Calibri" panose="020F0502020204030204" pitchFamily="34" charset="0"/>
                <a:cs typeface="Times New Roman" panose="02020603050405020304" pitchFamily="18" charset="0"/>
              </a:rPr>
              <a:t>, </a:t>
            </a:r>
            <a:r>
              <a:rPr lang="en-ID" sz="2800" i="1" dirty="0" err="1">
                <a:solidFill>
                  <a:schemeClr val="bg1"/>
                </a:solidFill>
                <a:effectLst/>
                <a:ea typeface="Calibri" panose="020F0502020204030204" pitchFamily="34" charset="0"/>
                <a:cs typeface="Times New Roman" panose="02020603050405020304" pitchFamily="18" charset="0"/>
              </a:rPr>
              <a:t>Lactobacillusthermophillus</a:t>
            </a:r>
            <a:r>
              <a:rPr lang="en-ID" sz="2800" dirty="0">
                <a:solidFill>
                  <a:schemeClr val="bg1"/>
                </a:solidFill>
                <a:effectLst/>
                <a:ea typeface="Calibri" panose="020F0502020204030204" pitchFamily="34" charset="0"/>
                <a:cs typeface="Times New Roman" panose="02020603050405020304" pitchFamily="18" charset="0"/>
              </a:rPr>
              <a:t>, </a:t>
            </a:r>
            <a:r>
              <a:rPr lang="en-ID" sz="2800" i="1" dirty="0">
                <a:solidFill>
                  <a:schemeClr val="bg1"/>
                </a:solidFill>
                <a:effectLst/>
                <a:ea typeface="Calibri" panose="020F0502020204030204" pitchFamily="34" charset="0"/>
                <a:cs typeface="Times New Roman" panose="02020603050405020304" pitchFamily="18" charset="0"/>
              </a:rPr>
              <a:t>Clostridium </a:t>
            </a:r>
            <a:r>
              <a:rPr lang="en-ID" sz="2800" i="1" dirty="0" err="1">
                <a:solidFill>
                  <a:schemeClr val="bg1"/>
                </a:solidFill>
                <a:effectLst/>
                <a:ea typeface="Calibri" panose="020F0502020204030204" pitchFamily="34" charset="0"/>
                <a:cs typeface="Times New Roman" panose="02020603050405020304" pitchFamily="18" charset="0"/>
              </a:rPr>
              <a:t>thermosaccharolyticum</a:t>
            </a:r>
            <a:r>
              <a:rPr lang="en-ID" sz="2800" dirty="0">
                <a:solidFill>
                  <a:schemeClr val="bg1"/>
                </a:solidFill>
                <a:effectLst/>
                <a:ea typeface="Calibri" panose="020F0502020204030204" pitchFamily="34" charset="0"/>
                <a:cs typeface="Times New Roman" panose="02020603050405020304" pitchFamily="18" charset="0"/>
              </a:rPr>
              <a:t>) dan </a:t>
            </a:r>
            <a:r>
              <a:rPr lang="en-ID" sz="2800" dirty="0" err="1">
                <a:solidFill>
                  <a:schemeClr val="bg1"/>
                </a:solidFill>
                <a:effectLst/>
                <a:ea typeface="Calibri" panose="020F0502020204030204" pitchFamily="34" charset="0"/>
                <a:cs typeface="Times New Roman" panose="02020603050405020304" pitchFamily="18" charset="0"/>
              </a:rPr>
              <a:t>kapang</a:t>
            </a:r>
            <a:r>
              <a:rPr lang="en-ID" sz="2800" dirty="0">
                <a:solidFill>
                  <a:schemeClr val="bg1"/>
                </a:solidFill>
                <a:effectLst/>
                <a:ea typeface="Calibri" panose="020F0502020204030204" pitchFamily="34" charset="0"/>
                <a:cs typeface="Times New Roman" panose="02020603050405020304" pitchFamily="18" charset="0"/>
              </a:rPr>
              <a:t> (</a:t>
            </a:r>
            <a:r>
              <a:rPr lang="en-ID" sz="2800" i="1" dirty="0">
                <a:solidFill>
                  <a:schemeClr val="bg1"/>
                </a:solidFill>
                <a:effectLst/>
                <a:ea typeface="Calibri" panose="020F0502020204030204" pitchFamily="34" charset="0"/>
                <a:cs typeface="Times New Roman" panose="02020603050405020304" pitchFamily="18" charset="0"/>
              </a:rPr>
              <a:t>Aspergillus</a:t>
            </a:r>
            <a:r>
              <a:rPr lang="en-ID" sz="2800" dirty="0">
                <a:solidFill>
                  <a:schemeClr val="bg1"/>
                </a:solidFill>
                <a:effectLst/>
                <a:ea typeface="Calibri" panose="020F0502020204030204" pitchFamily="34" charset="0"/>
                <a:cs typeface="Times New Roman" panose="02020603050405020304" pitchFamily="18" charset="0"/>
              </a:rPr>
              <a:t> </a:t>
            </a:r>
            <a:r>
              <a:rPr lang="en-ID" sz="2800" i="1" dirty="0">
                <a:solidFill>
                  <a:schemeClr val="bg1"/>
                </a:solidFill>
                <a:effectLst/>
                <a:ea typeface="Calibri" panose="020F0502020204030204" pitchFamily="34" charset="0"/>
                <a:cs typeface="Times New Roman" panose="02020603050405020304" pitchFamily="18" charset="0"/>
              </a:rPr>
              <a:t>Penicillium</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Mikroorganisme</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jenis</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ini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sering</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menimbulkan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masalah</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padamakanan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kaleng</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meskipun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sudah</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melalui</a:t>
            </a:r>
            <a:r>
              <a:rPr lang="en-ID" sz="2800" dirty="0">
                <a:solidFill>
                  <a:schemeClr val="bg1"/>
                </a:solidFill>
                <a:effectLst/>
                <a:ea typeface="Calibri" panose="020F0502020204030204" pitchFamily="34" charset="0"/>
                <a:cs typeface="Times New Roman" panose="02020603050405020304" pitchFamily="18" charset="0"/>
              </a:rPr>
              <a:t> proses </a:t>
            </a:r>
            <a:r>
              <a:rPr lang="en-ID" sz="2800" dirty="0" err="1">
                <a:solidFill>
                  <a:schemeClr val="bg1"/>
                </a:solidFill>
                <a:effectLst/>
                <a:ea typeface="Calibri" panose="020F0502020204030204" pitchFamily="34" charset="0"/>
                <a:cs typeface="Times New Roman" panose="02020603050405020304" pitchFamily="18" charset="0"/>
              </a:rPr>
              <a:t>sterilisasi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seperti</a:t>
            </a:r>
            <a:r>
              <a:rPr lang="en-ID" sz="2800" dirty="0">
                <a:solidFill>
                  <a:schemeClr val="bg1"/>
                </a:solidFill>
                <a:effectLst/>
                <a:ea typeface="Calibri" panose="020F0502020204030204" pitchFamily="34" charset="0"/>
                <a:cs typeface="Times New Roman" panose="02020603050405020304" pitchFamily="18" charset="0"/>
              </a:rPr>
              <a:t> pada susu, ikan </a:t>
            </a:r>
            <a:r>
              <a:rPr lang="en-ID" sz="2800" dirty="0" err="1">
                <a:solidFill>
                  <a:schemeClr val="bg1"/>
                </a:solidFill>
                <a:effectLst/>
                <a:ea typeface="Calibri" panose="020F0502020204030204" pitchFamily="34" charset="0"/>
                <a:cs typeface="Times New Roman" panose="02020603050405020304" pitchFamily="18" charset="0"/>
              </a:rPr>
              <a:t>kalengan</a:t>
            </a:r>
            <a:r>
              <a:rPr lang="en-ID" sz="2800" dirty="0">
                <a:solidFill>
                  <a:schemeClr val="bg1"/>
                </a:solidFill>
                <a:effectLst/>
                <a:ea typeface="Calibri" panose="020F0502020204030204" pitchFamily="34" charset="0"/>
                <a:cs typeface="Times New Roman" panose="02020603050405020304" pitchFamily="18" charset="0"/>
              </a:rPr>
              <a:t>, dan </a:t>
            </a:r>
            <a:r>
              <a:rPr lang="en-ID" sz="2800" dirty="0" err="1">
                <a:solidFill>
                  <a:schemeClr val="bg1"/>
                </a:solidFill>
                <a:effectLst/>
                <a:ea typeface="Calibri" panose="020F0502020204030204" pitchFamily="34" charset="0"/>
                <a:cs typeface="Times New Roman" panose="02020603050405020304" pitchFamily="18" charset="0"/>
              </a:rPr>
              <a:t>produk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lainnya</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Menurut</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Sumanti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dkk</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Dalam</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Mikrobiologi</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Pangan</a:t>
            </a:r>
            <a:r>
              <a:rPr lang="en-ID" sz="2800" dirty="0">
                <a:solidFill>
                  <a:schemeClr val="bg1"/>
                </a:solidFill>
                <a:effectLst/>
                <a:ea typeface="Calibri" panose="020F0502020204030204" pitchFamily="34" charset="0"/>
                <a:cs typeface="Times New Roman" panose="02020603050405020304" pitchFamily="18" charset="0"/>
              </a:rPr>
              <a:t> (2008), </a:t>
            </a:r>
            <a:r>
              <a:rPr lang="en-ID" sz="2800" dirty="0" err="1">
                <a:solidFill>
                  <a:schemeClr val="bg1"/>
                </a:solidFill>
                <a:effectLst/>
                <a:ea typeface="Calibri" panose="020F0502020204030204" pitchFamily="34" charset="0"/>
                <a:cs typeface="Times New Roman" panose="02020603050405020304" pitchFamily="18" charset="0"/>
              </a:rPr>
              <a:t>mengatakan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bahwa</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ketahanan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panas</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mikroorganisme</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termodurik</a:t>
            </a:r>
            <a:r>
              <a:rPr lang="en-ID" sz="2800" dirty="0">
                <a:solidFill>
                  <a:schemeClr val="bg1"/>
                </a:solidFill>
                <a:effectLst/>
                <a:ea typeface="Calibri" panose="020F0502020204030204" pitchFamily="34" charset="0"/>
                <a:cs typeface="Times New Roman" panose="02020603050405020304" pitchFamily="18" charset="0"/>
              </a:rPr>
              <a:t> juga </a:t>
            </a:r>
            <a:r>
              <a:rPr lang="en-ID" sz="2800" dirty="0" err="1">
                <a:solidFill>
                  <a:schemeClr val="bg1"/>
                </a:solidFill>
                <a:effectLst/>
                <a:ea typeface="Calibri" panose="020F0502020204030204" pitchFamily="34" charset="0"/>
                <a:cs typeface="Times New Roman" panose="02020603050405020304" pitchFamily="18" charset="0"/>
              </a:rPr>
              <a:t>tergantung</a:t>
            </a:r>
            <a:r>
              <a:rPr lang="en-ID" sz="2800" dirty="0">
                <a:solidFill>
                  <a:schemeClr val="bg1"/>
                </a:solidFill>
                <a:effectLst/>
                <a:ea typeface="Calibri" panose="020F0502020204030204" pitchFamily="34" charset="0"/>
                <a:cs typeface="Times New Roman" panose="02020603050405020304" pitchFamily="18" charset="0"/>
              </a:rPr>
              <a:t> pada </a:t>
            </a:r>
            <a:r>
              <a:rPr lang="en-ID" sz="2800" dirty="0" err="1">
                <a:solidFill>
                  <a:schemeClr val="bg1"/>
                </a:solidFill>
                <a:effectLst/>
                <a:ea typeface="Calibri" panose="020F0502020204030204" pitchFamily="34" charset="0"/>
                <a:cs typeface="Times New Roman" panose="02020603050405020304" pitchFamily="18" charset="0"/>
              </a:rPr>
              <a:t>jenis</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spesiesnya</a:t>
            </a:r>
            <a:r>
              <a:rPr lang="en-ID" sz="2800" dirty="0">
                <a:solidFill>
                  <a:schemeClr val="bg1"/>
                </a:solidFill>
                <a:effectLst/>
                <a:ea typeface="Calibri" panose="020F0502020204030204" pitchFamily="34" charset="0"/>
                <a:cs typeface="Times New Roman" panose="02020603050405020304" pitchFamily="18" charset="0"/>
              </a:rPr>
              <a:t>, pH, </a:t>
            </a:r>
            <a:r>
              <a:rPr lang="en-ID" sz="2800" dirty="0" err="1">
                <a:solidFill>
                  <a:schemeClr val="bg1"/>
                </a:solidFill>
                <a:effectLst/>
                <a:ea typeface="Calibri" panose="020F0502020204030204" pitchFamily="34" charset="0"/>
                <a:cs typeface="Times New Roman" panose="02020603050405020304" pitchFamily="18" charset="0"/>
              </a:rPr>
              <a:t>aktivitas</a:t>
            </a:r>
            <a:r>
              <a:rPr lang="en-ID" sz="2800" dirty="0">
                <a:solidFill>
                  <a:schemeClr val="bg1"/>
                </a:solidFill>
                <a:effectLst/>
                <a:ea typeface="Calibri" panose="020F0502020204030204" pitchFamily="34" charset="0"/>
                <a:cs typeface="Times New Roman" panose="02020603050405020304" pitchFamily="18" charset="0"/>
              </a:rPr>
              <a:t> air (Aw), </a:t>
            </a:r>
            <a:r>
              <a:rPr lang="en-ID" sz="2800" dirty="0" err="1">
                <a:solidFill>
                  <a:schemeClr val="bg1"/>
                </a:solidFill>
                <a:effectLst/>
                <a:ea typeface="Calibri" panose="020F0502020204030204" pitchFamily="34" charset="0"/>
                <a:cs typeface="Times New Roman" panose="02020603050405020304" pitchFamily="18" charset="0"/>
              </a:rPr>
              <a:t>dansenyawa-senyawa</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pelindung</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seperti</a:t>
            </a:r>
            <a:r>
              <a:rPr lang="en-ID" sz="2800" dirty="0">
                <a:solidFill>
                  <a:schemeClr val="bg1"/>
                </a:solidFill>
                <a:effectLst/>
                <a:ea typeface="Calibri" panose="020F0502020204030204" pitchFamily="34" charset="0"/>
                <a:cs typeface="Times New Roman" panose="02020603050405020304" pitchFamily="18" charset="0"/>
              </a:rPr>
              <a:t> gula, </a:t>
            </a:r>
            <a:r>
              <a:rPr lang="en-ID" sz="2800" dirty="0" err="1">
                <a:solidFill>
                  <a:schemeClr val="bg1"/>
                </a:solidFill>
                <a:effectLst/>
                <a:ea typeface="Calibri" panose="020F0502020204030204" pitchFamily="34" charset="0"/>
                <a:cs typeface="Times New Roman" panose="02020603050405020304" pitchFamily="18" charset="0"/>
              </a:rPr>
              <a:t>lemak,dan</a:t>
            </a:r>
            <a:r>
              <a:rPr lang="en-ID" sz="2800" dirty="0">
                <a:solidFill>
                  <a:schemeClr val="bg1"/>
                </a:solidFill>
                <a:effectLst/>
                <a:ea typeface="Calibri" panose="020F0502020204030204" pitchFamily="34" charset="0"/>
                <a:cs typeface="Times New Roman" panose="02020603050405020304" pitchFamily="18" charset="0"/>
              </a:rPr>
              <a:t> protein yang </a:t>
            </a:r>
            <a:r>
              <a:rPr lang="en-ID" sz="2800" dirty="0" err="1">
                <a:solidFill>
                  <a:schemeClr val="bg1"/>
                </a:solidFill>
                <a:effectLst/>
                <a:ea typeface="Calibri" panose="020F0502020204030204" pitchFamily="34" charset="0"/>
                <a:cs typeface="Times New Roman" panose="02020603050405020304" pitchFamily="18" charset="0"/>
              </a:rPr>
              <a:t>mungkin</a:t>
            </a:r>
            <a:r>
              <a:rPr lang="en-ID" sz="2800" dirty="0">
                <a:solidFill>
                  <a:schemeClr val="bg1"/>
                </a:solidFill>
                <a:effectLst/>
                <a:ea typeface="Calibri" panose="020F0502020204030204" pitchFamily="34" charset="0"/>
                <a:cs typeface="Times New Roman" panose="02020603050405020304" pitchFamily="18" charset="0"/>
              </a:rPr>
              <a:t> </a:t>
            </a:r>
            <a:r>
              <a:rPr lang="en-ID" sz="2800" dirty="0" err="1">
                <a:solidFill>
                  <a:schemeClr val="bg1"/>
                </a:solidFill>
                <a:effectLst/>
                <a:ea typeface="Calibri" panose="020F0502020204030204" pitchFamily="34" charset="0"/>
                <a:cs typeface="Times New Roman" panose="02020603050405020304" pitchFamily="18" charset="0"/>
              </a:rPr>
              <a:t>ada</a:t>
            </a:r>
            <a:r>
              <a:rPr lang="en-ID" sz="2800" dirty="0">
                <a:solidFill>
                  <a:schemeClr val="bg1"/>
                </a:solidFill>
                <a:effectLst/>
                <a:ea typeface="Calibri" panose="020F0502020204030204" pitchFamily="34" charset="0"/>
                <a:cs typeface="Times New Roman" panose="02020603050405020304" pitchFamily="18" charset="0"/>
              </a:rPr>
              <a:t>.</a:t>
            </a:r>
            <a:endParaRPr lang="en-ID" sz="2800" dirty="0">
              <a:solidFill>
                <a:schemeClr val="bg1"/>
              </a:solidFill>
              <a:effectLst/>
              <a:ea typeface="Calibri" panose="020F0502020204030204" pitchFamily="34" charset="0"/>
              <a:cs typeface="Times New Roman" panose="02020603050405020304" pitchFamily="18" charset="0"/>
            </a:endParaRPr>
          </a:p>
        </p:txBody>
      </p:sp>
      <p:sp>
        <p:nvSpPr>
          <p:cNvPr id="9" name="AutoShape 3"/>
          <p:cNvSpPr/>
          <p:nvPr/>
        </p:nvSpPr>
        <p:spPr>
          <a:xfrm rot="16200000">
            <a:off x="-3611599" y="3627399"/>
            <a:ext cx="10271202" cy="3047999"/>
          </a:xfrm>
          <a:prstGeom prst="rect">
            <a:avLst/>
          </a:prstGeom>
          <a:solidFill>
            <a:srgbClr val="DDC6B9"/>
          </a:solidFill>
        </p:spPr>
      </p:sp>
      <p:grpSp>
        <p:nvGrpSpPr>
          <p:cNvPr id="14" name="Group 5"/>
          <p:cNvGrpSpPr/>
          <p:nvPr/>
        </p:nvGrpSpPr>
        <p:grpSpPr>
          <a:xfrm>
            <a:off x="0" y="-11164"/>
            <a:ext cx="2537032" cy="2579648"/>
            <a:chOff x="0" y="0"/>
            <a:chExt cx="6350000" cy="6350000"/>
          </a:xfrm>
        </p:grpSpPr>
        <p:sp>
          <p:nvSpPr>
            <p:cNvPr id="15"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sp>
      </p:grpSp>
      <p:pic>
        <p:nvPicPr>
          <p:cNvPr id="16"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rot="10800000">
            <a:off x="0" y="-26484"/>
            <a:ext cx="3048000" cy="3257070"/>
          </a:xfrm>
          <a:prstGeom prst="rect">
            <a:avLst/>
          </a:prstGeom>
        </p:spPr>
      </p:pic>
      <p:pic>
        <p:nvPicPr>
          <p:cNvPr id="17"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104537" y="7014132"/>
            <a:ext cx="3257071" cy="325707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3" name="AutoShape 3"/>
          <p:cNvSpPr/>
          <p:nvPr/>
        </p:nvSpPr>
        <p:spPr>
          <a:xfrm>
            <a:off x="13716000" y="-178419"/>
            <a:ext cx="4572000" cy="10287000"/>
          </a:xfrm>
          <a:prstGeom prst="rect">
            <a:avLst/>
          </a:prstGeom>
          <a:solidFill>
            <a:srgbClr val="FFFFFF"/>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13716001" y="5694557"/>
            <a:ext cx="4592444" cy="4592444"/>
          </a:xfrm>
          <a:prstGeom prst="rect">
            <a:avLst/>
          </a:prstGeom>
        </p:spPr>
      </p:pic>
      <p:grpSp>
        <p:nvGrpSpPr>
          <p:cNvPr id="7" name="Group 7"/>
          <p:cNvGrpSpPr>
            <a:grpSpLocks noChangeAspect="1"/>
          </p:cNvGrpSpPr>
          <p:nvPr/>
        </p:nvGrpSpPr>
        <p:grpSpPr>
          <a:xfrm rot="-5400000">
            <a:off x="12703922" y="988845"/>
            <a:ext cx="4048310" cy="2024154"/>
            <a:chOff x="0" y="0"/>
            <a:chExt cx="6662420" cy="3331210"/>
          </a:xfrm>
        </p:grpSpPr>
        <p:sp>
          <p:nvSpPr>
            <p:cNvPr id="8" name="Freeform 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
        <p:nvSpPr>
          <p:cNvPr id="13" name="TextBox 13"/>
          <p:cNvSpPr txBox="1"/>
          <p:nvPr/>
        </p:nvSpPr>
        <p:spPr>
          <a:xfrm>
            <a:off x="1676400" y="1638300"/>
            <a:ext cx="8870238" cy="7030720"/>
          </a:xfrm>
          <a:prstGeom prst="rect">
            <a:avLst/>
          </a:prstGeom>
        </p:spPr>
        <p:txBody>
          <a:bodyPr wrap="square" lIns="0" tIns="0" rIns="0" bIns="0" rtlCol="0" anchor="t">
            <a:spAutoFit/>
          </a:bodyPr>
          <a:lstStyle/>
          <a:p>
            <a:pPr lvl="0">
              <a:lnSpc>
                <a:spcPct val="150000"/>
              </a:lnSpc>
              <a:spcAft>
                <a:spcPts val="800"/>
              </a:spcAft>
            </a:pPr>
            <a:r>
              <a:rPr lang="en-US" sz="32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11. </a:t>
            </a:r>
            <a:r>
              <a:rPr lang="en-US" sz="32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2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Psikrofilik</a:t>
            </a:r>
            <a:endParaRPr lang="en-US" sz="32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endParaRPr lang="en-ID" sz="32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endParaRPr>
          </a:p>
          <a:p>
            <a:r>
              <a:rPr lang="en-US" sz="3200" dirty="0" err="1">
                <a:solidFill>
                  <a:schemeClr val="bg1"/>
                </a:solidFill>
                <a:effectLst/>
                <a:latin typeface="Times New Roman" panose="02020603050405020304" pitchFamily="18" charset="0"/>
                <a:ea typeface="SimSun" panose="02010600030101010101" pitchFamily="2" charset="-122"/>
              </a:rPr>
              <a:t>bakteri</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mempunyai</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suhu</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pertumbuhan</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dibawah</a:t>
            </a:r>
            <a:r>
              <a:rPr lang="en-US" sz="3200" dirty="0">
                <a:solidFill>
                  <a:schemeClr val="bg1"/>
                </a:solidFill>
                <a:effectLst/>
                <a:latin typeface="Times New Roman" panose="02020603050405020304" pitchFamily="18" charset="0"/>
                <a:ea typeface="SimSun" panose="02010600030101010101" pitchFamily="2" charset="-122"/>
              </a:rPr>
              <a:t> 20°C </a:t>
            </a:r>
            <a:r>
              <a:rPr lang="en-US" sz="3200" dirty="0" err="1">
                <a:solidFill>
                  <a:schemeClr val="bg1"/>
                </a:solidFill>
                <a:effectLst/>
                <a:latin typeface="Times New Roman" panose="02020603050405020304" pitchFamily="18" charset="0"/>
                <a:ea typeface="SimSun" panose="02010600030101010101" pitchFamily="2" charset="-122"/>
              </a:rPr>
              <a:t>disebut</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bakteri</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psikrofilik</a:t>
            </a:r>
            <a:r>
              <a:rPr lang="en-US" sz="3200" dirty="0">
                <a:solidFill>
                  <a:schemeClr val="bg1"/>
                </a:solidFill>
                <a:effectLst/>
                <a:latin typeface="Times New Roman" panose="02020603050405020304" pitchFamily="18" charset="0"/>
                <a:ea typeface="SimSun" panose="02010600030101010101" pitchFamily="2" charset="-122"/>
              </a:rPr>
              <a:t> ( </a:t>
            </a:r>
            <a:r>
              <a:rPr lang="en-US" sz="3200" dirty="0" err="1">
                <a:solidFill>
                  <a:schemeClr val="bg1"/>
                </a:solidFill>
                <a:effectLst/>
                <a:latin typeface="Times New Roman" panose="02020603050405020304" pitchFamily="18" charset="0"/>
                <a:ea typeface="SimSun" panose="02010600030101010101" pitchFamily="2" charset="-122"/>
              </a:rPr>
              <a:t>Muchtadi</a:t>
            </a:r>
            <a:r>
              <a:rPr lang="en-US" sz="3200" dirty="0">
                <a:solidFill>
                  <a:schemeClr val="bg1"/>
                </a:solidFill>
                <a:effectLst/>
                <a:latin typeface="Times New Roman" panose="02020603050405020304" pitchFamily="18" charset="0"/>
                <a:ea typeface="SimSun" panose="02010600030101010101" pitchFamily="2" charset="-122"/>
              </a:rPr>
              <a:t>, 1989).  Susu yang </a:t>
            </a:r>
            <a:r>
              <a:rPr lang="en-US" sz="3200" dirty="0" err="1">
                <a:solidFill>
                  <a:schemeClr val="bg1"/>
                </a:solidFill>
                <a:effectLst/>
                <a:latin typeface="Times New Roman" panose="02020603050405020304" pitchFamily="18" charset="0"/>
                <a:ea typeface="SimSun" panose="02010600030101010101" pitchFamily="2" charset="-122"/>
              </a:rPr>
              <a:t>telah</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dipasteurisasi</a:t>
            </a:r>
            <a:r>
              <a:rPr lang="en-US" sz="3200" dirty="0">
                <a:solidFill>
                  <a:schemeClr val="bg1"/>
                </a:solidFill>
                <a:effectLst/>
                <a:latin typeface="Times New Roman" panose="02020603050405020304" pitchFamily="18" charset="0"/>
                <a:ea typeface="SimSun" panose="02010600030101010101" pitchFamily="2" charset="-122"/>
              </a:rPr>
              <a:t> dan </a:t>
            </a:r>
            <a:r>
              <a:rPr lang="en-US" sz="3200" dirty="0" err="1">
                <a:solidFill>
                  <a:schemeClr val="bg1"/>
                </a:solidFill>
                <a:effectLst/>
                <a:latin typeface="Times New Roman" panose="02020603050405020304" pitchFamily="18" charset="0"/>
                <a:ea typeface="SimSun" panose="02010600030101010101" pitchFamily="2" charset="-122"/>
              </a:rPr>
              <a:t>disimpan</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dalam</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lemari</a:t>
            </a:r>
            <a:r>
              <a:rPr lang="en-US" sz="3200" dirty="0">
                <a:solidFill>
                  <a:schemeClr val="bg1"/>
                </a:solidFill>
                <a:effectLst/>
                <a:latin typeface="Times New Roman" panose="02020603050405020304" pitchFamily="18" charset="0"/>
                <a:ea typeface="SimSun" panose="02010600030101010101" pitchFamily="2" charset="-122"/>
              </a:rPr>
              <a:t> es </a:t>
            </a:r>
            <a:r>
              <a:rPr lang="en-US" sz="3200" dirty="0" err="1">
                <a:solidFill>
                  <a:schemeClr val="bg1"/>
                </a:solidFill>
                <a:effectLst/>
                <a:latin typeface="Times New Roman" panose="02020603050405020304" pitchFamily="18" charset="0"/>
                <a:ea typeface="SimSun" panose="02010600030101010101" pitchFamily="2" charset="-122"/>
              </a:rPr>
              <a:t>dapat</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bertahan</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satu</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minggu</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atau</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lebih</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namun</a:t>
            </a:r>
            <a:r>
              <a:rPr lang="en-US" sz="3200" dirty="0">
                <a:solidFill>
                  <a:schemeClr val="bg1"/>
                </a:solidFill>
                <a:effectLst/>
                <a:latin typeface="Times New Roman" panose="02020603050405020304" pitchFamily="18" charset="0"/>
                <a:ea typeface="SimSun" panose="02010600030101010101" pitchFamily="2" charset="-122"/>
              </a:rPr>
              <a:t> lama </a:t>
            </a:r>
            <a:r>
              <a:rPr lang="en-US" sz="3200" dirty="0" err="1">
                <a:solidFill>
                  <a:schemeClr val="bg1"/>
                </a:solidFill>
                <a:effectLst/>
                <a:latin typeface="Times New Roman" panose="02020603050405020304" pitchFamily="18" charset="0"/>
                <a:ea typeface="SimSun" panose="02010600030101010101" pitchFamily="2" charset="-122"/>
              </a:rPr>
              <a:t>kelamaan</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terjadi</a:t>
            </a:r>
            <a:r>
              <a:rPr lang="en-US" sz="3200" dirty="0">
                <a:solidFill>
                  <a:schemeClr val="bg1"/>
                </a:solidFill>
                <a:effectLst/>
                <a:latin typeface="Times New Roman" panose="02020603050405020304" pitchFamily="18" charset="0"/>
                <a:ea typeface="SimSun" panose="02010600030101010101" pitchFamily="2" charset="-122"/>
              </a:rPr>
              <a:t> juga </a:t>
            </a:r>
            <a:r>
              <a:rPr lang="en-US" sz="3200" dirty="0" err="1">
                <a:solidFill>
                  <a:schemeClr val="bg1"/>
                </a:solidFill>
                <a:effectLst/>
                <a:latin typeface="Times New Roman" panose="02020603050405020304" pitchFamily="18" charset="0"/>
                <a:ea typeface="SimSun" panose="02010600030101010101" pitchFamily="2" charset="-122"/>
              </a:rPr>
              <a:t>perusakan</a:t>
            </a:r>
            <a:r>
              <a:rPr lang="en-US" sz="3200" dirty="0">
                <a:solidFill>
                  <a:schemeClr val="bg1"/>
                </a:solidFill>
                <a:effectLst/>
                <a:latin typeface="Times New Roman" panose="02020603050405020304" pitchFamily="18" charset="0"/>
                <a:ea typeface="SimSun" panose="02010600030101010101" pitchFamily="2" charset="-122"/>
              </a:rPr>
              <a:t> susu oleh </a:t>
            </a:r>
            <a:r>
              <a:rPr lang="en-US" sz="3200" dirty="0" err="1">
                <a:solidFill>
                  <a:schemeClr val="bg1"/>
                </a:solidFill>
                <a:effectLst/>
                <a:latin typeface="Times New Roman" panose="02020603050405020304" pitchFamily="18" charset="0"/>
                <a:ea typeface="SimSun" panose="02010600030101010101" pitchFamily="2" charset="-122"/>
              </a:rPr>
              <a:t>mikroorganisme</a:t>
            </a:r>
            <a:r>
              <a:rPr lang="en-US" sz="3200" dirty="0">
                <a:solidFill>
                  <a:schemeClr val="bg1"/>
                </a:solidFill>
                <a:effectLst/>
                <a:latin typeface="Times New Roman" panose="02020603050405020304" pitchFamily="18" charset="0"/>
                <a:ea typeface="SimSun" panose="02010600030101010101" pitchFamily="2" charset="-122"/>
              </a:rPr>
              <a:t> yang </a:t>
            </a:r>
            <a:r>
              <a:rPr lang="en-US" sz="3200" dirty="0" err="1">
                <a:solidFill>
                  <a:schemeClr val="bg1"/>
                </a:solidFill>
                <a:effectLst/>
                <a:latin typeface="Times New Roman" panose="02020603050405020304" pitchFamily="18" charset="0"/>
                <a:ea typeface="SimSun" panose="02010600030101010101" pitchFamily="2" charset="-122"/>
              </a:rPr>
              <a:t>ditandai</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dengan</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adanya</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perubahan</a:t>
            </a:r>
            <a:r>
              <a:rPr lang="en-US" sz="3200" dirty="0">
                <a:solidFill>
                  <a:schemeClr val="bg1"/>
                </a:solidFill>
                <a:effectLst/>
                <a:latin typeface="Times New Roman" panose="02020603050405020304" pitchFamily="18" charset="0"/>
                <a:ea typeface="SimSun" panose="02010600030101010101" pitchFamily="2" charset="-122"/>
              </a:rPr>
              <a:t> rasa dan </a:t>
            </a:r>
            <a:r>
              <a:rPr lang="en-US" sz="3200" dirty="0" err="1">
                <a:solidFill>
                  <a:schemeClr val="bg1"/>
                </a:solidFill>
                <a:effectLst/>
                <a:latin typeface="Times New Roman" panose="02020603050405020304" pitchFamily="18" charset="0"/>
                <a:ea typeface="SimSun" panose="02010600030101010101" pitchFamily="2" charset="-122"/>
              </a:rPr>
              <a:t>bau</a:t>
            </a:r>
            <a:r>
              <a:rPr lang="en-US" sz="3200" dirty="0">
                <a:solidFill>
                  <a:schemeClr val="bg1"/>
                </a:solidFill>
                <a:effectLst/>
                <a:latin typeface="Times New Roman" panose="02020603050405020304" pitchFamily="18" charset="0"/>
                <a:ea typeface="SimSun" panose="02010600030101010101" pitchFamily="2" charset="-122"/>
              </a:rPr>
              <a:t> yang </a:t>
            </a:r>
            <a:r>
              <a:rPr lang="en-US" sz="3200" dirty="0" err="1">
                <a:solidFill>
                  <a:schemeClr val="bg1"/>
                </a:solidFill>
                <a:effectLst/>
                <a:latin typeface="Times New Roman" panose="02020603050405020304" pitchFamily="18" charset="0"/>
                <a:ea typeface="SimSun" panose="02010600030101010101" pitchFamily="2" charset="-122"/>
              </a:rPr>
              <a:t>ditimbulkan</a:t>
            </a:r>
            <a:r>
              <a:rPr lang="en-US" sz="3200" dirty="0">
                <a:solidFill>
                  <a:schemeClr val="bg1"/>
                </a:solidFill>
                <a:effectLst/>
                <a:latin typeface="Times New Roman" panose="02020603050405020304" pitchFamily="18" charset="0"/>
                <a:ea typeface="SimSun" panose="02010600030101010101" pitchFamily="2" charset="-122"/>
              </a:rPr>
              <a:t> oleh </a:t>
            </a:r>
            <a:r>
              <a:rPr lang="en-US" sz="3200" dirty="0" err="1">
                <a:solidFill>
                  <a:schemeClr val="bg1"/>
                </a:solidFill>
                <a:effectLst/>
                <a:latin typeface="Times New Roman" panose="02020603050405020304" pitchFamily="18" charset="0"/>
                <a:ea typeface="SimSun" panose="02010600030101010101" pitchFamily="2" charset="-122"/>
              </a:rPr>
              <a:t>menumpuknya</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produk-produk</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metabolikbakteri</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psikrofilik</a:t>
            </a:r>
            <a:r>
              <a:rPr lang="en-US" sz="3200" dirty="0">
                <a:solidFill>
                  <a:schemeClr val="bg1"/>
                </a:solidFill>
                <a:effectLst/>
                <a:latin typeface="Times New Roman" panose="02020603050405020304" pitchFamily="18" charset="0"/>
                <a:ea typeface="SimSun" panose="02010600030101010101" pitchFamily="2" charset="-122"/>
              </a:rPr>
              <a:t>. </a:t>
            </a:r>
            <a:endParaRPr lang="en-US" sz="3200" dirty="0">
              <a:solidFill>
                <a:schemeClr val="bg1"/>
              </a:solidFill>
              <a:effectLst/>
              <a:latin typeface="Times New Roman" panose="02020603050405020304" pitchFamily="18" charset="0"/>
              <a:ea typeface="SimSun" panose="02010600030101010101" pitchFamily="2" charset="-122"/>
            </a:endParaRPr>
          </a:p>
          <a:p>
            <a:r>
              <a:rPr lang="en-US" sz="3200" dirty="0" err="1">
                <a:solidFill>
                  <a:schemeClr val="bg1"/>
                </a:solidFill>
                <a:effectLst/>
                <a:latin typeface="Times New Roman" panose="02020603050405020304" pitchFamily="18" charset="0"/>
                <a:ea typeface="SimSun" panose="02010600030101010101" pitchFamily="2" charset="-122"/>
              </a:rPr>
              <a:t>Contoh</a:t>
            </a:r>
            <a:r>
              <a:rPr lang="en-US" sz="3200" dirty="0">
                <a:solidFill>
                  <a:schemeClr val="bg1"/>
                </a:solidFill>
                <a:effectLst/>
                <a:latin typeface="Times New Roman" panose="02020603050405020304" pitchFamily="18" charset="0"/>
                <a:ea typeface="SimSun" panose="02010600030101010101" pitchFamily="2" charset="-122"/>
              </a:rPr>
              <a:t> </a:t>
            </a:r>
            <a:r>
              <a:rPr lang="en-US" sz="3200" dirty="0" err="1">
                <a:solidFill>
                  <a:schemeClr val="bg1"/>
                </a:solidFill>
                <a:effectLst/>
                <a:latin typeface="Times New Roman" panose="02020603050405020304" pitchFamily="18" charset="0"/>
                <a:ea typeface="SimSun" panose="02010600030101010101" pitchFamily="2" charset="-122"/>
              </a:rPr>
              <a:t>bakteri</a:t>
            </a:r>
            <a:r>
              <a:rPr lang="en-US" sz="3200" dirty="0">
                <a:solidFill>
                  <a:schemeClr val="bg1"/>
                </a:solidFill>
                <a:effectLst/>
                <a:latin typeface="Times New Roman" panose="02020603050405020304" pitchFamily="18" charset="0"/>
                <a:ea typeface="SimSun" panose="02010600030101010101" pitchFamily="2" charset="-122"/>
              </a:rPr>
              <a:t> : Pseudomonas, Flavobacterium, Alcaligenes, dan A </a:t>
            </a:r>
            <a:r>
              <a:rPr lang="en-US" sz="3200" dirty="0" err="1">
                <a:solidFill>
                  <a:schemeClr val="bg1"/>
                </a:solidFill>
                <a:effectLst/>
                <a:latin typeface="Times New Roman" panose="02020603050405020304" pitchFamily="18" charset="0"/>
                <a:ea typeface="SimSun" panose="02010600030101010101" pitchFamily="2" charset="-122"/>
              </a:rPr>
              <a:t>chromobacter</a:t>
            </a:r>
            <a:endParaRPr lang="en-US" sz="3200" dirty="0">
              <a:solidFill>
                <a:schemeClr val="bg1"/>
              </a:solidFill>
              <a:latin typeface="Aileron Regular Bold" panose="00000800000000000000"/>
            </a:endParaRPr>
          </a:p>
        </p:txBody>
      </p:sp>
      <p:grpSp>
        <p:nvGrpSpPr>
          <p:cNvPr id="14" name="Group 9"/>
          <p:cNvGrpSpPr>
            <a:grpSpLocks noChangeAspect="1"/>
          </p:cNvGrpSpPr>
          <p:nvPr/>
        </p:nvGrpSpPr>
        <p:grpSpPr>
          <a:xfrm rot="5400000">
            <a:off x="14516099" y="1051317"/>
            <a:ext cx="5029202" cy="2514600"/>
            <a:chOff x="0" y="0"/>
            <a:chExt cx="6662420" cy="3331210"/>
          </a:xfrm>
        </p:grpSpPr>
        <p:sp>
          <p:nvSpPr>
            <p:cNvPr id="15" name="Freeform 10"/>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grpSp>
        <p:nvGrpSpPr>
          <p:cNvPr id="16" name="Group 9"/>
          <p:cNvGrpSpPr>
            <a:grpSpLocks noChangeAspect="1"/>
          </p:cNvGrpSpPr>
          <p:nvPr/>
        </p:nvGrpSpPr>
        <p:grpSpPr>
          <a:xfrm rot="16200000">
            <a:off x="12438255" y="6313448"/>
            <a:ext cx="5029202" cy="2514600"/>
            <a:chOff x="0" y="0"/>
            <a:chExt cx="6662420" cy="3331210"/>
          </a:xfrm>
        </p:grpSpPr>
        <p:sp>
          <p:nvSpPr>
            <p:cNvPr id="17" name="Freeform 10"/>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utoShape 15"/>
          <p:cNvSpPr/>
          <p:nvPr/>
        </p:nvSpPr>
        <p:spPr>
          <a:xfrm>
            <a:off x="-76784" y="0"/>
            <a:ext cx="14249983" cy="10287000"/>
          </a:xfrm>
          <a:prstGeom prst="rect">
            <a:avLst/>
          </a:prstGeom>
          <a:solidFill>
            <a:srgbClr val="6D4840"/>
          </a:solidFill>
        </p:spPr>
      </p:sp>
      <p:sp>
        <p:nvSpPr>
          <p:cNvPr id="18" name="TextBox 18"/>
          <p:cNvSpPr txBox="1"/>
          <p:nvPr/>
        </p:nvSpPr>
        <p:spPr>
          <a:xfrm>
            <a:off x="1295400" y="185420"/>
            <a:ext cx="10896600" cy="9916160"/>
          </a:xfrm>
          <a:prstGeom prst="rect">
            <a:avLst/>
          </a:prstGeom>
        </p:spPr>
        <p:txBody>
          <a:bodyPr wrap="square" lIns="0" tIns="0" rIns="0" bIns="0" rtlCol="0" anchor="t">
            <a:spAutoFit/>
          </a:bodyPr>
          <a:lstStyle/>
          <a:p>
            <a:pPr lvl="0">
              <a:lnSpc>
                <a:spcPct val="150000"/>
              </a:lnSpc>
              <a:spcAft>
                <a:spcPts val="800"/>
              </a:spcAft>
            </a:pPr>
            <a:r>
              <a:rPr lang="en-US" sz="36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12, </a:t>
            </a:r>
            <a:r>
              <a:rPr lang="en-US" sz="36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6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6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Halofilik</a:t>
            </a:r>
            <a:endParaRPr lang="en-US" sz="3600" b="1" dirty="0">
              <a:solidFill>
                <a:schemeClr val="bg1"/>
              </a:solidFill>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endPar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halofilik</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merupakan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salah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satu</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kelompok</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mikroorganisme</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yang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dapat</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hidup</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di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lingkungan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berkadar</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garam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tinggi</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(Ventosa dan Nieto, 1995).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Lingkungan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berkadar</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garam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tinggi</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antara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lain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danau</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air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asin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(Great Salt Lakes, Utah),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kolam</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penguapan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di ladang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pemanenan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garam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dari</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air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laut</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tanah</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atau</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gurun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berkadar</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garam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tinggi</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bahkan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makanan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yang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diawetkan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dengan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penggaraman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contohnya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ikan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asin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keju</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ikan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sarden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hering</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dan ikan cod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Ledernberg</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1992; Madigan et al., 2000; Ventosa et al., 1998). </a:t>
            </a:r>
            <a:r>
              <a:rPr lang="fr-FR" sz="2800" dirty="0" err="1" smtClean="0">
                <a:solidFill>
                  <a:schemeClr val="bg1"/>
                </a:solidFill>
                <a:latin typeface="Times New Roman" panose="02020603050405020304" pitchFamily="18" charset="0"/>
                <a:cs typeface="Arial" panose="020B0604020202020204" pitchFamily="34" charset="0"/>
                <a:sym typeface="+mn-ea"/>
              </a:rPr>
              <a:t>Suhu</a:t>
            </a:r>
            <a:r>
              <a:rPr lang="fr-FR" sz="2800" dirty="0" smtClean="0">
                <a:solidFill>
                  <a:schemeClr val="bg1"/>
                </a:solidFill>
                <a:latin typeface="Times New Roman" panose="02020603050405020304" pitchFamily="18" charset="0"/>
                <a:cs typeface="Arial" panose="020B0604020202020204" pitchFamily="34" charset="0"/>
                <a:sym typeface="+mn-ea"/>
              </a:rPr>
              <a:t> optimal </a:t>
            </a:r>
            <a:r>
              <a:rPr lang="fr-FR" sz="2800" dirty="0" err="1" smtClean="0">
                <a:solidFill>
                  <a:schemeClr val="bg1"/>
                </a:solidFill>
                <a:latin typeface="Times New Roman" panose="02020603050405020304" pitchFamily="18" charset="0"/>
                <a:cs typeface="Arial" panose="020B0604020202020204" pitchFamily="34" charset="0"/>
                <a:sym typeface="+mn-ea"/>
              </a:rPr>
              <a:t>pertumbuhan</a:t>
            </a:r>
            <a:r>
              <a:rPr lang="fr-FR" sz="2800" dirty="0" smtClean="0">
                <a:solidFill>
                  <a:schemeClr val="bg1"/>
                </a:solidFill>
                <a:latin typeface="Times New Roman" panose="02020603050405020304" pitchFamily="18" charset="0"/>
                <a:cs typeface="Arial" panose="020B0604020202020204" pitchFamily="34" charset="0"/>
                <a:sym typeface="+mn-ea"/>
              </a:rPr>
              <a:t> 35-40 ℃ </a:t>
            </a:r>
            <a:r>
              <a:rPr lang="en-US" altLang="fr-FR" sz="2800" dirty="0" smtClean="0">
                <a:solidFill>
                  <a:schemeClr val="bg1"/>
                </a:solidFill>
                <a:latin typeface="Times New Roman" panose="02020603050405020304" pitchFamily="18" charset="0"/>
                <a:cs typeface="Arial" panose="020B0604020202020204" pitchFamily="34" charset="0"/>
                <a:sym typeface="+mn-ea"/>
              </a:rPr>
              <a:t>dan</a:t>
            </a:r>
            <a:r>
              <a:rPr lang="fr-FR" sz="2800" dirty="0" smtClean="0">
                <a:latin typeface="Arial" panose="020B0604020202020204" pitchFamily="34" charset="0"/>
                <a:cs typeface="Arial" panose="020B0604020202020204" pitchFamily="34" charset="0"/>
                <a:sym typeface="+mn-ea"/>
              </a:rPr>
              <a:t> </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Kadar garam di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lingkungan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halofilik</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tersebut</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berkisar</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antara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2%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hingga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30% (Ventosa dan Nieto, 1995; Ford, 1993)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sedangkan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pertumbuhan</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optimalnya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di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kadar</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garam 3%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hingga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15% (Coronado et al.,1999).</a:t>
            </a:r>
            <a:endPar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r>
              <a:rPr lang="en-US" sz="2800" b="1" i="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Contoh</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Halobacterium sp., </a:t>
            </a:r>
            <a:r>
              <a:rPr lang="en-US" sz="2800"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Haloarcula</a:t>
            </a:r>
            <a:r>
              <a:rPr lang="en-US" sz="2800"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a:t>
            </a:r>
            <a:endParaRPr lang="en-ID" sz="2800"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endParaRPr>
          </a:p>
          <a:p>
            <a:pPr>
              <a:lnSpc>
                <a:spcPts val="2880"/>
              </a:lnSpc>
            </a:pPr>
            <a:endParaRPr lang="en-US" sz="2400" dirty="0">
              <a:solidFill>
                <a:srgbClr val="FFFFFF"/>
              </a:solidFill>
              <a:latin typeface="Aileron Regular Bold" panose="00000800000000000000"/>
            </a:endParaRPr>
          </a:p>
        </p:txBody>
      </p:sp>
      <p:sp>
        <p:nvSpPr>
          <p:cNvPr id="20" name="AutoShape 2"/>
          <p:cNvSpPr/>
          <p:nvPr/>
        </p:nvSpPr>
        <p:spPr>
          <a:xfrm>
            <a:off x="13144500" y="0"/>
            <a:ext cx="5143500" cy="10287000"/>
          </a:xfrm>
          <a:prstGeom prst="rect">
            <a:avLst/>
          </a:prstGeom>
          <a:solidFill>
            <a:srgbClr val="DDC6B9"/>
          </a:solidFill>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646663" y="0"/>
            <a:ext cx="16611600" cy="10287000"/>
          </a:xfrm>
          <a:prstGeom prst="rect">
            <a:avLst/>
          </a:prstGeom>
          <a:solidFill>
            <a:srgbClr val="6D4840"/>
          </a:solidFill>
        </p:spPr>
      </p:sp>
      <p:sp>
        <p:nvSpPr>
          <p:cNvPr id="5" name="TextBox 5"/>
          <p:cNvSpPr txBox="1"/>
          <p:nvPr/>
        </p:nvSpPr>
        <p:spPr>
          <a:xfrm>
            <a:off x="5029200" y="1993429"/>
            <a:ext cx="10643430" cy="5984875"/>
          </a:xfrm>
          <a:prstGeom prst="rect">
            <a:avLst/>
          </a:prstGeom>
        </p:spPr>
        <p:txBody>
          <a:bodyPr wrap="square" lIns="0" tIns="0" rIns="0" bIns="0" rtlCol="0" anchor="t">
            <a:spAutoFit/>
          </a:bodyPr>
          <a:lstStyle/>
          <a:p>
            <a:pPr>
              <a:lnSpc>
                <a:spcPct val="115000"/>
              </a:lnSpc>
              <a:spcAft>
                <a:spcPts val="1000"/>
              </a:spcAft>
            </a:pPr>
            <a:r>
              <a:rPr lang="en-US"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13. </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Osmofilik </a:t>
            </a:r>
            <a:endPar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id-ID"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osmofilik adalah mikroorganisme </a:t>
            </a:r>
            <a:r>
              <a:rPr lang="en-US" altLang="id-ID"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berbentuk bulat </a:t>
            </a:r>
            <a:r>
              <a:rPr lang="id-ID"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yang tahan pada pelarut organik dengan kondisi ketersediaan air yang rendah. Osmofilik dapat tumbuh pada suhu/aktivitas air </a:t>
            </a:r>
            <a:r>
              <a:rPr lang="id-ID" sz="3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sym typeface="+mn-ea"/>
              </a:rPr>
              <a:t>suhu maksimal 35-47 °c</a:t>
            </a:r>
            <a:r>
              <a:rPr lang="en-US" altLang="id-ID" sz="3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sym typeface="+mn-ea"/>
              </a:rPr>
              <a:t>.</a:t>
            </a:r>
            <a:endParaRPr lang="id-ID" sz="3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sym typeface="+mn-ea"/>
            </a:endParaRPr>
          </a:p>
          <a:p>
            <a:pPr>
              <a:lnSpc>
                <a:spcPct val="115000"/>
              </a:lnSpc>
              <a:spcAft>
                <a:spcPts val="1000"/>
              </a:spcAft>
            </a:pPr>
            <a:r>
              <a:rPr lang="id-ID"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Osmofilik adalah kelompok mikrobia yang mempunyai kemampuan untuk tumbuh di lingkungan dengan cekaman osmotik tinggi seperti mikroba osmotoleran biasanya banyak terletak pada ragi.</a:t>
            </a:r>
            <a:endParaRPr lang="id-ID"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id-ID" sz="3200" dirty="0">
                <a:solidFill>
                  <a:schemeClr val="bg1"/>
                </a:solidFill>
                <a:effectLst/>
                <a:latin typeface="Times New Roman" panose="02020603050405020304" pitchFamily="18" charset="0"/>
                <a:ea typeface="Calibri" panose="020F0502020204030204" pitchFamily="34" charset="0"/>
              </a:rPr>
              <a:t>C</a:t>
            </a:r>
            <a:r>
              <a:rPr lang="en-US" altLang="id-ID" sz="3200" dirty="0">
                <a:solidFill>
                  <a:schemeClr val="bg1"/>
                </a:solidFill>
                <a:effectLst/>
                <a:latin typeface="Times New Roman" panose="02020603050405020304" pitchFamily="18" charset="0"/>
                <a:ea typeface="Calibri" panose="020F0502020204030204" pitchFamily="34" charset="0"/>
              </a:rPr>
              <a:t>on</a:t>
            </a:r>
            <a:r>
              <a:rPr lang="id-ID" sz="3200" dirty="0">
                <a:solidFill>
                  <a:schemeClr val="bg1"/>
                </a:solidFill>
                <a:effectLst/>
                <a:latin typeface="Times New Roman" panose="02020603050405020304" pitchFamily="18" charset="0"/>
                <a:ea typeface="Calibri" panose="020F0502020204030204" pitchFamily="34" charset="0"/>
              </a:rPr>
              <a:t>t</a:t>
            </a:r>
            <a:r>
              <a:rPr lang="en-US" altLang="id-ID" sz="3200" dirty="0">
                <a:solidFill>
                  <a:schemeClr val="bg1"/>
                </a:solidFill>
                <a:effectLst/>
                <a:latin typeface="Times New Roman" panose="02020603050405020304" pitchFamily="18" charset="0"/>
                <a:ea typeface="Calibri" panose="020F0502020204030204" pitchFamily="34" charset="0"/>
              </a:rPr>
              <a:t>o</a:t>
            </a:r>
            <a:r>
              <a:rPr lang="id-ID" sz="3200" dirty="0">
                <a:solidFill>
                  <a:schemeClr val="bg1"/>
                </a:solidFill>
                <a:effectLst/>
                <a:latin typeface="Times New Roman" panose="02020603050405020304" pitchFamily="18" charset="0"/>
                <a:ea typeface="Calibri" panose="020F0502020204030204" pitchFamily="34" charset="0"/>
              </a:rPr>
              <a:t>h : Leuconostoc</a:t>
            </a:r>
            <a:endParaRPr lang="id-ID" sz="3200" dirty="0">
              <a:solidFill>
                <a:schemeClr val="bg1"/>
              </a:solidFill>
              <a:effectLst/>
              <a:latin typeface="Times New Roman" panose="02020603050405020304" pitchFamily="18" charset="0"/>
              <a:ea typeface="Calibri" panose="020F0502020204030204" pitchFamily="34" charset="0"/>
            </a:endParaRPr>
          </a:p>
        </p:txBody>
      </p:sp>
      <p:grpSp>
        <p:nvGrpSpPr>
          <p:cNvPr id="15" name="Group 15"/>
          <p:cNvGrpSpPr>
            <a:grpSpLocks noChangeAspect="1"/>
          </p:cNvGrpSpPr>
          <p:nvPr/>
        </p:nvGrpSpPr>
        <p:grpSpPr>
          <a:xfrm rot="16200000">
            <a:off x="-1142220" y="1154299"/>
            <a:ext cx="3931102" cy="1646664"/>
            <a:chOff x="0" y="0"/>
            <a:chExt cx="6662420" cy="3331210"/>
          </a:xfrm>
        </p:grpSpPr>
        <p:sp>
          <p:nvSpPr>
            <p:cNvPr id="16" name="Freeform 16"/>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DC6B9"/>
            </a:solidFill>
          </p:spPr>
        </p:sp>
      </p:grpSp>
      <p:grpSp>
        <p:nvGrpSpPr>
          <p:cNvPr id="19" name="Group 17"/>
          <p:cNvGrpSpPr>
            <a:grpSpLocks noChangeAspect="1"/>
          </p:cNvGrpSpPr>
          <p:nvPr/>
        </p:nvGrpSpPr>
        <p:grpSpPr>
          <a:xfrm rot="16200000">
            <a:off x="-1248341" y="7259777"/>
            <a:ext cx="4202821" cy="1646664"/>
            <a:chOff x="0" y="0"/>
            <a:chExt cx="6662420" cy="3331210"/>
          </a:xfrm>
        </p:grpSpPr>
        <p:sp>
          <p:nvSpPr>
            <p:cNvPr id="20" name="Freeform 1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676402" y="0"/>
            <a:ext cx="16611600" cy="10287000"/>
          </a:xfrm>
          <a:prstGeom prst="rect">
            <a:avLst/>
          </a:prstGeom>
          <a:solidFill>
            <a:srgbClr val="6D4840"/>
          </a:solidFill>
        </p:spPr>
      </p:sp>
      <p:sp>
        <p:nvSpPr>
          <p:cNvPr id="5" name="TextBox 5"/>
          <p:cNvSpPr txBox="1"/>
          <p:nvPr/>
        </p:nvSpPr>
        <p:spPr>
          <a:xfrm>
            <a:off x="2667000" y="1028700"/>
            <a:ext cx="12954000" cy="6746240"/>
          </a:xfrm>
          <a:prstGeom prst="rect">
            <a:avLst/>
          </a:prstGeom>
        </p:spPr>
        <p:txBody>
          <a:bodyPr wrap="square" lIns="0" tIns="0" rIns="0" bIns="0" rtlCol="0" anchor="t">
            <a:spAutoFit/>
          </a:bodyPr>
          <a:lstStyle/>
          <a:p>
            <a:pPr>
              <a:lnSpc>
                <a:spcPct val="115000"/>
              </a:lnSpc>
              <a:spcAft>
                <a:spcPts val="1000"/>
              </a:spcAft>
            </a:pPr>
            <a:r>
              <a:rPr lang="en-US" sz="3600" b="1" dirty="0">
                <a:solidFill>
                  <a:schemeClr val="bg1"/>
                </a:solidFill>
                <a:latin typeface="Aileron Regular Bold" panose="00000800000000000000"/>
              </a:rPr>
              <a:t>14. </a:t>
            </a:r>
            <a:r>
              <a:rPr lang="en-US" sz="3600" b="1" dirty="0" err="1">
                <a:solidFill>
                  <a:schemeClr val="bg1"/>
                </a:solidFill>
                <a:latin typeface="Aileron Regular Bold" panose="00000800000000000000"/>
              </a:rPr>
              <a:t>Pengasil</a:t>
            </a:r>
            <a:r>
              <a:rPr lang="en-US" sz="3600" b="1" dirty="0">
                <a:solidFill>
                  <a:schemeClr val="bg1"/>
                </a:solidFill>
                <a:latin typeface="Aileron Regular Bold" panose="00000800000000000000"/>
              </a:rPr>
              <a:t> Pigmen</a:t>
            </a:r>
            <a:endParaRPr lang="en-US" sz="3600" b="1" dirty="0">
              <a:solidFill>
                <a:schemeClr val="bg1"/>
              </a:solidFill>
              <a:latin typeface="Aileron Regular Bold" panose="00000800000000000000"/>
            </a:endParaRPr>
          </a:p>
          <a:p>
            <a:pPr>
              <a:lnSpc>
                <a:spcPct val="115000"/>
              </a:lnSpc>
              <a:spcAft>
                <a:spcPts val="1000"/>
              </a:spcAft>
            </a:pPr>
            <a:endParaRPr lang="en-ID"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Contoh kelompok penghasil pigmen alami dapat diproduksi oleh tanaman, hewan dan mikroba, salah satunya yaitu bakteri Rhodococcus sp.</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t>
            </a:r>
            <a:r>
              <a:rPr lang="en-US" alt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on</a:t>
            </a: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a:t>
            </a:r>
            <a:r>
              <a:rPr lang="en-US" alt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o</a:t>
            </a: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 : Flavobacteriu pigmen kuning - oranye, Serratia pigmen merah</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Penghasil</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pigmen</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Bentuk</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batang</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Baccilus</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Suhu</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antara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4°c dan 80°c</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Mikroba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Serratia Marcescens</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Terdapat</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dimana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8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laktosa</a:t>
            </a:r>
            <a:r>
              <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5" name="Group 15"/>
          <p:cNvGrpSpPr>
            <a:grpSpLocks noChangeAspect="1"/>
          </p:cNvGrpSpPr>
          <p:nvPr/>
        </p:nvGrpSpPr>
        <p:grpSpPr>
          <a:xfrm rot="16200000">
            <a:off x="-1142220" y="998182"/>
            <a:ext cx="3931102" cy="1646664"/>
            <a:chOff x="0" y="0"/>
            <a:chExt cx="6662420" cy="3331210"/>
          </a:xfrm>
        </p:grpSpPr>
        <p:sp>
          <p:nvSpPr>
            <p:cNvPr id="16" name="Freeform 16"/>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DC6B9"/>
            </a:solidFill>
          </p:spPr>
        </p:sp>
      </p:grpSp>
      <p:grpSp>
        <p:nvGrpSpPr>
          <p:cNvPr id="19" name="Group 17"/>
          <p:cNvGrpSpPr>
            <a:grpSpLocks noChangeAspect="1"/>
          </p:cNvGrpSpPr>
          <p:nvPr/>
        </p:nvGrpSpPr>
        <p:grpSpPr>
          <a:xfrm rot="16200000">
            <a:off x="-1248341" y="7259777"/>
            <a:ext cx="4202821" cy="1646664"/>
            <a:chOff x="0" y="0"/>
            <a:chExt cx="6662420" cy="3331210"/>
          </a:xfrm>
        </p:grpSpPr>
        <p:sp>
          <p:nvSpPr>
            <p:cNvPr id="20" name="Freeform 1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646663" y="0"/>
            <a:ext cx="16611600" cy="10287000"/>
          </a:xfrm>
          <a:prstGeom prst="rect">
            <a:avLst/>
          </a:prstGeom>
          <a:solidFill>
            <a:srgbClr val="6D4840"/>
          </a:solidFill>
        </p:spPr>
      </p:sp>
      <p:sp>
        <p:nvSpPr>
          <p:cNvPr id="5" name="TextBox 5"/>
          <p:cNvSpPr txBox="1"/>
          <p:nvPr/>
        </p:nvSpPr>
        <p:spPr>
          <a:xfrm>
            <a:off x="2743200" y="744475"/>
            <a:ext cx="13234230" cy="9700895"/>
          </a:xfrm>
          <a:prstGeom prst="rect">
            <a:avLst/>
          </a:prstGeom>
        </p:spPr>
        <p:txBody>
          <a:bodyPr wrap="square" lIns="0" tIns="0" rIns="0" bIns="0" rtlCol="0" anchor="t">
            <a:spAutoFit/>
          </a:bodyPr>
          <a:lstStyle/>
          <a:p>
            <a:pPr lvl="0">
              <a:lnSpc>
                <a:spcPct val="115000"/>
              </a:lnSpc>
              <a:spcAft>
                <a:spcPts val="1000"/>
              </a:spcAft>
            </a:pPr>
            <a:r>
              <a:rPr lang="en-US" sz="36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15. </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Penghasil </a:t>
            </a:r>
            <a:r>
              <a:rPr lang="en-US" alt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endir dan </a:t>
            </a:r>
            <a:r>
              <a:rPr lang="en-US" alt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embentukan </a:t>
            </a:r>
            <a:r>
              <a:rPr lang="en-US" alt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umpalan</a:t>
            </a:r>
            <a:endParaRPr lang="en-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Bentuk :permukaan cembung, dengan tepi datar, halus, Mengkilap, dan semitransparan</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Suhu : 30°c</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Mikroba : L. Mesenteroides</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Terdapat dimana : Sukrosa</a:t>
            </a:r>
            <a:endPar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endPar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endPar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pPr>
            <a:endParaRPr lang="en-US" sz="28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15000"/>
              </a:lnSpc>
            </a:pPr>
            <a:r>
              <a:rPr lang="en-US"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16. </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Penghasil </a:t>
            </a:r>
            <a:r>
              <a:rPr lang="en-US" alt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G</a:t>
            </a:r>
            <a:r>
              <a:rPr lang="id-ID" sz="3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 </a:t>
            </a:r>
            <a:endParaRPr lang="en-ID"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proses penguraian bahan-bahan organik oleh mikroorganisme dalam kondisi tanpa oksigen (anaerob) untuk menghasilkan campuran dari berberapa gas, seperti metana dan karbon dioksida.</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Bentuk : Basil atau batang</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Suhu : 25°c- 60°c</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pPr>
            <a:r>
              <a:rPr lang="id-ID"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Mikroba : Gram-negatif ( Pseudomonas aeruginosa, Leuconotoc(membentuk CO2))</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id-ID"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Terdapat dmana : rumput laut jenis Eucheuma cottonii </a:t>
            </a:r>
            <a:endParaRPr lang="en-ID"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US" sz="2800" dirty="0">
              <a:solidFill>
                <a:schemeClr val="bg1"/>
              </a:solidFill>
              <a:latin typeface="Aileron Regular Bold" panose="00000800000000000000"/>
            </a:endParaRPr>
          </a:p>
        </p:txBody>
      </p:sp>
      <p:grpSp>
        <p:nvGrpSpPr>
          <p:cNvPr id="15" name="Group 15"/>
          <p:cNvGrpSpPr>
            <a:grpSpLocks noChangeAspect="1"/>
          </p:cNvGrpSpPr>
          <p:nvPr/>
        </p:nvGrpSpPr>
        <p:grpSpPr>
          <a:xfrm rot="16200000">
            <a:off x="-1142220" y="998182"/>
            <a:ext cx="3931102" cy="1646664"/>
            <a:chOff x="0" y="0"/>
            <a:chExt cx="6662420" cy="3331210"/>
          </a:xfrm>
        </p:grpSpPr>
        <p:sp>
          <p:nvSpPr>
            <p:cNvPr id="16" name="Freeform 16"/>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DC6B9"/>
            </a:solidFill>
          </p:spPr>
        </p:sp>
      </p:grpSp>
      <p:grpSp>
        <p:nvGrpSpPr>
          <p:cNvPr id="19" name="Group 17"/>
          <p:cNvGrpSpPr>
            <a:grpSpLocks noChangeAspect="1"/>
          </p:cNvGrpSpPr>
          <p:nvPr/>
        </p:nvGrpSpPr>
        <p:grpSpPr>
          <a:xfrm rot="16200000">
            <a:off x="-1248341" y="7259777"/>
            <a:ext cx="4202821" cy="1646664"/>
            <a:chOff x="0" y="0"/>
            <a:chExt cx="6662420" cy="3331210"/>
          </a:xfrm>
        </p:grpSpPr>
        <p:sp>
          <p:nvSpPr>
            <p:cNvPr id="20" name="Freeform 1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AutoShape 15"/>
          <p:cNvSpPr/>
          <p:nvPr/>
        </p:nvSpPr>
        <p:spPr>
          <a:xfrm>
            <a:off x="0" y="8363"/>
            <a:ext cx="16459200" cy="10287000"/>
          </a:xfrm>
          <a:prstGeom prst="rect">
            <a:avLst/>
          </a:prstGeom>
          <a:solidFill>
            <a:srgbClr val="6D4840"/>
          </a:solidFill>
        </p:spPr>
      </p:sp>
      <p:sp>
        <p:nvSpPr>
          <p:cNvPr id="20" name="AutoShape 2"/>
          <p:cNvSpPr/>
          <p:nvPr/>
        </p:nvSpPr>
        <p:spPr>
          <a:xfrm>
            <a:off x="16459200" y="0"/>
            <a:ext cx="1828800" cy="10287000"/>
          </a:xfrm>
          <a:prstGeom prst="rect">
            <a:avLst/>
          </a:prstGeom>
          <a:solidFill>
            <a:srgbClr val="DDC6B9"/>
          </a:solidFill>
        </p:spPr>
      </p:sp>
      <p:sp>
        <p:nvSpPr>
          <p:cNvPr id="5" name="TextBox 7"/>
          <p:cNvSpPr txBox="1"/>
          <p:nvPr/>
        </p:nvSpPr>
        <p:spPr>
          <a:xfrm>
            <a:off x="853068" y="664389"/>
            <a:ext cx="15621000" cy="7640320"/>
          </a:xfrm>
          <a:prstGeom prst="rect">
            <a:avLst/>
          </a:prstGeom>
        </p:spPr>
        <p:txBody>
          <a:bodyPr wrap="square" lIns="0" tIns="0" rIns="0" bIns="0" rtlCol="0" anchor="t">
            <a:spAutoFit/>
          </a:bodyPr>
          <a:lstStyle/>
          <a:p>
            <a:pPr lvl="0">
              <a:lnSpc>
                <a:spcPct val="150000"/>
              </a:lnSpc>
              <a:spcAft>
                <a:spcPts val="800"/>
              </a:spcAft>
            </a:pPr>
            <a:r>
              <a:rPr lang="en-US" sz="32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17. </a:t>
            </a:r>
            <a:r>
              <a:rPr lang="en-US" sz="32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Bakteri</a:t>
            </a:r>
            <a:r>
              <a:rPr lang="en-US" sz="3200" b="1"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dirty="0" err="1">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Koliform</a:t>
            </a:r>
            <a:endParaRPr lang="en-ID" sz="3200" b="1" dirty="0">
              <a:solidFill>
                <a:schemeClr val="bg1"/>
              </a:solidFill>
              <a:effectLst/>
              <a:latin typeface="Calibri" panose="020F0502020204030204" pitchFamily="34" charset="0"/>
              <a:ea typeface="SimSun" panose="02010600030101010101" pitchFamily="2" charset="-122"/>
              <a:cs typeface="Times New Roman" panose="02020603050405020304" pitchFamily="18" charset="0"/>
            </a:endParaRPr>
          </a:p>
          <a:p>
            <a:pPr indent="266700">
              <a:lnSpc>
                <a:spcPct val="150000"/>
              </a:lnSpc>
              <a:spcAft>
                <a:spcPts val="800"/>
              </a:spcAft>
            </a:pPr>
            <a:r>
              <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Koliform didefinisikan sebagai kelompok bakteri Gram-negatif, berbentuk batang, oksidase-negatif, aerob sampai anaerob fakultatif, tidak membentuk spora, mampu tumbuh secara aerobik pada media agar yang mengandung garam empedu, dan mampu memfermentasikan laktosa dengan membentuk gas dan asam dalam waktu 48 jam pada suhu 37°C.</a:t>
            </a:r>
            <a:endPar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indent="266700">
              <a:lnSpc>
                <a:spcPct val="150000"/>
              </a:lnSpc>
              <a:spcAft>
                <a:spcPts val="800"/>
              </a:spcAft>
            </a:pPr>
            <a:endPar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indent="266700">
              <a:lnSpc>
                <a:spcPct val="150000"/>
              </a:lnSpc>
              <a:spcAft>
                <a:spcPts val="800"/>
              </a:spcAft>
            </a:pPr>
            <a:r>
              <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koliform mampu tumbuh pada suhu 44,5 ± 0,2°C.</a:t>
            </a:r>
            <a:endPar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indent="266700">
              <a:lnSpc>
                <a:spcPct val="150000"/>
              </a:lnSpc>
              <a:spcAft>
                <a:spcPts val="800"/>
              </a:spcAft>
            </a:pPr>
            <a:endPar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a:p>
            <a:pPr indent="266700">
              <a:lnSpc>
                <a:spcPct val="150000"/>
              </a:lnSpc>
              <a:spcAft>
                <a:spcPts val="800"/>
              </a:spcAft>
            </a:pPr>
            <a:r>
              <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rPr>
              <a:t> Golongan bakteri Coliform adalah Citrobacter, Enterobacter, Escherichia coli, dan Klebsiella (Batt, 2014). Bakteri Coliform adalah golongan bakteri intestinal yaitu hidup di dalam saluran pencernaan manusia (Treyens, 2009). ,</a:t>
            </a:r>
            <a:endParaRPr lang="en-US" sz="280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3" name="AutoShape 3"/>
          <p:cNvSpPr/>
          <p:nvPr/>
        </p:nvSpPr>
        <p:spPr>
          <a:xfrm>
            <a:off x="13716000" y="0"/>
            <a:ext cx="4572000" cy="10287000"/>
          </a:xfrm>
          <a:prstGeom prst="rect">
            <a:avLst/>
          </a:prstGeom>
          <a:solidFill>
            <a:srgbClr val="FFFFFF"/>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13716001" y="5694557"/>
            <a:ext cx="4592444" cy="4592444"/>
          </a:xfrm>
          <a:prstGeom prst="rect">
            <a:avLst/>
          </a:prstGeom>
        </p:spPr>
      </p:pic>
      <p:sp>
        <p:nvSpPr>
          <p:cNvPr id="13" name="TextBox 13"/>
          <p:cNvSpPr txBox="1"/>
          <p:nvPr/>
        </p:nvSpPr>
        <p:spPr>
          <a:xfrm>
            <a:off x="1274954" y="725536"/>
            <a:ext cx="12420600" cy="729430"/>
          </a:xfrm>
          <a:prstGeom prst="rect">
            <a:avLst/>
          </a:prstGeom>
        </p:spPr>
        <p:txBody>
          <a:bodyPr wrap="square" lIns="0" tIns="0" rIns="0" bIns="0" rtlCol="0" anchor="t">
            <a:spAutoFit/>
          </a:bodyPr>
          <a:lstStyle/>
          <a:p>
            <a:pPr lvl="0">
              <a:lnSpc>
                <a:spcPct val="150000"/>
              </a:lnSpc>
              <a:spcAft>
                <a:spcPts val="800"/>
              </a:spcAft>
            </a:pPr>
            <a:r>
              <a:rPr lang="en-US" sz="3600" b="1" dirty="0" err="1">
                <a:solidFill>
                  <a:schemeClr val="bg1"/>
                </a:solidFill>
                <a:latin typeface="Aileron Regular Bold" panose="00000800000000000000"/>
              </a:rPr>
              <a:t>Perbedaan</a:t>
            </a:r>
            <a:r>
              <a:rPr lang="en-US" sz="3600" b="1" dirty="0">
                <a:solidFill>
                  <a:schemeClr val="bg1"/>
                </a:solidFill>
                <a:latin typeface="Aileron Regular Bold" panose="00000800000000000000"/>
              </a:rPr>
              <a:t> </a:t>
            </a:r>
            <a:r>
              <a:rPr lang="en-US" sz="3600" b="1" dirty="0" err="1">
                <a:solidFill>
                  <a:schemeClr val="bg1"/>
                </a:solidFill>
                <a:latin typeface="Aileron Regular Bold" panose="00000800000000000000"/>
              </a:rPr>
              <a:t>Bakteri</a:t>
            </a:r>
            <a:r>
              <a:rPr lang="en-US" sz="3600" b="1" dirty="0">
                <a:solidFill>
                  <a:schemeClr val="bg1"/>
                </a:solidFill>
                <a:latin typeface="Aileron Regular Bold" panose="00000800000000000000"/>
              </a:rPr>
              <a:t> </a:t>
            </a:r>
            <a:r>
              <a:rPr lang="en-US" sz="3600" b="1" dirty="0" err="1">
                <a:solidFill>
                  <a:schemeClr val="bg1"/>
                </a:solidFill>
                <a:latin typeface="Aileron Regular Bold" panose="00000800000000000000"/>
              </a:rPr>
              <a:t>Termodurik</a:t>
            </a:r>
            <a:r>
              <a:rPr lang="en-US" sz="3600" b="1" dirty="0">
                <a:solidFill>
                  <a:schemeClr val="bg1"/>
                </a:solidFill>
                <a:latin typeface="Aileron Regular Bold" panose="00000800000000000000"/>
              </a:rPr>
              <a:t> Dan </a:t>
            </a:r>
            <a:r>
              <a:rPr lang="en-US" sz="3600" b="1" dirty="0" err="1">
                <a:solidFill>
                  <a:schemeClr val="bg1"/>
                </a:solidFill>
                <a:latin typeface="Aileron Regular Bold" panose="00000800000000000000"/>
              </a:rPr>
              <a:t>Bakteri</a:t>
            </a:r>
            <a:r>
              <a:rPr lang="en-US" sz="3600" b="1" dirty="0">
                <a:solidFill>
                  <a:schemeClr val="bg1"/>
                </a:solidFill>
                <a:latin typeface="Aileron Regular Bold" panose="00000800000000000000"/>
              </a:rPr>
              <a:t> </a:t>
            </a:r>
            <a:r>
              <a:rPr lang="en-US" sz="3600" b="1" dirty="0" err="1">
                <a:solidFill>
                  <a:schemeClr val="bg1"/>
                </a:solidFill>
                <a:latin typeface="Aileron Regular Bold" panose="00000800000000000000"/>
              </a:rPr>
              <a:t>Psikotropik</a:t>
            </a:r>
            <a:r>
              <a:rPr lang="en-US" sz="3600" b="1" dirty="0">
                <a:solidFill>
                  <a:schemeClr val="bg1"/>
                </a:solidFill>
                <a:latin typeface="Aileron Regular Bold" panose="00000800000000000000"/>
              </a:rPr>
              <a:t> </a:t>
            </a:r>
            <a:endParaRPr lang="en-US" sz="3600" b="1" dirty="0">
              <a:solidFill>
                <a:schemeClr val="bg1"/>
              </a:solidFill>
              <a:latin typeface="Aileron Regular Bold" panose="00000800000000000000"/>
            </a:endParaRPr>
          </a:p>
        </p:txBody>
      </p:sp>
      <p:pic>
        <p:nvPicPr>
          <p:cNvPr id="11"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rot="10800000">
            <a:off x="13715999" y="-1"/>
            <a:ext cx="4592444" cy="4592444"/>
          </a:xfrm>
          <a:prstGeom prst="rect">
            <a:avLst/>
          </a:prstGeom>
        </p:spPr>
      </p:pic>
      <p:sp>
        <p:nvSpPr>
          <p:cNvPr id="6" name="TextBox 13"/>
          <p:cNvSpPr txBox="1"/>
          <p:nvPr/>
        </p:nvSpPr>
        <p:spPr>
          <a:xfrm>
            <a:off x="609600" y="2705229"/>
            <a:ext cx="13335000" cy="6126805"/>
          </a:xfrm>
          <a:prstGeom prst="rect">
            <a:avLst/>
          </a:prstGeom>
        </p:spPr>
        <p:txBody>
          <a:bodyPr wrap="square" lIns="0" tIns="0" rIns="0" bIns="0" rtlCol="0" anchor="t">
            <a:spAutoFit/>
          </a:bodyPr>
          <a:lstStyle/>
          <a:p>
            <a:pPr lvl="0">
              <a:lnSpc>
                <a:spcPct val="150000"/>
              </a:lnSpc>
              <a:spcAft>
                <a:spcPts val="800"/>
              </a:spcAft>
            </a:pPr>
            <a:r>
              <a:rPr lang="en-US" sz="3200" dirty="0" err="1">
                <a:solidFill>
                  <a:schemeClr val="bg1"/>
                </a:solidFill>
                <a:latin typeface="Aileron Regular Bold" panose="00000800000000000000"/>
              </a:rPr>
              <a:t>Bakteri</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Termodurik</a:t>
            </a:r>
            <a:r>
              <a:rPr lang="en-US" sz="3200" dirty="0">
                <a:solidFill>
                  <a:schemeClr val="bg1"/>
                </a:solidFill>
                <a:latin typeface="Aileron Regular Bold" panose="00000800000000000000"/>
              </a:rPr>
              <a:t> </a:t>
            </a:r>
            <a:endParaRPr lang="en-US" sz="3200" dirty="0">
              <a:solidFill>
                <a:schemeClr val="bg1"/>
              </a:solidFill>
              <a:latin typeface="Aileron Regular Bold" panose="00000800000000000000"/>
            </a:endParaRPr>
          </a:p>
          <a:p>
            <a:pPr lvl="0">
              <a:lnSpc>
                <a:spcPct val="150000"/>
              </a:lnSpc>
              <a:spcAft>
                <a:spcPts val="800"/>
              </a:spcAft>
            </a:pPr>
            <a:r>
              <a:rPr lang="en-US" sz="3200" dirty="0" err="1">
                <a:solidFill>
                  <a:schemeClr val="bg1"/>
                </a:solidFill>
                <a:latin typeface="Aileron Regular Bold" panose="00000800000000000000"/>
              </a:rPr>
              <a:t>Mikroba</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termodurik</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tidak</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tahan</a:t>
            </a:r>
            <a:r>
              <a:rPr lang="en-US" sz="3200" dirty="0">
                <a:solidFill>
                  <a:schemeClr val="bg1"/>
                </a:solidFill>
                <a:latin typeface="Aileron Regular Bold" panose="00000800000000000000"/>
              </a:rPr>
              <a:t> pada </a:t>
            </a:r>
            <a:r>
              <a:rPr lang="en-US" sz="3200" dirty="0" err="1">
                <a:solidFill>
                  <a:schemeClr val="bg1"/>
                </a:solidFill>
                <a:latin typeface="Aileron Regular Bold" panose="00000800000000000000"/>
              </a:rPr>
              <a:t>suhu</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dingin</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sehingga</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saat</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Penyimpanan</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dingin</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Mikroba</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yg</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muncul</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Sesaat</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setelah</a:t>
            </a:r>
            <a:r>
              <a:rPr lang="en-US" sz="3200" dirty="0">
                <a:solidFill>
                  <a:schemeClr val="bg1"/>
                </a:solidFill>
                <a:latin typeface="Aileron Regular Bold" panose="00000800000000000000"/>
              </a:rPr>
              <a:t> susu di </a:t>
            </a:r>
            <a:r>
              <a:rPr lang="en-US" sz="3200" dirty="0" err="1">
                <a:solidFill>
                  <a:schemeClr val="bg1"/>
                </a:solidFill>
                <a:latin typeface="Aileron Regular Bold" panose="00000800000000000000"/>
              </a:rPr>
              <a:t>Pasteurisasi</a:t>
            </a:r>
            <a:r>
              <a:rPr lang="en-US" sz="3200" dirty="0">
                <a:solidFill>
                  <a:schemeClr val="bg1"/>
                </a:solidFill>
                <a:latin typeface="Aileron Regular Bold" panose="00000800000000000000"/>
              </a:rPr>
              <a:t>.</a:t>
            </a:r>
            <a:endParaRPr lang="en-US" sz="3200" dirty="0">
              <a:solidFill>
                <a:schemeClr val="bg1"/>
              </a:solidFill>
              <a:latin typeface="Aileron Regular Bold" panose="00000800000000000000"/>
            </a:endParaRPr>
          </a:p>
          <a:p>
            <a:pPr lvl="0">
              <a:lnSpc>
                <a:spcPct val="150000"/>
              </a:lnSpc>
              <a:spcAft>
                <a:spcPts val="800"/>
              </a:spcAft>
            </a:pPr>
            <a:r>
              <a:rPr lang="en-US" sz="3200" dirty="0" err="1">
                <a:solidFill>
                  <a:schemeClr val="bg1"/>
                </a:solidFill>
                <a:latin typeface="Aileron Regular Bold" panose="00000800000000000000"/>
              </a:rPr>
              <a:t>Bakteri</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ini</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mempunyai</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suhu</a:t>
            </a:r>
            <a:r>
              <a:rPr lang="en-US" sz="3200" dirty="0">
                <a:solidFill>
                  <a:schemeClr val="bg1"/>
                </a:solidFill>
                <a:latin typeface="Aileron Regular Bold" panose="00000800000000000000"/>
              </a:rPr>
              <a:t> optimum </a:t>
            </a:r>
            <a:r>
              <a:rPr lang="en-US" sz="3200" dirty="0" err="1">
                <a:solidFill>
                  <a:schemeClr val="bg1"/>
                </a:solidFill>
                <a:latin typeface="Aileron Regular Bold" panose="00000800000000000000"/>
              </a:rPr>
              <a:t>pertumbuhan</a:t>
            </a:r>
            <a:r>
              <a:rPr lang="en-US" sz="3200" dirty="0">
                <a:solidFill>
                  <a:schemeClr val="bg1"/>
                </a:solidFill>
                <a:latin typeface="Aileron Regular Bold" panose="00000800000000000000"/>
              </a:rPr>
              <a:t> minimal </a:t>
            </a:r>
            <a:r>
              <a:rPr lang="en-US" sz="3200" dirty="0" err="1">
                <a:solidFill>
                  <a:schemeClr val="bg1"/>
                </a:solidFill>
                <a:latin typeface="Aileron Regular Bold" panose="00000800000000000000"/>
              </a:rPr>
              <a:t>diatas</a:t>
            </a:r>
            <a:r>
              <a:rPr lang="en-US" sz="3200" dirty="0">
                <a:solidFill>
                  <a:schemeClr val="bg1"/>
                </a:solidFill>
                <a:latin typeface="Aileron Regular Bold" panose="00000800000000000000"/>
              </a:rPr>
              <a:t> 45 °C, </a:t>
            </a:r>
            <a:r>
              <a:rPr lang="en-US" sz="3200" dirty="0" err="1">
                <a:solidFill>
                  <a:schemeClr val="bg1"/>
                </a:solidFill>
                <a:latin typeface="Aileron Regular Bold" panose="00000800000000000000"/>
              </a:rPr>
              <a:t>biasanya</a:t>
            </a:r>
            <a:r>
              <a:rPr lang="en-US" sz="3200" dirty="0">
                <a:solidFill>
                  <a:schemeClr val="bg1"/>
                </a:solidFill>
                <a:latin typeface="Aileron Regular Bold" panose="00000800000000000000"/>
              </a:rPr>
              <a:t> 55 ° C </a:t>
            </a:r>
            <a:r>
              <a:rPr lang="en-US" sz="3200" dirty="0" err="1">
                <a:solidFill>
                  <a:schemeClr val="bg1"/>
                </a:solidFill>
                <a:latin typeface="Aileron Regular Bold" panose="00000800000000000000"/>
              </a:rPr>
              <a:t>atau</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lebihCth</a:t>
            </a:r>
            <a:r>
              <a:rPr lang="en-US" sz="3200" dirty="0">
                <a:solidFill>
                  <a:schemeClr val="bg1"/>
                </a:solidFill>
                <a:latin typeface="Aileron Regular Bold" panose="00000800000000000000"/>
              </a:rPr>
              <a:t> : B. </a:t>
            </a:r>
            <a:r>
              <a:rPr lang="en-US" sz="3200" dirty="0" err="1">
                <a:solidFill>
                  <a:schemeClr val="bg1"/>
                </a:solidFill>
                <a:latin typeface="Aileron Regular Bold" panose="00000800000000000000"/>
              </a:rPr>
              <a:t>stearotermophilus</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penyebab</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kebusukan</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asam</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tanpa</a:t>
            </a:r>
            <a:r>
              <a:rPr lang="en-US" sz="3200" dirty="0">
                <a:solidFill>
                  <a:schemeClr val="bg1"/>
                </a:solidFill>
                <a:latin typeface="Aileron Regular Bold" panose="00000800000000000000"/>
              </a:rPr>
              <a:t> gas (flat sour)</a:t>
            </a:r>
            <a:endParaRPr lang="en-US" sz="3200" dirty="0">
              <a:solidFill>
                <a:schemeClr val="bg1"/>
              </a:solidFill>
              <a:latin typeface="Aileron Regular Bold" panose="00000800000000000000"/>
            </a:endParaRPr>
          </a:p>
          <a:p>
            <a:pPr lvl="0">
              <a:lnSpc>
                <a:spcPct val="150000"/>
              </a:lnSpc>
              <a:spcAft>
                <a:spcPts val="800"/>
              </a:spcAft>
            </a:pPr>
            <a:r>
              <a:rPr lang="en-US" sz="3200" dirty="0">
                <a:solidFill>
                  <a:schemeClr val="bg1"/>
                </a:solidFill>
                <a:latin typeface="Aileron Regular Bold" panose="00000800000000000000"/>
              </a:rPr>
              <a:t> </a:t>
            </a:r>
            <a:endParaRPr lang="en-US" sz="3200" dirty="0">
              <a:solidFill>
                <a:schemeClr val="bg1"/>
              </a:solidFill>
              <a:latin typeface="Aileron Regular Bold" panose="0000080000000000000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4B7A9"/>
        </a:solidFill>
        <a:effectLst/>
      </p:bgPr>
    </p:bg>
    <p:spTree>
      <p:nvGrpSpPr>
        <p:cNvPr id="1" name=""/>
        <p:cNvGrpSpPr/>
        <p:nvPr/>
      </p:nvGrpSpPr>
      <p:grpSpPr>
        <a:xfrm>
          <a:off x="0" y="0"/>
          <a:ext cx="0" cy="0"/>
          <a:chOff x="0" y="0"/>
          <a:chExt cx="0" cy="0"/>
        </a:xfrm>
      </p:grpSpPr>
      <p:sp>
        <p:nvSpPr>
          <p:cNvPr id="5" name="TextBox 5"/>
          <p:cNvSpPr txBox="1"/>
          <p:nvPr/>
        </p:nvSpPr>
        <p:spPr>
          <a:xfrm>
            <a:off x="609600" y="1714500"/>
            <a:ext cx="14723327" cy="987450"/>
          </a:xfrm>
          <a:prstGeom prst="rect">
            <a:avLst/>
          </a:prstGeom>
        </p:spPr>
        <p:txBody>
          <a:bodyPr wrap="square" lIns="0" tIns="0" rIns="0" bIns="0" rtlCol="0" anchor="t">
            <a:spAutoFit/>
          </a:bodyPr>
          <a:lstStyle/>
          <a:p>
            <a:pPr algn="ctr">
              <a:lnSpc>
                <a:spcPts val="8400"/>
              </a:lnSpc>
            </a:pPr>
            <a:r>
              <a:rPr lang="en-US" sz="7000" dirty="0" err="1">
                <a:solidFill>
                  <a:srgbClr val="000000"/>
                </a:solidFill>
                <a:latin typeface="RoxboroughCF Light" panose="00000400000000000000"/>
              </a:rPr>
              <a:t>Kelompok</a:t>
            </a:r>
            <a:r>
              <a:rPr lang="en-US" sz="7000" dirty="0">
                <a:solidFill>
                  <a:srgbClr val="000000"/>
                </a:solidFill>
                <a:latin typeface="RoxboroughCF Light" panose="00000400000000000000"/>
              </a:rPr>
              <a:t> 4</a:t>
            </a:r>
            <a:endParaRPr lang="en-US" sz="7000" dirty="0">
              <a:solidFill>
                <a:srgbClr val="000000"/>
              </a:solidFill>
              <a:latin typeface="RoxboroughCF Light" panose="00000400000000000000"/>
            </a:endParaRPr>
          </a:p>
        </p:txBody>
      </p:sp>
      <p:sp>
        <p:nvSpPr>
          <p:cNvPr id="7" name="TextBox 5"/>
          <p:cNvSpPr txBox="1"/>
          <p:nvPr/>
        </p:nvSpPr>
        <p:spPr>
          <a:xfrm>
            <a:off x="3914775" y="3924935"/>
            <a:ext cx="11049000" cy="5181600"/>
          </a:xfrm>
          <a:prstGeom prst="rect">
            <a:avLst/>
          </a:prstGeom>
        </p:spPr>
        <p:txBody>
          <a:bodyPr wrap="square" lIns="0" tIns="0" rIns="0" bIns="0" rtlCol="0" anchor="t">
            <a:spAutoFit/>
          </a:bodyPr>
          <a:lstStyle/>
          <a:p>
            <a:pPr marL="342900" lvl="0" algn="just" rtl="0">
              <a:lnSpc>
                <a:spcPct val="150000"/>
              </a:lnSpc>
              <a:spcBef>
                <a:spcPts val="0"/>
              </a:spcBef>
              <a:spcAft>
                <a:spcPts val="0"/>
              </a:spcAft>
              <a:buAutoNum type="arabicPeriod"/>
            </a:pPr>
            <a:r>
              <a:rPr lang="en-US" altLang="en-ID" sz="3600" b="1" dirty="0"/>
              <a:t> </a:t>
            </a:r>
            <a:r>
              <a:rPr lang="en-ID" sz="3600" b="1" dirty="0"/>
              <a:t>Hana </a:t>
            </a:r>
            <a:r>
              <a:rPr lang="en-ID" sz="3600" b="1" dirty="0" err="1"/>
              <a:t>Adilah</a:t>
            </a:r>
            <a:r>
              <a:rPr lang="en-ID" sz="3600" b="1" dirty="0"/>
              <a:t> Saputri_2114051038</a:t>
            </a:r>
            <a:endParaRPr lang="en-ID" sz="3600" b="1" dirty="0"/>
          </a:p>
          <a:p>
            <a:pPr marL="342900" lvl="0" algn="just" rtl="0">
              <a:lnSpc>
                <a:spcPct val="150000"/>
              </a:lnSpc>
              <a:spcBef>
                <a:spcPts val="0"/>
              </a:spcBef>
              <a:spcAft>
                <a:spcPts val="0"/>
              </a:spcAft>
              <a:buAutoNum type="arabicPeriod"/>
            </a:pPr>
            <a:r>
              <a:rPr lang="en-ID" sz="3600" b="1" dirty="0"/>
              <a:t> Nyoman Tri </a:t>
            </a:r>
            <a:r>
              <a:rPr lang="en-ID" sz="3600" b="1" dirty="0" err="1"/>
              <a:t>Gangga</a:t>
            </a:r>
            <a:r>
              <a:rPr lang="en-ID" sz="3600" b="1" dirty="0"/>
              <a:t> Pebriana_2114051042</a:t>
            </a:r>
            <a:endParaRPr lang="en-ID" sz="3600" b="1" dirty="0"/>
          </a:p>
          <a:p>
            <a:pPr marL="342900" lvl="0" algn="just" rtl="0">
              <a:lnSpc>
                <a:spcPct val="150000"/>
              </a:lnSpc>
              <a:spcBef>
                <a:spcPts val="0"/>
              </a:spcBef>
              <a:spcAft>
                <a:spcPts val="0"/>
              </a:spcAft>
              <a:buAutoNum type="arabicPeriod"/>
            </a:pPr>
            <a:r>
              <a:rPr lang="en-ID" sz="3600" b="1" dirty="0"/>
              <a:t> Tri </a:t>
            </a:r>
            <a:r>
              <a:rPr lang="en-ID" sz="3600" b="1" dirty="0" err="1"/>
              <a:t>Risma</a:t>
            </a:r>
            <a:r>
              <a:rPr lang="en-ID" sz="3600" b="1" dirty="0"/>
              <a:t> Sari_2114051034</a:t>
            </a:r>
            <a:endParaRPr lang="en-ID" sz="3600" b="1" dirty="0"/>
          </a:p>
          <a:p>
            <a:pPr marL="342900" lvl="0" algn="just" rtl="0">
              <a:lnSpc>
                <a:spcPct val="150000"/>
              </a:lnSpc>
              <a:buFont typeface="Montserrat" panose="00000500000000000000"/>
              <a:buAutoNum type="arabicPeriod"/>
            </a:pPr>
            <a:r>
              <a:rPr lang="en-ID" sz="3600" b="1" dirty="0"/>
              <a:t> Wanda </a:t>
            </a:r>
            <a:r>
              <a:rPr lang="en-ID" sz="3600" b="1" dirty="0" err="1"/>
              <a:t>Rahma</a:t>
            </a:r>
            <a:r>
              <a:rPr lang="en-ID" sz="3600" b="1" dirty="0"/>
              <a:t> Azzahra_2114051036</a:t>
            </a:r>
            <a:endParaRPr lang="en-ID" sz="3600" b="1" dirty="0"/>
          </a:p>
          <a:p>
            <a:pPr marL="342900" lvl="0" algn="just" rtl="0">
              <a:lnSpc>
                <a:spcPct val="150000"/>
              </a:lnSpc>
              <a:buFont typeface="Montserrat" panose="00000500000000000000"/>
              <a:buAutoNum type="arabicPeriod"/>
            </a:pPr>
            <a:r>
              <a:rPr lang="en-ID" sz="3600" b="1" dirty="0" err="1"/>
              <a:t> Yulia</a:t>
            </a:r>
            <a:r>
              <a:rPr lang="en-ID" sz="3600" b="1" dirty="0"/>
              <a:t> Nurainy_2114051040</a:t>
            </a:r>
            <a:endParaRPr lang="en-ID" sz="3600" b="1" dirty="0"/>
          </a:p>
          <a:p>
            <a:pPr lvl="0" algn="just" rtl="0">
              <a:lnSpc>
                <a:spcPts val="8400"/>
              </a:lnSpc>
            </a:pPr>
            <a:endParaRPr lang="en-US" sz="7000" dirty="0">
              <a:solidFill>
                <a:srgbClr val="000000"/>
              </a:solidFill>
              <a:latin typeface="RoxboroughCF Light" panose="0000040000000000000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3" name="AutoShape 3"/>
          <p:cNvSpPr/>
          <p:nvPr/>
        </p:nvSpPr>
        <p:spPr>
          <a:xfrm>
            <a:off x="13716000" y="0"/>
            <a:ext cx="4572000" cy="10287000"/>
          </a:xfrm>
          <a:prstGeom prst="rect">
            <a:avLst/>
          </a:prstGeom>
          <a:solidFill>
            <a:srgbClr val="FFFFFF"/>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13716001" y="5694557"/>
            <a:ext cx="4592444" cy="4592444"/>
          </a:xfrm>
          <a:prstGeom prst="rect">
            <a:avLst/>
          </a:prstGeom>
        </p:spPr>
      </p:pic>
      <p:sp>
        <p:nvSpPr>
          <p:cNvPr id="13" name="TextBox 13"/>
          <p:cNvSpPr txBox="1"/>
          <p:nvPr/>
        </p:nvSpPr>
        <p:spPr>
          <a:xfrm>
            <a:off x="1524000" y="1257301"/>
            <a:ext cx="10563922" cy="648383"/>
          </a:xfrm>
          <a:prstGeom prst="rect">
            <a:avLst/>
          </a:prstGeom>
        </p:spPr>
        <p:txBody>
          <a:bodyPr wrap="square" lIns="0" tIns="0" rIns="0" bIns="0" rtlCol="0" anchor="t">
            <a:spAutoFit/>
          </a:bodyPr>
          <a:lstStyle/>
          <a:p>
            <a:pPr lvl="0">
              <a:lnSpc>
                <a:spcPct val="150000"/>
              </a:lnSpc>
              <a:spcAft>
                <a:spcPts val="800"/>
              </a:spcAft>
            </a:pPr>
            <a:r>
              <a:rPr lang="en-US" sz="3200" b="1" dirty="0" err="1">
                <a:solidFill>
                  <a:schemeClr val="bg1"/>
                </a:solidFill>
                <a:latin typeface="Aileron Regular Bold" panose="00000800000000000000"/>
              </a:rPr>
              <a:t>Perbedaan</a:t>
            </a:r>
            <a:r>
              <a:rPr lang="en-US" sz="3200" b="1" dirty="0">
                <a:solidFill>
                  <a:schemeClr val="bg1"/>
                </a:solidFill>
                <a:latin typeface="Aileron Regular Bold" panose="00000800000000000000"/>
              </a:rPr>
              <a:t> </a:t>
            </a:r>
            <a:r>
              <a:rPr lang="en-US" sz="3200" b="1" dirty="0" err="1">
                <a:solidFill>
                  <a:schemeClr val="bg1"/>
                </a:solidFill>
                <a:latin typeface="Aileron Regular Bold" panose="00000800000000000000"/>
              </a:rPr>
              <a:t>Bakteri</a:t>
            </a:r>
            <a:r>
              <a:rPr lang="en-US" sz="3200" b="1" dirty="0">
                <a:solidFill>
                  <a:schemeClr val="bg1"/>
                </a:solidFill>
                <a:latin typeface="Aileron Regular Bold" panose="00000800000000000000"/>
              </a:rPr>
              <a:t> </a:t>
            </a:r>
            <a:r>
              <a:rPr lang="en-US" sz="3200" b="1" dirty="0" err="1">
                <a:solidFill>
                  <a:schemeClr val="bg1"/>
                </a:solidFill>
                <a:latin typeface="Aileron Regular Bold" panose="00000800000000000000"/>
              </a:rPr>
              <a:t>Termodurik</a:t>
            </a:r>
            <a:r>
              <a:rPr lang="en-US" sz="3200" b="1" dirty="0">
                <a:solidFill>
                  <a:schemeClr val="bg1"/>
                </a:solidFill>
                <a:latin typeface="Aileron Regular Bold" panose="00000800000000000000"/>
              </a:rPr>
              <a:t> Dan </a:t>
            </a:r>
            <a:r>
              <a:rPr lang="en-US" sz="3200" b="1" dirty="0" err="1">
                <a:solidFill>
                  <a:schemeClr val="bg1"/>
                </a:solidFill>
                <a:latin typeface="Aileron Regular Bold" panose="00000800000000000000"/>
              </a:rPr>
              <a:t>Bakteri</a:t>
            </a:r>
            <a:r>
              <a:rPr lang="en-US" sz="3200" b="1" dirty="0">
                <a:solidFill>
                  <a:schemeClr val="bg1"/>
                </a:solidFill>
                <a:latin typeface="Aileron Regular Bold" panose="00000800000000000000"/>
              </a:rPr>
              <a:t> </a:t>
            </a:r>
            <a:r>
              <a:rPr lang="en-US" sz="3200" b="1" dirty="0" err="1">
                <a:solidFill>
                  <a:schemeClr val="bg1"/>
                </a:solidFill>
                <a:latin typeface="Aileron Regular Bold" panose="00000800000000000000"/>
              </a:rPr>
              <a:t>Psikotropik</a:t>
            </a:r>
            <a:r>
              <a:rPr lang="en-US" sz="3200" b="1" dirty="0">
                <a:solidFill>
                  <a:schemeClr val="bg1"/>
                </a:solidFill>
                <a:latin typeface="Aileron Regular Bold" panose="00000800000000000000"/>
              </a:rPr>
              <a:t> </a:t>
            </a:r>
            <a:endParaRPr lang="en-US" sz="3200" b="1" dirty="0">
              <a:solidFill>
                <a:schemeClr val="bg1"/>
              </a:solidFill>
              <a:latin typeface="Aileron Regular Bold" panose="00000800000000000000"/>
            </a:endParaRPr>
          </a:p>
        </p:txBody>
      </p:sp>
      <p:pic>
        <p:nvPicPr>
          <p:cNvPr id="11"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rot="10800000">
            <a:off x="13715999" y="-1"/>
            <a:ext cx="4592444" cy="4592444"/>
          </a:xfrm>
          <a:prstGeom prst="rect">
            <a:avLst/>
          </a:prstGeom>
        </p:spPr>
      </p:pic>
      <p:sp>
        <p:nvSpPr>
          <p:cNvPr id="6" name="TextBox 13"/>
          <p:cNvSpPr txBox="1"/>
          <p:nvPr/>
        </p:nvSpPr>
        <p:spPr>
          <a:xfrm>
            <a:off x="609600" y="2705229"/>
            <a:ext cx="13335000" cy="3069558"/>
          </a:xfrm>
          <a:prstGeom prst="rect">
            <a:avLst/>
          </a:prstGeom>
        </p:spPr>
        <p:txBody>
          <a:bodyPr wrap="square" lIns="0" tIns="0" rIns="0" bIns="0" rtlCol="0" anchor="t">
            <a:spAutoFit/>
          </a:bodyPr>
          <a:lstStyle/>
          <a:p>
            <a:pPr lvl="0">
              <a:lnSpc>
                <a:spcPct val="150000"/>
              </a:lnSpc>
              <a:spcAft>
                <a:spcPts val="800"/>
              </a:spcAft>
            </a:pPr>
            <a:r>
              <a:rPr lang="en-US" sz="3200" dirty="0" err="1">
                <a:solidFill>
                  <a:schemeClr val="bg1"/>
                </a:solidFill>
                <a:latin typeface="Aileron Regular Bold" panose="00000800000000000000"/>
              </a:rPr>
              <a:t>Bakteri</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Psikrotopik</a:t>
            </a:r>
            <a:endParaRPr lang="en-US" sz="3200" dirty="0">
              <a:solidFill>
                <a:schemeClr val="bg1"/>
              </a:solidFill>
              <a:latin typeface="Aileron Regular Bold" panose="00000800000000000000"/>
            </a:endParaRPr>
          </a:p>
          <a:p>
            <a:pPr lvl="0">
              <a:lnSpc>
                <a:spcPct val="150000"/>
              </a:lnSpc>
              <a:spcAft>
                <a:spcPts val="800"/>
              </a:spcAft>
            </a:pPr>
            <a:r>
              <a:rPr lang="en-US" sz="3200" dirty="0" err="1">
                <a:solidFill>
                  <a:schemeClr val="bg1"/>
                </a:solidFill>
                <a:latin typeface="Aileron Regular Bold" panose="00000800000000000000"/>
              </a:rPr>
              <a:t>Bakteri</a:t>
            </a:r>
            <a:r>
              <a:rPr lang="en-US" sz="3200" dirty="0">
                <a:solidFill>
                  <a:schemeClr val="bg1"/>
                </a:solidFill>
                <a:latin typeface="Aileron Regular Bold" panose="00000800000000000000"/>
              </a:rPr>
              <a:t> yang </a:t>
            </a:r>
            <a:r>
              <a:rPr lang="en-US" sz="3200" dirty="0" err="1">
                <a:solidFill>
                  <a:schemeClr val="bg1"/>
                </a:solidFill>
                <a:latin typeface="Aileron Regular Bold" panose="00000800000000000000"/>
              </a:rPr>
              <a:t>dapat</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tumbuh</a:t>
            </a:r>
            <a:r>
              <a:rPr lang="en-US" sz="3200" dirty="0">
                <a:solidFill>
                  <a:schemeClr val="bg1"/>
                </a:solidFill>
                <a:latin typeface="Aileron Regular Bold" panose="00000800000000000000"/>
              </a:rPr>
              <a:t> pada </a:t>
            </a:r>
            <a:r>
              <a:rPr lang="en-US" sz="3200" dirty="0" err="1">
                <a:solidFill>
                  <a:schemeClr val="bg1"/>
                </a:solidFill>
                <a:latin typeface="Aileron Regular Bold" panose="00000800000000000000"/>
              </a:rPr>
              <a:t>makanan</a:t>
            </a:r>
            <a:r>
              <a:rPr lang="en-US" sz="3200" dirty="0">
                <a:solidFill>
                  <a:schemeClr val="bg1"/>
                </a:solidFill>
                <a:latin typeface="Aileron Regular Bold" panose="00000800000000000000"/>
              </a:rPr>
              <a:t> yang </a:t>
            </a:r>
            <a:r>
              <a:rPr lang="en-US" sz="3200" dirty="0" err="1">
                <a:solidFill>
                  <a:schemeClr val="bg1"/>
                </a:solidFill>
                <a:latin typeface="Aileron Regular Bold" panose="00000800000000000000"/>
              </a:rPr>
              <a:t>didinginkan</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karena</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masih</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dapat</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tumbuh</a:t>
            </a:r>
            <a:r>
              <a:rPr lang="en-US" sz="3200" dirty="0">
                <a:solidFill>
                  <a:schemeClr val="bg1"/>
                </a:solidFill>
                <a:latin typeface="Aileron Regular Bold" panose="00000800000000000000"/>
              </a:rPr>
              <a:t> pada </a:t>
            </a:r>
            <a:r>
              <a:rPr lang="en-US" sz="3200" dirty="0" err="1">
                <a:solidFill>
                  <a:schemeClr val="bg1"/>
                </a:solidFill>
                <a:latin typeface="Aileron Regular Bold" panose="00000800000000000000"/>
              </a:rPr>
              <a:t>suhu</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sedikit</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diatas</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suhu</a:t>
            </a:r>
            <a:r>
              <a:rPr lang="en-US" sz="3200" dirty="0">
                <a:solidFill>
                  <a:schemeClr val="bg1"/>
                </a:solidFill>
                <a:latin typeface="Aileron Regular Bold" panose="00000800000000000000"/>
              </a:rPr>
              <a:t> </a:t>
            </a:r>
            <a:r>
              <a:rPr lang="en-US" sz="3200" dirty="0" err="1">
                <a:solidFill>
                  <a:schemeClr val="bg1"/>
                </a:solidFill>
                <a:latin typeface="Aileron Regular Bold" panose="00000800000000000000"/>
              </a:rPr>
              <a:t>pembekuan</a:t>
            </a:r>
            <a:endParaRPr lang="en-US" sz="3200">
              <a:solidFill>
                <a:schemeClr val="bg1"/>
              </a:solidFill>
              <a:latin typeface="Aileron Regular Bold" panose="00000800000000000000"/>
            </a:endParaRPr>
          </a:p>
          <a:p>
            <a:pPr lvl="0">
              <a:lnSpc>
                <a:spcPct val="150000"/>
              </a:lnSpc>
              <a:spcAft>
                <a:spcPts val="800"/>
              </a:spcAft>
            </a:pPr>
            <a:r>
              <a:rPr lang="en-US" sz="3200">
                <a:solidFill>
                  <a:schemeClr val="bg1"/>
                </a:solidFill>
                <a:latin typeface="Aileron Regular Bold" panose="00000800000000000000"/>
              </a:rPr>
              <a:t>Cth</a:t>
            </a:r>
            <a:r>
              <a:rPr lang="en-US" sz="3200" dirty="0">
                <a:solidFill>
                  <a:schemeClr val="bg1"/>
                </a:solidFill>
                <a:latin typeface="Aileron Regular Bold" panose="00000800000000000000"/>
              </a:rPr>
              <a:t>: Pseudomonas, Alcaligenes</a:t>
            </a:r>
            <a:endParaRPr lang="en-US" sz="3200" dirty="0">
              <a:solidFill>
                <a:schemeClr val="bg1"/>
              </a:solidFill>
              <a:latin typeface="Aileron Regular Bold" panose="0000080000000000000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C4B7A9"/>
        </a:solidFill>
        <a:effectLst/>
      </p:bgPr>
    </p:bg>
    <p:spTree>
      <p:nvGrpSpPr>
        <p:cNvPr id="1" name=""/>
        <p:cNvGrpSpPr/>
        <p:nvPr/>
      </p:nvGrpSpPr>
      <p:grpSpPr>
        <a:xfrm>
          <a:off x="0" y="0"/>
          <a:ext cx="0" cy="0"/>
          <a:chOff x="0" y="0"/>
          <a:chExt cx="0" cy="0"/>
        </a:xfrm>
      </p:grpSpPr>
      <p:sp>
        <p:nvSpPr>
          <p:cNvPr id="5" name="TextBox 5"/>
          <p:cNvSpPr txBox="1"/>
          <p:nvPr/>
        </p:nvSpPr>
        <p:spPr>
          <a:xfrm>
            <a:off x="1143000" y="342900"/>
            <a:ext cx="14723327" cy="987450"/>
          </a:xfrm>
          <a:prstGeom prst="rect">
            <a:avLst/>
          </a:prstGeom>
        </p:spPr>
        <p:txBody>
          <a:bodyPr wrap="square" lIns="0" tIns="0" rIns="0" bIns="0" rtlCol="0" anchor="t">
            <a:spAutoFit/>
          </a:bodyPr>
          <a:lstStyle/>
          <a:p>
            <a:pPr algn="ctr">
              <a:lnSpc>
                <a:spcPts val="8400"/>
              </a:lnSpc>
            </a:pPr>
            <a:r>
              <a:rPr lang="en-US" sz="7000" dirty="0">
                <a:solidFill>
                  <a:srgbClr val="000000"/>
                </a:solidFill>
                <a:latin typeface="RoxboroughCF Light" panose="00000400000000000000"/>
              </a:rPr>
              <a:t>Daftar </a:t>
            </a:r>
            <a:r>
              <a:rPr lang="en-US" sz="7000" dirty="0" err="1">
                <a:solidFill>
                  <a:srgbClr val="000000"/>
                </a:solidFill>
                <a:latin typeface="RoxboroughCF Light" panose="00000400000000000000"/>
              </a:rPr>
              <a:t>pustaka</a:t>
            </a:r>
            <a:endParaRPr lang="en-US" sz="7000" dirty="0">
              <a:solidFill>
                <a:srgbClr val="000000"/>
              </a:solidFill>
              <a:latin typeface="RoxboroughCF Light" panose="00000400000000000000"/>
            </a:endParaRPr>
          </a:p>
        </p:txBody>
      </p:sp>
      <p:sp>
        <p:nvSpPr>
          <p:cNvPr id="7" name="TextBox 5"/>
          <p:cNvSpPr txBox="1"/>
          <p:nvPr/>
        </p:nvSpPr>
        <p:spPr>
          <a:xfrm>
            <a:off x="1143000" y="1866900"/>
            <a:ext cx="16154400" cy="9723175"/>
          </a:xfrm>
          <a:prstGeom prst="rect">
            <a:avLst/>
          </a:prstGeom>
        </p:spPr>
        <p:txBody>
          <a:bodyPr wrap="square" lIns="0" tIns="0" rIns="0" bIns="0" rtlCol="0" anchor="t">
            <a:spAutoFit/>
          </a:bodyPr>
          <a:lstStyle/>
          <a:p>
            <a:pPr marL="342900" lvl="0" indent="-342900">
              <a:lnSpc>
                <a:spcPct val="150000"/>
              </a:lnSpc>
              <a:spcAft>
                <a:spcPts val="800"/>
              </a:spcAft>
              <a:buFont typeface="Wingdings" panose="05000000000000000000" pitchFamily="2" charset="2"/>
              <a:buChar char=""/>
            </a:pPr>
            <a:r>
              <a:rPr lang="en-US" sz="2000" dirty="0">
                <a:solidFill>
                  <a:srgbClr val="222222"/>
                </a:solidFill>
                <a:effectLst/>
                <a:ea typeface="SimSun" panose="02010600030101010101" pitchFamily="2" charset="-122"/>
                <a:cs typeface="Times New Roman" panose="02020603050405020304" pitchFamily="18" charset="0"/>
              </a:rPr>
              <a:t>SIREGAR, M. T., &amp; Huda, M. (2017). </a:t>
            </a:r>
            <a:r>
              <a:rPr lang="en-US" sz="2000" dirty="0" err="1">
                <a:solidFill>
                  <a:srgbClr val="222222"/>
                </a:solidFill>
                <a:effectLst/>
                <a:ea typeface="SimSun" panose="02010600030101010101" pitchFamily="2" charset="-122"/>
                <a:cs typeface="Times New Roman" panose="02020603050405020304" pitchFamily="18" charset="0"/>
              </a:rPr>
              <a:t>Isolasi</a:t>
            </a:r>
            <a:r>
              <a:rPr lang="en-US" sz="2000" dirty="0">
                <a:solidFill>
                  <a:srgbClr val="222222"/>
                </a:solidFill>
                <a:effectLst/>
                <a:ea typeface="SimSun" panose="02010600030101010101" pitchFamily="2" charset="-122"/>
                <a:cs typeface="Times New Roman" panose="02020603050405020304" pitchFamily="18" charset="0"/>
              </a:rPr>
              <a:t> dan </a:t>
            </a:r>
            <a:r>
              <a:rPr lang="en-US" sz="2000" dirty="0" err="1">
                <a:solidFill>
                  <a:srgbClr val="222222"/>
                </a:solidFill>
                <a:effectLst/>
                <a:ea typeface="SimSun" panose="02010600030101010101" pitchFamily="2" charset="-122"/>
                <a:cs typeface="Times New Roman" panose="02020603050405020304" pitchFamily="18" charset="0"/>
              </a:rPr>
              <a:t>identifikasi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bakteri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termofilik</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dari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sumber</a:t>
            </a:r>
            <a:r>
              <a:rPr lang="en-US" sz="2000" dirty="0">
                <a:solidFill>
                  <a:srgbClr val="222222"/>
                </a:solidFill>
                <a:effectLst/>
                <a:ea typeface="SimSun" panose="02010600030101010101" pitchFamily="2" charset="-122"/>
                <a:cs typeface="Times New Roman" panose="02020603050405020304" pitchFamily="18" charset="0"/>
              </a:rPr>
              <a:t> air </a:t>
            </a:r>
            <a:r>
              <a:rPr lang="en-US" sz="2000" dirty="0" err="1">
                <a:solidFill>
                  <a:srgbClr val="222222"/>
                </a:solidFill>
                <a:effectLst/>
                <a:ea typeface="SimSun" panose="02010600030101010101" pitchFamily="2" charset="-122"/>
                <a:cs typeface="Times New Roman" panose="02020603050405020304" pitchFamily="18" charset="0"/>
              </a:rPr>
              <a:t>panas</a:t>
            </a:r>
            <a:r>
              <a:rPr lang="en-US" sz="2000" dirty="0">
                <a:solidFill>
                  <a:srgbClr val="222222"/>
                </a:solidFill>
                <a:effectLst/>
                <a:ea typeface="SimSun" panose="02010600030101010101" pitchFamily="2" charset="-122"/>
                <a:cs typeface="Times New Roman" panose="02020603050405020304" pitchFamily="18" charset="0"/>
              </a:rPr>
              <a:t> Way </a:t>
            </a:r>
            <a:r>
              <a:rPr lang="en-US" sz="2000" dirty="0" err="1">
                <a:solidFill>
                  <a:srgbClr val="222222"/>
                </a:solidFill>
                <a:effectLst/>
                <a:ea typeface="SimSun" panose="02010600030101010101" pitchFamily="2" charset="-122"/>
                <a:cs typeface="Times New Roman" panose="02020603050405020304" pitchFamily="18" charset="0"/>
              </a:rPr>
              <a:t>Panas</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Bumi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Natar</a:t>
            </a:r>
            <a:r>
              <a:rPr lang="en-US" sz="2000" dirty="0">
                <a:solidFill>
                  <a:srgbClr val="222222"/>
                </a:solidFill>
                <a:effectLst/>
                <a:ea typeface="SimSun" panose="02010600030101010101" pitchFamily="2" charset="-122"/>
                <a:cs typeface="Times New Roman" panose="02020603050405020304" pitchFamily="18" charset="0"/>
              </a:rPr>
              <a:t> Lampung Selatan. </a:t>
            </a:r>
            <a:r>
              <a:rPr lang="en-US" sz="2000" i="1" dirty="0" err="1">
                <a:solidFill>
                  <a:srgbClr val="222222"/>
                </a:solidFill>
                <a:effectLst/>
                <a:ea typeface="SimSun" panose="02010600030101010101" pitchFamily="2" charset="-122"/>
                <a:cs typeface="Times New Roman" panose="02020603050405020304" pitchFamily="18" charset="0"/>
              </a:rPr>
              <a:t>Jurnal</a:t>
            </a:r>
            <a:r>
              <a:rPr lang="en-US" sz="2000" i="1" dirty="0">
                <a:solidFill>
                  <a:srgbClr val="222222"/>
                </a:solidFill>
                <a:effectLst/>
                <a:ea typeface="SimSun" panose="02010600030101010101" pitchFamily="2" charset="-122"/>
                <a:cs typeface="Times New Roman" panose="02020603050405020304" pitchFamily="18" charset="0"/>
              </a:rPr>
              <a:t> </a:t>
            </a:r>
            <a:r>
              <a:rPr lang="en-US" sz="2000" i="1" dirty="0" err="1">
                <a:solidFill>
                  <a:srgbClr val="222222"/>
                </a:solidFill>
                <a:effectLst/>
                <a:ea typeface="SimSun" panose="02010600030101010101" pitchFamily="2" charset="-122"/>
                <a:cs typeface="Times New Roman" panose="02020603050405020304" pitchFamily="18" charset="0"/>
              </a:rPr>
              <a:t>Analis</a:t>
            </a:r>
            <a:r>
              <a:rPr lang="en-US" sz="2000" i="1" dirty="0">
                <a:solidFill>
                  <a:srgbClr val="222222"/>
                </a:solidFill>
                <a:effectLst/>
                <a:ea typeface="SimSun" panose="02010600030101010101" pitchFamily="2" charset="-122"/>
                <a:cs typeface="Times New Roman" panose="02020603050405020304" pitchFamily="18" charset="0"/>
              </a:rPr>
              <a:t> Kesehatan</a:t>
            </a:r>
            <a:r>
              <a:rPr lang="en-US" sz="2000" dirty="0">
                <a:solidFill>
                  <a:srgbClr val="222222"/>
                </a:solidFill>
                <a:effectLst/>
                <a:ea typeface="SimSun" panose="02010600030101010101" pitchFamily="2" charset="-122"/>
                <a:cs typeface="Times New Roman" panose="02020603050405020304" pitchFamily="18" charset="0"/>
              </a:rPr>
              <a:t>, </a:t>
            </a:r>
            <a:r>
              <a:rPr lang="en-US" sz="2000" i="1" dirty="0">
                <a:solidFill>
                  <a:srgbClr val="222222"/>
                </a:solidFill>
                <a:effectLst/>
                <a:ea typeface="SimSun" panose="02010600030101010101" pitchFamily="2" charset="-122"/>
                <a:cs typeface="Times New Roman" panose="02020603050405020304" pitchFamily="18" charset="0"/>
              </a:rPr>
              <a:t>3</a:t>
            </a:r>
            <a:r>
              <a:rPr lang="en-US" sz="2000" dirty="0">
                <a:solidFill>
                  <a:srgbClr val="222222"/>
                </a:solidFill>
                <a:effectLst/>
                <a:ea typeface="SimSun" panose="02010600030101010101" pitchFamily="2" charset="-122"/>
                <a:cs typeface="Times New Roman" panose="02020603050405020304" pitchFamily="18" charset="0"/>
              </a:rPr>
              <a:t>(1), 297-304.</a:t>
            </a:r>
            <a:endParaRPr lang="en-ID" sz="2000" dirty="0">
              <a:effectLst/>
              <a:ea typeface="SimSun" panose="02010600030101010101" pitchFamily="2" charset="-122"/>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r>
              <a:rPr lang="en-US" sz="2000" dirty="0" err="1">
                <a:solidFill>
                  <a:srgbClr val="222222"/>
                </a:solidFill>
                <a:effectLst/>
                <a:ea typeface="SimSun" panose="02010600030101010101" pitchFamily="2" charset="-122"/>
                <a:cs typeface="Times New Roman" panose="02020603050405020304" pitchFamily="18" charset="0"/>
              </a:rPr>
              <a:t>Firliani</a:t>
            </a:r>
            <a:r>
              <a:rPr lang="en-US" sz="2000" dirty="0">
                <a:solidFill>
                  <a:srgbClr val="222222"/>
                </a:solidFill>
                <a:effectLst/>
                <a:ea typeface="SimSun" panose="02010600030101010101" pitchFamily="2" charset="-122"/>
                <a:cs typeface="Times New Roman" panose="02020603050405020304" pitchFamily="18" charset="0"/>
              </a:rPr>
              <a:t>, W., </a:t>
            </a:r>
            <a:r>
              <a:rPr lang="en-US" sz="2000" dirty="0" err="1">
                <a:solidFill>
                  <a:srgbClr val="222222"/>
                </a:solidFill>
                <a:effectLst/>
                <a:ea typeface="SimSun" panose="02010600030101010101" pitchFamily="2" charset="-122"/>
                <a:cs typeface="Times New Roman" panose="02020603050405020304" pitchFamily="18" charset="0"/>
              </a:rPr>
              <a:t>Agustien</a:t>
            </a:r>
            <a:r>
              <a:rPr lang="en-US" sz="2000" dirty="0">
                <a:solidFill>
                  <a:srgbClr val="222222"/>
                </a:solidFill>
                <a:effectLst/>
                <a:ea typeface="SimSun" panose="02010600030101010101" pitchFamily="2" charset="-122"/>
                <a:cs typeface="Times New Roman" panose="02020603050405020304" pitchFamily="18" charset="0"/>
              </a:rPr>
              <a:t>, A., &amp; </a:t>
            </a:r>
            <a:r>
              <a:rPr lang="en-US" sz="2000" dirty="0" err="1">
                <a:solidFill>
                  <a:srgbClr val="222222"/>
                </a:solidFill>
                <a:effectLst/>
                <a:ea typeface="SimSun" panose="02010600030101010101" pitchFamily="2" charset="-122"/>
                <a:cs typeface="Times New Roman" panose="02020603050405020304" pitchFamily="18" charset="0"/>
              </a:rPr>
              <a:t>Febria</a:t>
            </a:r>
            <a:r>
              <a:rPr lang="en-US" sz="2000" dirty="0">
                <a:solidFill>
                  <a:srgbClr val="222222"/>
                </a:solidFill>
                <a:effectLst/>
                <a:ea typeface="SimSun" panose="02010600030101010101" pitchFamily="2" charset="-122"/>
                <a:cs typeface="Times New Roman" panose="02020603050405020304" pitchFamily="18" charset="0"/>
              </a:rPr>
              <a:t>, F. A. (2015). </a:t>
            </a:r>
            <a:r>
              <a:rPr lang="en-US" sz="2000" dirty="0" err="1">
                <a:solidFill>
                  <a:srgbClr val="222222"/>
                </a:solidFill>
                <a:effectLst/>
                <a:ea typeface="SimSun" panose="02010600030101010101" pitchFamily="2" charset="-122"/>
                <a:cs typeface="Times New Roman" panose="02020603050405020304" pitchFamily="18" charset="0"/>
              </a:rPr>
              <a:t>Karakterisasi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Bakteri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Termofilik</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Penghasil</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Enzim</a:t>
            </a:r>
            <a:r>
              <a:rPr lang="en-US" sz="2000" dirty="0">
                <a:solidFill>
                  <a:srgbClr val="222222"/>
                </a:solidFill>
                <a:effectLst/>
                <a:ea typeface="SimSun" panose="02010600030101010101" pitchFamily="2" charset="-122"/>
                <a:cs typeface="Times New Roman" panose="02020603050405020304" pitchFamily="18" charset="0"/>
              </a:rPr>
              <a:t> Protease </a:t>
            </a:r>
            <a:r>
              <a:rPr lang="en-US" sz="2000" dirty="0" err="1">
                <a:solidFill>
                  <a:srgbClr val="222222"/>
                </a:solidFill>
                <a:effectLst/>
                <a:ea typeface="SimSun" panose="02010600030101010101" pitchFamily="2" charset="-122"/>
                <a:cs typeface="Times New Roman" panose="02020603050405020304" pitchFamily="18" charset="0"/>
              </a:rPr>
              <a:t>Netral</a:t>
            </a:r>
            <a:r>
              <a:rPr lang="en-US" sz="2000" dirty="0">
                <a:solidFill>
                  <a:srgbClr val="222222"/>
                </a:solidFill>
                <a:effectLst/>
                <a:ea typeface="SimSun" panose="02010600030101010101" pitchFamily="2" charset="-122"/>
                <a:cs typeface="Times New Roman" panose="02020603050405020304" pitchFamily="18" charset="0"/>
              </a:rPr>
              <a:t>. </a:t>
            </a:r>
            <a:r>
              <a:rPr lang="en-US" sz="2000" i="1" dirty="0" err="1">
                <a:solidFill>
                  <a:srgbClr val="222222"/>
                </a:solidFill>
                <a:effectLst/>
                <a:ea typeface="SimSun" panose="02010600030101010101" pitchFamily="2" charset="-122"/>
                <a:cs typeface="Times New Roman" panose="02020603050405020304" pitchFamily="18" charset="0"/>
              </a:rPr>
              <a:t>Jurnal</a:t>
            </a:r>
            <a:r>
              <a:rPr lang="en-US" sz="2000" i="1" dirty="0">
                <a:solidFill>
                  <a:srgbClr val="222222"/>
                </a:solidFill>
                <a:effectLst/>
                <a:ea typeface="SimSun" panose="02010600030101010101" pitchFamily="2" charset="-122"/>
                <a:cs typeface="Times New Roman" panose="02020603050405020304" pitchFamily="18" charset="0"/>
              </a:rPr>
              <a:t> </a:t>
            </a:r>
            <a:r>
              <a:rPr lang="en-US" sz="2000" i="1" dirty="0" err="1">
                <a:solidFill>
                  <a:srgbClr val="222222"/>
                </a:solidFill>
                <a:effectLst/>
                <a:ea typeface="SimSun" panose="02010600030101010101" pitchFamily="2" charset="-122"/>
                <a:cs typeface="Times New Roman" panose="02020603050405020304" pitchFamily="18" charset="0"/>
              </a:rPr>
              <a:t>Biologi</a:t>
            </a:r>
            <a:r>
              <a:rPr lang="en-US" sz="2000" i="1" dirty="0">
                <a:solidFill>
                  <a:srgbClr val="222222"/>
                </a:solidFill>
                <a:effectLst/>
                <a:ea typeface="SimSun" panose="02010600030101010101" pitchFamily="2" charset="-122"/>
                <a:cs typeface="Times New Roman" panose="02020603050405020304" pitchFamily="18" charset="0"/>
              </a:rPr>
              <a:t> UNAND</a:t>
            </a:r>
            <a:r>
              <a:rPr lang="en-US" sz="2000" dirty="0">
                <a:solidFill>
                  <a:srgbClr val="222222"/>
                </a:solidFill>
                <a:effectLst/>
                <a:ea typeface="SimSun" panose="02010600030101010101" pitchFamily="2" charset="-122"/>
                <a:cs typeface="Times New Roman" panose="02020603050405020304" pitchFamily="18" charset="0"/>
              </a:rPr>
              <a:t>, </a:t>
            </a:r>
            <a:r>
              <a:rPr lang="en-US" sz="2000" i="1" dirty="0">
                <a:solidFill>
                  <a:srgbClr val="222222"/>
                </a:solidFill>
                <a:effectLst/>
                <a:ea typeface="SimSun" panose="02010600030101010101" pitchFamily="2" charset="-122"/>
                <a:cs typeface="Times New Roman" panose="02020603050405020304" pitchFamily="18" charset="0"/>
              </a:rPr>
              <a:t>4</a:t>
            </a:r>
            <a:r>
              <a:rPr lang="en-US" sz="2000" dirty="0">
                <a:solidFill>
                  <a:srgbClr val="222222"/>
                </a:solidFill>
                <a:effectLst/>
                <a:ea typeface="SimSun" panose="02010600030101010101" pitchFamily="2" charset="-122"/>
                <a:cs typeface="Times New Roman" panose="02020603050405020304" pitchFamily="18" charset="0"/>
              </a:rPr>
              <a:t>(1).</a:t>
            </a:r>
            <a:endParaRPr lang="en-ID" sz="2000" dirty="0">
              <a:effectLst/>
              <a:ea typeface="SimSun" panose="02010600030101010101" pitchFamily="2" charset="-122"/>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r>
              <a:rPr lang="en-US" sz="2000" dirty="0">
                <a:solidFill>
                  <a:srgbClr val="222222"/>
                </a:solidFill>
                <a:effectLst/>
                <a:ea typeface="SimSun" panose="02010600030101010101" pitchFamily="2" charset="-122"/>
                <a:cs typeface="Times New Roman" panose="02020603050405020304" pitchFamily="18" charset="0"/>
              </a:rPr>
              <a:t>SASA, S. (2020). </a:t>
            </a:r>
            <a:r>
              <a:rPr lang="en-US" sz="2000" i="1" dirty="0">
                <a:solidFill>
                  <a:srgbClr val="222222"/>
                </a:solidFill>
                <a:effectLst/>
                <a:ea typeface="SimSun" panose="02010600030101010101" pitchFamily="2" charset="-122"/>
                <a:cs typeface="Times New Roman" panose="02020603050405020304" pitchFamily="18" charset="0"/>
              </a:rPr>
              <a:t>ISOLASI DAN KARAKTERISASI BAKTERI TERMOFILIK DARI SUMBER AIR PANAS DESA PINCARA KECAMATAN MASAMBA</a:t>
            </a:r>
            <a:r>
              <a:rPr lang="en-US" sz="2000" dirty="0">
                <a:solidFill>
                  <a:srgbClr val="222222"/>
                </a:solidFill>
                <a:effectLst/>
                <a:ea typeface="SimSun" panose="02010600030101010101" pitchFamily="2" charset="-122"/>
                <a:cs typeface="Times New Roman" panose="02020603050405020304" pitchFamily="18" charset="0"/>
              </a:rPr>
              <a:t> (Doctoral dissertation, UNIVERSITAS COKROAMINOTO PALOPO).</a:t>
            </a:r>
            <a:endParaRPr lang="en-ID" sz="2000" dirty="0">
              <a:effectLst/>
              <a:ea typeface="SimSun" panose="02010600030101010101" pitchFamily="2" charset="-122"/>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r>
              <a:rPr lang="en-US" sz="2000" dirty="0" err="1">
                <a:solidFill>
                  <a:srgbClr val="222222"/>
                </a:solidFill>
                <a:effectLst/>
                <a:ea typeface="SimSun" panose="02010600030101010101" pitchFamily="2" charset="-122"/>
                <a:cs typeface="Times New Roman" panose="02020603050405020304" pitchFamily="18" charset="0"/>
              </a:rPr>
              <a:t>Nirmalasari</a:t>
            </a:r>
            <a:r>
              <a:rPr lang="en-US" sz="2000" dirty="0">
                <a:solidFill>
                  <a:srgbClr val="222222"/>
                </a:solidFill>
                <a:effectLst/>
                <a:ea typeface="SimSun" panose="02010600030101010101" pitchFamily="2" charset="-122"/>
                <a:cs typeface="Times New Roman" panose="02020603050405020304" pitchFamily="18" charset="0"/>
              </a:rPr>
              <a:t>, K. (2003). Analisa </a:t>
            </a:r>
            <a:r>
              <a:rPr lang="en-US" sz="2000" dirty="0" err="1">
                <a:solidFill>
                  <a:srgbClr val="222222"/>
                </a:solidFill>
                <a:effectLst/>
                <a:ea typeface="SimSun" panose="02010600030101010101" pitchFamily="2" charset="-122"/>
                <a:cs typeface="Times New Roman" panose="02020603050405020304" pitchFamily="18" charset="0"/>
              </a:rPr>
              <a:t>Pertumbuhan</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Bakteri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Eschericia</a:t>
            </a:r>
            <a:r>
              <a:rPr lang="en-US" sz="2000" dirty="0">
                <a:solidFill>
                  <a:srgbClr val="222222"/>
                </a:solidFill>
                <a:effectLst/>
                <a:ea typeface="SimSun" panose="02010600030101010101" pitchFamily="2" charset="-122"/>
                <a:cs typeface="Times New Roman" panose="02020603050405020304" pitchFamily="18" charset="0"/>
              </a:rPr>
              <a:t> coli dan </a:t>
            </a:r>
            <a:r>
              <a:rPr lang="en-US" sz="2000" dirty="0" err="1">
                <a:solidFill>
                  <a:srgbClr val="222222"/>
                </a:solidFill>
                <a:effectLst/>
                <a:ea typeface="SimSun" panose="02010600030101010101" pitchFamily="2" charset="-122"/>
                <a:cs typeface="Times New Roman" panose="02020603050405020304" pitchFamily="18" charset="0"/>
              </a:rPr>
              <a:t>Penetapan</a:t>
            </a:r>
            <a:r>
              <a:rPr lang="en-US" sz="2000" dirty="0">
                <a:solidFill>
                  <a:srgbClr val="222222"/>
                </a:solidFill>
                <a:effectLst/>
                <a:ea typeface="SimSun" panose="02010600030101010101" pitchFamily="2" charset="-122"/>
                <a:cs typeface="Times New Roman" panose="02020603050405020304" pitchFamily="18" charset="0"/>
              </a:rPr>
              <a:t> Angka Kuman Total </a:t>
            </a:r>
            <a:r>
              <a:rPr lang="en-US" sz="2000" dirty="0" err="1">
                <a:solidFill>
                  <a:srgbClr val="222222"/>
                </a:solidFill>
                <a:effectLst/>
                <a:ea typeface="SimSun" panose="02010600030101010101" pitchFamily="2" charset="-122"/>
                <a:cs typeface="Times New Roman" panose="02020603050405020304" pitchFamily="18" charset="0"/>
              </a:rPr>
              <a:t>Dalam</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Sediaan</a:t>
            </a:r>
            <a:r>
              <a:rPr lang="en-US" sz="2000" dirty="0">
                <a:solidFill>
                  <a:srgbClr val="222222"/>
                </a:solidFill>
                <a:effectLst/>
                <a:ea typeface="SimSun" panose="02010600030101010101" pitchFamily="2" charset="-122"/>
                <a:cs typeface="Times New Roman" panose="02020603050405020304" pitchFamily="18" charset="0"/>
              </a:rPr>
              <a:t> Susu </a:t>
            </a:r>
            <a:r>
              <a:rPr lang="en-US" sz="2000" dirty="0" err="1">
                <a:solidFill>
                  <a:srgbClr val="222222"/>
                </a:solidFill>
                <a:effectLst/>
                <a:ea typeface="SimSun" panose="02010600030101010101" pitchFamily="2" charset="-122"/>
                <a:cs typeface="Times New Roman" panose="02020603050405020304" pitchFamily="18" charset="0"/>
              </a:rPr>
              <a:t>Pasteurisasi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Selama</a:t>
            </a:r>
            <a:r>
              <a:rPr lang="en-US" sz="2000" dirty="0">
                <a:solidFill>
                  <a:srgbClr val="222222"/>
                </a:solidFill>
                <a:effectLst/>
                <a:ea typeface="SimSun" panose="02010600030101010101" pitchFamily="2" charset="-122"/>
                <a:cs typeface="Times New Roman" panose="02020603050405020304" pitchFamily="18" charset="0"/>
              </a:rPr>
              <a:t> Waktu </a:t>
            </a:r>
            <a:r>
              <a:rPr lang="en-US" sz="2000" dirty="0" err="1">
                <a:solidFill>
                  <a:srgbClr val="222222"/>
                </a:solidFill>
                <a:effectLst/>
                <a:ea typeface="SimSun" panose="02010600030101010101" pitchFamily="2" charset="-122"/>
                <a:cs typeface="Times New Roman" panose="02020603050405020304" pitchFamily="18" charset="0"/>
              </a:rPr>
              <a:t>Penyimpanan</a:t>
            </a:r>
            <a:r>
              <a:rPr lang="en-US" sz="2000" dirty="0">
                <a:solidFill>
                  <a:srgbClr val="222222"/>
                </a:solidFill>
                <a:effectLst/>
                <a:ea typeface="SimSun" panose="02010600030101010101" pitchFamily="2" charset="-122"/>
                <a:cs typeface="Times New Roman" panose="02020603050405020304" pitchFamily="18" charset="0"/>
              </a:rPr>
              <a:t> Yang </a:t>
            </a:r>
            <a:r>
              <a:rPr lang="en-US" sz="2000" dirty="0" err="1">
                <a:solidFill>
                  <a:srgbClr val="222222"/>
                </a:solidFill>
                <a:effectLst/>
                <a:ea typeface="SimSun" panose="02010600030101010101" pitchFamily="2" charset="-122"/>
                <a:cs typeface="Times New Roman" panose="02020603050405020304" pitchFamily="18" charset="0"/>
              </a:rPr>
              <a:t>Berbeda</a:t>
            </a:r>
            <a:r>
              <a:rPr lang="en-US" sz="2000" dirty="0">
                <a:solidFill>
                  <a:srgbClr val="222222"/>
                </a:solidFill>
                <a:effectLst/>
                <a:ea typeface="SimSun" panose="02010600030101010101" pitchFamily="2" charset="-122"/>
                <a:cs typeface="Times New Roman" panose="02020603050405020304" pitchFamily="18" charset="0"/>
              </a:rPr>
              <a:t>.</a:t>
            </a:r>
            <a:endParaRPr lang="en-ID" sz="2000" dirty="0">
              <a:effectLst/>
              <a:ea typeface="SimSun" panose="02010600030101010101" pitchFamily="2" charset="-122"/>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r>
              <a:rPr lang="en-US" sz="2000" dirty="0" err="1">
                <a:solidFill>
                  <a:srgbClr val="222222"/>
                </a:solidFill>
                <a:effectLst/>
                <a:ea typeface="SimSun" panose="02010600030101010101" pitchFamily="2" charset="-122"/>
                <a:cs typeface="Times New Roman" panose="02020603050405020304" pitchFamily="18" charset="0"/>
              </a:rPr>
              <a:t>Andriyani</a:t>
            </a:r>
            <a:r>
              <a:rPr lang="en-US" sz="2000" dirty="0">
                <a:solidFill>
                  <a:srgbClr val="222222"/>
                </a:solidFill>
                <a:effectLst/>
                <a:ea typeface="SimSun" panose="02010600030101010101" pitchFamily="2" charset="-122"/>
                <a:cs typeface="Times New Roman" panose="02020603050405020304" pitchFamily="18" charset="0"/>
              </a:rPr>
              <a:t>, D. (2006). </a:t>
            </a:r>
            <a:r>
              <a:rPr lang="en-US" sz="2000" dirty="0" err="1">
                <a:solidFill>
                  <a:srgbClr val="222222"/>
                </a:solidFill>
                <a:effectLst/>
                <a:ea typeface="SimSun" panose="02010600030101010101" pitchFamily="2" charset="-122"/>
                <a:cs typeface="Times New Roman" panose="02020603050405020304" pitchFamily="18" charset="0"/>
              </a:rPr>
              <a:t>Isolasi</a:t>
            </a:r>
            <a:r>
              <a:rPr lang="en-US" sz="2000" dirty="0">
                <a:solidFill>
                  <a:srgbClr val="222222"/>
                </a:solidFill>
                <a:effectLst/>
                <a:ea typeface="SimSun" panose="02010600030101010101" pitchFamily="2" charset="-122"/>
                <a:cs typeface="Times New Roman" panose="02020603050405020304" pitchFamily="18" charset="0"/>
              </a:rPr>
              <a:t> dan </a:t>
            </a:r>
            <a:r>
              <a:rPr lang="en-US" sz="2000" dirty="0" err="1">
                <a:solidFill>
                  <a:srgbClr val="222222"/>
                </a:solidFill>
                <a:effectLst/>
                <a:ea typeface="SimSun" panose="02010600030101010101" pitchFamily="2" charset="-122"/>
                <a:cs typeface="Times New Roman" panose="02020603050405020304" pitchFamily="18" charset="0"/>
              </a:rPr>
              <a:t>identifikasi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bakteri</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halofilik</a:t>
            </a:r>
            <a:r>
              <a:rPr lang="en-US" sz="2000" dirty="0">
                <a:solidFill>
                  <a:srgbClr val="222222"/>
                </a:solidFill>
                <a:effectLst/>
                <a:ea typeface="SimSun" panose="02010600030101010101" pitchFamily="2" charset="-122"/>
                <a:cs typeface="Times New Roman" panose="02020603050405020304" pitchFamily="18" charset="0"/>
              </a:rPr>
              <a:t> </a:t>
            </a:r>
            <a:r>
              <a:rPr lang="en-US" sz="2000" dirty="0" err="1">
                <a:solidFill>
                  <a:srgbClr val="222222"/>
                </a:solidFill>
                <a:effectLst/>
                <a:ea typeface="SimSun" panose="02010600030101010101" pitchFamily="2" charset="-122"/>
                <a:cs typeface="Times New Roman" panose="02020603050405020304" pitchFamily="18" charset="0"/>
              </a:rPr>
              <a:t>dari</a:t>
            </a:r>
            <a:r>
              <a:rPr lang="en-US" sz="2000" dirty="0">
                <a:solidFill>
                  <a:srgbClr val="222222"/>
                </a:solidFill>
                <a:effectLst/>
                <a:ea typeface="SimSun" panose="02010600030101010101" pitchFamily="2" charset="-122"/>
                <a:cs typeface="Times New Roman" panose="02020603050405020304" pitchFamily="18" charset="0"/>
              </a:rPr>
              <a:t> ikan </a:t>
            </a:r>
            <a:r>
              <a:rPr lang="en-US" sz="2000" dirty="0" err="1">
                <a:solidFill>
                  <a:srgbClr val="222222"/>
                </a:solidFill>
                <a:effectLst/>
                <a:ea typeface="SimSun" panose="02010600030101010101" pitchFamily="2" charset="-122"/>
                <a:cs typeface="Times New Roman" panose="02020603050405020304" pitchFamily="18" charset="0"/>
              </a:rPr>
              <a:t>asin</a:t>
            </a:r>
            <a:r>
              <a:rPr lang="en-US" sz="2000" dirty="0">
                <a:solidFill>
                  <a:srgbClr val="222222"/>
                </a:solidFill>
                <a:effectLst/>
                <a:ea typeface="SimSun" panose="02010600030101010101" pitchFamily="2" charset="-122"/>
                <a:cs typeface="Times New Roman" panose="02020603050405020304" pitchFamily="18" charset="0"/>
              </a:rPr>
              <a:t>.</a:t>
            </a:r>
            <a:endParaRPr lang="en-US" sz="2000" dirty="0">
              <a:solidFill>
                <a:srgbClr val="222222"/>
              </a:solidFill>
              <a:effectLst/>
              <a:ea typeface="SimSun" panose="02010600030101010101" pitchFamily="2" charset="-122"/>
              <a:cs typeface="Times New Roman" panose="02020603050405020304" pitchFamily="18" charset="0"/>
            </a:endParaRPr>
          </a:p>
          <a:p>
            <a:pPr marL="342900" indent="-342900">
              <a:lnSpc>
                <a:spcPct val="150000"/>
              </a:lnSpc>
              <a:spcAft>
                <a:spcPts val="800"/>
              </a:spcAft>
              <a:buFont typeface="Wingdings" panose="05000000000000000000" pitchFamily="2" charset="2"/>
              <a:buChar char=""/>
            </a:pPr>
            <a:r>
              <a:rPr lang="en-ID" sz="2000" dirty="0" err="1">
                <a:solidFill>
                  <a:srgbClr val="222222"/>
                </a:solidFill>
                <a:effectLst/>
                <a:ea typeface="Calibri" panose="020F0502020204030204" pitchFamily="34" charset="0"/>
                <a:cs typeface="Times New Roman" panose="02020603050405020304" pitchFamily="18" charset="0"/>
              </a:rPr>
              <a:t>Kristanti</a:t>
            </a:r>
            <a:r>
              <a:rPr lang="en-ID" sz="2000" dirty="0">
                <a:solidFill>
                  <a:srgbClr val="222222"/>
                </a:solidFill>
                <a:effectLst/>
                <a:ea typeface="Calibri" panose="020F0502020204030204" pitchFamily="34" charset="0"/>
                <a:cs typeface="Times New Roman" panose="02020603050405020304" pitchFamily="18" charset="0"/>
              </a:rPr>
              <a:t>, N. D. (2017). </a:t>
            </a:r>
            <a:r>
              <a:rPr lang="en-ID" sz="2000" dirty="0" err="1">
                <a:solidFill>
                  <a:srgbClr val="222222"/>
                </a:solidFill>
                <a:effectLst/>
                <a:ea typeface="Calibri" panose="020F0502020204030204" pitchFamily="34" charset="0"/>
                <a:cs typeface="Times New Roman" panose="02020603050405020304" pitchFamily="18" charset="0"/>
              </a:rPr>
              <a:t>Daya</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simpan</a:t>
            </a:r>
            <a:r>
              <a:rPr lang="en-ID" sz="2000" dirty="0">
                <a:solidFill>
                  <a:srgbClr val="222222"/>
                </a:solidFill>
                <a:effectLst/>
                <a:ea typeface="Calibri" panose="020F0502020204030204" pitchFamily="34" charset="0"/>
                <a:cs typeface="Times New Roman" panose="02020603050405020304" pitchFamily="18" charset="0"/>
              </a:rPr>
              <a:t> susu </a:t>
            </a:r>
            <a:r>
              <a:rPr lang="en-ID" sz="2000" dirty="0" err="1">
                <a:solidFill>
                  <a:srgbClr val="222222"/>
                </a:solidFill>
                <a:effectLst/>
                <a:ea typeface="Calibri" panose="020F0502020204030204" pitchFamily="34" charset="0"/>
                <a:cs typeface="Times New Roman" panose="02020603050405020304" pitchFamily="18" charset="0"/>
              </a:rPr>
              <a:t>pasteurisasi</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ditinjau</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dari</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kualitas</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mikroba</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termodurik</a:t>
            </a:r>
            <a:r>
              <a:rPr lang="en-ID" sz="2000" dirty="0">
                <a:solidFill>
                  <a:srgbClr val="222222"/>
                </a:solidFill>
                <a:effectLst/>
                <a:ea typeface="Calibri" panose="020F0502020204030204" pitchFamily="34" charset="0"/>
                <a:cs typeface="Times New Roman" panose="02020603050405020304" pitchFamily="18" charset="0"/>
              </a:rPr>
              <a:t> dan </a:t>
            </a:r>
            <a:r>
              <a:rPr lang="en-ID" sz="2000" dirty="0" err="1">
                <a:solidFill>
                  <a:srgbClr val="222222"/>
                </a:solidFill>
                <a:effectLst/>
                <a:ea typeface="Calibri" panose="020F0502020204030204" pitchFamily="34" charset="0"/>
                <a:cs typeface="Times New Roman" panose="02020603050405020304" pitchFamily="18" charset="0"/>
              </a:rPr>
              <a:t>kualitas</a:t>
            </a:r>
            <a:r>
              <a:rPr lang="en-ID" sz="2000" dirty="0">
                <a:solidFill>
                  <a:srgbClr val="222222"/>
                </a:solidFill>
                <a:effectLst/>
                <a:ea typeface="Calibri" panose="020F0502020204030204" pitchFamily="34" charset="0"/>
                <a:cs typeface="Times New Roman" panose="02020603050405020304" pitchFamily="18" charset="0"/>
              </a:rPr>
              <a:t> </a:t>
            </a:r>
            <a:r>
              <a:rPr lang="en-ID" sz="2000" dirty="0" err="1">
                <a:solidFill>
                  <a:srgbClr val="222222"/>
                </a:solidFill>
                <a:effectLst/>
                <a:ea typeface="Calibri" panose="020F0502020204030204" pitchFamily="34" charset="0"/>
                <a:cs typeface="Times New Roman" panose="02020603050405020304" pitchFamily="18" charset="0"/>
              </a:rPr>
              <a:t>kimia</a:t>
            </a:r>
            <a:r>
              <a:rPr lang="en-ID" sz="2000" dirty="0">
                <a:solidFill>
                  <a:srgbClr val="222222"/>
                </a:solidFill>
                <a:effectLst/>
                <a:ea typeface="Calibri" panose="020F0502020204030204" pitchFamily="34" charset="0"/>
                <a:cs typeface="Times New Roman" panose="02020603050405020304" pitchFamily="18" charset="0"/>
              </a:rPr>
              <a:t>. </a:t>
            </a:r>
            <a:r>
              <a:rPr lang="en-ID" sz="2000" i="1" dirty="0" err="1">
                <a:effectLst/>
                <a:ea typeface="Calibri" panose="020F0502020204030204" pitchFamily="34" charset="0"/>
                <a:cs typeface="Times New Roman" panose="02020603050405020304" pitchFamily="18" charset="0"/>
              </a:rPr>
              <a:t>Jurnal</a:t>
            </a:r>
            <a:r>
              <a:rPr lang="en-ID" sz="2000" i="1" dirty="0">
                <a:effectLst/>
                <a:ea typeface="Calibri" panose="020F0502020204030204" pitchFamily="34" charset="0"/>
                <a:cs typeface="Times New Roman" panose="02020603050405020304" pitchFamily="18" charset="0"/>
              </a:rPr>
              <a:t> </a:t>
            </a:r>
            <a:r>
              <a:rPr lang="en-ID" sz="2000" i="1" dirty="0" err="1">
                <a:effectLst/>
                <a:ea typeface="Calibri" panose="020F0502020204030204" pitchFamily="34" charset="0"/>
                <a:cs typeface="Times New Roman" panose="02020603050405020304" pitchFamily="18" charset="0"/>
              </a:rPr>
              <a:t>Ilmu</a:t>
            </a:r>
            <a:r>
              <a:rPr lang="en-ID" sz="2000" i="1" dirty="0">
                <a:effectLst/>
                <a:ea typeface="Calibri" panose="020F0502020204030204" pitchFamily="34" charset="0"/>
                <a:cs typeface="Times New Roman" panose="02020603050405020304" pitchFamily="18" charset="0"/>
              </a:rPr>
              <a:t> dan </a:t>
            </a:r>
            <a:r>
              <a:rPr lang="en-ID" sz="2000" i="1" dirty="0" err="1">
                <a:effectLst/>
                <a:ea typeface="Calibri" panose="020F0502020204030204" pitchFamily="34" charset="0"/>
                <a:cs typeface="Times New Roman" panose="02020603050405020304" pitchFamily="18" charset="0"/>
              </a:rPr>
              <a:t>Teknologi</a:t>
            </a:r>
            <a:r>
              <a:rPr lang="en-ID" sz="2000" i="1" dirty="0">
                <a:effectLst/>
                <a:ea typeface="Calibri" panose="020F0502020204030204" pitchFamily="34" charset="0"/>
                <a:cs typeface="Times New Roman" panose="02020603050405020304" pitchFamily="18" charset="0"/>
              </a:rPr>
              <a:t> Hasil </a:t>
            </a:r>
            <a:r>
              <a:rPr lang="en-ID" sz="2000" i="1" dirty="0" err="1">
                <a:effectLst/>
                <a:ea typeface="Calibri" panose="020F0502020204030204" pitchFamily="34" charset="0"/>
                <a:cs typeface="Times New Roman" panose="02020603050405020304" pitchFamily="18" charset="0"/>
              </a:rPr>
              <a:t>Ternak</a:t>
            </a:r>
            <a:r>
              <a:rPr lang="en-ID" sz="2000" i="1" dirty="0">
                <a:effectLst/>
                <a:ea typeface="Calibri" panose="020F0502020204030204" pitchFamily="34" charset="0"/>
                <a:cs typeface="Times New Roman" panose="02020603050405020304" pitchFamily="18" charset="0"/>
              </a:rPr>
              <a:t> (JITEK)</a:t>
            </a:r>
            <a:r>
              <a:rPr lang="en-ID" sz="2000" dirty="0">
                <a:effectLst/>
                <a:ea typeface="Calibri" panose="020F0502020204030204" pitchFamily="34" charset="0"/>
                <a:cs typeface="Times New Roman" panose="02020603050405020304" pitchFamily="18" charset="0"/>
              </a:rPr>
              <a:t>, </a:t>
            </a:r>
            <a:r>
              <a:rPr lang="en-ID" sz="2000" i="1" dirty="0">
                <a:effectLst/>
                <a:ea typeface="Calibri" panose="020F0502020204030204" pitchFamily="34" charset="0"/>
                <a:cs typeface="Times New Roman" panose="02020603050405020304" pitchFamily="18" charset="0"/>
              </a:rPr>
              <a:t>12</a:t>
            </a:r>
            <a:r>
              <a:rPr lang="en-ID" sz="2000" dirty="0">
                <a:effectLst/>
                <a:ea typeface="Calibri" panose="020F0502020204030204" pitchFamily="34" charset="0"/>
                <a:cs typeface="Times New Roman" panose="02020603050405020304" pitchFamily="18" charset="0"/>
              </a:rPr>
              <a:t>(1), 1-7.</a:t>
            </a:r>
            <a:endParaRPr lang="en-ID" sz="2000" dirty="0">
              <a:effectLst/>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a:solidFill>
                  <a:srgbClr val="222222"/>
                </a:solidFill>
                <a:ea typeface="Calibri" panose="020F0502020204030204" pitchFamily="34" charset="0"/>
                <a:cs typeface="Times New Roman" panose="02020603050405020304" pitchFamily="18" charset="0"/>
              </a:rPr>
              <a:t>T.</a:t>
            </a:r>
            <a:r>
              <a:rPr lang="id-ID" sz="2000" dirty="0">
                <a:solidFill>
                  <a:srgbClr val="222222"/>
                </a:solidFill>
                <a:effectLst/>
                <a:ea typeface="Calibri" panose="020F0502020204030204" pitchFamily="34" charset="0"/>
                <a:cs typeface="Times New Roman" panose="02020603050405020304" pitchFamily="18" charset="0"/>
              </a:rPr>
              <a:t> PALILU, P. R. A. Y. O. L. G. A. (2019). </a:t>
            </a:r>
            <a:r>
              <a:rPr lang="id-ID" sz="2000" i="1" dirty="0">
                <a:solidFill>
                  <a:srgbClr val="222222"/>
                </a:solidFill>
                <a:effectLst/>
                <a:ea typeface="Calibri" panose="020F0502020204030204" pitchFamily="34" charset="0"/>
                <a:cs typeface="Times New Roman" panose="02020603050405020304" pitchFamily="18" charset="0"/>
              </a:rPr>
              <a:t>Skrining Khamir Osmofilik Penghasil Enzim Lipase Sebagai Katalis Dalam Sintesis Biodiesel</a:t>
            </a:r>
            <a:r>
              <a:rPr lang="id-ID" sz="2000" dirty="0">
                <a:solidFill>
                  <a:srgbClr val="222222"/>
                </a:solidFill>
                <a:effectLst/>
                <a:ea typeface="Calibri" panose="020F0502020204030204" pitchFamily="34" charset="0"/>
                <a:cs typeface="Times New Roman" panose="02020603050405020304" pitchFamily="18" charset="0"/>
              </a:rPr>
              <a:t> (Doctoral dissertation, Universitas Gadjah Mada).</a:t>
            </a:r>
            <a:endParaRPr lang="en-ID" sz="2000" dirty="0">
              <a:effectLst/>
              <a:ea typeface="Calibri" panose="020F0502020204030204" pitchFamily="34" charset="0"/>
              <a:cs typeface="Times New Roman" panose="02020603050405020304" pitchFamily="18" charset="0"/>
            </a:endParaRPr>
          </a:p>
          <a:p>
            <a:pPr>
              <a:lnSpc>
                <a:spcPct val="115000"/>
              </a:lnSpc>
              <a:spcAft>
                <a:spcPts val="1000"/>
              </a:spcAft>
            </a:pPr>
            <a:r>
              <a:rPr lang="id-ID" sz="2000" dirty="0">
                <a:solidFill>
                  <a:srgbClr val="222222"/>
                </a:solidFill>
                <a:effectLst/>
                <a:ea typeface="Calibri" panose="020F0502020204030204" pitchFamily="34" charset="0"/>
                <a:cs typeface="Times New Roman" panose="02020603050405020304" pitchFamily="18" charset="0"/>
              </a:rPr>
              <a:t>DHAMAYANTI, R., SURANTO, S., &amp; SETYANINGSIH, R. (2002). The diversity of moulds in the candied salak (Salacca edulis Reinw.). </a:t>
            </a:r>
            <a:r>
              <a:rPr lang="id-ID" sz="2000" i="1" dirty="0">
                <a:solidFill>
                  <a:srgbClr val="222222"/>
                </a:solidFill>
                <a:effectLst/>
                <a:ea typeface="Calibri" panose="020F0502020204030204" pitchFamily="34" charset="0"/>
                <a:cs typeface="Times New Roman" panose="02020603050405020304" pitchFamily="18" charset="0"/>
              </a:rPr>
              <a:t>Biodiversitas Journal of Biological Diversity</a:t>
            </a:r>
            <a:r>
              <a:rPr lang="id-ID" sz="2000" dirty="0">
                <a:solidFill>
                  <a:srgbClr val="222222"/>
                </a:solidFill>
                <a:effectLst/>
                <a:ea typeface="Calibri" panose="020F0502020204030204" pitchFamily="34" charset="0"/>
                <a:cs typeface="Times New Roman" panose="02020603050405020304" pitchFamily="18" charset="0"/>
              </a:rPr>
              <a:t>, </a:t>
            </a:r>
            <a:r>
              <a:rPr lang="id-ID" sz="2000" i="1" dirty="0">
                <a:solidFill>
                  <a:srgbClr val="222222"/>
                </a:solidFill>
                <a:effectLst/>
                <a:ea typeface="Calibri" panose="020F0502020204030204" pitchFamily="34" charset="0"/>
                <a:cs typeface="Times New Roman" panose="02020603050405020304" pitchFamily="18" charset="0"/>
              </a:rPr>
              <a:t>3</a:t>
            </a:r>
            <a:r>
              <a:rPr lang="id-ID" sz="2000" dirty="0">
                <a:solidFill>
                  <a:srgbClr val="222222"/>
                </a:solidFill>
                <a:effectLst/>
                <a:ea typeface="Calibri" panose="020F0502020204030204" pitchFamily="34" charset="0"/>
                <a:cs typeface="Times New Roman" panose="02020603050405020304" pitchFamily="18" charset="0"/>
              </a:rPr>
              <a:t>(2).</a:t>
            </a:r>
            <a:endParaRPr lang="en-ID" sz="2000" dirty="0">
              <a:effectLst/>
              <a:ea typeface="Calibri" panose="020F0502020204030204" pitchFamily="34" charset="0"/>
              <a:cs typeface="Times New Roman" panose="02020603050405020304" pitchFamily="18" charset="0"/>
            </a:endParaRPr>
          </a:p>
          <a:p>
            <a:pPr marL="342900" indent="-342900">
              <a:lnSpc>
                <a:spcPct val="150000"/>
              </a:lnSpc>
              <a:spcAft>
                <a:spcPts val="800"/>
              </a:spcAft>
              <a:buFont typeface="Wingdings" panose="05000000000000000000" pitchFamily="2" charset="2"/>
              <a:buChar char=""/>
            </a:pP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50000"/>
              </a:lnSpc>
              <a:spcAft>
                <a:spcPts val="800"/>
              </a:spcAft>
              <a:buFont typeface="Wingdings" panose="05000000000000000000" pitchFamily="2" charset="2"/>
              <a:buChar char=""/>
            </a:pP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endParaRPr lang="en-ID" sz="1800" dirty="0">
              <a:effectLst/>
              <a:latin typeface="Calibri" panose="020F0502020204030204" pitchFamily="34" charset="0"/>
              <a:ea typeface="SimSun" panose="02010600030101010101" pitchFamily="2" charset="-122"/>
              <a:cs typeface="Times New Roman" panose="02020603050405020304" pitchFamily="18" charset="0"/>
            </a:endParaRPr>
          </a:p>
          <a:p>
            <a:pPr algn="ctr">
              <a:lnSpc>
                <a:spcPts val="8400"/>
              </a:lnSpc>
            </a:pPr>
            <a:endParaRPr lang="en-US" sz="7000" dirty="0">
              <a:solidFill>
                <a:srgbClr val="000000"/>
              </a:solidFill>
              <a:latin typeface="RoxboroughCF Light" panose="0000040000000000000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C4B7A9"/>
        </a:solidFill>
        <a:effectLst/>
      </p:bgPr>
    </p:bg>
    <p:spTree>
      <p:nvGrpSpPr>
        <p:cNvPr id="1" name=""/>
        <p:cNvGrpSpPr/>
        <p:nvPr/>
      </p:nvGrpSpPr>
      <p:grpSpPr>
        <a:xfrm>
          <a:off x="0" y="0"/>
          <a:ext cx="0" cy="0"/>
          <a:chOff x="0" y="0"/>
          <a:chExt cx="0" cy="0"/>
        </a:xfrm>
      </p:grpSpPr>
      <p:sp>
        <p:nvSpPr>
          <p:cNvPr id="5" name="TextBox 5"/>
          <p:cNvSpPr txBox="1"/>
          <p:nvPr/>
        </p:nvSpPr>
        <p:spPr>
          <a:xfrm>
            <a:off x="1143000" y="342900"/>
            <a:ext cx="14723327" cy="987450"/>
          </a:xfrm>
          <a:prstGeom prst="rect">
            <a:avLst/>
          </a:prstGeom>
        </p:spPr>
        <p:txBody>
          <a:bodyPr wrap="square" lIns="0" tIns="0" rIns="0" bIns="0" rtlCol="0" anchor="t">
            <a:spAutoFit/>
          </a:bodyPr>
          <a:lstStyle/>
          <a:p>
            <a:pPr algn="ctr">
              <a:lnSpc>
                <a:spcPts val="8400"/>
              </a:lnSpc>
            </a:pPr>
            <a:r>
              <a:rPr lang="en-US" sz="7000" dirty="0">
                <a:solidFill>
                  <a:srgbClr val="000000"/>
                </a:solidFill>
                <a:latin typeface="RoxboroughCF Light" panose="00000400000000000000"/>
              </a:rPr>
              <a:t>Daftar </a:t>
            </a:r>
            <a:r>
              <a:rPr lang="en-US" sz="7000" dirty="0" err="1">
                <a:solidFill>
                  <a:srgbClr val="000000"/>
                </a:solidFill>
                <a:latin typeface="RoxboroughCF Light" panose="00000400000000000000"/>
              </a:rPr>
              <a:t>pustaka</a:t>
            </a:r>
            <a:endParaRPr lang="en-US" sz="7000" dirty="0">
              <a:solidFill>
                <a:srgbClr val="000000"/>
              </a:solidFill>
              <a:latin typeface="RoxboroughCF Light" panose="00000400000000000000"/>
            </a:endParaRPr>
          </a:p>
        </p:txBody>
      </p:sp>
      <p:sp>
        <p:nvSpPr>
          <p:cNvPr id="7" name="TextBox 5"/>
          <p:cNvSpPr txBox="1"/>
          <p:nvPr/>
        </p:nvSpPr>
        <p:spPr>
          <a:xfrm>
            <a:off x="1143000" y="1866900"/>
            <a:ext cx="16154400" cy="6661439"/>
          </a:xfrm>
          <a:prstGeom prst="rect">
            <a:avLst/>
          </a:prstGeom>
        </p:spPr>
        <p:txBody>
          <a:bodyPr wrap="square" lIns="0" tIns="0" rIns="0" bIns="0" rtlCol="0" anchor="t">
            <a:spAutoFit/>
          </a:bodyPr>
          <a:lstStyle/>
          <a:p>
            <a:pPr marL="342900" indent="-342900">
              <a:lnSpc>
                <a:spcPct val="115000"/>
              </a:lnSpc>
              <a:spcAft>
                <a:spcPts val="1000"/>
              </a:spcAft>
              <a:buFont typeface="Arial" panose="020B0604020202020204" pitchFamily="34" charset="0"/>
              <a:buChar char="•"/>
            </a:pPr>
            <a:r>
              <a:rPr lang="id-ID" sz="2000" dirty="0">
                <a:solidFill>
                  <a:srgbClr val="222222"/>
                </a:solidFill>
                <a:effectLst/>
                <a:ea typeface="Calibri" panose="020F0502020204030204" pitchFamily="34" charset="0"/>
                <a:cs typeface="Times New Roman" panose="02020603050405020304" pitchFamily="18" charset="0"/>
              </a:rPr>
              <a:t>Rimadhini, F. N., Sumardianto, S., &amp; Romadhon, R. (2020). AKTIVITAS ANTIBAKTERI ISOLAT BAKTERI ASAM LAKTAT DARI RUSIP IKAN TERI (Stolephorus sp.) DENGAN KONSENTRASI GULA AREN CAIR YANG BERBEDA. </a:t>
            </a:r>
            <a:r>
              <a:rPr lang="id-ID" sz="2000" i="1" dirty="0">
                <a:solidFill>
                  <a:srgbClr val="222222"/>
                </a:solidFill>
                <a:effectLst/>
                <a:ea typeface="Calibri" panose="020F0502020204030204" pitchFamily="34" charset="0"/>
                <a:cs typeface="Times New Roman" panose="02020603050405020304" pitchFamily="18" charset="0"/>
              </a:rPr>
              <a:t>Jurnal Ilmu dan Teknologi Perikanan</a:t>
            </a:r>
            <a:r>
              <a:rPr lang="id-ID" sz="2000" dirty="0">
                <a:solidFill>
                  <a:srgbClr val="222222"/>
                </a:solidFill>
                <a:effectLst/>
                <a:ea typeface="Calibri" panose="020F0502020204030204" pitchFamily="34" charset="0"/>
                <a:cs typeface="Times New Roman" panose="02020603050405020304" pitchFamily="18" charset="0"/>
              </a:rPr>
              <a:t>, </a:t>
            </a:r>
            <a:r>
              <a:rPr lang="id-ID" sz="2000" i="1" dirty="0">
                <a:solidFill>
                  <a:srgbClr val="222222"/>
                </a:solidFill>
                <a:effectLst/>
                <a:ea typeface="Calibri" panose="020F0502020204030204" pitchFamily="34" charset="0"/>
                <a:cs typeface="Times New Roman" panose="02020603050405020304" pitchFamily="18" charset="0"/>
              </a:rPr>
              <a:t>2</a:t>
            </a:r>
            <a:r>
              <a:rPr lang="id-ID" sz="2000" dirty="0">
                <a:solidFill>
                  <a:srgbClr val="222222"/>
                </a:solidFill>
                <a:effectLst/>
                <a:ea typeface="Calibri" panose="020F0502020204030204" pitchFamily="34" charset="0"/>
                <a:cs typeface="Times New Roman" panose="02020603050405020304" pitchFamily="18" charset="0"/>
              </a:rPr>
              <a:t>(1), 54-63.</a:t>
            </a:r>
            <a:endParaRPr lang="en-ID" sz="2000" dirty="0">
              <a:effectLst/>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id-ID" sz="2000" dirty="0">
                <a:solidFill>
                  <a:srgbClr val="222222"/>
                </a:solidFill>
                <a:effectLst/>
                <a:ea typeface="Calibri" panose="020F0502020204030204" pitchFamily="34" charset="0"/>
                <a:cs typeface="Times New Roman" panose="02020603050405020304" pitchFamily="18" charset="0"/>
              </a:rPr>
              <a:t>Zulfikar, M. F., Kusdiyantini, E., &amp; Jannah, S. N. (2017). IDENTIFIKASI JENIS PIGMEN DAN UJI POTENSI ANTIOKSIDAN EKSTRAK PIGMEN BAKTERI Rhodococcus sp HASIL ISOLASI DARI SEDIMEN SUMBER AIR PANAS GEDONG SONGO. </a:t>
            </a:r>
            <a:r>
              <a:rPr lang="id-ID" sz="2000" i="1" dirty="0">
                <a:solidFill>
                  <a:srgbClr val="222222"/>
                </a:solidFill>
                <a:effectLst/>
                <a:ea typeface="Calibri" panose="020F0502020204030204" pitchFamily="34" charset="0"/>
                <a:cs typeface="Times New Roman" panose="02020603050405020304" pitchFamily="18" charset="0"/>
              </a:rPr>
              <a:t>Jurnal Akademika Biologi</a:t>
            </a:r>
            <a:r>
              <a:rPr lang="id-ID" sz="2000" dirty="0">
                <a:solidFill>
                  <a:srgbClr val="222222"/>
                </a:solidFill>
                <a:effectLst/>
                <a:ea typeface="Calibri" panose="020F0502020204030204" pitchFamily="34" charset="0"/>
                <a:cs typeface="Times New Roman" panose="02020603050405020304" pitchFamily="18" charset="0"/>
              </a:rPr>
              <a:t>, </a:t>
            </a:r>
            <a:r>
              <a:rPr lang="id-ID" sz="2000" i="1" dirty="0">
                <a:solidFill>
                  <a:srgbClr val="222222"/>
                </a:solidFill>
                <a:effectLst/>
                <a:ea typeface="Calibri" panose="020F0502020204030204" pitchFamily="34" charset="0"/>
                <a:cs typeface="Times New Roman" panose="02020603050405020304" pitchFamily="18" charset="0"/>
              </a:rPr>
              <a:t>6</a:t>
            </a:r>
            <a:r>
              <a:rPr lang="id-ID" sz="2000" dirty="0">
                <a:solidFill>
                  <a:srgbClr val="222222"/>
                </a:solidFill>
                <a:effectLst/>
                <a:ea typeface="Calibri" panose="020F0502020204030204" pitchFamily="34" charset="0"/>
                <a:cs typeface="Times New Roman" panose="02020603050405020304" pitchFamily="18" charset="0"/>
              </a:rPr>
              <a:t>(4), </a:t>
            </a:r>
            <a:endParaRPr lang="en-US" sz="2000" dirty="0">
              <a:solidFill>
                <a:srgbClr val="222222"/>
              </a:solidFill>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err="1">
                <a:effectLst/>
                <a:ea typeface="Calibri" panose="020F0502020204030204" pitchFamily="34" charset="0"/>
                <a:cs typeface="Times New Roman" panose="02020603050405020304" pitchFamily="18" charset="0"/>
              </a:rPr>
              <a:t>Budiyanto</a:t>
            </a:r>
            <a:r>
              <a:rPr lang="en-US" sz="2000" dirty="0">
                <a:effectLst/>
                <a:ea typeface="Calibri" panose="020F0502020204030204" pitchFamily="34" charset="0"/>
                <a:cs typeface="Times New Roman" panose="02020603050405020304" pitchFamily="18" charset="0"/>
              </a:rPr>
              <a:t>, A. K. 2002. </a:t>
            </a:r>
            <a:r>
              <a:rPr lang="en-US" sz="2000" i="1" dirty="0" err="1">
                <a:effectLst/>
                <a:ea typeface="Calibri" panose="020F0502020204030204" pitchFamily="34" charset="0"/>
                <a:cs typeface="Times New Roman" panose="02020603050405020304" pitchFamily="18" charset="0"/>
              </a:rPr>
              <a:t>Mikrobiologi</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Terapan</a:t>
            </a:r>
            <a:r>
              <a:rPr lang="en-US" sz="2000" i="1" dirty="0">
                <a:effectLst/>
                <a:ea typeface="Calibri" panose="020F0502020204030204" pitchFamily="34" charset="0"/>
                <a:cs typeface="Times New Roman" panose="02020603050405020304" pitchFamily="18" charset="0"/>
              </a:rPr>
              <a:t>.</a:t>
            </a:r>
            <a:r>
              <a:rPr lang="en-US" sz="2000" dirty="0">
                <a:effectLst/>
                <a:ea typeface="Calibri" panose="020F0502020204030204" pitchFamily="34" charset="0"/>
                <a:cs typeface="Times New Roman" panose="02020603050405020304" pitchFamily="18" charset="0"/>
              </a:rPr>
              <a:t> Universitas Muhammadiyah Malang </a:t>
            </a:r>
            <a:endParaRPr lang="en-ID" sz="2000" dirty="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Press. Malang</a:t>
            </a:r>
            <a:endParaRPr lang="en-ID" sz="2000" dirty="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Lestari, M.D. 2019. </a:t>
            </a:r>
            <a:r>
              <a:rPr lang="en-US" sz="2000" i="1" dirty="0" err="1">
                <a:effectLst/>
                <a:ea typeface="Calibri" panose="020F0502020204030204" pitchFamily="34" charset="0"/>
                <a:cs typeface="Times New Roman" panose="02020603050405020304" pitchFamily="18" charset="0"/>
              </a:rPr>
              <a:t>Skrining</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Bakteri</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Pektinolitik</a:t>
            </a:r>
            <a:r>
              <a:rPr lang="en-US" sz="2000" i="1" dirty="0">
                <a:effectLst/>
                <a:ea typeface="Calibri" panose="020F0502020204030204" pitchFamily="34" charset="0"/>
                <a:cs typeface="Times New Roman" panose="02020603050405020304" pitchFamily="18" charset="0"/>
              </a:rPr>
              <a:t> pada </a:t>
            </a:r>
            <a:r>
              <a:rPr lang="en-US" sz="2000" i="1" dirty="0" err="1">
                <a:effectLst/>
                <a:ea typeface="Calibri" panose="020F0502020204030204" pitchFamily="34" charset="0"/>
                <a:cs typeface="Times New Roman" panose="02020603050405020304" pitchFamily="18" charset="0"/>
              </a:rPr>
              <a:t>Sistem</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Pencernaan</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Crocodolomia</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pavonana</a:t>
            </a:r>
            <a:r>
              <a:rPr lang="en-US" sz="2000" i="1" dirty="0">
                <a:effectLst/>
                <a:ea typeface="Calibri" panose="020F0502020204030204" pitchFamily="34" charset="0"/>
                <a:cs typeface="Times New Roman" panose="02020603050405020304" pitchFamily="18" charset="0"/>
              </a:rPr>
              <a:t> </a:t>
            </a:r>
            <a:r>
              <a:rPr lang="en-US" sz="2000" dirty="0">
                <a:effectLst/>
                <a:ea typeface="Calibri" panose="020F0502020204030204" pitchFamily="34" charset="0"/>
                <a:cs typeface="Times New Roman" panose="02020603050405020304" pitchFamily="18" charset="0"/>
              </a:rPr>
              <a:t>F. </a:t>
            </a:r>
            <a:r>
              <a:rPr lang="en-US" sz="2000" i="1" dirty="0">
                <a:effectLst/>
                <a:ea typeface="Calibri" panose="020F0502020204030204" pitchFamily="34" charset="0"/>
                <a:cs typeface="Times New Roman" panose="02020603050405020304" pitchFamily="18" charset="0"/>
              </a:rPr>
              <a:t>dan </a:t>
            </a:r>
            <a:r>
              <a:rPr lang="en-US" sz="2000" i="1" dirty="0" err="1">
                <a:effectLst/>
                <a:ea typeface="Calibri" panose="020F0502020204030204" pitchFamily="34" charset="0"/>
                <a:cs typeface="Times New Roman" panose="02020603050405020304" pitchFamily="18" charset="0"/>
              </a:rPr>
              <a:t>Purifikasi</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Enzim</a:t>
            </a:r>
            <a:r>
              <a:rPr lang="en-US" sz="2000" i="1" dirty="0">
                <a:effectLst/>
                <a:ea typeface="Calibri" panose="020F0502020204030204" pitchFamily="34" charset="0"/>
                <a:cs typeface="Times New Roman" panose="02020603050405020304" pitchFamily="18" charset="0"/>
              </a:rPr>
              <a:t> yang </a:t>
            </a:r>
            <a:r>
              <a:rPr lang="en-US" sz="2000" i="1" dirty="0" err="1">
                <a:effectLst/>
                <a:ea typeface="Calibri" panose="020F0502020204030204" pitchFamily="34" charset="0"/>
                <a:cs typeface="Times New Roman" panose="02020603050405020304" pitchFamily="18" charset="0"/>
              </a:rPr>
              <a:t>dihasilkan</a:t>
            </a:r>
            <a:r>
              <a:rPr lang="en-US" sz="2000" i="1"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Fakultas</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Matematika</a:t>
            </a:r>
            <a:r>
              <a:rPr lang="en-US" sz="2000" dirty="0">
                <a:effectLst/>
                <a:ea typeface="Calibri" panose="020F0502020204030204" pitchFamily="34" charset="0"/>
                <a:cs typeface="Times New Roman" panose="02020603050405020304" pitchFamily="18" charset="0"/>
              </a:rPr>
              <a:t> dan </a:t>
            </a:r>
            <a:r>
              <a:rPr lang="en-US" sz="2000" dirty="0" err="1">
                <a:effectLst/>
                <a:ea typeface="Calibri" panose="020F0502020204030204" pitchFamily="34" charset="0"/>
                <a:cs typeface="Times New Roman" panose="02020603050405020304" pitchFamily="18" charset="0"/>
              </a:rPr>
              <a:t>Ilmu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Pengetahuan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Alam</a:t>
            </a:r>
            <a:r>
              <a:rPr lang="en-US" sz="2000" dirty="0">
                <a:effectLst/>
                <a:ea typeface="Calibri" panose="020F0502020204030204" pitchFamily="34" charset="0"/>
                <a:cs typeface="Times New Roman" panose="02020603050405020304" pitchFamily="18" charset="0"/>
              </a:rPr>
              <a:t>. Universitas </a:t>
            </a:r>
            <a:r>
              <a:rPr lang="en-US" sz="2000" dirty="0" err="1">
                <a:effectLst/>
                <a:ea typeface="Calibri" panose="020F0502020204030204" pitchFamily="34" charset="0"/>
                <a:cs typeface="Times New Roman" panose="02020603050405020304" pitchFamily="18" charset="0"/>
              </a:rPr>
              <a:t>Jember</a:t>
            </a:r>
            <a:r>
              <a:rPr lang="en-US" sz="2000" dirty="0">
                <a:effectLst/>
                <a:ea typeface="Calibri" panose="020F0502020204030204" pitchFamily="34" charset="0"/>
                <a:cs typeface="Times New Roman" panose="02020603050405020304" pitchFamily="18" charset="0"/>
              </a:rPr>
              <a:t>.</a:t>
            </a:r>
            <a:endParaRPr lang="en-ID" sz="2000" dirty="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err="1">
                <a:effectLst/>
                <a:ea typeface="Calibri" panose="020F0502020204030204" pitchFamily="34" charset="0"/>
                <a:cs typeface="Times New Roman" panose="02020603050405020304" pitchFamily="18" charset="0"/>
              </a:rPr>
              <a:t>Naiola</a:t>
            </a:r>
            <a:r>
              <a:rPr lang="en-US" sz="2000" dirty="0">
                <a:effectLst/>
                <a:ea typeface="Calibri" panose="020F0502020204030204" pitchFamily="34" charset="0"/>
                <a:cs typeface="Times New Roman" panose="02020603050405020304" pitchFamily="18" charset="0"/>
              </a:rPr>
              <a:t>, E. 2008. </a:t>
            </a:r>
            <a:r>
              <a:rPr lang="en-US" sz="2000" i="1" dirty="0" err="1">
                <a:effectLst/>
                <a:ea typeface="Calibri" panose="020F0502020204030204" pitchFamily="34" charset="0"/>
                <a:cs typeface="Times New Roman" panose="02020603050405020304" pitchFamily="18" charset="0"/>
              </a:rPr>
              <a:t>Mikrobia</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Amilolitik</a:t>
            </a:r>
            <a:r>
              <a:rPr lang="en-US" sz="2000" i="1" dirty="0">
                <a:effectLst/>
                <a:ea typeface="Calibri" panose="020F0502020204030204" pitchFamily="34" charset="0"/>
                <a:cs typeface="Times New Roman" panose="02020603050405020304" pitchFamily="18" charset="0"/>
              </a:rPr>
              <a:t> pada </a:t>
            </a:r>
            <a:r>
              <a:rPr lang="en-US" sz="2000" i="1" dirty="0" err="1">
                <a:effectLst/>
                <a:ea typeface="Calibri" panose="020F0502020204030204" pitchFamily="34" charset="0"/>
                <a:cs typeface="Times New Roman" panose="02020603050405020304" pitchFamily="18" charset="0"/>
              </a:rPr>
              <a:t>Nira</a:t>
            </a:r>
            <a:r>
              <a:rPr lang="en-US" sz="2000" i="1" dirty="0">
                <a:effectLst/>
                <a:ea typeface="Calibri" panose="020F0502020204030204" pitchFamily="34" charset="0"/>
                <a:cs typeface="Times New Roman" panose="02020603050405020304" pitchFamily="18" charset="0"/>
              </a:rPr>
              <a:t> dan </a:t>
            </a:r>
            <a:r>
              <a:rPr lang="en-US" sz="2000" i="1" dirty="0" err="1">
                <a:effectLst/>
                <a:ea typeface="Calibri" panose="020F0502020204030204" pitchFamily="34" charset="0"/>
                <a:cs typeface="Times New Roman" panose="02020603050405020304" pitchFamily="18" charset="0"/>
              </a:rPr>
              <a:t>Laru</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dari</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Pulau</a:t>
            </a:r>
            <a:r>
              <a:rPr lang="en-US" sz="2000" i="1" dirty="0">
                <a:effectLst/>
                <a:ea typeface="Calibri" panose="020F0502020204030204" pitchFamily="34" charset="0"/>
                <a:cs typeface="Times New Roman" panose="02020603050405020304" pitchFamily="18" charset="0"/>
              </a:rPr>
              <a:t> Timor, Nusa Tenggara Timur. </a:t>
            </a:r>
            <a:r>
              <a:rPr lang="en-US" sz="2000" dirty="0" err="1">
                <a:effectLst/>
                <a:ea typeface="Calibri" panose="020F0502020204030204" pitchFamily="34" charset="0"/>
                <a:cs typeface="Times New Roman" panose="02020603050405020304" pitchFamily="18" charset="0"/>
              </a:rPr>
              <a:t>Biodervitas</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bidang</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mikobiologi</a:t>
            </a:r>
            <a:r>
              <a:rPr lang="en-US" sz="2000" dirty="0">
                <a:effectLst/>
                <a:ea typeface="Calibri" panose="020F0502020204030204" pitchFamily="34" charset="0"/>
                <a:cs typeface="Times New Roman" panose="02020603050405020304" pitchFamily="18" charset="0"/>
              </a:rPr>
              <a:t>, Lembaga </a:t>
            </a:r>
            <a:r>
              <a:rPr lang="en-US" sz="2000" dirty="0" err="1">
                <a:effectLst/>
                <a:ea typeface="Calibri" panose="020F0502020204030204" pitchFamily="34" charset="0"/>
                <a:cs typeface="Times New Roman" panose="02020603050405020304" pitchFamily="18" charset="0"/>
              </a:rPr>
              <a:t>Ilmu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Pengetahuan</a:t>
            </a:r>
            <a:r>
              <a:rPr lang="en-US" sz="2000" dirty="0">
                <a:effectLst/>
                <a:ea typeface="Calibri" panose="020F0502020204030204" pitchFamily="34" charset="0"/>
                <a:cs typeface="Times New Roman" panose="02020603050405020304" pitchFamily="18" charset="0"/>
              </a:rPr>
              <a:t> Indonesia (LIPI).</a:t>
            </a:r>
            <a:endParaRPr lang="en-ID" sz="2000" dirty="0">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err="1">
                <a:effectLst/>
                <a:ea typeface="Calibri" panose="020F0502020204030204" pitchFamily="34" charset="0"/>
                <a:cs typeface="Times New Roman" panose="02020603050405020304" pitchFamily="18" charset="0"/>
              </a:rPr>
              <a:t>Mufarrikha</a:t>
            </a:r>
            <a:r>
              <a:rPr lang="en-US" sz="2000" dirty="0">
                <a:effectLst/>
                <a:ea typeface="Calibri" panose="020F0502020204030204" pitchFamily="34" charset="0"/>
                <a:cs typeface="Times New Roman" panose="02020603050405020304" pitchFamily="18" charset="0"/>
              </a:rPr>
              <a:t>, I., </a:t>
            </a:r>
            <a:r>
              <a:rPr lang="en-US" sz="2000" dirty="0" err="1">
                <a:effectLst/>
                <a:ea typeface="Calibri" panose="020F0502020204030204" pitchFamily="34" charset="0"/>
                <a:cs typeface="Times New Roman" panose="02020603050405020304" pitchFamily="18" charset="0"/>
              </a:rPr>
              <a:t>Roosdiana</a:t>
            </a:r>
            <a:r>
              <a:rPr lang="en-US" sz="2000" dirty="0">
                <a:effectLst/>
                <a:ea typeface="Calibri" panose="020F0502020204030204" pitchFamily="34" charset="0"/>
                <a:cs typeface="Times New Roman" panose="02020603050405020304" pitchFamily="18" charset="0"/>
              </a:rPr>
              <a:t>, A., </a:t>
            </a:r>
            <a:r>
              <a:rPr lang="en-US" sz="2000" dirty="0" err="1">
                <a:effectLst/>
                <a:ea typeface="Calibri" panose="020F0502020204030204" pitchFamily="34" charset="0"/>
                <a:cs typeface="Times New Roman" panose="02020603050405020304" pitchFamily="18" charset="0"/>
              </a:rPr>
              <a:t>Prasetyawan</a:t>
            </a:r>
            <a:r>
              <a:rPr lang="en-US" sz="2000" dirty="0">
                <a:effectLst/>
                <a:ea typeface="Calibri" panose="020F0502020204030204" pitchFamily="34" charset="0"/>
                <a:cs typeface="Times New Roman" panose="02020603050405020304" pitchFamily="18" charset="0"/>
              </a:rPr>
              <a:t>, S. 2014. </a:t>
            </a:r>
            <a:r>
              <a:rPr lang="en-US" sz="2000" dirty="0" err="1">
                <a:effectLst/>
                <a:ea typeface="Calibri" panose="020F0502020204030204" pitchFamily="34" charset="0"/>
                <a:cs typeface="Times New Roman" panose="02020603050405020304" pitchFamily="18" charset="0"/>
              </a:rPr>
              <a:t>Optimasi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Kondisi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Produksi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Pektinase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dari</a:t>
            </a:r>
            <a:r>
              <a:rPr lang="en-US" sz="2000"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Asspergilus</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niger</a:t>
            </a:r>
            <a:r>
              <a:rPr lang="en-US" sz="2000" i="1" dirty="0">
                <a:effectLst/>
                <a:ea typeface="Calibri" panose="020F0502020204030204" pitchFamily="34" charset="0"/>
                <a:cs typeface="Times New Roman" panose="02020603050405020304" pitchFamily="18" charset="0"/>
              </a:rPr>
              <a:t>. Kimia student </a:t>
            </a:r>
            <a:r>
              <a:rPr lang="en-US" sz="2000" i="1" dirty="0" err="1">
                <a:effectLst/>
                <a:ea typeface="Calibri" panose="020F0502020204030204" pitchFamily="34" charset="0"/>
                <a:cs typeface="Times New Roman" panose="02020603050405020304" pitchFamily="18" charset="0"/>
              </a:rPr>
              <a:t>jurnal</a:t>
            </a:r>
            <a:r>
              <a:rPr lang="en-US" sz="2000" i="1" dirty="0">
                <a:effectLst/>
                <a:ea typeface="Calibri" panose="020F0502020204030204" pitchFamily="34" charset="0"/>
                <a:cs typeface="Times New Roman" panose="02020603050405020304" pitchFamily="18" charset="0"/>
              </a:rPr>
              <a:t>. </a:t>
            </a:r>
            <a:r>
              <a:rPr lang="en-US" sz="2000" dirty="0">
                <a:effectLst/>
                <a:ea typeface="Calibri" panose="020F0502020204030204" pitchFamily="34" charset="0"/>
                <a:cs typeface="Times New Roman" panose="02020603050405020304" pitchFamily="18" charset="0"/>
              </a:rPr>
              <a:t>Universitas </a:t>
            </a:r>
            <a:r>
              <a:rPr lang="en-US" sz="2000" dirty="0" err="1">
                <a:effectLst/>
                <a:ea typeface="Calibri" panose="020F0502020204030204" pitchFamily="34" charset="0"/>
                <a:cs typeface="Times New Roman" panose="02020603050405020304" pitchFamily="18" charset="0"/>
              </a:rPr>
              <a:t>Brawijaya</a:t>
            </a:r>
            <a:r>
              <a:rPr lang="en-US" sz="2000" dirty="0">
                <a:effectLst/>
                <a:ea typeface="Calibri" panose="020F0502020204030204" pitchFamily="34" charset="0"/>
                <a:cs typeface="Times New Roman" panose="02020603050405020304" pitchFamily="18" charset="0"/>
              </a:rPr>
              <a:t>.</a:t>
            </a:r>
            <a:endParaRPr lang="en-ID" sz="2000" dirty="0">
              <a:effectLst/>
              <a:ea typeface="Calibri" panose="020F0502020204030204" pitchFamily="34" charset="0"/>
              <a:cs typeface="Times New Roman" panose="02020603050405020304" pitchFamily="18" charset="0"/>
            </a:endParaRPr>
          </a:p>
          <a:p>
            <a:pPr marL="342900" indent="-342900">
              <a:lnSpc>
                <a:spcPct val="115000"/>
              </a:lnSpc>
              <a:spcAft>
                <a:spcPts val="1000"/>
              </a:spcAft>
              <a:buFont typeface="Arial" panose="020B0604020202020204" pitchFamily="34" charset="0"/>
              <a:buChar char="•"/>
            </a:pPr>
            <a:r>
              <a:rPr lang="en-US" sz="2000" dirty="0" err="1">
                <a:effectLst/>
                <a:ea typeface="Calibri" panose="020F0502020204030204" pitchFamily="34" charset="0"/>
                <a:cs typeface="Times New Roman" panose="02020603050405020304" pitchFamily="18" charset="0"/>
              </a:rPr>
              <a:t>Puspitasari</a:t>
            </a:r>
            <a:r>
              <a:rPr lang="en-US" sz="2000" dirty="0">
                <a:effectLst/>
                <a:ea typeface="Calibri" panose="020F0502020204030204" pitchFamily="34" charset="0"/>
                <a:cs typeface="Times New Roman" panose="02020603050405020304" pitchFamily="18" charset="0"/>
              </a:rPr>
              <a:t>, F.D., </a:t>
            </a:r>
            <a:r>
              <a:rPr lang="en-US" sz="2000" dirty="0" err="1">
                <a:effectLst/>
                <a:ea typeface="Calibri" panose="020F0502020204030204" pitchFamily="34" charset="0"/>
                <a:cs typeface="Times New Roman" panose="02020603050405020304" pitchFamily="18" charset="0"/>
              </a:rPr>
              <a:t>Shovitri</a:t>
            </a:r>
            <a:r>
              <a:rPr lang="en-US" sz="2000" dirty="0">
                <a:effectLst/>
                <a:ea typeface="Calibri" panose="020F0502020204030204" pitchFamily="34" charset="0"/>
                <a:cs typeface="Times New Roman" panose="02020603050405020304" pitchFamily="18" charset="0"/>
              </a:rPr>
              <a:t>, M. and </a:t>
            </a:r>
            <a:r>
              <a:rPr lang="en-US" sz="2000" dirty="0" err="1">
                <a:effectLst/>
                <a:ea typeface="Calibri" panose="020F0502020204030204" pitchFamily="34" charset="0"/>
                <a:cs typeface="Times New Roman" panose="02020603050405020304" pitchFamily="18" charset="0"/>
              </a:rPr>
              <a:t>Kuswytasari</a:t>
            </a:r>
            <a:r>
              <a:rPr lang="en-US" sz="2000" dirty="0">
                <a:effectLst/>
                <a:ea typeface="Calibri" panose="020F0502020204030204" pitchFamily="34" charset="0"/>
                <a:cs typeface="Times New Roman" panose="02020603050405020304" pitchFamily="18" charset="0"/>
              </a:rPr>
              <a:t>, N.D., 2012. </a:t>
            </a:r>
            <a:r>
              <a:rPr lang="en-US" sz="2000" dirty="0" err="1">
                <a:effectLst/>
                <a:ea typeface="Calibri" panose="020F0502020204030204" pitchFamily="34" charset="0"/>
                <a:cs typeface="Times New Roman" panose="02020603050405020304" pitchFamily="18" charset="0"/>
              </a:rPr>
              <a:t>Isolasi</a:t>
            </a:r>
            <a:r>
              <a:rPr lang="en-US" sz="2000" dirty="0">
                <a:effectLst/>
                <a:ea typeface="Calibri" panose="020F0502020204030204" pitchFamily="34" charset="0"/>
                <a:cs typeface="Times New Roman" panose="02020603050405020304" pitchFamily="18" charset="0"/>
              </a:rPr>
              <a:t> dan </a:t>
            </a:r>
            <a:r>
              <a:rPr lang="en-US" sz="2000" dirty="0" err="1">
                <a:effectLst/>
                <a:ea typeface="Calibri" panose="020F0502020204030204" pitchFamily="34" charset="0"/>
                <a:cs typeface="Times New Roman" panose="02020603050405020304" pitchFamily="18" charset="0"/>
              </a:rPr>
              <a:t>Karakterisasi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bakteri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aerob</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proteolitik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tangki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septik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Jurnal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Sains</a:t>
            </a:r>
            <a:r>
              <a:rPr lang="en-US" sz="2000" dirty="0">
                <a:effectLst/>
                <a:ea typeface="Calibri" panose="020F0502020204030204" pitchFamily="34" charset="0"/>
                <a:cs typeface="Times New Roman" panose="02020603050405020304" pitchFamily="18" charset="0"/>
              </a:rPr>
              <a:t> dan </a:t>
            </a:r>
            <a:r>
              <a:rPr lang="en-US" sz="2000" dirty="0" err="1">
                <a:effectLst/>
                <a:ea typeface="Calibri" panose="020F0502020204030204" pitchFamily="34" charset="0"/>
                <a:cs typeface="Times New Roman" panose="02020603050405020304" pitchFamily="18" charset="0"/>
              </a:rPr>
              <a:t>Seni</a:t>
            </a:r>
            <a:r>
              <a:rPr lang="en-US" sz="2000" dirty="0">
                <a:effectLst/>
                <a:ea typeface="Calibri" panose="020F0502020204030204" pitchFamily="34" charset="0"/>
                <a:cs typeface="Times New Roman" panose="02020603050405020304" pitchFamily="18" charset="0"/>
              </a:rPr>
              <a:t> ITS, 1(1), pp. E1- E4.</a:t>
            </a:r>
            <a:endParaRPr lang="en-ID" sz="2000" dirty="0">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000" dirty="0" err="1">
                <a:effectLst/>
                <a:ea typeface="Calibri" panose="020F0502020204030204" pitchFamily="34" charset="0"/>
                <a:cs typeface="Times New Roman" panose="02020603050405020304" pitchFamily="18" charset="0"/>
              </a:rPr>
              <a:t>Yusriah</a:t>
            </a:r>
            <a:r>
              <a:rPr lang="en-US" sz="2000" dirty="0">
                <a:effectLst/>
                <a:ea typeface="Calibri" panose="020F0502020204030204" pitchFamily="34" charset="0"/>
                <a:cs typeface="Times New Roman" panose="02020603050405020304" pitchFamily="18" charset="0"/>
              </a:rPr>
              <a:t> dan N.D </a:t>
            </a:r>
            <a:r>
              <a:rPr lang="en-US" sz="2000" dirty="0" err="1">
                <a:effectLst/>
                <a:ea typeface="Calibri" panose="020F0502020204030204" pitchFamily="34" charset="0"/>
                <a:cs typeface="Times New Roman" panose="02020603050405020304" pitchFamily="18" charset="0"/>
              </a:rPr>
              <a:t>Kuswytasari</a:t>
            </a:r>
            <a:r>
              <a:rPr lang="en-US" sz="2000" dirty="0">
                <a:effectLst/>
                <a:ea typeface="Calibri" panose="020F0502020204030204" pitchFamily="34" charset="0"/>
                <a:cs typeface="Times New Roman" panose="02020603050405020304" pitchFamily="18" charset="0"/>
              </a:rPr>
              <a:t>. 2013. </a:t>
            </a:r>
            <a:r>
              <a:rPr lang="en-US" sz="2000" dirty="0" err="1">
                <a:effectLst/>
                <a:ea typeface="Calibri" panose="020F0502020204030204" pitchFamily="34" charset="0"/>
                <a:cs typeface="Times New Roman" panose="02020603050405020304" pitchFamily="18" charset="0"/>
              </a:rPr>
              <a:t>Pengaruh</a:t>
            </a:r>
            <a:r>
              <a:rPr lang="en-US" sz="2000" dirty="0">
                <a:effectLst/>
                <a:ea typeface="Calibri" panose="020F0502020204030204" pitchFamily="34" charset="0"/>
                <a:cs typeface="Times New Roman" panose="02020603050405020304" pitchFamily="18" charset="0"/>
              </a:rPr>
              <a:t> pH dan </a:t>
            </a:r>
            <a:r>
              <a:rPr lang="en-US" sz="2000" dirty="0" err="1">
                <a:effectLst/>
                <a:ea typeface="Calibri" panose="020F0502020204030204" pitchFamily="34" charset="0"/>
                <a:cs typeface="Times New Roman" panose="02020603050405020304" pitchFamily="18" charset="0"/>
              </a:rPr>
              <a:t>Suhu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Terhadap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Aktivitas</a:t>
            </a:r>
            <a:r>
              <a:rPr lang="en-US" sz="2000" dirty="0">
                <a:effectLst/>
                <a:ea typeface="Calibri" panose="020F0502020204030204" pitchFamily="34" charset="0"/>
                <a:cs typeface="Times New Roman" panose="02020603050405020304" pitchFamily="18" charset="0"/>
              </a:rPr>
              <a:t> Protease Penicillium sp. </a:t>
            </a:r>
            <a:r>
              <a:rPr lang="en-US" sz="2000" dirty="0" err="1">
                <a:effectLst/>
                <a:ea typeface="Calibri" panose="020F0502020204030204" pitchFamily="34" charset="0"/>
                <a:cs typeface="Times New Roman" panose="02020603050405020304" pitchFamily="18" charset="0"/>
              </a:rPr>
              <a:t>Jurnal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Sains</a:t>
            </a:r>
            <a:r>
              <a:rPr lang="en-US" sz="2000" dirty="0">
                <a:effectLst/>
                <a:ea typeface="Calibri" panose="020F0502020204030204" pitchFamily="34" charset="0"/>
                <a:cs typeface="Times New Roman" panose="02020603050405020304" pitchFamily="18" charset="0"/>
              </a:rPr>
              <a:t> dan </a:t>
            </a:r>
            <a:r>
              <a:rPr lang="en-US" sz="2000" dirty="0" err="1">
                <a:effectLst/>
                <a:ea typeface="Calibri" panose="020F0502020204030204" pitchFamily="34" charset="0"/>
                <a:cs typeface="Times New Roman" panose="02020603050405020304" pitchFamily="18" charset="0"/>
              </a:rPr>
              <a:t>Seni</a:t>
            </a:r>
            <a:r>
              <a:rPr lang="en-US" sz="2000" dirty="0">
                <a:effectLst/>
                <a:ea typeface="Calibri" panose="020F0502020204030204" pitchFamily="34" charset="0"/>
                <a:cs typeface="Times New Roman" panose="02020603050405020304" pitchFamily="18" charset="0"/>
              </a:rPr>
              <a:t> POMITS2(1)</a:t>
            </a:r>
            <a:endParaRPr lang="en-ID" sz="2000" dirty="0">
              <a:effectLst/>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endParaRPr lang="en-ID" sz="1800" dirty="0">
              <a:effectLst/>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4B7A9"/>
        </a:solidFill>
        <a:effectLst/>
      </p:bgPr>
    </p:bg>
    <p:spTree>
      <p:nvGrpSpPr>
        <p:cNvPr id="1" name=""/>
        <p:cNvGrpSpPr/>
        <p:nvPr/>
      </p:nvGrpSpPr>
      <p:grpSpPr>
        <a:xfrm>
          <a:off x="0" y="0"/>
          <a:ext cx="0" cy="0"/>
          <a:chOff x="0" y="0"/>
          <a:chExt cx="0" cy="0"/>
        </a:xfrm>
      </p:grpSpPr>
      <p:sp>
        <p:nvSpPr>
          <p:cNvPr id="5" name="TextBox 5"/>
          <p:cNvSpPr txBox="1"/>
          <p:nvPr/>
        </p:nvSpPr>
        <p:spPr>
          <a:xfrm>
            <a:off x="1143000" y="342900"/>
            <a:ext cx="14723327" cy="987450"/>
          </a:xfrm>
          <a:prstGeom prst="rect">
            <a:avLst/>
          </a:prstGeom>
        </p:spPr>
        <p:txBody>
          <a:bodyPr wrap="square" lIns="0" tIns="0" rIns="0" bIns="0" rtlCol="0" anchor="t">
            <a:spAutoFit/>
          </a:bodyPr>
          <a:lstStyle/>
          <a:p>
            <a:pPr algn="ctr">
              <a:lnSpc>
                <a:spcPts val="8400"/>
              </a:lnSpc>
            </a:pPr>
            <a:r>
              <a:rPr lang="en-US" sz="7000" dirty="0">
                <a:solidFill>
                  <a:srgbClr val="000000"/>
                </a:solidFill>
                <a:latin typeface="RoxboroughCF Light" panose="00000400000000000000"/>
              </a:rPr>
              <a:t>Daftar </a:t>
            </a:r>
            <a:r>
              <a:rPr lang="en-US" sz="7000" dirty="0" err="1">
                <a:solidFill>
                  <a:srgbClr val="000000"/>
                </a:solidFill>
                <a:latin typeface="RoxboroughCF Light" panose="00000400000000000000"/>
              </a:rPr>
              <a:t>pustaka</a:t>
            </a:r>
            <a:endParaRPr lang="en-US" sz="7000" dirty="0">
              <a:solidFill>
                <a:srgbClr val="000000"/>
              </a:solidFill>
              <a:latin typeface="RoxboroughCF Light" panose="00000400000000000000"/>
            </a:endParaRPr>
          </a:p>
        </p:txBody>
      </p:sp>
      <p:sp>
        <p:nvSpPr>
          <p:cNvPr id="7" name="TextBox 5"/>
          <p:cNvSpPr txBox="1"/>
          <p:nvPr/>
        </p:nvSpPr>
        <p:spPr>
          <a:xfrm>
            <a:off x="1066800" y="2628900"/>
            <a:ext cx="16154400" cy="4203715"/>
          </a:xfrm>
          <a:prstGeom prst="rect">
            <a:avLst/>
          </a:prstGeom>
        </p:spPr>
        <p:txBody>
          <a:bodyPr wrap="square" lIns="0" tIns="0" rIns="0" bIns="0" rtlCol="0" anchor="t">
            <a:spAutoFit/>
          </a:bodyPr>
          <a:lstStyle/>
          <a:p>
            <a:pPr marL="285750" indent="-285750">
              <a:lnSpc>
                <a:spcPct val="115000"/>
              </a:lnSpc>
              <a:spcAft>
                <a:spcPts val="1000"/>
              </a:spcAft>
              <a:buFont typeface="Arial" panose="020B0604020202020204" pitchFamily="34" charset="0"/>
              <a:buChar char="•"/>
            </a:pPr>
            <a:r>
              <a:rPr lang="en-US" sz="2000" dirty="0" err="1">
                <a:solidFill>
                  <a:srgbClr val="222222"/>
                </a:solidFill>
                <a:effectLst/>
                <a:ea typeface="Calibri" panose="020F0502020204030204" pitchFamily="34" charset="0"/>
                <a:cs typeface="Arial" panose="020B0604020202020204" pitchFamily="34" charset="0"/>
              </a:rPr>
              <a:t>Surbakti</a:t>
            </a:r>
            <a:r>
              <a:rPr lang="en-US" sz="2000" dirty="0">
                <a:solidFill>
                  <a:srgbClr val="222222"/>
                </a:solidFill>
                <a:effectLst/>
                <a:ea typeface="Calibri" panose="020F0502020204030204" pitchFamily="34" charset="0"/>
                <a:cs typeface="Arial" panose="020B0604020202020204" pitchFamily="34" charset="0"/>
              </a:rPr>
              <a:t>, F., &amp; </a:t>
            </a:r>
            <a:r>
              <a:rPr lang="en-US" sz="2000" dirty="0" err="1">
                <a:solidFill>
                  <a:srgbClr val="222222"/>
                </a:solidFill>
                <a:effectLst/>
                <a:ea typeface="Calibri" panose="020F0502020204030204" pitchFamily="34" charset="0"/>
                <a:cs typeface="Arial" panose="020B0604020202020204" pitchFamily="34" charset="0"/>
              </a:rPr>
              <a:t>Hasanah</a:t>
            </a:r>
            <a:r>
              <a:rPr lang="en-US" sz="2000" dirty="0">
                <a:solidFill>
                  <a:srgbClr val="222222"/>
                </a:solidFill>
                <a:effectLst/>
                <a:ea typeface="Calibri" panose="020F0502020204030204" pitchFamily="34" charset="0"/>
                <a:cs typeface="Arial" panose="020B0604020202020204" pitchFamily="34" charset="0"/>
              </a:rPr>
              <a:t>, U. (2019). </a:t>
            </a:r>
            <a:r>
              <a:rPr lang="en-US" sz="2000" dirty="0" err="1">
                <a:solidFill>
                  <a:srgbClr val="222222"/>
                </a:solidFill>
                <a:effectLst/>
                <a:ea typeface="Calibri" panose="020F0502020204030204" pitchFamily="34" charset="0"/>
                <a:cs typeface="Arial" panose="020B0604020202020204" pitchFamily="34" charset="0"/>
              </a:rPr>
              <a:t>Identifikasi</a:t>
            </a:r>
            <a:r>
              <a:rPr lang="en-US" sz="2000" dirty="0">
                <a:solidFill>
                  <a:srgbClr val="222222"/>
                </a:solidFill>
                <a:effectLst/>
                <a:ea typeface="Calibri" panose="020F0502020204030204" pitchFamily="34" charset="0"/>
                <a:cs typeface="Arial" panose="020B0604020202020204" pitchFamily="34" charset="0"/>
              </a:rPr>
              <a:t> dan </a:t>
            </a:r>
            <a:r>
              <a:rPr lang="en-US" sz="2000" dirty="0" err="1">
                <a:solidFill>
                  <a:srgbClr val="222222"/>
                </a:solidFill>
                <a:effectLst/>
                <a:ea typeface="Calibri" panose="020F0502020204030204" pitchFamily="34" charset="0"/>
                <a:cs typeface="Arial" panose="020B0604020202020204" pitchFamily="34" charset="0"/>
              </a:rPr>
              <a:t>Karakterisasi</a:t>
            </a:r>
            <a:r>
              <a:rPr lang="en-US" sz="2000" dirty="0">
                <a:solidFill>
                  <a:srgbClr val="222222"/>
                </a:solidFill>
                <a:effectLst/>
                <a:ea typeface="Calibri" panose="020F0502020204030204" pitchFamily="34" charset="0"/>
                <a:cs typeface="Arial" panose="020B0604020202020204" pitchFamily="34" charset="0"/>
              </a:rPr>
              <a:t> </a:t>
            </a:r>
            <a:r>
              <a:rPr lang="en-US" sz="2000" dirty="0" err="1">
                <a:solidFill>
                  <a:srgbClr val="222222"/>
                </a:solidFill>
                <a:effectLst/>
                <a:ea typeface="Calibri" panose="020F0502020204030204" pitchFamily="34" charset="0"/>
                <a:cs typeface="Arial" panose="020B0604020202020204" pitchFamily="34" charset="0"/>
              </a:rPr>
              <a:t>Bakteri</a:t>
            </a:r>
            <a:r>
              <a:rPr lang="en-US" sz="2000" dirty="0">
                <a:solidFill>
                  <a:srgbClr val="222222"/>
                </a:solidFill>
                <a:effectLst/>
                <a:ea typeface="Calibri" panose="020F0502020204030204" pitchFamily="34" charset="0"/>
                <a:cs typeface="Arial" panose="020B0604020202020204" pitchFamily="34" charset="0"/>
              </a:rPr>
              <a:t> </a:t>
            </a:r>
            <a:r>
              <a:rPr lang="en-US" sz="2000" dirty="0" err="1">
                <a:solidFill>
                  <a:srgbClr val="222222"/>
                </a:solidFill>
                <a:effectLst/>
                <a:ea typeface="Calibri" panose="020F0502020204030204" pitchFamily="34" charset="0"/>
                <a:cs typeface="Arial" panose="020B0604020202020204" pitchFamily="34" charset="0"/>
              </a:rPr>
              <a:t>Asam</a:t>
            </a:r>
            <a:r>
              <a:rPr lang="en-US" sz="2000" dirty="0">
                <a:solidFill>
                  <a:srgbClr val="222222"/>
                </a:solidFill>
                <a:effectLst/>
                <a:ea typeface="Calibri" panose="020F0502020204030204" pitchFamily="34" charset="0"/>
                <a:cs typeface="Arial" panose="020B0604020202020204" pitchFamily="34" charset="0"/>
              </a:rPr>
              <a:t> </a:t>
            </a:r>
            <a:r>
              <a:rPr lang="en-US" sz="2000" dirty="0" err="1">
                <a:solidFill>
                  <a:srgbClr val="222222"/>
                </a:solidFill>
                <a:effectLst/>
                <a:ea typeface="Calibri" panose="020F0502020204030204" pitchFamily="34" charset="0"/>
                <a:cs typeface="Arial" panose="020B0604020202020204" pitchFamily="34" charset="0"/>
              </a:rPr>
              <a:t>Laktat</a:t>
            </a:r>
            <a:r>
              <a:rPr lang="en-US" sz="2000" dirty="0">
                <a:solidFill>
                  <a:srgbClr val="222222"/>
                </a:solidFill>
                <a:effectLst/>
                <a:ea typeface="Calibri" panose="020F0502020204030204" pitchFamily="34" charset="0"/>
                <a:cs typeface="Arial" panose="020B0604020202020204" pitchFamily="34" charset="0"/>
              </a:rPr>
              <a:t> pada </a:t>
            </a:r>
            <a:r>
              <a:rPr lang="en-US" sz="2000" dirty="0" err="1">
                <a:solidFill>
                  <a:srgbClr val="222222"/>
                </a:solidFill>
                <a:effectLst/>
                <a:ea typeface="Calibri" panose="020F0502020204030204" pitchFamily="34" charset="0"/>
                <a:cs typeface="Arial" panose="020B0604020202020204" pitchFamily="34" charset="0"/>
              </a:rPr>
              <a:t>Acar</a:t>
            </a:r>
            <a:r>
              <a:rPr lang="en-US" sz="2000" dirty="0">
                <a:solidFill>
                  <a:srgbClr val="222222"/>
                </a:solidFill>
                <a:effectLst/>
                <a:ea typeface="Calibri" panose="020F0502020204030204" pitchFamily="34" charset="0"/>
                <a:cs typeface="Arial" panose="020B0604020202020204" pitchFamily="34" charset="0"/>
              </a:rPr>
              <a:t> </a:t>
            </a:r>
            <a:r>
              <a:rPr lang="en-US" sz="2000" dirty="0" err="1">
                <a:solidFill>
                  <a:srgbClr val="222222"/>
                </a:solidFill>
                <a:effectLst/>
                <a:ea typeface="Calibri" panose="020F0502020204030204" pitchFamily="34" charset="0"/>
                <a:cs typeface="Arial" panose="020B0604020202020204" pitchFamily="34" charset="0"/>
              </a:rPr>
              <a:t>Ketimun</a:t>
            </a:r>
            <a:r>
              <a:rPr lang="en-US" sz="2000" dirty="0">
                <a:solidFill>
                  <a:srgbClr val="222222"/>
                </a:solidFill>
                <a:effectLst/>
                <a:ea typeface="Calibri" panose="020F0502020204030204" pitchFamily="34" charset="0"/>
                <a:cs typeface="Arial" panose="020B0604020202020204" pitchFamily="34" charset="0"/>
              </a:rPr>
              <a:t> (Cucumis sativus L.) </a:t>
            </a:r>
            <a:r>
              <a:rPr lang="en-US" sz="2000" dirty="0" err="1">
                <a:solidFill>
                  <a:srgbClr val="222222"/>
                </a:solidFill>
                <a:effectLst/>
                <a:ea typeface="Calibri" panose="020F0502020204030204" pitchFamily="34" charset="0"/>
                <a:cs typeface="Arial" panose="020B0604020202020204" pitchFamily="34" charset="0"/>
              </a:rPr>
              <a:t>sebagai</a:t>
            </a:r>
            <a:r>
              <a:rPr lang="en-US" sz="2000" dirty="0">
                <a:solidFill>
                  <a:srgbClr val="222222"/>
                </a:solidFill>
                <a:effectLst/>
                <a:ea typeface="Calibri" panose="020F0502020204030204" pitchFamily="34" charset="0"/>
                <a:cs typeface="Arial" panose="020B0604020202020204" pitchFamily="34" charset="0"/>
              </a:rPr>
              <a:t> </a:t>
            </a:r>
            <a:r>
              <a:rPr lang="en-US" sz="2000" dirty="0" err="1">
                <a:solidFill>
                  <a:srgbClr val="222222"/>
                </a:solidFill>
                <a:effectLst/>
                <a:ea typeface="Calibri" panose="020F0502020204030204" pitchFamily="34" charset="0"/>
                <a:cs typeface="Arial" panose="020B0604020202020204" pitchFamily="34" charset="0"/>
              </a:rPr>
              <a:t>Agensi</a:t>
            </a:r>
            <a:r>
              <a:rPr lang="en-US" sz="2000" dirty="0">
                <a:solidFill>
                  <a:srgbClr val="222222"/>
                </a:solidFill>
                <a:effectLst/>
                <a:ea typeface="Calibri" panose="020F0502020204030204" pitchFamily="34" charset="0"/>
                <a:cs typeface="Arial" panose="020B0604020202020204" pitchFamily="34" charset="0"/>
              </a:rPr>
              <a:t> </a:t>
            </a:r>
            <a:r>
              <a:rPr lang="en-US" sz="2000" dirty="0" err="1">
                <a:solidFill>
                  <a:srgbClr val="222222"/>
                </a:solidFill>
                <a:effectLst/>
                <a:ea typeface="Calibri" panose="020F0502020204030204" pitchFamily="34" charset="0"/>
                <a:cs typeface="Arial" panose="020B0604020202020204" pitchFamily="34" charset="0"/>
              </a:rPr>
              <a:t>Probiotik</a:t>
            </a:r>
            <a:r>
              <a:rPr lang="en-US" sz="2000" dirty="0">
                <a:solidFill>
                  <a:srgbClr val="222222"/>
                </a:solidFill>
                <a:effectLst/>
                <a:ea typeface="Calibri" panose="020F0502020204030204" pitchFamily="34" charset="0"/>
                <a:cs typeface="Arial" panose="020B0604020202020204" pitchFamily="34" charset="0"/>
              </a:rPr>
              <a:t>. </a:t>
            </a:r>
            <a:r>
              <a:rPr lang="en-US" sz="2000" i="1" dirty="0" err="1">
                <a:solidFill>
                  <a:srgbClr val="222222"/>
                </a:solidFill>
                <a:effectLst/>
                <a:ea typeface="Calibri" panose="020F0502020204030204" pitchFamily="34" charset="0"/>
                <a:cs typeface="Arial" panose="020B0604020202020204" pitchFamily="34" charset="0"/>
              </a:rPr>
              <a:t>Jurnal</a:t>
            </a:r>
            <a:r>
              <a:rPr lang="en-US" sz="2000" i="1" dirty="0">
                <a:solidFill>
                  <a:srgbClr val="222222"/>
                </a:solidFill>
                <a:effectLst/>
                <a:ea typeface="Calibri" panose="020F0502020204030204" pitchFamily="34" charset="0"/>
                <a:cs typeface="Arial" panose="020B0604020202020204" pitchFamily="34" charset="0"/>
              </a:rPr>
              <a:t> </a:t>
            </a:r>
            <a:r>
              <a:rPr lang="en-US" sz="2000" i="1" dirty="0" err="1">
                <a:solidFill>
                  <a:srgbClr val="222222"/>
                </a:solidFill>
                <a:effectLst/>
                <a:ea typeface="Calibri" panose="020F0502020204030204" pitchFamily="34" charset="0"/>
                <a:cs typeface="Arial" panose="020B0604020202020204" pitchFamily="34" charset="0"/>
              </a:rPr>
              <a:t>Teknologi</a:t>
            </a:r>
            <a:r>
              <a:rPr lang="en-US" sz="2000" i="1" dirty="0">
                <a:solidFill>
                  <a:srgbClr val="222222"/>
                </a:solidFill>
                <a:effectLst/>
                <a:ea typeface="Calibri" panose="020F0502020204030204" pitchFamily="34" charset="0"/>
                <a:cs typeface="Arial" panose="020B0604020202020204" pitchFamily="34" charset="0"/>
              </a:rPr>
              <a:t> </a:t>
            </a:r>
            <a:r>
              <a:rPr lang="en-US" sz="2000" i="1" dirty="0" err="1">
                <a:solidFill>
                  <a:srgbClr val="222222"/>
                </a:solidFill>
                <a:effectLst/>
                <a:ea typeface="Calibri" panose="020F0502020204030204" pitchFamily="34" charset="0"/>
                <a:cs typeface="Arial" panose="020B0604020202020204" pitchFamily="34" charset="0"/>
              </a:rPr>
              <a:t>Pangan</a:t>
            </a:r>
            <a:r>
              <a:rPr lang="en-US" sz="2000" i="1" dirty="0">
                <a:solidFill>
                  <a:srgbClr val="222222"/>
                </a:solidFill>
                <a:effectLst/>
                <a:ea typeface="Calibri" panose="020F0502020204030204" pitchFamily="34" charset="0"/>
                <a:cs typeface="Arial" panose="020B0604020202020204" pitchFamily="34" charset="0"/>
              </a:rPr>
              <a:t> dan Kesehatan (Journal of Food Technology And Health)</a:t>
            </a:r>
            <a:r>
              <a:rPr lang="en-US" sz="2000" dirty="0">
                <a:solidFill>
                  <a:srgbClr val="222222"/>
                </a:solidFill>
                <a:effectLst/>
                <a:ea typeface="Calibri" panose="020F0502020204030204" pitchFamily="34" charset="0"/>
                <a:cs typeface="Arial" panose="020B0604020202020204" pitchFamily="34" charset="0"/>
              </a:rPr>
              <a:t>, </a:t>
            </a:r>
            <a:r>
              <a:rPr lang="en-US" sz="2000" i="1" dirty="0">
                <a:solidFill>
                  <a:srgbClr val="222222"/>
                </a:solidFill>
                <a:effectLst/>
                <a:ea typeface="Calibri" panose="020F0502020204030204" pitchFamily="34" charset="0"/>
                <a:cs typeface="Arial" panose="020B0604020202020204" pitchFamily="34" charset="0"/>
              </a:rPr>
              <a:t>1</a:t>
            </a:r>
            <a:r>
              <a:rPr lang="en-US" sz="2000" dirty="0">
                <a:solidFill>
                  <a:srgbClr val="222222"/>
                </a:solidFill>
                <a:effectLst/>
                <a:ea typeface="Calibri" panose="020F0502020204030204" pitchFamily="34" charset="0"/>
                <a:cs typeface="Arial" panose="020B0604020202020204" pitchFamily="34" charset="0"/>
              </a:rPr>
              <a:t>(1), 31-37. </a:t>
            </a:r>
            <a:endParaRPr lang="en-ID" sz="2000" dirty="0">
              <a:effectLst/>
              <a:ea typeface="Calibri" panose="020F0502020204030204" pitchFamily="34"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US" sz="2000" dirty="0" err="1">
                <a:solidFill>
                  <a:srgbClr val="222222"/>
                </a:solidFill>
                <a:effectLst/>
                <a:ea typeface="Calibri" panose="020F0502020204030204" pitchFamily="34" charset="0"/>
                <a:cs typeface="Calibri" panose="020F0502020204030204" pitchFamily="34" charset="0"/>
              </a:rPr>
              <a:t>Astri</a:t>
            </a:r>
            <a:r>
              <a:rPr lang="en-US" sz="2000" dirty="0">
                <a:solidFill>
                  <a:srgbClr val="222222"/>
                </a:solidFill>
                <a:effectLst/>
                <a:ea typeface="Calibri" panose="020F0502020204030204" pitchFamily="34" charset="0"/>
                <a:cs typeface="Calibri" panose="020F0502020204030204" pitchFamily="34" charset="0"/>
              </a:rPr>
              <a:t>, Y. (2019). </a:t>
            </a:r>
            <a:r>
              <a:rPr lang="en-US" sz="2000" i="1" dirty="0" err="1">
                <a:solidFill>
                  <a:srgbClr val="222222"/>
                </a:solidFill>
                <a:effectLst/>
                <a:ea typeface="Calibri" panose="020F0502020204030204" pitchFamily="34" charset="0"/>
                <a:cs typeface="Calibri" panose="020F0502020204030204" pitchFamily="34" charset="0"/>
              </a:rPr>
              <a:t>Isolasi</a:t>
            </a:r>
            <a:r>
              <a:rPr lang="en-US" sz="2000" i="1" dirty="0">
                <a:solidFill>
                  <a:srgbClr val="222222"/>
                </a:solidFill>
                <a:effectLst/>
                <a:ea typeface="Calibri" panose="020F0502020204030204" pitchFamily="34" charset="0"/>
                <a:cs typeface="Calibri" panose="020F0502020204030204" pitchFamily="34" charset="0"/>
              </a:rPr>
              <a:t> dan </a:t>
            </a:r>
            <a:r>
              <a:rPr lang="en-US" sz="2000" i="1" dirty="0" err="1">
                <a:solidFill>
                  <a:srgbClr val="222222"/>
                </a:solidFill>
                <a:effectLst/>
                <a:ea typeface="Calibri" panose="020F0502020204030204" pitchFamily="34" charset="0"/>
                <a:cs typeface="Calibri" panose="020F0502020204030204" pitchFamily="34" charset="0"/>
              </a:rPr>
              <a:t>Karakteristik</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Bakteri</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Asam</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Laktat</a:t>
            </a:r>
            <a:r>
              <a:rPr lang="en-US" sz="2000" i="1" dirty="0">
                <a:solidFill>
                  <a:srgbClr val="222222"/>
                </a:solidFill>
                <a:effectLst/>
                <a:ea typeface="Calibri" panose="020F0502020204030204" pitchFamily="34" charset="0"/>
                <a:cs typeface="Calibri" panose="020F0502020204030204" pitchFamily="34" charset="0"/>
              </a:rPr>
              <a:t> (BAL) </a:t>
            </a:r>
            <a:r>
              <a:rPr lang="en-US" sz="2000" i="1" dirty="0" err="1">
                <a:solidFill>
                  <a:srgbClr val="222222"/>
                </a:solidFill>
                <a:effectLst/>
                <a:ea typeface="Calibri" panose="020F0502020204030204" pitchFamily="34" charset="0"/>
                <a:cs typeface="Calibri" panose="020F0502020204030204" pitchFamily="34" charset="0"/>
              </a:rPr>
              <a:t>dari</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Nira</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Nipah</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Nypa</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fruticans</a:t>
            </a:r>
            <a:r>
              <a:rPr lang="en-US" sz="2000" i="1" dirty="0">
                <a:solidFill>
                  <a:srgbClr val="222222"/>
                </a:solidFill>
                <a:effectLst/>
                <a:ea typeface="Calibri" panose="020F0502020204030204" pitchFamily="34" charset="0"/>
                <a:cs typeface="Calibri" panose="020F0502020204030204" pitchFamily="34" charset="0"/>
              </a:rPr>
              <a:t>) </a:t>
            </a:r>
            <a:r>
              <a:rPr lang="en-US" sz="2000" i="1" dirty="0" err="1">
                <a:solidFill>
                  <a:srgbClr val="222222"/>
                </a:solidFill>
                <a:effectLst/>
                <a:ea typeface="Calibri" panose="020F0502020204030204" pitchFamily="34" charset="0"/>
                <a:cs typeface="Calibri" panose="020F0502020204030204" pitchFamily="34" charset="0"/>
              </a:rPr>
              <a:t>Terfermentasi</a:t>
            </a:r>
            <a:r>
              <a:rPr lang="en-US" sz="2000" dirty="0">
                <a:solidFill>
                  <a:srgbClr val="222222"/>
                </a:solidFill>
                <a:effectLst/>
                <a:ea typeface="Calibri" panose="020F0502020204030204" pitchFamily="34" charset="0"/>
                <a:cs typeface="Calibri" panose="020F0502020204030204" pitchFamily="34" charset="0"/>
              </a:rPr>
              <a:t> (Doctoral dissertation, Universitas Medan Area).</a:t>
            </a:r>
            <a:endParaRPr lang="en-ID" sz="2000" dirty="0">
              <a:effectLst/>
              <a:ea typeface="Calibri" panose="020F0502020204030204" pitchFamily="34" charset="0"/>
              <a:cs typeface="Arial" panose="020B0604020202020204" pitchFamily="34" charset="0"/>
            </a:endParaRPr>
          </a:p>
          <a:p>
            <a:pPr marL="342900" lvl="0" indent="-342900">
              <a:lnSpc>
                <a:spcPct val="150000"/>
              </a:lnSpc>
              <a:spcAft>
                <a:spcPts val="800"/>
              </a:spcAft>
              <a:buFont typeface="Wingdings" panose="05000000000000000000" pitchFamily="2" charset="2"/>
              <a:buChar char=""/>
            </a:pPr>
            <a:r>
              <a:rPr lang="en-US" sz="2000" dirty="0">
                <a:effectLst/>
                <a:ea typeface="Calibri" panose="020F0502020204030204" pitchFamily="34" charset="0"/>
              </a:rPr>
              <a:t>: </a:t>
            </a:r>
            <a:r>
              <a:rPr lang="en-US" sz="2000" dirty="0" err="1">
                <a:effectLst/>
                <a:ea typeface="Calibri" panose="020F0502020204030204" pitchFamily="34" charset="0"/>
                <a:cs typeface="Arial" panose="020B0604020202020204" pitchFamily="34" charset="0"/>
              </a:rPr>
              <a:t>Wulandari</a:t>
            </a:r>
            <a:r>
              <a:rPr lang="en-US" sz="2000" dirty="0">
                <a:effectLst/>
                <a:ea typeface="Calibri" panose="020F0502020204030204" pitchFamily="34" charset="0"/>
                <a:cs typeface="Arial" panose="020B0604020202020204" pitchFamily="34" charset="0"/>
              </a:rPr>
              <a:t>. 2020. AKTIVITAS SINERGISME DAN KARAKTERISASI ISOLAT BAKTERI ASAM ASETAT DAN KHAMIR FERMENTATIF ASAL BUAH NIPAH (</a:t>
            </a:r>
            <a:r>
              <a:rPr lang="en-US" sz="2000" dirty="0" err="1">
                <a:effectLst/>
                <a:ea typeface="Calibri" panose="020F0502020204030204" pitchFamily="34" charset="0"/>
                <a:cs typeface="Arial" panose="020B0604020202020204" pitchFamily="34" charset="0"/>
              </a:rPr>
              <a:t>Nypa</a:t>
            </a:r>
            <a:r>
              <a:rPr lang="en-US" sz="2000" dirty="0">
                <a:effectLst/>
                <a:ea typeface="Calibri" panose="020F0502020204030204" pitchFamily="34" charset="0"/>
                <a:cs typeface="Arial" panose="020B0604020202020204" pitchFamily="34" charset="0"/>
              </a:rPr>
              <a:t> </a:t>
            </a:r>
            <a:r>
              <a:rPr lang="en-US" sz="2000" dirty="0" err="1">
                <a:effectLst/>
                <a:ea typeface="Calibri" panose="020F0502020204030204" pitchFamily="34" charset="0"/>
                <a:cs typeface="Arial" panose="020B0604020202020204" pitchFamily="34" charset="0"/>
              </a:rPr>
              <a:t>fruticans</a:t>
            </a:r>
            <a:r>
              <a:rPr lang="en-US" sz="2000" dirty="0">
                <a:effectLst/>
                <a:ea typeface="Calibri" panose="020F0502020204030204" pitchFamily="34" charset="0"/>
                <a:cs typeface="Arial" panose="020B0604020202020204" pitchFamily="34" charset="0"/>
              </a:rPr>
              <a:t>) DALAM UPAYA PENGEMBANGAN STARTER LOKAL KOMBUCHA. </a:t>
            </a:r>
            <a:r>
              <a:rPr lang="en-US" sz="2000" i="1" dirty="0" err="1">
                <a:effectLst/>
                <a:ea typeface="Calibri" panose="020F0502020204030204" pitchFamily="34" charset="0"/>
                <a:cs typeface="Arial" panose="020B0604020202020204" pitchFamily="34" charset="0"/>
              </a:rPr>
              <a:t>Skripsi</a:t>
            </a:r>
            <a:r>
              <a:rPr lang="en-US" sz="2000" i="1" dirty="0">
                <a:effectLst/>
                <a:ea typeface="Calibri" panose="020F0502020204030204" pitchFamily="34" charset="0"/>
                <a:cs typeface="Arial" panose="020B0604020202020204" pitchFamily="34" charset="0"/>
              </a:rPr>
              <a:t>. </a:t>
            </a:r>
            <a:r>
              <a:rPr lang="en-US" sz="2000" dirty="0">
                <a:effectLst/>
                <a:ea typeface="Calibri" panose="020F0502020204030204" pitchFamily="34" charset="0"/>
                <a:cs typeface="Arial" panose="020B0604020202020204" pitchFamily="34" charset="0"/>
              </a:rPr>
              <a:t>Aceh: UNIVERSITAS ISLAM NEGERI AR-RANIRY BANDA ACEH</a:t>
            </a:r>
            <a:endParaRPr lang="en-ID" sz="2000" dirty="0">
              <a:effectLst/>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Wingdings" panose="05000000000000000000" pitchFamily="2" charset="2"/>
              <a:buChar char=""/>
            </a:pPr>
            <a:endParaRPr lang="en-ID" sz="1800" dirty="0">
              <a:effectLst/>
              <a:latin typeface="Calibri" panose="020F0502020204030204" pitchFamily="34" charset="0"/>
              <a:ea typeface="SimSun" panose="02010600030101010101" pitchFamily="2" charset="-122"/>
              <a:cs typeface="Times New Roman" panose="02020603050405020304" pitchFamily="18" charset="0"/>
            </a:endParaRPr>
          </a:p>
          <a:p>
            <a:pPr algn="ctr">
              <a:lnSpc>
                <a:spcPts val="8400"/>
              </a:lnSpc>
            </a:pPr>
            <a:endParaRPr lang="en-US" sz="7000" dirty="0">
              <a:solidFill>
                <a:srgbClr val="000000"/>
              </a:solidFill>
              <a:latin typeface="RoxboroughCF Light" panose="0000040000000000000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2" name="AutoShape 2"/>
          <p:cNvSpPr/>
          <p:nvPr/>
        </p:nvSpPr>
        <p:spPr>
          <a:xfrm>
            <a:off x="2264" y="8003121"/>
            <a:ext cx="3927086" cy="2283879"/>
          </a:xfrm>
          <a:prstGeom prst="rect">
            <a:avLst/>
          </a:prstGeom>
          <a:solidFill>
            <a:srgbClr val="FFFFFF"/>
          </a:solidFill>
        </p:spPr>
      </p:sp>
      <p:sp>
        <p:nvSpPr>
          <p:cNvPr id="3" name="AutoShape 3"/>
          <p:cNvSpPr/>
          <p:nvPr/>
        </p:nvSpPr>
        <p:spPr>
          <a:xfrm>
            <a:off x="-1" y="0"/>
            <a:ext cx="3929349" cy="8003121"/>
          </a:xfrm>
          <a:prstGeom prst="rect">
            <a:avLst/>
          </a:prstGeom>
          <a:solidFill>
            <a:srgbClr val="DDC6B9"/>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2263" y="4076035"/>
            <a:ext cx="3927086" cy="3927086"/>
          </a:xfrm>
          <a:prstGeom prst="rect">
            <a:avLst/>
          </a:prstGeom>
        </p:spPr>
      </p:pic>
      <p:grpSp>
        <p:nvGrpSpPr>
          <p:cNvPr id="5" name="Group 5"/>
          <p:cNvGrpSpPr/>
          <p:nvPr/>
        </p:nvGrpSpPr>
        <p:grpSpPr>
          <a:xfrm>
            <a:off x="310820" y="552188"/>
            <a:ext cx="3307709" cy="3307709"/>
            <a:chOff x="0" y="0"/>
            <a:chExt cx="6350000" cy="6350000"/>
          </a:xfrm>
        </p:grpSpPr>
        <p:sp>
          <p:nvSpPr>
            <p:cNvPr id="6"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sp>
      </p:grpSp>
      <p:sp>
        <p:nvSpPr>
          <p:cNvPr id="7" name="TextBox 7"/>
          <p:cNvSpPr txBox="1"/>
          <p:nvPr/>
        </p:nvSpPr>
        <p:spPr>
          <a:xfrm>
            <a:off x="4800600" y="733193"/>
            <a:ext cx="12074969" cy="6276340"/>
          </a:xfrm>
          <a:prstGeom prst="rect">
            <a:avLst/>
          </a:prstGeom>
        </p:spPr>
        <p:txBody>
          <a:bodyPr lIns="0" tIns="0" rIns="0" bIns="0" rtlCol="0" anchor="t">
            <a:spAutoFit/>
          </a:bodyPr>
          <a:lstStyle/>
          <a:p>
            <a:pPr marL="457200" indent="-457200">
              <a:lnSpc>
                <a:spcPts val="10200"/>
              </a:lnSpc>
              <a:buAutoNum type="arabicPeriod"/>
            </a:pPr>
            <a:r>
              <a:rPr lang="en-US" sz="3200" b="1" dirty="0" err="1">
                <a:solidFill>
                  <a:schemeClr val="bg1"/>
                </a:solidFill>
                <a:latin typeface="Times New Roman" panose="02020603050405020304" pitchFamily="18" charset="0"/>
              </a:rPr>
              <a:t>Bakteri</a:t>
            </a:r>
            <a:r>
              <a:rPr lang="en-US" sz="3200" b="1" dirty="0">
                <a:solidFill>
                  <a:schemeClr val="bg1"/>
                </a:solidFill>
                <a:latin typeface="Times New Roman" panose="02020603050405020304" pitchFamily="18" charset="0"/>
              </a:rPr>
              <a:t> </a:t>
            </a:r>
            <a:r>
              <a:rPr lang="en-US" sz="3200" b="1" dirty="0" err="1">
                <a:solidFill>
                  <a:schemeClr val="bg1"/>
                </a:solidFill>
                <a:latin typeface="Times New Roman" panose="02020603050405020304" pitchFamily="18" charset="0"/>
              </a:rPr>
              <a:t>Asam</a:t>
            </a:r>
            <a:r>
              <a:rPr lang="en-US" sz="3200" b="1" dirty="0">
                <a:solidFill>
                  <a:schemeClr val="bg1"/>
                </a:solidFill>
                <a:latin typeface="Times New Roman" panose="02020603050405020304" pitchFamily="18" charset="0"/>
              </a:rPr>
              <a:t> </a:t>
            </a:r>
            <a:r>
              <a:rPr lang="en-US" sz="3200" b="1" dirty="0" err="1">
                <a:solidFill>
                  <a:schemeClr val="bg1"/>
                </a:solidFill>
                <a:latin typeface="Times New Roman" panose="02020603050405020304" pitchFamily="18" charset="0"/>
              </a:rPr>
              <a:t>Laktat</a:t>
            </a:r>
            <a:endParaRPr lang="en-US" sz="3200" b="1" dirty="0" err="1">
              <a:solidFill>
                <a:schemeClr val="bg1"/>
              </a:solidFill>
              <a:latin typeface="Times New Roman" panose="02020603050405020304" pitchFamily="18" charset="0"/>
            </a:endParaRPr>
          </a:p>
          <a:p>
            <a:pPr>
              <a:lnSpc>
                <a:spcPts val="10200"/>
              </a:lnSpc>
            </a:pPr>
            <a:endParaRPr lang="en-US" sz="3200" b="1" dirty="0" err="1">
              <a:solidFill>
                <a:schemeClr val="bg1"/>
              </a:solidFill>
              <a:latin typeface="Times New Roman" panose="02020603050405020304" pitchFamily="18" charset="0"/>
            </a:endParaRPr>
          </a:p>
          <a:p>
            <a:pPr>
              <a:lnSpc>
                <a:spcPct val="115000"/>
              </a:lnSpc>
              <a:spcAft>
                <a:spcPts val="1000"/>
              </a:spcAft>
            </a:pPr>
            <a:r>
              <a:rPr lang="id-ID"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sym typeface="+mn-ea"/>
              </a:rPr>
              <a:t>Karakterisasi </a:t>
            </a:r>
            <a:r>
              <a:rPr lang="en-US" altLang="id-ID"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sym typeface="+mn-ea"/>
              </a:rPr>
              <a:t>: Ter</a:t>
            </a:r>
            <a:r>
              <a:rPr lang="id-ID"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sym typeface="+mn-ea"/>
              </a:rPr>
              <a:t>golong ke dalam bakteri probiotik yaitu sebagai senyawa yang tidak berbahaya, dapat hidup selama dilakukan proses dan penyimpanan, memiliki efek antagonis terhadap bakteri patogen, toleran terhadap asam lambung, getah pankreas dan cairan empedu serta mampu melindungi epitelium inangnya (Farland dan Cummings, 1998).</a:t>
            </a:r>
            <a:endParaRPr lang="id-ID"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sym typeface="+mn-ea"/>
            </a:endParaRPr>
          </a:p>
          <a:p>
            <a:pPr>
              <a:lnSpc>
                <a:spcPct val="115000"/>
              </a:lnSpc>
              <a:spcAft>
                <a:spcPts val="1000"/>
              </a:spcAft>
            </a:pPr>
            <a:r>
              <a:rPr lang="en-US" altLang="id-ID"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sym typeface="+mn-ea"/>
              </a:rPr>
              <a:t>Hidup pada suhu </a:t>
            </a:r>
            <a:r>
              <a:rPr lang="fr-FR" sz="2800" dirty="0" err="1" smtClean="0">
                <a:solidFill>
                  <a:schemeClr val="bg1"/>
                </a:solidFill>
                <a:latin typeface="Arial" panose="020B0604020202020204" pitchFamily="34" charset="0"/>
                <a:cs typeface="Arial" panose="020B0604020202020204" pitchFamily="34" charset="0"/>
                <a:sym typeface="+mn-ea"/>
              </a:rPr>
              <a:t>suhu</a:t>
            </a:r>
            <a:r>
              <a:rPr lang="fr-FR" sz="2800" dirty="0" smtClean="0">
                <a:solidFill>
                  <a:schemeClr val="bg1"/>
                </a:solidFill>
                <a:latin typeface="Arial" panose="020B0604020202020204" pitchFamily="34" charset="0"/>
                <a:cs typeface="Arial" panose="020B0604020202020204" pitchFamily="34" charset="0"/>
                <a:sym typeface="+mn-ea"/>
              </a:rPr>
              <a:t> 5°C-45°C  </a:t>
            </a:r>
            <a:r>
              <a:rPr lang="en-US" altLang="fr-FR" sz="2800" dirty="0" smtClean="0">
                <a:solidFill>
                  <a:schemeClr val="bg1"/>
                </a:solidFill>
                <a:latin typeface="Arial" panose="020B0604020202020204" pitchFamily="34" charset="0"/>
                <a:cs typeface="Arial" panose="020B0604020202020204" pitchFamily="34" charset="0"/>
                <a:sym typeface="+mn-ea"/>
              </a:rPr>
              <a:t>dan berbentuk bulat atau batang. </a:t>
            </a:r>
            <a:endParaRPr lang="en-US" altLang="fr-FR" sz="28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sym typeface="+mn-ea"/>
            </a:endParaRPr>
          </a:p>
          <a:p>
            <a:pPr>
              <a:lnSpc>
                <a:spcPct val="115000"/>
              </a:lnSpc>
              <a:spcAft>
                <a:spcPts val="1000"/>
              </a:spcAft>
            </a:pPr>
            <a:r>
              <a:rPr lang="en-US" altLang="fr-FR" sz="2800" dirty="0" smtClean="0">
                <a:solidFill>
                  <a:schemeClr val="bg1"/>
                </a:solidFill>
                <a:effectLst/>
                <a:latin typeface="Arial" panose="020B0604020202020204" pitchFamily="34" charset="0"/>
                <a:ea typeface="Calibri" panose="020F0502020204030204" pitchFamily="34" charset="0"/>
                <a:cs typeface="Arial" panose="020B0604020202020204" pitchFamily="34" charset="0"/>
                <a:sym typeface="+mn-ea"/>
              </a:rPr>
              <a:t>contoh dari Bakteri Asam Laktat yaitu : </a:t>
            </a:r>
            <a:r>
              <a:rPr lang="fr-FR" sz="2800" i="1" dirty="0" smtClean="0">
                <a:solidFill>
                  <a:schemeClr val="bg1"/>
                </a:solidFill>
                <a:latin typeface="Arial" panose="020B0604020202020204" pitchFamily="34" charset="0"/>
                <a:cs typeface="Arial" panose="020B0604020202020204" pitchFamily="34" charset="0"/>
                <a:sym typeface="+mn-ea"/>
              </a:rPr>
              <a:t>Lactobacillus Streptococcus</a:t>
            </a:r>
            <a:endParaRPr lang="fr-FR" altLang="fr-FR" sz="2800" i="1" dirty="0" smtClean="0">
              <a:solidFill>
                <a:schemeClr val="bg1"/>
              </a:solidFill>
              <a:effectLst/>
              <a:latin typeface="Arial" panose="020B0604020202020204" pitchFamily="34" charset="0"/>
              <a:ea typeface="Calibri" panose="020F0502020204030204" pitchFamily="34" charset="0"/>
              <a:cs typeface="Arial" panose="020B0604020202020204" pitchFamily="34"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3" name="AutoShape 3"/>
          <p:cNvSpPr/>
          <p:nvPr/>
        </p:nvSpPr>
        <p:spPr>
          <a:xfrm>
            <a:off x="13716000" y="-178419"/>
            <a:ext cx="4572000" cy="10287000"/>
          </a:xfrm>
          <a:prstGeom prst="rect">
            <a:avLst/>
          </a:prstGeom>
          <a:solidFill>
            <a:srgbClr val="FFFFFF"/>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13716001" y="5694557"/>
            <a:ext cx="4592444" cy="4592444"/>
          </a:xfrm>
          <a:prstGeom prst="rect">
            <a:avLst/>
          </a:prstGeom>
        </p:spPr>
      </p:pic>
      <p:grpSp>
        <p:nvGrpSpPr>
          <p:cNvPr id="7" name="Group 7"/>
          <p:cNvGrpSpPr>
            <a:grpSpLocks noChangeAspect="1"/>
          </p:cNvGrpSpPr>
          <p:nvPr/>
        </p:nvGrpSpPr>
        <p:grpSpPr>
          <a:xfrm rot="-5400000">
            <a:off x="12703922" y="988845"/>
            <a:ext cx="4048310" cy="2024154"/>
            <a:chOff x="0" y="0"/>
            <a:chExt cx="6662420" cy="3331210"/>
          </a:xfrm>
        </p:grpSpPr>
        <p:sp>
          <p:nvSpPr>
            <p:cNvPr id="8" name="Freeform 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
        <p:nvSpPr>
          <p:cNvPr id="13" name="TextBox 13"/>
          <p:cNvSpPr txBox="1"/>
          <p:nvPr/>
        </p:nvSpPr>
        <p:spPr>
          <a:xfrm>
            <a:off x="780584" y="1048082"/>
            <a:ext cx="12706816" cy="7054850"/>
          </a:xfrm>
          <a:prstGeom prst="rect">
            <a:avLst/>
          </a:prstGeom>
        </p:spPr>
        <p:txBody>
          <a:bodyPr wrap="square" lIns="0" tIns="0" rIns="0" bIns="0" rtlCol="0" anchor="t">
            <a:spAutoFit/>
          </a:bodyPr>
          <a:lstStyle/>
          <a:p>
            <a:pPr>
              <a:lnSpc>
                <a:spcPct val="115000"/>
              </a:lnSpc>
              <a:spcAft>
                <a:spcPts val="1000"/>
              </a:spcAft>
            </a:pPr>
            <a:r>
              <a:rPr lang="en-US" sz="3200" b="1" dirty="0">
                <a:solidFill>
                  <a:schemeClr val="bg1"/>
                </a:solidFill>
                <a:latin typeface="Aileron Regular Bold" panose="00000800000000000000"/>
              </a:rPr>
              <a:t>2</a:t>
            </a:r>
            <a:r>
              <a:rPr lang="en-US"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BAA (</a:t>
            </a:r>
            <a:r>
              <a:rPr lang="en-US" sz="3200" b="1"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3200" b="1"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Asam</a:t>
            </a:r>
            <a:r>
              <a:rPr lang="en-US"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3200" b="1"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Astetat</a:t>
            </a:r>
            <a:r>
              <a:rPr lang="en-US"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a:t>
            </a:r>
            <a:endParaRPr lang="en-US"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endParaRPr lang="en-US"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asam</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asetat</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adalah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penghasil</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asam</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asetat</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yang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merupakan</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salah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satu</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kelompok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yang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penting</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dalam</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fermentasi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makanan</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ini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tumbuh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dengan</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baik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pada pH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dibawah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5,0,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bersifat</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Gram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negatf</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asam</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toleran</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aerob</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obligat</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dan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berbentuk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batang</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motil</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Melalui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proses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oksidasi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etanol</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asam</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asetat</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memperoleh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energi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Kusnadi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2018).</a:t>
            </a:r>
            <a:endPar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endPar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r>
              <a:rPr lang="en-ID" sz="2400" dirty="0">
                <a:solidFill>
                  <a:schemeClr val="bg1"/>
                </a:solidFill>
                <a:latin typeface="Calibri" panose="020F0502020204030204" pitchFamily="34" charset="0"/>
                <a:ea typeface="Calibri" panose="020F0502020204030204" pitchFamily="34" charset="0"/>
                <a:cs typeface="Arial" panose="020B0604020202020204" pitchFamily="34" charset="0"/>
              </a:rPr>
              <a:t>b</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entuk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berbentuk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batang</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motil</a:t>
            </a:r>
            <a:endPar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r>
              <a:rPr lang="en-ID" sz="2400" dirty="0">
                <a:solidFill>
                  <a:schemeClr val="bg1"/>
                </a:solidFill>
                <a:latin typeface="Calibri" panose="020F0502020204030204" pitchFamily="34" charset="0"/>
                <a:ea typeface="Calibri" panose="020F0502020204030204" pitchFamily="34" charset="0"/>
                <a:cs typeface="Arial" panose="020B0604020202020204" pitchFamily="34" charset="0"/>
              </a:rPr>
              <a:t>s</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uhu</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Bakteri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ini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tumbuh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dengan</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baik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pada pH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dibawah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5,0 dan suhu </a:t>
            </a:r>
            <a:r>
              <a:rPr lang="fr-FR" sz="2400" dirty="0" smtClean="0">
                <a:solidFill>
                  <a:schemeClr val="bg1"/>
                </a:solidFill>
                <a:latin typeface="Arial" panose="020B0604020202020204" pitchFamily="34" charset="0"/>
                <a:cs typeface="Arial" panose="020B0604020202020204" pitchFamily="34" charset="0"/>
                <a:sym typeface="+mn-ea"/>
              </a:rPr>
              <a:t>28-31 °C</a:t>
            </a:r>
            <a:endParaRPr lang="fr-FR" sz="2400" dirty="0" smtClean="0">
              <a:solidFill>
                <a:schemeClr val="bg1"/>
              </a:solidFill>
              <a:latin typeface="Arial" panose="020B0604020202020204" pitchFamily="34" charset="0"/>
              <a:cs typeface="Arial" panose="020B0604020202020204" pitchFamily="34" charset="0"/>
              <a:sym typeface="+mn-ea"/>
            </a:endParaRPr>
          </a:p>
          <a:p>
            <a:pPr>
              <a:lnSpc>
                <a:spcPct val="115000"/>
              </a:lnSpc>
              <a:spcAft>
                <a:spcPts val="1000"/>
              </a:spcAft>
            </a:pPr>
            <a:endPar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Contoh</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Mikroba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 Genus Acetobacter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ini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masuk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dalam</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family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Acetobacteriaceae</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dari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Alphaproteobacteria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Genus – genus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dari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family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ini</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antara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lain, Acetobacter,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Gluconobacter</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Acidomonas</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Asaia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Kozakia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Swaminathania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Saccharibacter</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Neoasaia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Granulibacter</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Frateuria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Ameyamaea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dan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Tanticharoenia</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Hidayat</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Nur.,</a:t>
            </a:r>
            <a:r>
              <a:rPr lang="en-US" sz="2400"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dkk</a:t>
            </a:r>
            <a:r>
              <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2018).</a:t>
            </a:r>
            <a:endParaRPr lang="en-US"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endParaRPr>
          </a:p>
        </p:txBody>
      </p:sp>
      <p:grpSp>
        <p:nvGrpSpPr>
          <p:cNvPr id="14" name="Group 9"/>
          <p:cNvGrpSpPr>
            <a:grpSpLocks noChangeAspect="1"/>
          </p:cNvGrpSpPr>
          <p:nvPr/>
        </p:nvGrpSpPr>
        <p:grpSpPr>
          <a:xfrm rot="5400000">
            <a:off x="14516099" y="1051317"/>
            <a:ext cx="5029202" cy="2514600"/>
            <a:chOff x="0" y="0"/>
            <a:chExt cx="6662420" cy="3331210"/>
          </a:xfrm>
        </p:grpSpPr>
        <p:sp>
          <p:nvSpPr>
            <p:cNvPr id="15" name="Freeform 10"/>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grpSp>
        <p:nvGrpSpPr>
          <p:cNvPr id="16" name="Group 9"/>
          <p:cNvGrpSpPr>
            <a:grpSpLocks noChangeAspect="1"/>
          </p:cNvGrpSpPr>
          <p:nvPr/>
        </p:nvGrpSpPr>
        <p:grpSpPr>
          <a:xfrm rot="16200000">
            <a:off x="12458698" y="6489078"/>
            <a:ext cx="5029202" cy="2514600"/>
            <a:chOff x="0" y="0"/>
            <a:chExt cx="6662420" cy="3331210"/>
          </a:xfrm>
        </p:grpSpPr>
        <p:sp>
          <p:nvSpPr>
            <p:cNvPr id="17" name="Freeform 10"/>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2" name="AutoShape 2"/>
          <p:cNvSpPr/>
          <p:nvPr/>
        </p:nvSpPr>
        <p:spPr>
          <a:xfrm>
            <a:off x="2264" y="8003121"/>
            <a:ext cx="3927086" cy="2283879"/>
          </a:xfrm>
          <a:prstGeom prst="rect">
            <a:avLst/>
          </a:prstGeom>
          <a:solidFill>
            <a:srgbClr val="FFFFFF"/>
          </a:solidFill>
        </p:spPr>
      </p:sp>
      <p:sp>
        <p:nvSpPr>
          <p:cNvPr id="3" name="AutoShape 3"/>
          <p:cNvSpPr/>
          <p:nvPr/>
        </p:nvSpPr>
        <p:spPr>
          <a:xfrm>
            <a:off x="-1" y="0"/>
            <a:ext cx="3929349" cy="8003121"/>
          </a:xfrm>
          <a:prstGeom prst="rect">
            <a:avLst/>
          </a:prstGeom>
          <a:solidFill>
            <a:srgbClr val="DDC6B9"/>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2263" y="4076035"/>
            <a:ext cx="3927086" cy="3927086"/>
          </a:xfrm>
          <a:prstGeom prst="rect">
            <a:avLst/>
          </a:prstGeom>
        </p:spPr>
      </p:pic>
      <p:grpSp>
        <p:nvGrpSpPr>
          <p:cNvPr id="5" name="Group 5"/>
          <p:cNvGrpSpPr/>
          <p:nvPr/>
        </p:nvGrpSpPr>
        <p:grpSpPr>
          <a:xfrm>
            <a:off x="310820" y="552188"/>
            <a:ext cx="3307709" cy="3307709"/>
            <a:chOff x="0" y="0"/>
            <a:chExt cx="6350000" cy="6350000"/>
          </a:xfrm>
        </p:grpSpPr>
        <p:sp>
          <p:nvSpPr>
            <p:cNvPr id="6"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sp>
      </p:grpSp>
      <p:sp>
        <p:nvSpPr>
          <p:cNvPr id="7" name="TextBox 7"/>
          <p:cNvSpPr txBox="1"/>
          <p:nvPr/>
        </p:nvSpPr>
        <p:spPr>
          <a:xfrm>
            <a:off x="5105400" y="552482"/>
            <a:ext cx="12074969" cy="8727440"/>
          </a:xfrm>
          <a:prstGeom prst="rect">
            <a:avLst/>
          </a:prstGeom>
        </p:spPr>
        <p:txBody>
          <a:bodyPr lIns="0" tIns="0" rIns="0" bIns="0" rtlCol="0" anchor="t">
            <a:spAutoFit/>
          </a:bodyPr>
          <a:lstStyle/>
          <a:p>
            <a:pPr lvl="0">
              <a:lnSpc>
                <a:spcPct val="150000"/>
              </a:lnSpc>
              <a:spcAft>
                <a:spcPts val="800"/>
              </a:spcAft>
            </a:pPr>
            <a:r>
              <a:rPr lang="en-US" sz="2800" b="1"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3. </a:t>
            </a:r>
            <a:r>
              <a:rPr lang="en-US" sz="2800" b="1"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Bakteri</a:t>
            </a:r>
            <a:r>
              <a:rPr lang="en-US" sz="2800" b="1"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b="1"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Asam</a:t>
            </a:r>
            <a:r>
              <a:rPr lang="en-US" sz="2800" b="1"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butanoate</a:t>
            </a:r>
            <a:endParaRPr lang="en-US" sz="2800" b="1" dirty="0">
              <a:solidFill>
                <a:schemeClr val="bg1"/>
              </a:solidFill>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endParaRPr lang="en-US" sz="2800" b="1" dirty="0">
              <a:solidFill>
                <a:schemeClr val="bg1"/>
              </a:solidFill>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Karakteristik : Asam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butanoat</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atau</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dikenal</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juga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dengan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nama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asam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butirat</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(CH3CH2CH2COOH)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termasuk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ke</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dalam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kelompok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asam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karboksilat, Termasuk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bakteri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anaerob</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memiliki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peranan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penting</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dalam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industri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kimia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dll</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Brandle</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et al. 2016), B</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erbentuk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cairan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tidak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berwarna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bau</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yang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tajam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(U.S. National Library of Medicine). T</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ersebar</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luas</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di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alam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seperti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di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jaringan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hewan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atau</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tumbuhan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dan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ada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beberapa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diantaranya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yang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diproduksi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di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perut</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belakang</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hewan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dan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manusia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(Van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DerWielen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et al. 2000;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Ricke</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2003;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Huyghebaert</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et al. 2011). </a:t>
            </a:r>
            <a:endPar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Pemanfaatan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asam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butirat</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adalah</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mengintensifkan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rasa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dalam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makanan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meningkatkan</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aroma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buah</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dan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senyawa</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aromatik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untuk</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produksi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parfum. </a:t>
            </a:r>
            <a:endPar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endParaRPr>
          </a:p>
          <a:p>
            <a:pPr lvl="0">
              <a:lnSpc>
                <a:spcPct val="150000"/>
              </a:lnSpc>
              <a:spcAft>
                <a:spcPts val="800"/>
              </a:spcAft>
            </a:pP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Contoh</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spesies</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bakteri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penghasil</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butirat</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Clostridium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butyricum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Clostridium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kluyveri</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Clostridium </a:t>
            </a:r>
            <a:r>
              <a:rPr lang="en-US" sz="2800" dirty="0" err="1">
                <a:solidFill>
                  <a:schemeClr val="bg1"/>
                </a:solidFill>
                <a:latin typeface="Times New Roman" panose="02020603050405020304" pitchFamily="18" charset="0"/>
                <a:ea typeface="SimSun" panose="02010600030101010101" pitchFamily="2" charset="-122"/>
                <a:cs typeface="Times New Roman" panose="02020603050405020304" pitchFamily="18" charset="0"/>
              </a:rPr>
              <a:t>pasteurianum</a:t>
            </a:r>
            <a:r>
              <a:rPr lang="en-US" sz="2800"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endParaRPr lang="en-US" sz="2800" dirty="0">
              <a:solidFill>
                <a:srgbClr val="D69F77"/>
              </a:solidFill>
              <a:latin typeface="Aileron Regular" panose="0000050000000000000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2" name="AutoShape 2"/>
          <p:cNvSpPr/>
          <p:nvPr/>
        </p:nvSpPr>
        <p:spPr>
          <a:xfrm>
            <a:off x="0" y="0"/>
            <a:ext cx="3048000" cy="10287000"/>
          </a:xfrm>
          <a:prstGeom prst="rect">
            <a:avLst/>
          </a:prstGeom>
          <a:solidFill>
            <a:srgbClr val="FFFFFF"/>
          </a:solidFill>
        </p:spPr>
      </p:sp>
      <p:sp>
        <p:nvSpPr>
          <p:cNvPr id="7" name="TextBox 7"/>
          <p:cNvSpPr txBox="1"/>
          <p:nvPr/>
        </p:nvSpPr>
        <p:spPr>
          <a:xfrm>
            <a:off x="3826644" y="1247994"/>
            <a:ext cx="12496800" cy="7802880"/>
          </a:xfrm>
          <a:prstGeom prst="rect">
            <a:avLst/>
          </a:prstGeom>
        </p:spPr>
        <p:txBody>
          <a:bodyPr wrap="square" lIns="0" tIns="0" rIns="0" bIns="0" rtlCol="0" anchor="t">
            <a:spAutoFit/>
          </a:bodyPr>
          <a:lstStyle/>
          <a:p>
            <a:r>
              <a:rPr lang="en-US" sz="3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4. </a:t>
            </a:r>
            <a:r>
              <a:rPr lang="en-US" sz="32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a:t>
            </a:r>
            <a:r>
              <a:rPr lang="en-ID" sz="3200" b="1"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i</a:t>
            </a:r>
            <a:r>
              <a:rPr lang="en-ID" sz="3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en-ID" sz="3200" b="1" dirty="0" err="1">
                <a:solidFill>
                  <a:schemeClr val="bg1"/>
                </a:solidFill>
                <a:latin typeface="Times New Roman" panose="02020603050405020304" pitchFamily="18" charset="0"/>
                <a:ea typeface="Calibri" panose="020F0502020204030204" pitchFamily="34" charset="0"/>
                <a:cs typeface="Times New Roman" panose="02020603050405020304" pitchFamily="18" charset="0"/>
              </a:rPr>
              <a:t>Asam</a:t>
            </a:r>
            <a:r>
              <a:rPr lang="en-ID" sz="3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Propanoate</a:t>
            </a:r>
            <a:endParaRPr lang="en-ID" sz="32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endParaRPr lang="en-ID" sz="32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berasal</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fermentasi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gula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sumber</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karbon</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menggunakan</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Propionibacterium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freudenreichii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melalui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metode</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fermentasi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fed-batch (Chen et al., 2012).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gram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positif</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anaerob</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fakultatif berbentuk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cair</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agak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berminyak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berbau</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tengik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agak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tajam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(FDA,1984)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bentuk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garam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berbentuk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bubuk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berwarna</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putih</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larut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air dan alcohol.</a:t>
            </a:r>
            <a:endPar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Hidup pada </a:t>
            </a:r>
            <a:r>
              <a:rPr lang="fr-FR" sz="3200" dirty="0" err="1" smtClean="0">
                <a:solidFill>
                  <a:schemeClr val="bg1"/>
                </a:solidFill>
                <a:latin typeface="Times New Roman" panose="02020603050405020304" pitchFamily="18" charset="0"/>
                <a:cs typeface="Arial" panose="020B0604020202020204" pitchFamily="34" charset="0"/>
                <a:sym typeface="+mn-ea"/>
              </a:rPr>
              <a:t>suhu</a:t>
            </a:r>
            <a:r>
              <a:rPr lang="fr-FR" sz="3200" dirty="0" smtClean="0">
                <a:solidFill>
                  <a:schemeClr val="bg1"/>
                </a:solidFill>
                <a:latin typeface="Times New Roman" panose="02020603050405020304" pitchFamily="18" charset="0"/>
                <a:cs typeface="Arial" panose="020B0604020202020204" pitchFamily="34" charset="0"/>
                <a:sym typeface="+mn-ea"/>
              </a:rPr>
              <a:t> 30</a:t>
            </a:r>
            <a:r>
              <a:rPr lang="en-US" sz="3200" dirty="0" smtClean="0">
                <a:solidFill>
                  <a:schemeClr val="bg1"/>
                </a:solidFill>
                <a:latin typeface="Times New Roman" panose="02020603050405020304" pitchFamily="18" charset="0"/>
                <a:cs typeface="Arial" panose="020B0604020202020204" pitchFamily="34" charset="0"/>
                <a:sym typeface="+mn-ea"/>
              </a:rPr>
              <a:t>-37</a:t>
            </a:r>
            <a:r>
              <a:rPr lang="fr-FR" sz="3200" dirty="0" smtClean="0">
                <a:solidFill>
                  <a:schemeClr val="bg1"/>
                </a:solidFill>
                <a:latin typeface="Times New Roman" panose="02020603050405020304" pitchFamily="18" charset="0"/>
                <a:cs typeface="Arial" panose="020B0604020202020204" pitchFamily="34" charset="0"/>
                <a:sym typeface="+mn-ea"/>
              </a:rPr>
              <a:t>°C </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(Smith and Hong-Shum, 2003)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memiliki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beberapa</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turunan</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berbentuk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garam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seperti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kalsium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dilauril</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thiopropionat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kalium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sodium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thiodipropionat</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(Smith and Hong-Shum, 2003)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Produk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makanan</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menggunakan</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asam</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propionat diantaranya</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adalah roti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keju,susu</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jam,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jeli,marmalade</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produk</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berbasis</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buah</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saus</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terelmusi</a:t>
            </a:r>
            <a:r>
              <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AutoShape 3"/>
          <p:cNvSpPr/>
          <p:nvPr/>
        </p:nvSpPr>
        <p:spPr>
          <a:xfrm rot="16200000">
            <a:off x="-3611599" y="3627399"/>
            <a:ext cx="10271202" cy="3047999"/>
          </a:xfrm>
          <a:prstGeom prst="rect">
            <a:avLst/>
          </a:prstGeom>
          <a:solidFill>
            <a:srgbClr val="DDC6B9"/>
          </a:solidFill>
        </p:spPr>
      </p:sp>
      <p:grpSp>
        <p:nvGrpSpPr>
          <p:cNvPr id="10" name="Group 5"/>
          <p:cNvGrpSpPr/>
          <p:nvPr/>
        </p:nvGrpSpPr>
        <p:grpSpPr>
          <a:xfrm>
            <a:off x="-29394" y="2999678"/>
            <a:ext cx="2034855" cy="2286000"/>
            <a:chOff x="0" y="0"/>
            <a:chExt cx="6350000" cy="6350000"/>
          </a:xfrm>
        </p:grpSpPr>
        <p:sp>
          <p:nvSpPr>
            <p:cNvPr id="11"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txBody>
            <a:bodyPr/>
            <a:lstStyle/>
            <a:p>
              <a:endParaRPr lang="en-ID" dirty="0"/>
            </a:p>
          </p:txBody>
        </p:sp>
      </p:grpSp>
      <p:grpSp>
        <p:nvGrpSpPr>
          <p:cNvPr id="12" name="Group 5"/>
          <p:cNvGrpSpPr/>
          <p:nvPr/>
        </p:nvGrpSpPr>
        <p:grpSpPr>
          <a:xfrm>
            <a:off x="1268515" y="1922183"/>
            <a:ext cx="2034855" cy="2286000"/>
            <a:chOff x="0" y="0"/>
            <a:chExt cx="6350000" cy="6350000"/>
          </a:xfrm>
        </p:grpSpPr>
        <p:sp>
          <p:nvSpPr>
            <p:cNvPr id="13"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sp>
      </p:grpSp>
      <p:grpSp>
        <p:nvGrpSpPr>
          <p:cNvPr id="14" name="Group 5"/>
          <p:cNvGrpSpPr/>
          <p:nvPr/>
        </p:nvGrpSpPr>
        <p:grpSpPr>
          <a:xfrm>
            <a:off x="0" y="-11164"/>
            <a:ext cx="2537032" cy="2579648"/>
            <a:chOff x="0" y="0"/>
            <a:chExt cx="6350000" cy="6350000"/>
          </a:xfrm>
        </p:grpSpPr>
        <p:sp>
          <p:nvSpPr>
            <p:cNvPr id="15" name="Freeform 6"/>
            <p:cNvSpPr/>
            <p:nvPr/>
          </p:nvSpPr>
          <p:spPr>
            <a:xfrm>
              <a:off x="14167" y="0"/>
              <a:ext cx="6321665" cy="6350000"/>
            </a:xfrm>
            <a:custGeom>
              <a:avLst/>
              <a:gdLst/>
              <a:ahLst/>
              <a:cxnLst/>
              <a:rect l="l" t="t" r="r" b="b"/>
              <a:pathLst>
                <a:path w="6321665" h="635000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6D4840"/>
            </a:solidFill>
          </p:spPr>
        </p:sp>
      </p:grpSp>
      <p:pic>
        <p:nvPicPr>
          <p:cNvPr id="16"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rot="10800000">
            <a:off x="0" y="-26484"/>
            <a:ext cx="3048000" cy="325707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1641087" y="-82965"/>
            <a:ext cx="16611600" cy="10287000"/>
          </a:xfrm>
          <a:prstGeom prst="rect">
            <a:avLst/>
          </a:prstGeom>
          <a:solidFill>
            <a:srgbClr val="6D4840"/>
          </a:solidFill>
        </p:spPr>
      </p:sp>
      <p:sp>
        <p:nvSpPr>
          <p:cNvPr id="5" name="TextBox 5"/>
          <p:cNvSpPr txBox="1"/>
          <p:nvPr/>
        </p:nvSpPr>
        <p:spPr>
          <a:xfrm>
            <a:off x="4267200" y="1493847"/>
            <a:ext cx="10262430" cy="7312660"/>
          </a:xfrm>
          <a:prstGeom prst="rect">
            <a:avLst/>
          </a:prstGeom>
        </p:spPr>
        <p:txBody>
          <a:bodyPr wrap="square" lIns="0" tIns="0" rIns="0" bIns="0" rtlCol="0" anchor="t">
            <a:spAutoFit/>
          </a:bodyPr>
          <a:lstStyle/>
          <a:p>
            <a:pPr>
              <a:lnSpc>
                <a:spcPts val="3900"/>
              </a:lnSpc>
            </a:pPr>
            <a:r>
              <a:rPr lang="en-US" sz="3600" b="1" dirty="0">
                <a:solidFill>
                  <a:schemeClr val="bg1"/>
                </a:solidFill>
                <a:latin typeface="Aileron Regular Bold" panose="00000800000000000000"/>
              </a:rPr>
              <a:t>5. </a:t>
            </a:r>
            <a:r>
              <a:rPr lang="en-US" sz="3600" b="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Proteolitik</a:t>
            </a:r>
            <a:endPar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ts val="3900"/>
              </a:lnSpc>
            </a:pP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proteolitik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memiliki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karakteristik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morfologi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koloni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berbentuk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bulat</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(cocci),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bulat</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tidak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beraturan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berombak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memiliki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warna</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koloni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putih</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 cream. Berada pada </a:t>
            </a:r>
            <a:r>
              <a:rPr lang="fr-FR" sz="2800" dirty="0" err="1" smtClean="0">
                <a:solidFill>
                  <a:schemeClr val="bg1"/>
                </a:solidFill>
                <a:latin typeface="Arial" panose="020B0604020202020204" pitchFamily="34" charset="0"/>
                <a:cs typeface="Arial" panose="020B0604020202020204" pitchFamily="34" charset="0"/>
                <a:sym typeface="+mn-ea"/>
              </a:rPr>
              <a:t>suhu</a:t>
            </a:r>
            <a:r>
              <a:rPr lang="fr-FR" sz="2800" dirty="0" smtClean="0">
                <a:solidFill>
                  <a:schemeClr val="bg1"/>
                </a:solidFill>
                <a:latin typeface="Arial" panose="020B0604020202020204" pitchFamily="34" charset="0"/>
                <a:cs typeface="Arial" panose="020B0604020202020204" pitchFamily="34" charset="0"/>
                <a:sym typeface="+mn-ea"/>
              </a:rPr>
              <a:t> 25-30°C</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Contoh</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beberapa</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spesies</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proteolitik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adalah</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genus Bacillus, Pseudomonas, Proteus Streptobacillus, Staphylococcus, Streptococcus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Puspitasari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2012).</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proteolitik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menghasilkan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enzim</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protease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digunakan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dalam</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skala</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industri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terutama</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digunakan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dalam</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industri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detergen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farmasi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produk-produk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kulit</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pengempukan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daging</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hidrolisat</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protein,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produk-produk</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makanan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seperti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skim susu,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maupun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pengolahan</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limbah</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industri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Yusriah</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 </a:t>
            </a:r>
            <a:r>
              <a:rPr lang="en-US" sz="28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Kuswytasari</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2013).</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ts val="3900"/>
              </a:lnSpc>
            </a:pPr>
            <a:r>
              <a:rPr lang="en-US" sz="3000" dirty="0">
                <a:solidFill>
                  <a:schemeClr val="bg1"/>
                </a:solidFill>
                <a:latin typeface="Aileron Regular Bold" panose="00000800000000000000"/>
              </a:rPr>
              <a:t> </a:t>
            </a:r>
            <a:endParaRPr lang="en-US" sz="3000" dirty="0">
              <a:solidFill>
                <a:schemeClr val="bg1"/>
              </a:solidFill>
              <a:latin typeface="Aileron Regular Bold" panose="00000800000000000000"/>
            </a:endParaRPr>
          </a:p>
        </p:txBody>
      </p:sp>
      <p:grpSp>
        <p:nvGrpSpPr>
          <p:cNvPr id="15" name="Group 15"/>
          <p:cNvGrpSpPr>
            <a:grpSpLocks noChangeAspect="1"/>
          </p:cNvGrpSpPr>
          <p:nvPr/>
        </p:nvGrpSpPr>
        <p:grpSpPr>
          <a:xfrm rot="16200000">
            <a:off x="-1142220" y="1154299"/>
            <a:ext cx="3931102" cy="1646664"/>
            <a:chOff x="0" y="0"/>
            <a:chExt cx="6662420" cy="3331210"/>
          </a:xfrm>
        </p:grpSpPr>
        <p:sp>
          <p:nvSpPr>
            <p:cNvPr id="16" name="Freeform 16"/>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DC6B9"/>
            </a:solidFill>
          </p:spPr>
        </p:sp>
      </p:grpSp>
      <p:grpSp>
        <p:nvGrpSpPr>
          <p:cNvPr id="19" name="Group 17"/>
          <p:cNvGrpSpPr>
            <a:grpSpLocks noChangeAspect="1"/>
          </p:cNvGrpSpPr>
          <p:nvPr/>
        </p:nvGrpSpPr>
        <p:grpSpPr>
          <a:xfrm rot="16200000">
            <a:off x="-1248341" y="7259777"/>
            <a:ext cx="4202821" cy="1646664"/>
            <a:chOff x="0" y="0"/>
            <a:chExt cx="6662420" cy="3331210"/>
          </a:xfrm>
        </p:grpSpPr>
        <p:sp>
          <p:nvSpPr>
            <p:cNvPr id="20" name="Freeform 1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D4840"/>
        </a:solidFill>
        <a:effectLst/>
      </p:bgPr>
    </p:bg>
    <p:spTree>
      <p:nvGrpSpPr>
        <p:cNvPr id="1" name=""/>
        <p:cNvGrpSpPr/>
        <p:nvPr/>
      </p:nvGrpSpPr>
      <p:grpSpPr>
        <a:xfrm>
          <a:off x="0" y="0"/>
          <a:ext cx="0" cy="0"/>
          <a:chOff x="0" y="0"/>
          <a:chExt cx="0" cy="0"/>
        </a:xfrm>
      </p:grpSpPr>
      <p:sp>
        <p:nvSpPr>
          <p:cNvPr id="3" name="AutoShape 3"/>
          <p:cNvSpPr/>
          <p:nvPr/>
        </p:nvSpPr>
        <p:spPr>
          <a:xfrm>
            <a:off x="13716000" y="-178419"/>
            <a:ext cx="4572000" cy="10287000"/>
          </a:xfrm>
          <a:prstGeom prst="rect">
            <a:avLst/>
          </a:prstGeom>
          <a:solidFill>
            <a:srgbClr val="FFFFFF"/>
          </a:solidFill>
        </p:spPr>
      </p:sp>
      <p:pic>
        <p:nvPicPr>
          <p:cNvPr id="4" name="Picture 4"/>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a:xfrm>
            <a:off x="13716001" y="5694557"/>
            <a:ext cx="4592444" cy="4592444"/>
          </a:xfrm>
          <a:prstGeom prst="rect">
            <a:avLst/>
          </a:prstGeom>
        </p:spPr>
      </p:pic>
      <p:grpSp>
        <p:nvGrpSpPr>
          <p:cNvPr id="7" name="Group 7"/>
          <p:cNvGrpSpPr>
            <a:grpSpLocks noChangeAspect="1"/>
          </p:cNvGrpSpPr>
          <p:nvPr/>
        </p:nvGrpSpPr>
        <p:grpSpPr>
          <a:xfrm rot="-5400000">
            <a:off x="12703922" y="988845"/>
            <a:ext cx="4048310" cy="2024154"/>
            <a:chOff x="0" y="0"/>
            <a:chExt cx="6662420" cy="3331210"/>
          </a:xfrm>
        </p:grpSpPr>
        <p:sp>
          <p:nvSpPr>
            <p:cNvPr id="8" name="Freeform 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
        <p:nvSpPr>
          <p:cNvPr id="13" name="TextBox 13"/>
          <p:cNvSpPr txBox="1"/>
          <p:nvPr/>
        </p:nvSpPr>
        <p:spPr>
          <a:xfrm>
            <a:off x="1073861" y="759270"/>
            <a:ext cx="11613438" cy="8945013"/>
          </a:xfrm>
          <a:prstGeom prst="rect">
            <a:avLst/>
          </a:prstGeom>
        </p:spPr>
        <p:txBody>
          <a:bodyPr wrap="square" lIns="0" tIns="0" rIns="0" bIns="0" rtlCol="0" anchor="t">
            <a:spAutoFit/>
          </a:bodyPr>
          <a:lstStyle/>
          <a:p>
            <a:pPr lvl="0">
              <a:lnSpc>
                <a:spcPct val="150000"/>
              </a:lnSpc>
              <a:spcAft>
                <a:spcPts val="800"/>
              </a:spcAft>
            </a:pPr>
            <a:r>
              <a:rPr lang="en-US" sz="3600" b="1" dirty="0">
                <a:solidFill>
                  <a:schemeClr val="bg1"/>
                </a:solidFill>
                <a:latin typeface="Aileron Regular Bold" panose="00000800000000000000"/>
              </a:rPr>
              <a:t>6. </a:t>
            </a:r>
            <a:r>
              <a:rPr lang="en-US" sz="3600" b="1" dirty="0" err="1">
                <a:solidFill>
                  <a:schemeClr val="bg1"/>
                </a:solidFill>
                <a:latin typeface="Aileron Regular Bold" panose="00000800000000000000"/>
              </a:rPr>
              <a:t>B</a:t>
            </a:r>
            <a:r>
              <a:rPr lang="en-US" sz="3600" b="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akteri</a:t>
            </a:r>
            <a:r>
              <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600" b="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lipolitik</a:t>
            </a:r>
            <a:endParaRPr lang="en-US" sz="3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800"/>
              </a:spcAft>
            </a:pP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lipolitik</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memiliki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bentuk</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sel</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batang</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(bacilli)</a:t>
            </a:r>
            <a:endParaRPr lang="en-ID"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Contoh</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dari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beberapa</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spesies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lipolitik</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adalah</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Bukholderia</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Chromobacterium</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viscosum</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Pseudomonas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cepacia</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Pseudomonas aeruginosa, Pseudomonas fluorescens, Pseudomonas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fragi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Bacillus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thermocatenulatus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Staphylococcus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hyicus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Staphylococcus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aereus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Staphylococcus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epidermides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lipolitik</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menghasilkan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enzim</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lipase yang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memiliki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pengaplikasian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besar</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di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bidang</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bioteknologi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Lipase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bakteri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dipakai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secara</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ektensif</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pada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industri</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pengolahan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makanan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 susu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untuk</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menghidrolisis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lemak susu,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pematangan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keju</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peningkatan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rasa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sintetik</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 proses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lipolisis</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dalam</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pembuatan</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keju</a:t>
            </a:r>
            <a:r>
              <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dan </a:t>
            </a:r>
            <a:r>
              <a:rPr lang="en-US" sz="32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krim</a:t>
            </a:r>
            <a:r>
              <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endParaRPr lang="en-ID"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50000"/>
              </a:lnSpc>
              <a:spcAft>
                <a:spcPts val="800"/>
              </a:spcAft>
            </a:pPr>
            <a:r>
              <a:rPr lang="en-US" sz="3200" dirty="0">
                <a:solidFill>
                  <a:schemeClr val="bg1"/>
                </a:solidFill>
                <a:latin typeface="Aileron Regular Bold" panose="00000800000000000000"/>
              </a:rPr>
              <a:t> </a:t>
            </a:r>
            <a:endParaRPr lang="en-US" sz="3200" dirty="0">
              <a:solidFill>
                <a:schemeClr val="bg1"/>
              </a:solidFill>
              <a:latin typeface="Aileron Regular Bold" panose="00000800000000000000"/>
            </a:endParaRPr>
          </a:p>
        </p:txBody>
      </p:sp>
      <p:grpSp>
        <p:nvGrpSpPr>
          <p:cNvPr id="14" name="Group 9"/>
          <p:cNvGrpSpPr>
            <a:grpSpLocks noChangeAspect="1"/>
          </p:cNvGrpSpPr>
          <p:nvPr/>
        </p:nvGrpSpPr>
        <p:grpSpPr>
          <a:xfrm rot="5400000">
            <a:off x="14516099" y="1051317"/>
            <a:ext cx="5029202" cy="2514600"/>
            <a:chOff x="0" y="0"/>
            <a:chExt cx="6662420" cy="3331210"/>
          </a:xfrm>
        </p:grpSpPr>
        <p:sp>
          <p:nvSpPr>
            <p:cNvPr id="15" name="Freeform 10"/>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grpSp>
        <p:nvGrpSpPr>
          <p:cNvPr id="16" name="Group 9"/>
          <p:cNvGrpSpPr>
            <a:grpSpLocks noChangeAspect="1"/>
          </p:cNvGrpSpPr>
          <p:nvPr/>
        </p:nvGrpSpPr>
        <p:grpSpPr>
          <a:xfrm rot="16200000">
            <a:off x="12458698" y="6489078"/>
            <a:ext cx="5029202" cy="2514600"/>
            <a:chOff x="0" y="0"/>
            <a:chExt cx="6662420" cy="3331210"/>
          </a:xfrm>
        </p:grpSpPr>
        <p:sp>
          <p:nvSpPr>
            <p:cNvPr id="17" name="Freeform 10"/>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69849" y="12080"/>
            <a:ext cx="17877263" cy="10287000"/>
          </a:xfrm>
          <a:prstGeom prst="rect">
            <a:avLst/>
          </a:prstGeom>
          <a:solidFill>
            <a:srgbClr val="6D4840"/>
          </a:solidFill>
        </p:spPr>
      </p:sp>
      <p:sp>
        <p:nvSpPr>
          <p:cNvPr id="5" name="TextBox 5"/>
          <p:cNvSpPr txBox="1"/>
          <p:nvPr/>
        </p:nvSpPr>
        <p:spPr>
          <a:xfrm>
            <a:off x="1647190" y="527685"/>
            <a:ext cx="15898495" cy="9855200"/>
          </a:xfrm>
          <a:prstGeom prst="rect">
            <a:avLst/>
          </a:prstGeom>
        </p:spPr>
        <p:txBody>
          <a:bodyPr wrap="square" lIns="0" tIns="0" rIns="0" bIns="0" rtlCol="0" anchor="t">
            <a:spAutoFit/>
          </a:bodyPr>
          <a:lstStyle/>
          <a:p>
            <a:pPr>
              <a:lnSpc>
                <a:spcPts val="3900"/>
              </a:lnSpc>
            </a:pPr>
            <a:r>
              <a:rPr lang="en-US" sz="3200" b="1" dirty="0">
                <a:solidFill>
                  <a:schemeClr val="bg1"/>
                </a:solidFill>
                <a:latin typeface="Aileron Regular Bold" panose="00000800000000000000"/>
              </a:rPr>
              <a:t>7. </a:t>
            </a:r>
            <a:r>
              <a:rPr lang="en-US" sz="3200" b="1" dirty="0" err="1">
                <a:solidFill>
                  <a:schemeClr val="bg1"/>
                </a:solidFill>
                <a:latin typeface="Aileron Regular Bold" panose="00000800000000000000"/>
              </a:rPr>
              <a:t>Bakteri</a:t>
            </a:r>
            <a:r>
              <a:rPr lang="en-US" sz="3200" b="1" dirty="0">
                <a:solidFill>
                  <a:schemeClr val="bg1"/>
                </a:solidFill>
                <a:latin typeface="Aileron Regular Bold" panose="00000800000000000000"/>
              </a:rPr>
              <a:t> </a:t>
            </a:r>
            <a:r>
              <a:rPr lang="en-US" sz="3200" b="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Amilolitik</a:t>
            </a:r>
            <a:endParaRPr lang="en-ID" sz="32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menghasilkan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enzim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amilase</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merupakan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produk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metabolisme</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primer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digunakan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memecah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amilum</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1000"/>
              </a:spcAft>
            </a:pP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Karakteristik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D"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b</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berbentuk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bulat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Permukaan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rata.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Memiliki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tepi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bergerigi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berombak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utuh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Berwarna</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putih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krem</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1000"/>
              </a:spcAft>
            </a:pP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Contoh-contoh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amilolitik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pP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Bacillus </a:t>
            </a:r>
            <a:r>
              <a:rPr lang="en-US" sz="2400" i="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coagulans</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(pada susu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evaporasi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yoghurt, kimchi, ragi)</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50000"/>
              </a:lnSpc>
            </a:pPr>
            <a:r>
              <a:rPr lang="en-US" sz="2400" i="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spesies</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pembentuk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asam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laktat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termasuk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probiotik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tidak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bersifat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patogen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tumbuh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usus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halus</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kesehatan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pencernaan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pP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Lactobacillus </a:t>
            </a:r>
            <a:r>
              <a:rPr lang="en-US" sz="2400" i="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sporogenes</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suplemen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probiotik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50000"/>
              </a:lnSpc>
            </a:pP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bakteri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termasuk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probiotik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sering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terdapat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suplemen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makanan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mengandung</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probiotik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eriod"/>
            </a:pP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Pichia </a:t>
            </a:r>
            <a:r>
              <a:rPr lang="en-US" sz="2400" i="1"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anomala</a:t>
            </a:r>
            <a:r>
              <a:rPr lang="en-US"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khamir</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Naiola</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2008).</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50000"/>
              </a:lnSpc>
            </a:pP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Digunakan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sebagai</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pencegahan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bikontrol</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jamur</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jamur</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tidak</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diinginkan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namun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merusak</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makanan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jumlah</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besar</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Ini</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digunakan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pembuatan</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anggur</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50000"/>
              </a:lnSpc>
              <a:spcAft>
                <a:spcPts val="1000"/>
              </a:spcAft>
            </a:pP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Tumbuh</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kondisi</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anaerobic yang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keras</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yaitu</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pada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suhu</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antara</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3</a:t>
            </a:r>
            <a:r>
              <a:rPr lang="en-US" sz="2400" baseline="30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 dan 37</a:t>
            </a:r>
            <a:r>
              <a:rPr lang="en-US" sz="2400" baseline="300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lang="en-US" sz="2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1000"/>
              </a:spcAft>
            </a:pP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Enzim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amilase</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dapat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dimanfaatkan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berbagai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industri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sepert</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industri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makanan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minuman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pembuatan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sirup, susu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fermentasi</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etanol</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food and pit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makanan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ternak</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suplemen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alkohol</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kertas</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deterjen</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Budiyanto</a:t>
            </a:r>
            <a:r>
              <a:rPr lang="en-US"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2002).</a:t>
            </a:r>
            <a:endParaRPr lang="en-ID"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ts val="3900"/>
              </a:lnSpc>
            </a:pPr>
            <a:endParaRPr lang="en-US" sz="3000" dirty="0">
              <a:solidFill>
                <a:schemeClr val="bg1"/>
              </a:solidFill>
              <a:latin typeface="Times New Roman" panose="02020603050405020304" pitchFamily="18" charset="0"/>
            </a:endParaRPr>
          </a:p>
        </p:txBody>
      </p:sp>
      <p:grpSp>
        <p:nvGrpSpPr>
          <p:cNvPr id="15" name="Group 15"/>
          <p:cNvGrpSpPr>
            <a:grpSpLocks noChangeAspect="1"/>
          </p:cNvGrpSpPr>
          <p:nvPr/>
        </p:nvGrpSpPr>
        <p:grpSpPr>
          <a:xfrm rot="16200000">
            <a:off x="-1142220" y="1154299"/>
            <a:ext cx="3931102" cy="1646664"/>
            <a:chOff x="0" y="0"/>
            <a:chExt cx="6662420" cy="3331210"/>
          </a:xfrm>
        </p:grpSpPr>
        <p:sp>
          <p:nvSpPr>
            <p:cNvPr id="16" name="Freeform 16"/>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DC6B9"/>
            </a:solidFill>
          </p:spPr>
        </p:sp>
      </p:grpSp>
      <p:grpSp>
        <p:nvGrpSpPr>
          <p:cNvPr id="19" name="Group 17"/>
          <p:cNvGrpSpPr>
            <a:grpSpLocks noChangeAspect="1"/>
          </p:cNvGrpSpPr>
          <p:nvPr/>
        </p:nvGrpSpPr>
        <p:grpSpPr>
          <a:xfrm rot="16200000">
            <a:off x="-1248341" y="7259777"/>
            <a:ext cx="4202821" cy="1646664"/>
            <a:chOff x="0" y="0"/>
            <a:chExt cx="6662420" cy="3331210"/>
          </a:xfrm>
        </p:grpSpPr>
        <p:sp>
          <p:nvSpPr>
            <p:cNvPr id="20" name="Freeform 18"/>
            <p:cNvSpPr/>
            <p:nvPr/>
          </p:nvSpPr>
          <p:spPr>
            <a:xfrm>
              <a:off x="0" y="0"/>
              <a:ext cx="6662420" cy="3331210"/>
            </a:xfrm>
            <a:custGeom>
              <a:avLst/>
              <a:gdLst/>
              <a:ahLst/>
              <a:cxnLst/>
              <a:rect l="l" t="t" r="r" b="b"/>
              <a:pathLst>
                <a:path w="6662420" h="3331210">
                  <a:moveTo>
                    <a:pt x="3331210" y="0"/>
                  </a:moveTo>
                  <a:lnTo>
                    <a:pt x="6662420" y="0"/>
                  </a:lnTo>
                  <a:cubicBezTo>
                    <a:pt x="6662420" y="1840230"/>
                    <a:pt x="5171440" y="3331210"/>
                    <a:pt x="3331210" y="3331210"/>
                  </a:cubicBezTo>
                  <a:cubicBezTo>
                    <a:pt x="1490980" y="3331210"/>
                    <a:pt x="0" y="1840230"/>
                    <a:pt x="0" y="0"/>
                  </a:cubicBezTo>
                  <a:lnTo>
                    <a:pt x="3331210" y="0"/>
                  </a:lnTo>
                  <a:close/>
                </a:path>
              </a:pathLst>
            </a:custGeom>
            <a:solidFill>
              <a:srgbClr val="D69F77"/>
            </a:solidFill>
          </p:spPr>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15229</Words>
  <Application>WPS Presentation</Application>
  <PresentationFormat>Custom</PresentationFormat>
  <Paragraphs>188</Paragraphs>
  <Slides>23</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23</vt:i4>
      </vt:variant>
    </vt:vector>
  </HeadingPairs>
  <TitlesOfParts>
    <vt:vector size="37" baseType="lpstr">
      <vt:lpstr>Arial</vt:lpstr>
      <vt:lpstr>SimSun</vt:lpstr>
      <vt:lpstr>Wingdings</vt:lpstr>
      <vt:lpstr>RoxboroughCF</vt:lpstr>
      <vt:lpstr>RoxboroughCF Light</vt:lpstr>
      <vt:lpstr>Montserrat</vt:lpstr>
      <vt:lpstr>Aileron Regular</vt:lpstr>
      <vt:lpstr>Aileron Regular Bold</vt:lpstr>
      <vt:lpstr>Times New Roman</vt:lpstr>
      <vt:lpstr>Calibri</vt:lpstr>
      <vt:lpstr>Helvetica</vt:lpstr>
      <vt:lpstr>Segoe Print</vt:lpstr>
      <vt:lpstr>Microsoft YaHei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 yanto</dc:creator>
  <cp:lastModifiedBy>Hana Adilah Saputri</cp:lastModifiedBy>
  <cp:revision>18</cp:revision>
  <dcterms:created xsi:type="dcterms:W3CDTF">2006-08-16T00:00:00Z</dcterms:created>
  <dcterms:modified xsi:type="dcterms:W3CDTF">2022-03-24T03:25:58Z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1033-10.2.0.5820</vt:lpwstr>
  </property>
</Properties>
</file>