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62" r:id="rId3"/>
    <p:sldId id="260" r:id="rId4"/>
    <p:sldId id="259" r:id="rId5"/>
    <p:sldId id="287" r:id="rId6"/>
    <p:sldId id="289" r:id="rId7"/>
    <p:sldId id="288" r:id="rId8"/>
    <p:sldId id="286" r:id="rId9"/>
    <p:sldId id="290" r:id="rId10"/>
    <p:sldId id="291" r:id="rId11"/>
    <p:sldId id="293" r:id="rId12"/>
    <p:sldId id="294" r:id="rId13"/>
    <p:sldId id="304" r:id="rId14"/>
    <p:sldId id="306" r:id="rId15"/>
    <p:sldId id="307" r:id="rId16"/>
    <p:sldId id="308" r:id="rId17"/>
    <p:sldId id="295" r:id="rId18"/>
    <p:sldId id="296" r:id="rId19"/>
    <p:sldId id="297" r:id="rId20"/>
    <p:sldId id="298" r:id="rId21"/>
    <p:sldId id="302" r:id="rId22"/>
    <p:sldId id="303" r:id="rId23"/>
    <p:sldId id="309" r:id="rId24"/>
  </p:sldIdLst>
  <p:sldSz cx="9144000" cy="5143500" type="screen16x9"/>
  <p:notesSz cx="6858000" cy="9144000"/>
  <p:embeddedFontLst>
    <p:embeddedFont>
      <p:font typeface="Walter Turncoat" charset="0"/>
      <p:regular r:id="rId26"/>
    </p:embeddedFont>
    <p:embeddedFont>
      <p:font typeface="High Tower Text" pitchFamily="18" charset="0"/>
      <p:regular r:id="rId27"/>
      <p:italic r:id="rId28"/>
    </p:embeddedFont>
    <p:embeddedFont>
      <p:font typeface="Nunito" charset="0"/>
      <p:regular r:id="rId29"/>
      <p:bold r:id="rId30"/>
      <p:italic r:id="rId31"/>
      <p:bold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DFB9461-E5AC-47F8-8AA6-5BF79E793501}">
  <a:tblStyle styleId="{9DFB9461-E5AC-47F8-8AA6-5BF79E7935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96B3EC-8770-4C4F-981F-48A8244F383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>
        <p:scale>
          <a:sx n="80" d="100"/>
          <a:sy n="80" d="100"/>
        </p:scale>
        <p:origin x="-1080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139269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66608" y="152400"/>
            <a:ext cx="59786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23325" y="793100"/>
            <a:ext cx="4497300" cy="3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408764" y="2591125"/>
            <a:ext cx="1690607" cy="2184456"/>
            <a:chOff x="7408764" y="2591125"/>
            <a:chExt cx="1690607" cy="2184456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7995213" y="4383200"/>
              <a:ext cx="593753" cy="392380"/>
              <a:chOff x="7995213" y="4383200"/>
              <a:chExt cx="593753" cy="39238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52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" name="Google Shape;15;p2"/>
              <p:cNvSpPr/>
              <p:nvPr/>
            </p:nvSpPr>
            <p:spPr>
              <a:xfrm flipH="1">
                <a:off x="84573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6" name="Google Shape;16;p2"/>
            <p:cNvSpPr/>
            <p:nvPr/>
          </p:nvSpPr>
          <p:spPr>
            <a:xfrm rot="1286208">
              <a:off x="8683842" y="4116954"/>
              <a:ext cx="383408" cy="248348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" name="Google Shape;17;p2"/>
            <p:cNvSpPr/>
            <p:nvPr/>
          </p:nvSpPr>
          <p:spPr>
            <a:xfrm rot="7382472">
              <a:off x="7425676" y="4045949"/>
              <a:ext cx="383364" cy="248319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" name="Google Shape;18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16146" y="2591125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8291550" y="37679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02284" y="37804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2699884">
              <a:off x="7991638" y="3650470"/>
              <a:ext cx="524796" cy="5847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Google Shape;22;p2"/>
          <p:cNvGrpSpPr/>
          <p:nvPr/>
        </p:nvGrpSpPr>
        <p:grpSpPr>
          <a:xfrm>
            <a:off x="174105" y="3016343"/>
            <a:ext cx="1561058" cy="1763848"/>
            <a:chOff x="174105" y="3016343"/>
            <a:chExt cx="1561058" cy="1763848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878674" y="4387822"/>
              <a:ext cx="477532" cy="392369"/>
              <a:chOff x="3019540" y="1608452"/>
              <a:chExt cx="440488" cy="361931"/>
            </a:xfrm>
          </p:grpSpPr>
          <p:sp>
            <p:nvSpPr>
              <p:cNvPr id="24" name="Google Shape;24;p2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5" name="Google Shape;25;p2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26" name="Google Shape;2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327482" y="301634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2"/>
            <p:cNvSpPr/>
            <p:nvPr/>
          </p:nvSpPr>
          <p:spPr>
            <a:xfrm rot="-10145659">
              <a:off x="200227" y="39366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" name="Google Shape;28;p2"/>
            <p:cNvSpPr/>
            <p:nvPr/>
          </p:nvSpPr>
          <p:spPr>
            <a:xfrm flipH="1">
              <a:off x="1077809" y="34433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1394530" y="34185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3"/>
          <p:cNvGrpSpPr/>
          <p:nvPr/>
        </p:nvGrpSpPr>
        <p:grpSpPr>
          <a:xfrm>
            <a:off x="7423694" y="2798737"/>
            <a:ext cx="1617944" cy="1829054"/>
            <a:chOff x="7423694" y="2798737"/>
            <a:chExt cx="1617944" cy="1829054"/>
          </a:xfrm>
        </p:grpSpPr>
        <p:grpSp>
          <p:nvGrpSpPr>
            <p:cNvPr id="32" name="Google Shape;32;p3"/>
            <p:cNvGrpSpPr/>
            <p:nvPr/>
          </p:nvGrpSpPr>
          <p:grpSpPr>
            <a:xfrm flipH="1">
              <a:off x="7859537" y="4235422"/>
              <a:ext cx="477532" cy="392369"/>
              <a:chOff x="3019540" y="1608452"/>
              <a:chExt cx="440488" cy="361931"/>
            </a:xfrm>
          </p:grpSpPr>
          <p:sp>
            <p:nvSpPr>
              <p:cNvPr id="33" name="Google Shape;33;p3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" name="Google Shape;34;p3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35" name="Google Shape;35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423694" y="2798737"/>
              <a:ext cx="1541746" cy="1505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36;p3"/>
            <p:cNvSpPr/>
            <p:nvPr/>
          </p:nvSpPr>
          <p:spPr>
            <a:xfrm rot="10145659" flipH="1">
              <a:off x="8744442" y="37842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" name="Google Shape;37;p3"/>
            <p:cNvSpPr/>
            <p:nvPr/>
          </p:nvSpPr>
          <p:spPr>
            <a:xfrm>
              <a:off x="8145101" y="35195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846505" y="34947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3"/>
          <p:cNvGrpSpPr/>
          <p:nvPr/>
        </p:nvGrpSpPr>
        <p:grpSpPr>
          <a:xfrm>
            <a:off x="234989" y="2839988"/>
            <a:ext cx="1635537" cy="1783192"/>
            <a:chOff x="234989" y="2839988"/>
            <a:chExt cx="1635537" cy="1783192"/>
          </a:xfrm>
        </p:grpSpPr>
        <p:grpSp>
          <p:nvGrpSpPr>
            <p:cNvPr id="40" name="Google Shape;40;p3"/>
            <p:cNvGrpSpPr/>
            <p:nvPr/>
          </p:nvGrpSpPr>
          <p:grpSpPr>
            <a:xfrm>
              <a:off x="782412" y="4230800"/>
              <a:ext cx="593753" cy="392380"/>
              <a:chOff x="7919013" y="4383200"/>
              <a:chExt cx="593753" cy="392380"/>
            </a:xfrm>
          </p:grpSpPr>
          <p:sp>
            <p:nvSpPr>
              <p:cNvPr id="41" name="Google Shape;41;p3"/>
              <p:cNvSpPr/>
              <p:nvPr/>
            </p:nvSpPr>
            <p:spPr>
              <a:xfrm>
                <a:off x="79190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2" name="Google Shape;42;p3"/>
              <p:cNvSpPr/>
              <p:nvPr/>
            </p:nvSpPr>
            <p:spPr>
              <a:xfrm flipH="1">
                <a:off x="83811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43" name="Google Shape;43;p3"/>
            <p:cNvSpPr/>
            <p:nvPr/>
          </p:nvSpPr>
          <p:spPr>
            <a:xfrm rot="-8639560">
              <a:off x="305426" y="3422808"/>
              <a:ext cx="383356" cy="248314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" name="Google Shape;44;p3"/>
            <p:cNvSpPr/>
            <p:nvPr/>
          </p:nvSpPr>
          <p:spPr>
            <a:xfrm rot="8639560" flipH="1">
              <a:off x="1450801" y="3422808"/>
              <a:ext cx="383356" cy="248314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45" name="Google Shape;45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4989" y="2839988"/>
              <a:ext cx="1598465" cy="1464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p3"/>
            <p:cNvSpPr/>
            <p:nvPr/>
          </p:nvSpPr>
          <p:spPr>
            <a:xfrm>
              <a:off x="1154950" y="36155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65684" y="36280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937638" y="3714775"/>
              <a:ext cx="264300" cy="2643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Google Shape;4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6608" y="152400"/>
            <a:ext cx="59786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 txBox="1">
            <a:spLocks noGrp="1"/>
          </p:cNvSpPr>
          <p:nvPr>
            <p:ph type="ctrTitle"/>
          </p:nvPr>
        </p:nvSpPr>
        <p:spPr>
          <a:xfrm>
            <a:off x="2332650" y="1867225"/>
            <a:ext cx="4478700" cy="10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332650" y="2971775"/>
            <a:ext cx="4478700" cy="30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71" name="Google Shape;71;p5"/>
          <p:cNvGrpSpPr/>
          <p:nvPr/>
        </p:nvGrpSpPr>
        <p:grpSpPr>
          <a:xfrm>
            <a:off x="7351600" y="2783674"/>
            <a:ext cx="1613838" cy="1779823"/>
            <a:chOff x="7351600" y="2783674"/>
            <a:chExt cx="1613838" cy="1779823"/>
          </a:xfrm>
        </p:grpSpPr>
        <p:grpSp>
          <p:nvGrpSpPr>
            <p:cNvPr id="72" name="Google Shape;72;p5"/>
            <p:cNvGrpSpPr/>
            <p:nvPr/>
          </p:nvGrpSpPr>
          <p:grpSpPr>
            <a:xfrm flipH="1">
              <a:off x="7859537" y="4171128"/>
              <a:ext cx="477532" cy="392369"/>
              <a:chOff x="3019540" y="1549146"/>
              <a:chExt cx="440488" cy="361931"/>
            </a:xfrm>
          </p:grpSpPr>
          <p:sp>
            <p:nvSpPr>
              <p:cNvPr id="73" name="Google Shape;73;p5"/>
              <p:cNvSpPr/>
              <p:nvPr/>
            </p:nvSpPr>
            <p:spPr>
              <a:xfrm flipH="1">
                <a:off x="3338602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4" name="Google Shape;74;p5"/>
              <p:cNvSpPr/>
              <p:nvPr/>
            </p:nvSpPr>
            <p:spPr>
              <a:xfrm flipH="1">
                <a:off x="3019540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75" name="Google Shape;75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51600" y="2783674"/>
              <a:ext cx="1457782" cy="14839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5"/>
            <p:cNvSpPr/>
            <p:nvPr/>
          </p:nvSpPr>
          <p:spPr>
            <a:xfrm rot="10145659" flipH="1">
              <a:off x="8668242" y="38604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7" name="Google Shape;77;p5"/>
            <p:cNvSpPr/>
            <p:nvPr/>
          </p:nvSpPr>
          <p:spPr>
            <a:xfrm>
              <a:off x="8068901" y="35957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770305" y="35709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3063" y="885825"/>
            <a:ext cx="3603500" cy="37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147438" y="1314450"/>
            <a:ext cx="3603500" cy="353855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1488450" y="24307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body" idx="1"/>
          </p:nvPr>
        </p:nvSpPr>
        <p:spPr>
          <a:xfrm>
            <a:off x="1693075" y="16184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2"/>
          </p:nvPr>
        </p:nvSpPr>
        <p:spPr>
          <a:xfrm>
            <a:off x="4939924" y="13136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86" name="Google Shape;86;p6"/>
          <p:cNvGrpSpPr/>
          <p:nvPr/>
        </p:nvGrpSpPr>
        <p:grpSpPr>
          <a:xfrm>
            <a:off x="7863411" y="2967400"/>
            <a:ext cx="1420590" cy="1275975"/>
            <a:chOff x="7863411" y="2967400"/>
            <a:chExt cx="1420590" cy="1275975"/>
          </a:xfrm>
        </p:grpSpPr>
        <p:grpSp>
          <p:nvGrpSpPr>
            <p:cNvPr id="87" name="Google Shape;87;p6"/>
            <p:cNvGrpSpPr/>
            <p:nvPr/>
          </p:nvGrpSpPr>
          <p:grpSpPr>
            <a:xfrm>
              <a:off x="8277250" y="3881444"/>
              <a:ext cx="440488" cy="361931"/>
              <a:chOff x="8277250" y="3881444"/>
              <a:chExt cx="440488" cy="36193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8277250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9" name="Google Shape;89;p6"/>
              <p:cNvSpPr/>
              <p:nvPr/>
            </p:nvSpPr>
            <p:spPr>
              <a:xfrm>
                <a:off x="8596313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0" name="Google Shape;9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63411" y="2967400"/>
              <a:ext cx="1420590" cy="9824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6"/>
            <p:cNvSpPr/>
            <p:nvPr/>
          </p:nvSpPr>
          <p:spPr>
            <a:xfrm>
              <a:off x="8535376" y="3335872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8236780" y="3311073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6"/>
          <p:cNvGrpSpPr/>
          <p:nvPr/>
        </p:nvGrpSpPr>
        <p:grpSpPr>
          <a:xfrm>
            <a:off x="-207150" y="2962110"/>
            <a:ext cx="1286833" cy="1586084"/>
            <a:chOff x="-207150" y="2962110"/>
            <a:chExt cx="1286833" cy="1586084"/>
          </a:xfrm>
        </p:grpSpPr>
        <p:grpSp>
          <p:nvGrpSpPr>
            <p:cNvPr id="94" name="Google Shape;94;p6"/>
            <p:cNvGrpSpPr/>
            <p:nvPr/>
          </p:nvGrpSpPr>
          <p:grpSpPr>
            <a:xfrm>
              <a:off x="120475" y="4186263"/>
              <a:ext cx="547675" cy="361931"/>
              <a:chOff x="120475" y="4186263"/>
              <a:chExt cx="547675" cy="361931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12047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6" name="Google Shape;96;p6"/>
              <p:cNvSpPr/>
              <p:nvPr/>
            </p:nvSpPr>
            <p:spPr>
              <a:xfrm flipH="1">
                <a:off x="54672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7" name="Google Shape;97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07150" y="2962110"/>
              <a:ext cx="1286833" cy="13052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6"/>
            <p:cNvSpPr/>
            <p:nvPr/>
          </p:nvSpPr>
          <p:spPr>
            <a:xfrm rot="10576116">
              <a:off x="213730" y="3649426"/>
              <a:ext cx="145541" cy="14604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 rot="10598995">
              <a:off x="532326" y="3669443"/>
              <a:ext cx="127326" cy="13220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 rot="2878168">
              <a:off x="140003" y="3477827"/>
              <a:ext cx="592515" cy="66012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2"/>
          </p:nvPr>
        </p:nvSpPr>
        <p:spPr>
          <a:xfrm>
            <a:off x="2671075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7" name="Google Shape;107;p7"/>
          <p:cNvSpPr txBox="1">
            <a:spLocks noGrp="1"/>
          </p:cNvSpPr>
          <p:nvPr>
            <p:ph type="body" idx="3"/>
          </p:nvPr>
        </p:nvSpPr>
        <p:spPr>
          <a:xfrm>
            <a:off x="4794026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108" name="Google Shape;108;p7"/>
          <p:cNvGrpSpPr/>
          <p:nvPr/>
        </p:nvGrpSpPr>
        <p:grpSpPr>
          <a:xfrm>
            <a:off x="7403272" y="2876096"/>
            <a:ext cx="1631625" cy="1782785"/>
            <a:chOff x="7403272" y="2876096"/>
            <a:chExt cx="1631625" cy="1782785"/>
          </a:xfrm>
        </p:grpSpPr>
        <p:sp>
          <p:nvSpPr>
            <p:cNvPr id="109" name="Google Shape;109;p7"/>
            <p:cNvSpPr/>
            <p:nvPr/>
          </p:nvSpPr>
          <p:spPr>
            <a:xfrm rot="5652216" flipH="1">
              <a:off x="7426337" y="4025462"/>
              <a:ext cx="250048" cy="27859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0" name="Google Shape;110;p7"/>
            <p:cNvSpPr/>
            <p:nvPr/>
          </p:nvSpPr>
          <p:spPr>
            <a:xfrm rot="682371">
              <a:off x="8759823" y="3818276"/>
              <a:ext cx="250059" cy="278610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1" name="Google Shape;111;p7"/>
            <p:cNvSpPr/>
            <p:nvPr/>
          </p:nvSpPr>
          <p:spPr>
            <a:xfrm>
              <a:off x="7919513" y="4266500"/>
              <a:ext cx="131637" cy="392380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" name="Google Shape;112;p7"/>
            <p:cNvSpPr/>
            <p:nvPr/>
          </p:nvSpPr>
          <p:spPr>
            <a:xfrm flipH="1">
              <a:off x="8381628" y="4266500"/>
              <a:ext cx="131637" cy="392380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13" name="Google Shape;113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45529" y="2876096"/>
              <a:ext cx="1541746" cy="1505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7"/>
            <p:cNvSpPr/>
            <p:nvPr/>
          </p:nvSpPr>
          <p:spPr>
            <a:xfrm rot="-372207">
              <a:off x="8259436" y="3705061"/>
              <a:ext cx="146088" cy="146598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 rot="-335960">
              <a:off x="7958498" y="3711971"/>
              <a:ext cx="127095" cy="13196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8101006" y="3969538"/>
              <a:ext cx="139200" cy="2073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60" name="Google Shape;160;p11"/>
          <p:cNvGrpSpPr/>
          <p:nvPr/>
        </p:nvGrpSpPr>
        <p:grpSpPr>
          <a:xfrm>
            <a:off x="329788" y="4081200"/>
            <a:ext cx="8484419" cy="1041759"/>
            <a:chOff x="329788" y="4081200"/>
            <a:chExt cx="8484419" cy="1041759"/>
          </a:xfrm>
        </p:grpSpPr>
        <p:sp>
          <p:nvSpPr>
            <p:cNvPr id="161" name="Google Shape;161;p11"/>
            <p:cNvSpPr/>
            <p:nvPr/>
          </p:nvSpPr>
          <p:spPr>
            <a:xfrm flipH="1">
              <a:off x="248317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2" name="Google Shape;162;p11"/>
            <p:cNvSpPr/>
            <p:nvPr/>
          </p:nvSpPr>
          <p:spPr>
            <a:xfrm flipH="1">
              <a:off x="2290603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" name="Google Shape;163;p11"/>
            <p:cNvSpPr/>
            <p:nvPr/>
          </p:nvSpPr>
          <p:spPr>
            <a:xfrm>
              <a:off x="5013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" name="Google Shape;164;p11"/>
            <p:cNvSpPr/>
            <p:nvPr/>
          </p:nvSpPr>
          <p:spPr>
            <a:xfrm flipH="1">
              <a:off x="758564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5" name="Google Shape;165;p11"/>
            <p:cNvSpPr/>
            <p:nvPr/>
          </p:nvSpPr>
          <p:spPr>
            <a:xfrm>
              <a:off x="1274015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6" name="Google Shape;166;p11"/>
            <p:cNvSpPr/>
            <p:nvPr/>
          </p:nvSpPr>
          <p:spPr>
            <a:xfrm>
              <a:off x="1517285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7" name="Google Shape;167;p11"/>
            <p:cNvSpPr/>
            <p:nvPr/>
          </p:nvSpPr>
          <p:spPr>
            <a:xfrm>
              <a:off x="31942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" name="Google Shape;168;p11"/>
            <p:cNvSpPr/>
            <p:nvPr/>
          </p:nvSpPr>
          <p:spPr>
            <a:xfrm>
              <a:off x="33466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9" name="Google Shape;169;p11"/>
            <p:cNvSpPr/>
            <p:nvPr/>
          </p:nvSpPr>
          <p:spPr>
            <a:xfrm>
              <a:off x="4121250" y="4918525"/>
              <a:ext cx="242250" cy="122750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11"/>
            <p:cNvSpPr/>
            <p:nvPr/>
          </p:nvSpPr>
          <p:spPr>
            <a:xfrm flipH="1">
              <a:off x="39485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11"/>
            <p:cNvSpPr/>
            <p:nvPr/>
          </p:nvSpPr>
          <p:spPr>
            <a:xfrm>
              <a:off x="828499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2" name="Google Shape;172;p11"/>
            <p:cNvSpPr/>
            <p:nvPr/>
          </p:nvSpPr>
          <p:spPr>
            <a:xfrm>
              <a:off x="495839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3" name="Google Shape;173;p11"/>
            <p:cNvSpPr/>
            <p:nvPr/>
          </p:nvSpPr>
          <p:spPr>
            <a:xfrm flipH="1">
              <a:off x="5893602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" name="Google Shape;174;p11"/>
            <p:cNvSpPr/>
            <p:nvPr/>
          </p:nvSpPr>
          <p:spPr>
            <a:xfrm flipH="1">
              <a:off x="570102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5" name="Google Shape;175;p11"/>
            <p:cNvSpPr/>
            <p:nvPr/>
          </p:nvSpPr>
          <p:spPr>
            <a:xfrm>
              <a:off x="47791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6" name="Google Shape;176;p11"/>
            <p:cNvSpPr/>
            <p:nvPr/>
          </p:nvSpPr>
          <p:spPr>
            <a:xfrm flipH="1">
              <a:off x="8479339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7" name="Google Shape;177;p11"/>
            <p:cNvSpPr/>
            <p:nvPr/>
          </p:nvSpPr>
          <p:spPr>
            <a:xfrm>
              <a:off x="6413178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8" name="Google Shape;178;p11"/>
            <p:cNvSpPr/>
            <p:nvPr/>
          </p:nvSpPr>
          <p:spPr>
            <a:xfrm>
              <a:off x="665644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9" name="Google Shape;179;p11"/>
            <p:cNvSpPr/>
            <p:nvPr/>
          </p:nvSpPr>
          <p:spPr>
            <a:xfrm rot="-772385" flipH="1">
              <a:off x="7297125" y="4931449"/>
              <a:ext cx="242258" cy="122754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0" name="Google Shape;180;p11"/>
            <p:cNvSpPr/>
            <p:nvPr/>
          </p:nvSpPr>
          <p:spPr>
            <a:xfrm>
              <a:off x="7637737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1" name="Google Shape;1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556830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1564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88383" y="4278497"/>
              <a:ext cx="653153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61275" y="4278497"/>
              <a:ext cx="667508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292421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0067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1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077315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1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29788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550488" y="4276104"/>
              <a:ext cx="667508" cy="679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213935" y="4276104"/>
              <a:ext cx="741676" cy="679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1"/>
            <p:cNvSpPr/>
            <p:nvPr/>
          </p:nvSpPr>
          <p:spPr>
            <a:xfrm>
              <a:off x="4896942" y="4662673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4755021" y="4650887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8426917" y="4646004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8284996" y="4634218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1583030" y="4529911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1441108" y="4518125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 flipH="1">
              <a:off x="5767046" y="457731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 flipH="1">
              <a:off x="5918283" y="456553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 flipH="1">
              <a:off x="3228777" y="460236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 flipH="1">
              <a:off x="3380014" y="459058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 rot="-311666">
              <a:off x="4096754" y="46304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 rot="-392198">
              <a:off x="3942938" y="46344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 rot="-311666">
              <a:off x="6638372" y="4644749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 rot="-392198">
              <a:off x="6484557" y="4648745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 rot="-311666">
              <a:off x="7699854" y="46458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 rot="-392198">
              <a:off x="7546038" y="46498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 rot="-311666">
              <a:off x="2463316" y="46057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 rot="-392198">
              <a:off x="2309500" y="46097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 rot="-311666">
              <a:off x="747579" y="4675687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 rot="-392198">
              <a:off x="593763" y="4679682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1"/>
            <p:cNvSpPr/>
            <p:nvPr/>
          </p:nvSpPr>
          <p:spPr>
            <a:xfrm rot="1498374">
              <a:off x="4099383" y="4682386"/>
              <a:ext cx="123962" cy="1381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2" name="Google Shape;212;p11"/>
            <p:cNvSpPr/>
            <p:nvPr/>
          </p:nvSpPr>
          <p:spPr>
            <a:xfrm rot="2700242">
              <a:off x="579912" y="4640102"/>
              <a:ext cx="251162" cy="279858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3" name="Google Shape;213;p11"/>
            <p:cNvSpPr/>
            <p:nvPr/>
          </p:nvSpPr>
          <p:spPr>
            <a:xfrm>
              <a:off x="2328621" y="4644669"/>
              <a:ext cx="170700" cy="170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6533530" y="4690100"/>
              <a:ext cx="122700" cy="122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7620925" y="4750629"/>
              <a:ext cx="75900" cy="105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>
            <a:spLocks noGrp="1"/>
          </p:cNvSpPr>
          <p:nvPr>
            <p:ph type="ctrTitle"/>
          </p:nvPr>
        </p:nvSpPr>
        <p:spPr>
          <a:xfrm>
            <a:off x="2313624" y="973051"/>
            <a:ext cx="4497300" cy="368693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x-none" sz="2400">
                <a:latin typeface="Times New Roman" pitchFamily="18" charset="0"/>
                <a:cs typeface="Times New Roman" pitchFamily="18" charset="0"/>
              </a:rPr>
              <a:t>Kelompok 7 :</a:t>
            </a:r>
            <a:r>
              <a:rPr lang="x-none" sz="1600">
                <a:latin typeface="Times New Roman" pitchFamily="18" charset="0"/>
                <a:cs typeface="Times New Roman" pitchFamily="18" charset="0"/>
              </a:rPr>
              <a:t/>
            </a:r>
            <a:br>
              <a:rPr lang="x-none" sz="1600">
                <a:latin typeface="Times New Roman" pitchFamily="18" charset="0"/>
                <a:cs typeface="Times New Roman" pitchFamily="18" charset="0"/>
              </a:rPr>
            </a:br>
            <a:r>
              <a:rPr lang="x-none" sz="1800">
                <a:latin typeface="Times New Roman" pitchFamily="18" charset="0"/>
                <a:cs typeface="Times New Roman" pitchFamily="18" charset="0"/>
              </a:rPr>
              <a:t/>
            </a:r>
            <a:br>
              <a:rPr lang="x-none" sz="1800">
                <a:latin typeface="Times New Roman" pitchFamily="18" charset="0"/>
                <a:cs typeface="Times New Roman" pitchFamily="18" charset="0"/>
              </a:rPr>
            </a:br>
            <a:r>
              <a:rPr lang="x-none" sz="1800">
                <a:latin typeface="Times New Roman" pitchFamily="18" charset="0"/>
                <a:cs typeface="Times New Roman" pitchFamily="18" charset="0"/>
              </a:rPr>
              <a:t/>
            </a:r>
            <a:br>
              <a:rPr lang="x-none" sz="1800">
                <a:latin typeface="Times New Roman" pitchFamily="18" charset="0"/>
                <a:cs typeface="Times New Roman" pitchFamily="18" charset="0"/>
              </a:rPr>
            </a:b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1. Jihan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lya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yahar 2114051066. </a:t>
            </a:r>
            <a:br>
              <a:rPr lang="id-ID" sz="2000" dirty="0">
                <a:latin typeface="Times New Roman" pitchFamily="18" charset="0"/>
                <a:cs typeface="Times New Roman" pitchFamily="18" charset="0"/>
              </a:rPr>
            </a:b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2. Khalida Azzahra 2114051068. </a:t>
            </a:r>
            <a:br>
              <a:rPr lang="id-ID" sz="2000" dirty="0">
                <a:latin typeface="Times New Roman" pitchFamily="18" charset="0"/>
                <a:cs typeface="Times New Roman" pitchFamily="18" charset="0"/>
              </a:rPr>
            </a:b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3. Lutfiatus Sa’diah Rahayu 2114051070</a:t>
            </a:r>
            <a:br>
              <a:rPr lang="id-ID" sz="2000" dirty="0">
                <a:latin typeface="Times New Roman" pitchFamily="18" charset="0"/>
                <a:cs typeface="Times New Roman" pitchFamily="18" charset="0"/>
              </a:rPr>
            </a:b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4. Ussi Apriyani 2154051002 </a:t>
            </a:r>
            <a:br>
              <a:rPr lang="id-ID" sz="2000" dirty="0">
                <a:latin typeface="Times New Roman" pitchFamily="18" charset="0"/>
                <a:cs typeface="Times New Roman" pitchFamily="18" charset="0"/>
              </a:rPr>
            </a:b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5. Yasmeen Basir Almadaniah 2154051004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Google Shape;222;p13"/>
          <p:cNvSpPr txBox="1">
            <a:spLocks/>
          </p:cNvSpPr>
          <p:nvPr/>
        </p:nvSpPr>
        <p:spPr>
          <a:xfrm>
            <a:off x="2339752" y="411510"/>
            <a:ext cx="4497300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id-ID" sz="4400" dirty="0">
                <a:latin typeface="High Tower Text" pitchFamily="18" charset="0"/>
                <a:cs typeface="Times New Roman" pitchFamily="18" charset="0"/>
              </a:rPr>
              <a:t>B</a:t>
            </a:r>
            <a:r>
              <a:rPr lang="en-US" sz="4400" dirty="0">
                <a:latin typeface="High Tower Text" pitchFamily="18" charset="0"/>
                <a:cs typeface="Times New Roman" pitchFamily="18" charset="0"/>
              </a:rPr>
              <a:t>AKTERI</a:t>
            </a:r>
            <a:endParaRPr lang="id-ID" sz="1400" dirty="0">
              <a:latin typeface="High Tower Text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>
            <a:spLocks noGrp="1"/>
          </p:cNvSpPr>
          <p:nvPr>
            <p:ph type="title"/>
          </p:nvPr>
        </p:nvSpPr>
        <p:spPr>
          <a:xfrm>
            <a:off x="500034" y="483518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High Tower Text" pitchFamily="18" charset="0"/>
              </a:rPr>
              <a:t>7</a:t>
            </a:r>
            <a:r>
              <a:rPr sz="2600" dirty="0">
                <a:latin typeface="High Tower Text" pitchFamily="18" charset="0"/>
              </a:rPr>
              <a:t>. </a:t>
            </a:r>
            <a:r>
              <a:rPr lang="en-US" sz="2600" dirty="0">
                <a:latin typeface="High Tower Text" pitchFamily="18" charset="0"/>
              </a:rPr>
              <a:t>AMILOLITIK</a:t>
            </a:r>
            <a:endParaRPr sz="2600" dirty="0">
              <a:latin typeface="High Tower Text" pitchFamily="18" charset="0"/>
            </a:endParaRPr>
          </a:p>
        </p:txBody>
      </p:sp>
      <p:sp>
        <p:nvSpPr>
          <p:cNvPr id="244" name="Google Shape;244;p16"/>
          <p:cNvSpPr txBox="1">
            <a:spLocks noGrp="1"/>
          </p:cNvSpPr>
          <p:nvPr>
            <p:ph type="body" idx="1"/>
          </p:nvPr>
        </p:nvSpPr>
        <p:spPr>
          <a:xfrm>
            <a:off x="323528" y="1093212"/>
            <a:ext cx="6552728" cy="36387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 algn="just">
              <a:buNone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amilase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metabolisme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primer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memecah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amilum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glukosa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SzPct val="105000"/>
              <a:buFont typeface="Wingdings" pitchFamily="2" charset="2"/>
              <a:buChar char="ü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Karakteristik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bulat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permukaan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rata,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tepi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bergerigi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berombak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utuh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berwarna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putih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cream,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aerob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tahan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empedu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rendah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spora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tahan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panas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rusak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proses pelleting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SzPct val="105000"/>
              <a:buFont typeface="Wingdings" pitchFamily="2" charset="2"/>
              <a:buChar char="ü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Kokus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Basil </a:t>
            </a:r>
          </a:p>
          <a:p>
            <a:pPr lvl="0" algn="just">
              <a:buSzPct val="105000"/>
              <a:buFont typeface="Wingdings" pitchFamily="2" charset="2"/>
              <a:buChar char="ü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mikroba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Bacillus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coagulans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Bacillus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licheniformis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Arthrobacter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sp., Lactobacillus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sporogenes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Chromobacterium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sp., Micrococcus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roseus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Pichia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anomala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SzPct val="105000"/>
              <a:buFont typeface="Wingdings" pitchFamily="2" charset="2"/>
              <a:buChar char="ü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Ditemukan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Bakteri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media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mengandung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amilum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biji-bijian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umbi-umbian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sayuran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buah-buahan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endParaRPr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" name="Google Shape;245;p1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00663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1488450" y="303242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High Tower Text" pitchFamily="18" charset="0"/>
              </a:rPr>
              <a:t>7. AMILOLITIK</a:t>
            </a:r>
            <a:endParaRPr sz="2600" dirty="0">
              <a:latin typeface="High Tower Text" pitchFamily="18" charset="0"/>
            </a:endParaRPr>
          </a:p>
        </p:txBody>
      </p:sp>
      <p:sp>
        <p:nvSpPr>
          <p:cNvPr id="228" name="Google Shape;228;p14"/>
          <p:cNvSpPr txBox="1">
            <a:spLocks noGrp="1"/>
          </p:cNvSpPr>
          <p:nvPr>
            <p:ph type="body" idx="2"/>
          </p:nvPr>
        </p:nvSpPr>
        <p:spPr>
          <a:xfrm>
            <a:off x="4716016" y="1228632"/>
            <a:ext cx="2736304" cy="307131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buSzPct val="105000"/>
              <a:buFont typeface="Wingdings" pitchFamily="2" charset="2"/>
              <a:buChar char="§"/>
            </a:pP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Wardaniyati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R. 2012.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Identifikasi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Fenotip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Amilolitik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Indigenus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Bonggol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Empulur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Batang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Buah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Pisang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Mentah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Skripsi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Universitas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Jember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Jember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SzPct val="105000"/>
              <a:buFont typeface="Wingdings" pitchFamily="2" charset="2"/>
              <a:buChar char="§"/>
            </a:pP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Wulandari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D.,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Purwaningsih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D. 2019.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Identifikasi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Karakterisasi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Amilolitik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Umbi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Colocasia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esculenta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L.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Morfologi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Biokimia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Dan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Molekuler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Jurnal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Bioteknologi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Biosains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Indonesia</a:t>
            </a:r>
            <a:r>
              <a:rPr lang="en-US" sz="1300" dirty="0">
                <a:solidFill>
                  <a:schemeClr val="tx1"/>
                </a:solidFill>
              </a:rPr>
              <a:t>. Vol. 6 No. 2.</a:t>
            </a:r>
            <a:endParaRPr lang="en-US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</p:txBody>
      </p:sp>
      <p:sp>
        <p:nvSpPr>
          <p:cNvPr id="229" name="Google Shape;229;p14"/>
          <p:cNvSpPr txBox="1">
            <a:spLocks noGrp="1"/>
          </p:cNvSpPr>
          <p:nvPr>
            <p:ph type="body" idx="1"/>
          </p:nvPr>
        </p:nvSpPr>
        <p:spPr>
          <a:xfrm>
            <a:off x="1619672" y="1995686"/>
            <a:ext cx="2664296" cy="23762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lvl="0" algn="just">
              <a:buSzPct val="105000"/>
              <a:buFont typeface="Wingdings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Naiola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E. 2008.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Mikrobia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Amilolitik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Nira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Laru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Pulau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Timor, Nusa Tenggara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Timur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Biodervitas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mikobiologi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Lembaga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Indonesia (LIPI).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</p:txBody>
      </p:sp>
      <p:sp>
        <p:nvSpPr>
          <p:cNvPr id="230" name="Google Shape;230;p14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98470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>
            <a:spLocks noGrp="1"/>
          </p:cNvSpPr>
          <p:nvPr>
            <p:ph type="title"/>
          </p:nvPr>
        </p:nvSpPr>
        <p:spPr>
          <a:xfrm>
            <a:off x="500034" y="483518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High Tower Text" pitchFamily="18" charset="0"/>
              </a:rPr>
              <a:t>8</a:t>
            </a:r>
            <a:r>
              <a:rPr sz="2600" dirty="0">
                <a:latin typeface="High Tower Text" pitchFamily="18" charset="0"/>
              </a:rPr>
              <a:t>. </a:t>
            </a:r>
            <a:r>
              <a:rPr lang="en-US" sz="2600" dirty="0">
                <a:latin typeface="High Tower Text" pitchFamily="18" charset="0"/>
              </a:rPr>
              <a:t>PEKTINOLITIK</a:t>
            </a:r>
            <a:endParaRPr sz="2600" dirty="0">
              <a:latin typeface="High Tower Text" pitchFamily="18" charset="0"/>
            </a:endParaRPr>
          </a:p>
        </p:txBody>
      </p:sp>
      <p:sp>
        <p:nvSpPr>
          <p:cNvPr id="244" name="Google Shape;244;p16"/>
          <p:cNvSpPr txBox="1">
            <a:spLocks noGrp="1"/>
          </p:cNvSpPr>
          <p:nvPr>
            <p:ph type="body" idx="1"/>
          </p:nvPr>
        </p:nvSpPr>
        <p:spPr>
          <a:xfrm>
            <a:off x="323528" y="1165220"/>
            <a:ext cx="6552728" cy="36387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 algn="just">
              <a:buNone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Pektinolitik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mendegradasi</a:t>
            </a:r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pektin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protease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tahan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panas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SzPct val="105000"/>
              <a:buFont typeface="Wingdings" pitchFamily="2" charset="2"/>
              <a:buChar char="ü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Karakteristik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bulat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sebagaian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batang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spora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koloni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berwarna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cream.</a:t>
            </a:r>
          </a:p>
          <a:p>
            <a:pPr lvl="0" algn="just">
              <a:buSzPct val="105000"/>
              <a:buFont typeface="Wingdings" pitchFamily="2" charset="2"/>
              <a:buChar char="ü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Batang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bulat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spora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SzPct val="105000"/>
              <a:buFont typeface="Wingdings" pitchFamily="2" charset="2"/>
              <a:buChar char="ü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mikroba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Bacillus sp.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SzPct val="105000"/>
              <a:buFont typeface="Wingdings" pitchFamily="2" charset="2"/>
              <a:buChar char="ü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Ditemukan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limbah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kulit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jeruk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SzPct val="105000"/>
              <a:buFont typeface="Wingdings" pitchFamily="2" charset="2"/>
              <a:buChar char="ü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:</a:t>
            </a:r>
          </a:p>
          <a:p>
            <a:pPr lvl="0" algn="just">
              <a:buSzPct val="105000"/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Lestari, M. D. 2019.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Skrining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Pektinolitik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Pencernaan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Crocidolomia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pavonana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F. Dan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Purifikasi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Dihasilkan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Thesis.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Universitas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Jember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Jember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SzPct val="105000"/>
              <a:buFont typeface="Wingdings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Widowati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dkk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2014.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Produksi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Karakterisasi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Pektinase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Pektinolitik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Klarifikasi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Jus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Jeruk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Manis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(Citrus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cinensis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Jurnal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Aplikasi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Teknologi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Pangan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Vol. 3 No. 1.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endParaRPr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" name="Google Shape;245;p1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89567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>
            <a:spLocks noGrp="1"/>
          </p:cNvSpPr>
          <p:nvPr>
            <p:ph type="title"/>
          </p:nvPr>
        </p:nvSpPr>
        <p:spPr>
          <a:xfrm>
            <a:off x="500034" y="483518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High Tower Text" pitchFamily="18" charset="0"/>
              </a:rPr>
              <a:t>9. THERMOFILIK</a:t>
            </a:r>
            <a:endParaRPr sz="2600" dirty="0">
              <a:latin typeface="High Tower Text" pitchFamily="18" charset="0"/>
            </a:endParaRPr>
          </a:p>
        </p:txBody>
      </p:sp>
      <p:sp>
        <p:nvSpPr>
          <p:cNvPr id="244" name="Google Shape;244;p16"/>
          <p:cNvSpPr txBox="1">
            <a:spLocks noGrp="1"/>
          </p:cNvSpPr>
          <p:nvPr>
            <p:ph type="body" idx="1"/>
          </p:nvPr>
        </p:nvSpPr>
        <p:spPr>
          <a:xfrm>
            <a:off x="323528" y="1131590"/>
            <a:ext cx="6552728" cy="36387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buSzPct val="105000"/>
              <a:buFont typeface="Wingdings" pitchFamily="2" charset="2"/>
              <a:buChar char="ü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Karakteristik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Mengandung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tahan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panas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tahan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denaturasi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beradaptasi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bersuhu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ekstrim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mengandung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amino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hidrofobik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satunya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protease.</a:t>
            </a:r>
          </a:p>
          <a:p>
            <a:pPr algn="just">
              <a:buSzPct val="105000"/>
              <a:buFont typeface="Wingdings" pitchFamily="2" charset="2"/>
              <a:buChar char="ü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bundar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tepian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berombak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berlekuk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licin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koloni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putih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mikroskopis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basil,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endospora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motil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SzPct val="105000"/>
              <a:buFont typeface="Wingdings" pitchFamily="2" charset="2"/>
              <a:buChar char="ü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: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temperatur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45°C - 88°C</a:t>
            </a:r>
          </a:p>
          <a:p>
            <a:pPr lvl="0" algn="just">
              <a:buSzPct val="105000"/>
              <a:buFont typeface="Wingdings" pitchFamily="2" charset="2"/>
              <a:buChar char="ü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mikroba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Thermus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aquaticus</a:t>
            </a:r>
            <a:r>
              <a:rPr lang="en-US" sz="1400" dirty="0"/>
              <a:t>.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5000"/>
              <a:buFont typeface="Wingdings" pitchFamily="2" charset="2"/>
              <a:buChar char="ü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Ditemukan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air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panas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45°C - 88°C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kisaran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 8 - 8,7.</a:t>
            </a:r>
          </a:p>
          <a:p>
            <a:pPr lvl="0" algn="just">
              <a:buSzPct val="105000"/>
              <a:buFont typeface="Wingdings" pitchFamily="2" charset="2"/>
              <a:buChar char="ü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:</a:t>
            </a:r>
          </a:p>
          <a:p>
            <a:pPr lvl="0" algn="just">
              <a:buSzPct val="105000"/>
              <a:buFont typeface="Wingdings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Agustien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A. 2010. Protease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Termofilik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UNPAD PRESS. Bandung.</a:t>
            </a:r>
          </a:p>
          <a:p>
            <a:pPr lvl="0" algn="just">
              <a:buSzPct val="105000"/>
              <a:buFont typeface="Wingdings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Wahyuna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D. 2012.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Isolasi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Karakterisasi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Termoproteolitik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Dari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Air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Panas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Sungai Medan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Skripsi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Universitas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Andalas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Padang.</a:t>
            </a:r>
          </a:p>
          <a:p>
            <a:pPr lvl="0" algn="just">
              <a:buSzPct val="105000"/>
              <a:buFont typeface="Wingdings" pitchFamily="2" charset="2"/>
              <a:buChar char="§"/>
            </a:pPr>
            <a:endParaRPr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" name="Google Shape;245;p1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20116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323528" y="832520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Karakteristik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thermodurik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segera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pasteurisasi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memengaruhi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susu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pasteurisasi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tergantung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populasinya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susu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segar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sebelum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pasteurisasi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thermodurik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melemah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disimpan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refrigerator (4-10 ºC).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Tahan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pemanasan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relatif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tumbuh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panas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koloni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beraturan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irreguler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bundar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(circular)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berfilamen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koloni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berwarna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krem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krem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kekuningan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kuning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bening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elevasi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koloni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timbul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tepian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koloni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berlekuk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bercabang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licin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permukaan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koloni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kasar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halus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mengkilap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lendir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bertahan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20°C - 37°C.</a:t>
            </a:r>
          </a:p>
          <a:p>
            <a:pPr marL="285750" lvl="0" indent="-285750" algn="just"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mikroba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Dari genus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Bacillus, Micrococcus,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Microbacterium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Streptococcus, Lactobacillus,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Corynebacterium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Streptococcus,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Arthobacter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bakterinya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koliform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E. coli.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Ditemukan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susu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</a:t>
            </a:r>
          </a:p>
          <a:p>
            <a:pPr marL="285750" lvl="0" indent="-285750" algn="just">
              <a:buClr>
                <a:schemeClr val="accent1"/>
              </a:buClr>
              <a:buSzPct val="105000"/>
              <a:buFont typeface="Wingdings" pitchFamily="2" charset="2"/>
              <a:buChar char="§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Cahyaningtyas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A. A., W.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Pudjiastuti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&amp; I. Ramdhan.2016.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penyimpanan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organoleptik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koliform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susu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pasteurisasi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Riset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Teknologi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Industri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10(1):13-23. </a:t>
            </a:r>
          </a:p>
          <a:p>
            <a:pPr marL="285750" lvl="0" indent="-285750" algn="just">
              <a:buClr>
                <a:schemeClr val="accent1"/>
              </a:buClr>
              <a:buSzPct val="105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Salman, A. M. A.,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Eltaf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&amp; M. Hagar. 2013.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 bacterial and physical quality of pasteurized milk in Khartoum.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Apllied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Industrial Science 1(2):30-37.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339502"/>
            <a:ext cx="79208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igh Tower Text" pitchFamily="18" charset="0"/>
              </a:rPr>
              <a:t>10. THERMODURIK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20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323528" y="832520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Karakteristik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psikrofilik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bertahan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bertumbuh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rendah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spesies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pembusuk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tergolong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psikrofilik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tetap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bertahan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penyimpanan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rendah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berkembang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cepat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meningkat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kembali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pelelehan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id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mempengaruhi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mengkatalis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reaksi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raksi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biokimia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psikrofilik</a:t>
            </a:r>
            <a:r>
              <a:rPr lang="en-US" dirty="0"/>
              <a:t>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Bersel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tunggal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relatif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sederhana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nukleus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sitoskleton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organel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mitokondria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kloroplas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 algn="just"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tumbuh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15°C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20°C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bertahan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-10°C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40°C.</a:t>
            </a:r>
          </a:p>
          <a:p>
            <a:pPr marL="285750" lvl="0" indent="-285750" algn="just"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mikroba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Psychrobacter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cryohalolentis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Psychrobacter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immobilis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Psychrobacter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articus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algn="just"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Ditemukan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ditemukan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tempat-tempat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dingin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permanen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kutub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algn="just"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</a:t>
            </a:r>
          </a:p>
          <a:p>
            <a:pPr marL="285750" lvl="0" indent="-285750" algn="just">
              <a:buClr>
                <a:schemeClr val="accent1"/>
              </a:buClr>
              <a:buSzPct val="105000"/>
              <a:buFont typeface="Wingdings" pitchFamily="2" charset="2"/>
              <a:buChar char="§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Liviawaty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Afrianto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E. 2010.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Penangana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Segar. Proses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Penurunan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Cara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Mempertahankan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Kesegaran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Penerbit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Widya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Padjadjaran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Bandung. </a:t>
            </a:r>
          </a:p>
          <a:p>
            <a:pPr marL="285750" lvl="0" indent="-285750" algn="just">
              <a:buClr>
                <a:schemeClr val="accent1"/>
              </a:buClr>
              <a:buSzPct val="105000"/>
              <a:buFont typeface="Wingdings" pitchFamily="2" charset="2"/>
              <a:buChar char="§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Berhimpon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S. 1993.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Mikrobiologi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Perikanan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Ikani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Ekologi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Mikroba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Serta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Biokimia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Laboratorium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Pengolahan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Pembinaan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Mutu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Perikanan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Fakultas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Perikanan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Kelautan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Universitas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Sam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Ratulangi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Manado.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339502"/>
            <a:ext cx="79208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igh Tower Text" pitchFamily="18" charset="0"/>
              </a:rPr>
              <a:t>11. PSIKOFILIK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223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323528" y="832520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Karakteristik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bertahan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tumbuh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berkadar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garam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Halofilik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makanan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bantuan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bakteriorhodopsin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berfungsi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klorofil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tumbuhan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oksigen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 marL="285750" indent="-285750" algn="just"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Koloni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halofil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ekstrim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halofilik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terlihat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buih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berwarna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merah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ungu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ataj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nukleus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halofilik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bertahan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hingga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100°C</a:t>
            </a:r>
          </a:p>
          <a:p>
            <a:pPr marL="285750" lvl="0" indent="-285750" algn="just"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mikroba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Halobacterium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salinarum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Haloferac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volcanii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Ditemukan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Air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Air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limbah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cairan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mengandung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kadar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garam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</a:t>
            </a:r>
          </a:p>
          <a:p>
            <a:pPr marL="285750" lvl="0" indent="-285750" algn="just">
              <a:buClr>
                <a:schemeClr val="accent1"/>
              </a:buClr>
              <a:buSzPct val="105000"/>
              <a:buFont typeface="Wingdings" pitchFamily="2" charset="2"/>
              <a:buChar char="§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Facciotti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M., 2013. High-Resolution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Phylogenomics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Halophilic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Archaea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 The proceedings from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Halophilics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The International Congress on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Halophilic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Microorganism.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Publised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Frontiers in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Miceobiology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University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Connectcut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Storrs, CT, USA.</a:t>
            </a:r>
          </a:p>
          <a:p>
            <a:pPr marL="285750" lvl="0" indent="-285750" algn="just">
              <a:buClr>
                <a:schemeClr val="accent1"/>
              </a:buClr>
              <a:buSzPct val="105000"/>
              <a:buFont typeface="Wingdings" pitchFamily="2" charset="2"/>
              <a:buChar char="§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Marihati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H.,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Muryati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Nilawati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Syarifudin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E.,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Danny, W. K. H., 2013.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Arthemia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Sakina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Media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Halofilik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Pembuatan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Garam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Kemurnian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Industri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Garam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Beryodium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Media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Gizi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Indonesia.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No 2. P 86-93.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Balai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Pengembangan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AkiaKekuratngan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Iodium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Kemenkes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Magelang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Jawa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Tengah.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351115"/>
            <a:ext cx="79208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igh Tower Text" pitchFamily="18" charset="0"/>
              </a:rPr>
              <a:t>12. HALOFILIK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045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1488450" y="375250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High Tower Text" pitchFamily="18" charset="0"/>
              </a:rPr>
              <a:t>13. OSMOFILIK</a:t>
            </a:r>
            <a:endParaRPr sz="2600" dirty="0">
              <a:latin typeface="High Tower Text" pitchFamily="18" charset="0"/>
            </a:endParaRPr>
          </a:p>
        </p:txBody>
      </p:sp>
      <p:sp>
        <p:nvSpPr>
          <p:cNvPr id="228" name="Google Shape;228;p14"/>
          <p:cNvSpPr txBox="1">
            <a:spLocks noGrp="1"/>
          </p:cNvSpPr>
          <p:nvPr>
            <p:ph type="body" idx="2"/>
          </p:nvPr>
        </p:nvSpPr>
        <p:spPr>
          <a:xfrm>
            <a:off x="4788024" y="1851670"/>
            <a:ext cx="2736304" cy="184717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50000"/>
              </a:lnSpc>
              <a:buSzPct val="105000"/>
              <a:buFont typeface="Wingdings" pitchFamily="2" charset="2"/>
              <a:buChar char="ü"/>
            </a:pP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Terdapat dimana : Yeast</a:t>
            </a:r>
          </a:p>
          <a:p>
            <a:pPr algn="just">
              <a:lnSpc>
                <a:spcPct val="150000"/>
              </a:lnSpc>
              <a:buSzPct val="105000"/>
              <a:buFont typeface="Wingdings" pitchFamily="2" charset="2"/>
              <a:buChar char="ü"/>
            </a:pP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Sumber : 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1600" indent="0" algn="just">
              <a:lnSpc>
                <a:spcPct val="150000"/>
              </a:lnSpc>
              <a:buSzPct val="105000"/>
              <a:buNone/>
            </a:pP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Fardiaz, S. 1992. Mikrobiologi Pangan I. Gramedia Pustaka Utama. Jakarta.</a:t>
            </a: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</p:txBody>
      </p:sp>
      <p:sp>
        <p:nvSpPr>
          <p:cNvPr id="229" name="Google Shape;229;p14"/>
          <p:cNvSpPr txBox="1">
            <a:spLocks noGrp="1"/>
          </p:cNvSpPr>
          <p:nvPr>
            <p:ph type="body" idx="1"/>
          </p:nvPr>
        </p:nvSpPr>
        <p:spPr>
          <a:xfrm>
            <a:off x="1619672" y="1707654"/>
            <a:ext cx="2664296" cy="2808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50000"/>
              </a:lnSpc>
              <a:buSzPct val="105000"/>
              <a:buFont typeface="Wingdings" pitchFamily="2" charset="2"/>
              <a:buChar char="ü"/>
            </a:pP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Bentuk :  Bulat, oval, Silinder atau batang, oginal, segitiga melengkung, berbentuk botol, bentuk apikulat atau lemon, membentuk pseudomiselium.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SzPct val="105000"/>
              <a:buFont typeface="Wingdings" pitchFamily="2" charset="2"/>
              <a:buChar char="ü"/>
            </a:pP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Suhu : Optimal 30– 35°c  dan suhu maksimal 35-47 °c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SzPct val="105000"/>
              <a:buFont typeface="Wingdings" pitchFamily="2" charset="2"/>
              <a:buChar char="ü"/>
            </a:pP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Mikroba : </a:t>
            </a:r>
            <a:r>
              <a:rPr lang="id-ID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Sacharomyces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</p:txBody>
      </p:sp>
      <p:sp>
        <p:nvSpPr>
          <p:cNvPr id="230" name="Google Shape;230;p14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8166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1488450" y="987574"/>
            <a:ext cx="2939534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High Tower Text" pitchFamily="18" charset="0"/>
              </a:rPr>
              <a:t>14. PENGHASIL PIGMEN</a:t>
            </a:r>
            <a:endParaRPr sz="1800" dirty="0">
              <a:latin typeface="High Tower Text" pitchFamily="18" charset="0"/>
            </a:endParaRPr>
          </a:p>
        </p:txBody>
      </p:sp>
      <p:sp>
        <p:nvSpPr>
          <p:cNvPr id="228" name="Google Shape;228;p14"/>
          <p:cNvSpPr txBox="1">
            <a:spLocks noGrp="1"/>
          </p:cNvSpPr>
          <p:nvPr>
            <p:ph type="body" idx="2"/>
          </p:nvPr>
        </p:nvSpPr>
        <p:spPr>
          <a:xfrm>
            <a:off x="4788024" y="1851670"/>
            <a:ext cx="2736304" cy="184717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 algn="just">
              <a:lnSpc>
                <a:spcPct val="150000"/>
              </a:lnSpc>
              <a:buSzPct val="105000"/>
              <a:buNone/>
            </a:pPr>
            <a:endParaRPr lang="id-ID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</p:txBody>
      </p:sp>
      <p:sp>
        <p:nvSpPr>
          <p:cNvPr id="229" name="Google Shape;229;p14"/>
          <p:cNvSpPr txBox="1">
            <a:spLocks noGrp="1"/>
          </p:cNvSpPr>
          <p:nvPr>
            <p:ph type="body" idx="1"/>
          </p:nvPr>
        </p:nvSpPr>
        <p:spPr>
          <a:xfrm>
            <a:off x="1619672" y="1563638"/>
            <a:ext cx="2664296" cy="30963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buSzPct val="105000"/>
              <a:buFont typeface="Wingdings" pitchFamily="2" charset="2"/>
              <a:buChar char="ü"/>
            </a:pP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1600" indent="0" algn="just">
              <a:buSzPct val="105000"/>
              <a:buNone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Baccilus atau batang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d-ID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5000"/>
              <a:buFont typeface="Wingdings" pitchFamily="2" charset="2"/>
              <a:buChar char="ü"/>
            </a:pP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1600" indent="0" algn="just">
              <a:buSzPct val="105000"/>
              <a:buNone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A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ntara 4°c dan 80°c</a:t>
            </a:r>
          </a:p>
          <a:p>
            <a:pPr algn="just">
              <a:buSzPct val="105000"/>
              <a:buFont typeface="Wingdings" pitchFamily="2" charset="2"/>
              <a:buChar char="ü"/>
            </a:pP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Mikroba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1600" indent="0" algn="just">
              <a:buSzPct val="105000"/>
              <a:buNone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Serratia Marcescens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d-ID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5000"/>
              <a:buFont typeface="Wingdings" pitchFamily="2" charset="2"/>
              <a:buChar char="ü"/>
            </a:pP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aktosa</a:t>
            </a:r>
          </a:p>
          <a:p>
            <a:pPr algn="just">
              <a:buSzPct val="105000"/>
              <a:buFont typeface="Wingdings" pitchFamily="2" charset="2"/>
              <a:buChar char="ü"/>
            </a:pP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1600" indent="0" algn="just">
              <a:buSzPct val="105000"/>
              <a:buNone/>
            </a:pP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Dufosse, L. 2009. Pigments, Microbial. Encyclopedia Microbiol. 4: 457-471.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5000"/>
              <a:buFont typeface="Wingdings" pitchFamily="2" charset="2"/>
              <a:buChar char="ü"/>
            </a:pP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" name="Google Shape;230;p14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788024" y="987574"/>
            <a:ext cx="2736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id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Mengkilap,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permukaan cembung dengan tepi datar, halus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 semitransparan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id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30°c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id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Mikroba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L. Mesenteroides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id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Terdapat dimana : Sukrosa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id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Yang Y, Peng Q, Guo Y, Han Y, Xiao H, Zhou Z. 2015. Isolation and characterization of dextran produced By Leuconostoc citreum NM105 from manchurian Sauerkraut. Carbohydrate Polymers. 133: 365-372.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92488" y="267494"/>
            <a:ext cx="33478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1700" dirty="0">
                <a:solidFill>
                  <a:schemeClr val="tx1"/>
                </a:solidFill>
                <a:latin typeface="High Tower Text" pitchFamily="18" charset="0"/>
                <a:ea typeface="Calibri" pitchFamily="34" charset="0"/>
                <a:cs typeface="Times New Roman" pitchFamily="18" charset="0"/>
              </a:rPr>
              <a:t>15. PENGHASIL LENDIR DAN PEMBENTUKAN GUMPALAN</a:t>
            </a:r>
            <a:endParaRPr lang="id-ID" sz="1700" dirty="0">
              <a:solidFill>
                <a:schemeClr val="tx1"/>
              </a:solidFill>
              <a:latin typeface="High Tower Text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573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"/>
          <p:cNvSpPr txBox="1">
            <a:spLocks noGrp="1"/>
          </p:cNvSpPr>
          <p:nvPr>
            <p:ph type="ctrTitle"/>
          </p:nvPr>
        </p:nvSpPr>
        <p:spPr>
          <a:xfrm>
            <a:off x="2195736" y="560086"/>
            <a:ext cx="4824536" cy="57150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High Tower Text" pitchFamily="18" charset="0"/>
              </a:rPr>
              <a:t>16. PENGHASIL GAS</a:t>
            </a:r>
            <a:endParaRPr sz="2600" dirty="0">
              <a:latin typeface="High Tower Text" pitchFamily="18" charset="0"/>
            </a:endParaRPr>
          </a:p>
        </p:txBody>
      </p:sp>
      <p:sp>
        <p:nvSpPr>
          <p:cNvPr id="251" name="Google Shape;251;p17"/>
          <p:cNvSpPr txBox="1">
            <a:spLocks noGrp="1"/>
          </p:cNvSpPr>
          <p:nvPr>
            <p:ph type="subTitle" idx="1"/>
          </p:nvPr>
        </p:nvSpPr>
        <p:spPr>
          <a:xfrm>
            <a:off x="2123728" y="1308096"/>
            <a:ext cx="4896544" cy="335188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id-ID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Basil atau batang</a:t>
            </a:r>
          </a:p>
          <a:p>
            <a:pPr algn="just"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id-ID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id-ID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25-60°c</a:t>
            </a:r>
          </a:p>
          <a:p>
            <a:pPr algn="just"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id-ID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Mikroba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id-ID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Gram-negatif 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1600" indent="0" algn="just">
              <a:buClr>
                <a:schemeClr val="accent1"/>
              </a:buClr>
              <a:buSzPct val="105000"/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id-ID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(Pseudomonas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aeruginosa) </a:t>
            </a:r>
          </a:p>
          <a:p>
            <a:pPr algn="just"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id-ID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Terdapat d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d-ID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d-ID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umput laut jenis </a:t>
            </a:r>
            <a:r>
              <a:rPr lang="id-ID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Eucheuma cottonii </a:t>
            </a:r>
          </a:p>
          <a:p>
            <a:pPr algn="just"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id-ID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Saputra, A. 2010. Pembuatan Biogas Dari Rumput laut Jenis Sargassum Duplicatum dan Caulerpa racemosa Sebagai Bahan Energi Alternatif (Skripsi). Indralaya. Fakultas Matematika dan Ilmu Peng etahuan Alam Universitas Sriwijaya.</a:t>
            </a:r>
          </a:p>
          <a:p>
            <a:pPr algn="l"/>
            <a:endParaRPr lang="en-US" sz="1600" dirty="0"/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endParaRPr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269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"/>
          <p:cNvSpPr txBox="1">
            <a:spLocks noGrp="1"/>
          </p:cNvSpPr>
          <p:nvPr>
            <p:ph type="ctrTitle" idx="4294967295"/>
          </p:nvPr>
        </p:nvSpPr>
        <p:spPr>
          <a:xfrm>
            <a:off x="539552" y="455706"/>
            <a:ext cx="8064896" cy="5318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600" dirty="0">
                <a:latin typeface="High Tower Text" pitchFamily="18" charset="0"/>
              </a:rPr>
              <a:t>1. BAKTERI ASAM LAKTAT</a:t>
            </a:r>
          </a:p>
        </p:txBody>
      </p:sp>
      <p:sp>
        <p:nvSpPr>
          <p:cNvPr id="263" name="Google Shape;263;p19"/>
          <p:cNvSpPr txBox="1">
            <a:spLocks noGrp="1"/>
          </p:cNvSpPr>
          <p:nvPr>
            <p:ph type="subTitle" idx="4294967295"/>
          </p:nvPr>
        </p:nvSpPr>
        <p:spPr>
          <a:xfrm>
            <a:off x="500034" y="1145270"/>
            <a:ext cx="8001056" cy="32266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High Tower Text" pitchFamily="18" charset="0"/>
              </a:rPr>
              <a:t>	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Laktat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(BAL)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gram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positif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batang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bulat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spora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fermentasi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fakultatif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anaeorob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sitokrom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mereduksi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nitrat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memanfaatkan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laktat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oksidasi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negatif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katalase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negatif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mortilitas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negatif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memfermentasi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glukosa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laktat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BAL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saluran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pencernaan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ternak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(Sari, 2012)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laktat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tumbuh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sekitar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 3,5 – 10,0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5°C - 45°C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toleran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sebagian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strain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tumbuh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 4,4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optimum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 5,5 – 6,5 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en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D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penghasil</a:t>
            </a:r>
            <a:r>
              <a:rPr lang="en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asam</a:t>
            </a:r>
            <a:r>
              <a:rPr lang="en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laktat</a:t>
            </a:r>
            <a:r>
              <a:rPr lang="en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Streptococcus </a:t>
            </a:r>
            <a:r>
              <a:rPr lang="en-ID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thermophilus</a:t>
            </a:r>
            <a:r>
              <a:rPr lang="en-ID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Sterptococcus</a:t>
            </a:r>
            <a:r>
              <a:rPr lang="en-ID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lactis</a:t>
            </a:r>
            <a:r>
              <a:rPr lang="en-ID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Streptococcus </a:t>
            </a:r>
            <a:r>
              <a:rPr lang="en-ID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cremoris,Lactobacillus</a:t>
            </a:r>
            <a:r>
              <a:rPr lang="en-ID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lactis</a:t>
            </a:r>
            <a:r>
              <a:rPr lang="en-ID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Lactobacillus acidophilus, Lactobacillus </a:t>
            </a:r>
            <a:r>
              <a:rPr lang="en-ID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bulgaricus</a:t>
            </a:r>
            <a:r>
              <a:rPr lang="en-ID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Lactobacillus </a:t>
            </a:r>
            <a:r>
              <a:rPr lang="en-ID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plantarum</a:t>
            </a:r>
            <a:r>
              <a:rPr lang="en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biasa</a:t>
            </a:r>
            <a:r>
              <a:rPr lang="en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ditemukan</a:t>
            </a:r>
            <a:r>
              <a:rPr lang="en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susu</a:t>
            </a:r>
            <a:r>
              <a:rPr lang="en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yogurt, wine, </a:t>
            </a:r>
            <a:r>
              <a:rPr lang="en-ID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keju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Aft>
                <a:spcPts val="800"/>
              </a:spcAft>
              <a:buNone/>
            </a:pPr>
            <a:endParaRPr lang="id-ID" sz="1600" dirty="0">
              <a:solidFill>
                <a:schemeClr val="accent1">
                  <a:lumMod val="40000"/>
                  <a:lumOff val="60000"/>
                </a:schemeClr>
              </a:solidFill>
              <a:latin typeface="High Tower Text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id-ID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>
              <a:spcAft>
                <a:spcPts val="800"/>
              </a:spcAft>
              <a:buNone/>
            </a:pPr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4" name="Google Shape;264;p19"/>
          <p:cNvSpPr/>
          <p:nvPr/>
        </p:nvSpPr>
        <p:spPr>
          <a:xfrm>
            <a:off x="8072462" y="3714758"/>
            <a:ext cx="714380" cy="928694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65" name="Google Shape;265;p19"/>
          <p:cNvSpPr/>
          <p:nvPr/>
        </p:nvSpPr>
        <p:spPr>
          <a:xfrm rot="1473044">
            <a:off x="402430" y="335875"/>
            <a:ext cx="742605" cy="72336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66" name="Google Shape;266;p19"/>
          <p:cNvSpPr/>
          <p:nvPr/>
        </p:nvSpPr>
        <p:spPr>
          <a:xfrm>
            <a:off x="7858148" y="500048"/>
            <a:ext cx="325095" cy="31590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67" name="Google Shape;267;p19"/>
          <p:cNvSpPr/>
          <p:nvPr/>
        </p:nvSpPr>
        <p:spPr>
          <a:xfrm rot="2486868">
            <a:off x="4118016" y="1906598"/>
            <a:ext cx="231308" cy="22477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68" name="Google Shape;268;p19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"/>
          <p:cNvSpPr txBox="1">
            <a:spLocks noGrp="1"/>
          </p:cNvSpPr>
          <p:nvPr>
            <p:ph type="ctrTitle"/>
          </p:nvPr>
        </p:nvSpPr>
        <p:spPr>
          <a:xfrm>
            <a:off x="2195736" y="416070"/>
            <a:ext cx="4824536" cy="57150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High Tower Text" pitchFamily="18" charset="0"/>
              </a:rPr>
              <a:t>17</a:t>
            </a:r>
            <a:r>
              <a:rPr lang="en-US" sz="2600" dirty="0">
                <a:latin typeface="High Tower Text" pitchFamily="18" charset="0"/>
              </a:rPr>
              <a:t>. KOLIFORM</a:t>
            </a:r>
            <a:endParaRPr sz="2600" dirty="0">
              <a:latin typeface="High Tower Text" pitchFamily="18" charset="0"/>
            </a:endParaRPr>
          </a:p>
        </p:txBody>
      </p:sp>
      <p:sp>
        <p:nvSpPr>
          <p:cNvPr id="251" name="Google Shape;251;p17"/>
          <p:cNvSpPr txBox="1">
            <a:spLocks noGrp="1"/>
          </p:cNvSpPr>
          <p:nvPr>
            <p:ph type="subTitle" idx="1"/>
          </p:nvPr>
        </p:nvSpPr>
        <p:spPr>
          <a:xfrm>
            <a:off x="2123728" y="843558"/>
            <a:ext cx="4896544" cy="36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just">
              <a:spcAft>
                <a:spcPts val="800"/>
              </a:spcAft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: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Baccilus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batang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lvl="0" indent="-285750" algn="just">
              <a:spcAft>
                <a:spcPts val="800"/>
              </a:spcAft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: 7°C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hingga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60°C</a:t>
            </a:r>
            <a:endParaRPr lang="id-ID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spcAft>
                <a:spcPts val="800"/>
              </a:spcAft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Di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usus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hewan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berdarah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panas</a:t>
            </a:r>
            <a:endParaRPr lang="en-US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spcAft>
                <a:spcPts val="800"/>
              </a:spcAft>
              <a:buClr>
                <a:schemeClr val="accent1"/>
              </a:buClr>
              <a:buSzPct val="105000"/>
              <a:buFont typeface="Wingdings" pitchFamily="2" charset="2"/>
              <a:buChar char="ü"/>
            </a:pP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	: </a:t>
            </a:r>
          </a:p>
          <a:p>
            <a:pPr marL="285750" lvl="0" indent="-285750" algn="just">
              <a:spcAft>
                <a:spcPts val="8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</a:pP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Mustofa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C. H.,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Arrosyid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M., &amp;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Setiawan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F. A. (2018).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MPN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Jamu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Tradisional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Kunir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Asam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Dijual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Pasar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Cepogo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Kabupaten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Boyolali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Jurnal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Farmasi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79-84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(2).</a:t>
            </a:r>
          </a:p>
          <a:p>
            <a:pPr marL="285750" lvl="0" indent="-285750" algn="just">
              <a:spcAft>
                <a:spcPts val="8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</a:pP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Putri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A. M., &amp;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Kurnia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P. (2018).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Identifiakasi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Keberadaan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Coliform Dan Total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Mikroba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Dung-Dung Di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Sekitar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Kampus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Universitas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Muhammadiyah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Surakarta .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Jurnal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Media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Gizi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Indonesia, 41-48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13 (1).</a:t>
            </a:r>
          </a:p>
          <a:p>
            <a:pPr marL="285750" lvl="0" indent="-285750" algn="just">
              <a:spcAft>
                <a:spcPts val="800"/>
              </a:spcAft>
              <a:buClr>
                <a:schemeClr val="accent1"/>
              </a:buClr>
              <a:buSzPct val="105000"/>
              <a:buFont typeface="Wingdings" pitchFamily="2" charset="2"/>
              <a:buChar char="§"/>
            </a:pP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Adrianto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R. (2018).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Pemantauan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Coliform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Diperairan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Sungai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Provinsi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Lampung.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Jurnal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Majalah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Tegi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(1).</a:t>
            </a:r>
          </a:p>
          <a:p>
            <a:pPr algn="l"/>
            <a:endParaRPr lang="en-US" sz="1300" dirty="0"/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endParaRPr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170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540228"/>
              </p:ext>
            </p:extLst>
          </p:nvPr>
        </p:nvGraphicFramePr>
        <p:xfrm>
          <a:off x="467544" y="771550"/>
          <a:ext cx="8208912" cy="4254357"/>
        </p:xfrm>
        <a:graphic>
          <a:graphicData uri="http://schemas.openxmlformats.org/drawingml/2006/table">
            <a:tbl>
              <a:tblPr firstRow="1">
                <a:tableStyleId>{9E96B3EC-8770-4C4F-981F-48A8244F3835}</a:tableStyleId>
              </a:tblPr>
              <a:tblGrid>
                <a:gridCol w="40038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050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891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THERMODURIK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PSIKOTROPIK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675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Bakteri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termodurik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merupakan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bakteri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yang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tahan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terhadp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pemanasan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pada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suhu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relative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tinggi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eperti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pasteurisasi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tetapi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tidak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harus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tumbuh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pada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suhu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relative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tinggi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Bakteri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psikotropik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merupakan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bakteri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yang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mampu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bertahan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atau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bahkan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dapat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tumbuh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subur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pada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suhu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lingkungan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dingin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Bakteri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psikotropik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merupakan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konsentrasi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utama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perindustrian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97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Micrococcus, </a:t>
                      </a:r>
                      <a:r>
                        <a:rPr lang="en-US" sz="12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Microbacterium</a:t>
                      </a:r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2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Strepococcus</a:t>
                      </a:r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2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Lactobacillius</a:t>
                      </a:r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Clostridium </a:t>
                      </a:r>
                      <a:r>
                        <a:rPr lang="en-US" sz="12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Bacillius</a:t>
                      </a:r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2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Corynebacterium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Arthobacter</a:t>
                      </a:r>
                      <a:endParaRPr lang="en-US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Bakteri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psikotropik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merupakan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konsentrasi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utama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pada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perindustrian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kebanyakan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terbunuh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dengan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pasteurisasi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5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Bakteri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yang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tahan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terhadap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panas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tetapi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tidak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harus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tumbuh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pada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suhu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panas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Dapat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bertahan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atau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bahkan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tumbuh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subur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pada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suhu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lingkungan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dingin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414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Jenis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bakteri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banyak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ditemukan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pada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produk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yang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telah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melalui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proses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pasteurisasi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yaitu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pada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suhu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63ºC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selama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30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menit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atau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72ºC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selama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detik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Dapat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ditemukan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tanah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di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permukaan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kedalam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laut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d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ekosistem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antartika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pada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makanan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675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Terdapat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dapat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bertahan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pada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suhu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pasteurisasi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Dapat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tumbuh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dengan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baik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pada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suhu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25ºC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937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Penyimpanan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pada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suhu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refrigerator (4-10ºC)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mampu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menekan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pertumbuhan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bakteri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termodurik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yang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masih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bertahan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dalam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susu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pasteurisasi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dikarenakan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bakteri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hidup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pada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suhu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20-37ºC</a:t>
                      </a:r>
                    </a:p>
                    <a:p>
                      <a:pPr algn="just"/>
                      <a:endParaRPr 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11560" y="195486"/>
            <a:ext cx="80648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igh Tower Text" pitchFamily="18" charset="0"/>
              </a:rPr>
              <a:t>PERBEDAAN THERMODURIK &amp; PSIKOTROPIK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3814856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"/>
          <p:cNvSpPr txBox="1">
            <a:spLocks noGrp="1"/>
          </p:cNvSpPr>
          <p:nvPr>
            <p:ph type="title"/>
          </p:nvPr>
        </p:nvSpPr>
        <p:spPr>
          <a:xfrm>
            <a:off x="395536" y="447258"/>
            <a:ext cx="6552728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High Tower Text" pitchFamily="18" charset="0"/>
              </a:rPr>
              <a:t>JENIS-JENIS BAKTERI</a:t>
            </a:r>
            <a:endParaRPr sz="2600" dirty="0">
              <a:latin typeface="High Tower Text" pitchFamily="18" charset="0"/>
            </a:endParaRPr>
          </a:p>
        </p:txBody>
      </p:sp>
      <p:sp>
        <p:nvSpPr>
          <p:cNvPr id="282" name="Google Shape;282;p21"/>
          <p:cNvSpPr txBox="1">
            <a:spLocks noGrp="1"/>
          </p:cNvSpPr>
          <p:nvPr>
            <p:ph type="body" idx="1"/>
          </p:nvPr>
        </p:nvSpPr>
        <p:spPr>
          <a:xfrm>
            <a:off x="323528" y="1005814"/>
            <a:ext cx="6624736" cy="394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98000"/>
              <a:buFont typeface="Wingdings" pitchFamily="2" charset="2"/>
              <a:buChar char="ü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Koliform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98000"/>
              <a:buNone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koliform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mikroorganisme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indicator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sanitasi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sanitasi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air.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koliform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macam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spesies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satunya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Pathogen E. coli.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Koliform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dibagi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Koliform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Fekal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Koliform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Non-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Fekal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42950" lvl="1" indent="-285750">
              <a:lnSpc>
                <a:spcPct val="100000"/>
              </a:lnSpc>
              <a:spcAft>
                <a:spcPts val="800"/>
              </a:spcAft>
              <a:buSzPct val="98000"/>
              <a:buFont typeface="Wingdings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Koliform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Fekal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kotoran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hewan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berdarah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panas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Contohnya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E. coli.</a:t>
            </a:r>
          </a:p>
          <a:p>
            <a:pPr marL="742950" lvl="1" indent="-285750">
              <a:lnSpc>
                <a:spcPct val="100000"/>
              </a:lnSpc>
              <a:spcAft>
                <a:spcPts val="800"/>
              </a:spcAft>
              <a:buSzPct val="98000"/>
              <a:buFont typeface="Wingdings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Koliform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Non-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Fekal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tumbuhan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hewan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lvl="0" indent="-28575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98000"/>
              <a:buFont typeface="Wingdings" pitchFamily="2" charset="2"/>
              <a:buChar char="ü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Escherichia coli</a:t>
            </a:r>
          </a:p>
          <a:p>
            <a:pPr marL="0" lvl="0"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98000"/>
              <a:buNone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usus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feses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hewan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berdarah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panas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37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derajat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Celsius.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basil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batang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" indent="0" algn="just">
              <a:lnSpc>
                <a:spcPct val="100000"/>
              </a:lnSpc>
              <a:buNone/>
            </a:pP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5" name="Google Shape;285;p2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37358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>
            <a:spLocks noGrp="1"/>
          </p:cNvSpPr>
          <p:nvPr>
            <p:ph type="ctrTitle"/>
          </p:nvPr>
        </p:nvSpPr>
        <p:spPr>
          <a:xfrm>
            <a:off x="2313624" y="973051"/>
            <a:ext cx="4497300" cy="368693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b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ANY QUESTION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98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"/>
          <p:cNvSpPr txBox="1">
            <a:spLocks noGrp="1"/>
          </p:cNvSpPr>
          <p:nvPr>
            <p:ph type="ctrTitle"/>
          </p:nvPr>
        </p:nvSpPr>
        <p:spPr>
          <a:xfrm>
            <a:off x="2195736" y="632094"/>
            <a:ext cx="4824536" cy="57150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600" dirty="0">
                <a:latin typeface="High Tower Text" pitchFamily="18" charset="0"/>
              </a:rPr>
              <a:t>2. </a:t>
            </a:r>
            <a:r>
              <a:rPr lang="en-US" sz="2600" dirty="0">
                <a:latin typeface="High Tower Text" pitchFamily="18" charset="0"/>
              </a:rPr>
              <a:t>BAKTERI ASAM ASETAT</a:t>
            </a:r>
            <a:endParaRPr sz="2600" dirty="0">
              <a:latin typeface="High Tower Text" pitchFamily="18" charset="0"/>
            </a:endParaRPr>
          </a:p>
        </p:txBody>
      </p:sp>
      <p:sp>
        <p:nvSpPr>
          <p:cNvPr id="251" name="Google Shape;251;p17"/>
          <p:cNvSpPr txBox="1">
            <a:spLocks noGrp="1"/>
          </p:cNvSpPr>
          <p:nvPr>
            <p:ph type="subTitle" idx="1"/>
          </p:nvPr>
        </p:nvSpPr>
        <p:spPr>
          <a:xfrm>
            <a:off x="2123728" y="1308096"/>
            <a:ext cx="4896544" cy="335188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asam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asetat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(BAA)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Gram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negatif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menghasilka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asam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asetat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fermentasi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Karakteristik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285750" indent="-285750" algn="just">
              <a:spcAft>
                <a:spcPts val="800"/>
              </a:spcAft>
              <a:buSzPct val="110000"/>
              <a:buFont typeface="Wingdings" pitchFamily="2" charset="2"/>
              <a:buChar char="ü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asam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asetat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tumbuh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optimal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edia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asam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Aft>
                <a:spcPts val="800"/>
              </a:spcAft>
              <a:buSzPct val="110000"/>
              <a:buFont typeface="Wingdings" pitchFamily="2" charset="2"/>
              <a:buChar char="ü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tumbuh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baik pada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dibawah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5,0,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Gram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negat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f,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asam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toleran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aerob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obligat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batan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motil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spcAft>
                <a:spcPts val="800"/>
              </a:spcAft>
              <a:buSzPct val="110000"/>
              <a:buFont typeface="Wingdings" pitchFamily="2" charset="2"/>
              <a:buChar char="ü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Bakteri-bakteri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makanan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air,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setat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alami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diproduksi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buah-buahan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makanan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Dan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asam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cuka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1600" dirty="0"/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endParaRPr sz="16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>
            <a:spLocks noGrp="1"/>
          </p:cNvSpPr>
          <p:nvPr>
            <p:ph type="title"/>
          </p:nvPr>
        </p:nvSpPr>
        <p:spPr>
          <a:xfrm>
            <a:off x="500034" y="483518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600" dirty="0">
                <a:latin typeface="High Tower Text" pitchFamily="18" charset="0"/>
              </a:rPr>
              <a:t>3. BAKTERI ASAM BUTIRAT</a:t>
            </a:r>
          </a:p>
        </p:txBody>
      </p:sp>
      <p:sp>
        <p:nvSpPr>
          <p:cNvPr id="244" name="Google Shape;244;p16"/>
          <p:cNvSpPr txBox="1">
            <a:spLocks noGrp="1"/>
          </p:cNvSpPr>
          <p:nvPr>
            <p:ph type="body" idx="1"/>
          </p:nvPr>
        </p:nvSpPr>
        <p:spPr>
          <a:xfrm>
            <a:off x="395536" y="1059582"/>
            <a:ext cx="6480720" cy="35667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buNone/>
            </a:pP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Asam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butirat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diproduksi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id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fermentasi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anaerobik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Teh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Komucha</a:t>
            </a:r>
            <a:endPara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fermentasi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mengandung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asam</a:t>
            </a:r>
            <a:r>
              <a:rPr lang="id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utirat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fermentasi</a:t>
            </a:r>
            <a:r>
              <a:rPr lang="id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id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arakteristik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 </a:t>
            </a:r>
            <a:endPara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5000"/>
              <a:buFont typeface="Wingdings" pitchFamily="2" charset="2"/>
              <a:buChar char="ü"/>
            </a:pP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Gram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positif</a:t>
            </a:r>
            <a:endPara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5000"/>
              <a:buFont typeface="Wingdings" pitchFamily="2" charset="2"/>
              <a:buChar char="ü"/>
            </a:pP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naerob</a:t>
            </a:r>
            <a:endPara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5000"/>
              <a:buFont typeface="Wingdings" pitchFamily="2" charset="2"/>
              <a:buChar char="ü"/>
            </a:pP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Katalase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negatif</a:t>
            </a:r>
            <a:endPara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5000"/>
              <a:buFont typeface="Wingdings" pitchFamily="2" charset="2"/>
              <a:buChar char="ü"/>
            </a:pP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idak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spora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endPara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5000"/>
              <a:buFont typeface="Wingdings" pitchFamily="2" charset="2"/>
              <a:buChar char="ü"/>
            </a:pP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Motil</a:t>
            </a:r>
            <a:endParaRPr lang="en-ID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1600" indent="0" algn="just">
              <a:buSzPct val="105000"/>
              <a:buNone/>
            </a:pPr>
            <a:endParaRPr lang="en-ID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1600" indent="0" algn="just">
              <a:buSzPct val="105000"/>
              <a:buNone/>
            </a:pP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spesies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penghasil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butirat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5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Clostridium </a:t>
            </a:r>
            <a:r>
              <a:rPr lang="en-ID" sz="15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butyricum</a:t>
            </a:r>
            <a:r>
              <a:rPr lang="en-ID" sz="15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5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5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Clostridium </a:t>
            </a:r>
            <a:r>
              <a:rPr lang="en-ID" sz="15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kluyveri</a:t>
            </a:r>
            <a:r>
              <a:rPr lang="en-ID" sz="15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Clostridium </a:t>
            </a:r>
            <a:r>
              <a:rPr lang="en-ID" sz="15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pasteurianum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ditemukan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susu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kambing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domba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bison,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mentega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keju</a:t>
            </a:r>
            <a:r>
              <a:rPr lang="en-ID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parmesan.</a:t>
            </a:r>
            <a:endPara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" name="Google Shape;245;p1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"/>
          <p:cNvSpPr txBox="1">
            <a:spLocks noGrp="1"/>
          </p:cNvSpPr>
          <p:nvPr>
            <p:ph type="ctrTitle"/>
          </p:nvPr>
        </p:nvSpPr>
        <p:spPr>
          <a:xfrm>
            <a:off x="2195736" y="560086"/>
            <a:ext cx="4824536" cy="57150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High Tower Text" pitchFamily="18" charset="0"/>
              </a:rPr>
              <a:t>4.</a:t>
            </a:r>
            <a:r>
              <a:rPr sz="2600" dirty="0">
                <a:latin typeface="High Tower Text" pitchFamily="18" charset="0"/>
              </a:rPr>
              <a:t> </a:t>
            </a:r>
            <a:r>
              <a:rPr lang="en-US" sz="2600" dirty="0">
                <a:latin typeface="High Tower Text" pitchFamily="18" charset="0"/>
              </a:rPr>
              <a:t>BAKTERI ASAM PROPIONAT</a:t>
            </a:r>
            <a:endParaRPr sz="2600" dirty="0">
              <a:latin typeface="High Tower Text" pitchFamily="18" charset="0"/>
            </a:endParaRPr>
          </a:p>
        </p:txBody>
      </p:sp>
      <p:sp>
        <p:nvSpPr>
          <p:cNvPr id="251" name="Google Shape;251;p17"/>
          <p:cNvSpPr txBox="1">
            <a:spLocks noGrp="1"/>
          </p:cNvSpPr>
          <p:nvPr>
            <p:ph type="subTitle" idx="1"/>
          </p:nvPr>
        </p:nvSpPr>
        <p:spPr>
          <a:xfrm>
            <a:off x="2123728" y="1452112"/>
            <a:ext cx="4896544" cy="335188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just">
              <a:buSzPct val="95000"/>
              <a:buFont typeface="Wingdings" pitchFamily="2" charset="2"/>
              <a:buChar char="ü"/>
            </a:pP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Asam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propionat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diproduksi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gram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positif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tumbuh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lambat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lvl="0" indent="-285750" algn="just">
              <a:buSzPct val="95000"/>
              <a:buFont typeface="Wingdings" pitchFamily="2" charset="2"/>
              <a:buChar char="ü"/>
            </a:pP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nya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Propionibacterium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anaerob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gram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negatif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Selenomonas</a:t>
            </a:r>
            <a:r>
              <a: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ruminantium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sering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Asam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propionat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pengawet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makanan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mencegah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munculnya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kapang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khamir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merusak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makanan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Produk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makanan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asam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propionat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diantaranya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produk-produk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mudah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rusak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kapang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kamir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roti,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keju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susu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motil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1600" dirty="0"/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endParaRPr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33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"/>
          <p:cNvSpPr txBox="1">
            <a:spLocks noGrp="1"/>
          </p:cNvSpPr>
          <p:nvPr>
            <p:ph type="ctrTitle"/>
          </p:nvPr>
        </p:nvSpPr>
        <p:spPr>
          <a:xfrm>
            <a:off x="2195736" y="632094"/>
            <a:ext cx="4824536" cy="57150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600" dirty="0">
                <a:latin typeface="High Tower Text" pitchFamily="18" charset="0"/>
              </a:rPr>
              <a:t>5.</a:t>
            </a:r>
            <a:r>
              <a:rPr sz="2600" dirty="0">
                <a:latin typeface="High Tower Text" pitchFamily="18" charset="0"/>
              </a:rPr>
              <a:t> </a:t>
            </a:r>
            <a:r>
              <a:rPr lang="en-US" sz="2600" dirty="0">
                <a:latin typeface="High Tower Text" pitchFamily="18" charset="0"/>
              </a:rPr>
              <a:t>BAKTERI </a:t>
            </a:r>
            <a:r>
              <a:rPr lang="en-US" sz="2600" dirty="0">
                <a:solidFill>
                  <a:schemeClr val="tx1"/>
                </a:solidFill>
                <a:latin typeface="High Tower Text" pitchFamily="18" charset="0"/>
              </a:rPr>
              <a:t>PROTEOLITIK</a:t>
            </a:r>
            <a:endParaRPr sz="2600" dirty="0">
              <a:latin typeface="High Tower Text" pitchFamily="18" charset="0"/>
            </a:endParaRPr>
          </a:p>
        </p:txBody>
      </p:sp>
      <p:sp>
        <p:nvSpPr>
          <p:cNvPr id="251" name="Google Shape;251;p17"/>
          <p:cNvSpPr txBox="1">
            <a:spLocks noGrp="1"/>
          </p:cNvSpPr>
          <p:nvPr>
            <p:ph type="subTitle" idx="1"/>
          </p:nvPr>
        </p:nvSpPr>
        <p:spPr>
          <a:xfrm>
            <a:off x="2123728" y="1275606"/>
            <a:ext cx="4896544" cy="30963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 algn="just"/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proteolitik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memproduksi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protease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ekstraseluler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pemecah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protein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diproduksi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dilepaskan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keluar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sel.</a:t>
            </a:r>
          </a:p>
          <a:p>
            <a:pPr lvl="0" algn="just">
              <a:buSzPct val="105000"/>
              <a:buFont typeface="Wingdings" pitchFamily="2" charset="2"/>
              <a:buChar char="ü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Karakteristik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proteolitik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karakteristik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morfologi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koloni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bulat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bulat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beraturan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berombak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koloni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putih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cream.</a:t>
            </a:r>
          </a:p>
          <a:p>
            <a:pPr lvl="0" algn="just">
              <a:buSzPct val="105000"/>
              <a:buFont typeface="Wingdings" pitchFamily="2" charset="2"/>
              <a:buChar char="ü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Bulat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bulat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beraturan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berombak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SzPct val="105000"/>
              <a:buFont typeface="Wingdings" pitchFamily="2" charset="2"/>
              <a:buChar char="ü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mikroba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umumnya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proteolitik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genus 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Bacillus, Pseudomonas, Proteus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Streptobacillus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Staphylococcus, Streptococcus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dirty="0"/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endParaRPr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68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1488450" y="375250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High Tower Text" pitchFamily="18" charset="0"/>
              </a:rPr>
              <a:t>5. BAKTERI PROTEOLITIK</a:t>
            </a:r>
            <a:endParaRPr dirty="0">
              <a:latin typeface="High Tower Text" pitchFamily="18" charset="0"/>
            </a:endParaRPr>
          </a:p>
        </p:txBody>
      </p:sp>
      <p:sp>
        <p:nvSpPr>
          <p:cNvPr id="228" name="Google Shape;228;p14"/>
          <p:cNvSpPr txBox="1">
            <a:spLocks noGrp="1"/>
          </p:cNvSpPr>
          <p:nvPr>
            <p:ph type="body" idx="2"/>
          </p:nvPr>
        </p:nvSpPr>
        <p:spPr>
          <a:xfrm>
            <a:off x="4788024" y="1131590"/>
            <a:ext cx="2664296" cy="307131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buSzPct val="105000"/>
              <a:buFont typeface="Wingdings" pitchFamily="2" charset="2"/>
              <a:buChar char="ü"/>
            </a:pP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</a:t>
            </a:r>
          </a:p>
          <a:p>
            <a:pPr lvl="0" algn="just">
              <a:buSzPct val="105000"/>
              <a:buFont typeface="Wingdings" pitchFamily="2" charset="2"/>
              <a:buChar char="§"/>
            </a:pP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Puspitasari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F. D.,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Shovitri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M.,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Kuswytasari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N. D. 2012.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Isolasi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Karakterisasi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Aerob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Proteolitik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Tangki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Septik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Jurnal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Sains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Seni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ITS.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Vol. 1 No. 1.</a:t>
            </a:r>
          </a:p>
          <a:p>
            <a:pPr lvl="0" algn="just">
              <a:buSzPct val="105000"/>
              <a:buFont typeface="Wingdings" pitchFamily="2" charset="2"/>
              <a:buChar char="§"/>
            </a:pP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Syahputri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R. 2021. 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Karakteristik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Morfologi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Proteolitik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Lahan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Gambut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Menghambat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Salmonella 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typhi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Escherichia coli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Skripsi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Universitas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Medan Area. Medan.</a:t>
            </a: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229" name="Google Shape;229;p14"/>
          <p:cNvSpPr txBox="1">
            <a:spLocks noGrp="1"/>
          </p:cNvSpPr>
          <p:nvPr>
            <p:ph type="body" idx="1"/>
          </p:nvPr>
        </p:nvSpPr>
        <p:spPr>
          <a:xfrm>
            <a:off x="1619672" y="1635646"/>
            <a:ext cx="2664296" cy="30243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 algn="just">
              <a:buSzPct val="105000"/>
              <a:buFont typeface="Wingdings" pitchFamily="2" charset="2"/>
              <a:buChar char="ü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Ditemukan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proteolitik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ditemukan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mengandung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skim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susu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farmasi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produk-produk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kulit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pengempukan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daging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hidrolisat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protein,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produk-produk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makanan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pengolahan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limbah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industry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30" name="Google Shape;230;p14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6891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"/>
          <p:cNvSpPr txBox="1">
            <a:spLocks noGrp="1"/>
          </p:cNvSpPr>
          <p:nvPr>
            <p:ph type="title"/>
          </p:nvPr>
        </p:nvSpPr>
        <p:spPr>
          <a:xfrm>
            <a:off x="395536" y="447258"/>
            <a:ext cx="6552728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High Tower Text" pitchFamily="18" charset="0"/>
              </a:rPr>
              <a:t>6</a:t>
            </a:r>
            <a:r>
              <a:rPr sz="2600" dirty="0">
                <a:latin typeface="High Tower Text" pitchFamily="18" charset="0"/>
              </a:rPr>
              <a:t>. </a:t>
            </a:r>
            <a:r>
              <a:rPr lang="en-US" sz="2600" dirty="0">
                <a:latin typeface="High Tower Text" pitchFamily="18" charset="0"/>
              </a:rPr>
              <a:t>LIPOLITIK</a:t>
            </a:r>
            <a:endParaRPr sz="2600" dirty="0">
              <a:latin typeface="High Tower Text" pitchFamily="18" charset="0"/>
            </a:endParaRPr>
          </a:p>
        </p:txBody>
      </p:sp>
      <p:sp>
        <p:nvSpPr>
          <p:cNvPr id="282" name="Google Shape;282;p21"/>
          <p:cNvSpPr txBox="1">
            <a:spLocks noGrp="1"/>
          </p:cNvSpPr>
          <p:nvPr>
            <p:ph type="body" idx="1"/>
          </p:nvPr>
        </p:nvSpPr>
        <p:spPr>
          <a:xfrm>
            <a:off x="323528" y="1005814"/>
            <a:ext cx="6624736" cy="394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 algn="just">
              <a:buNone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lipolitik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ialah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membutuhkan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konsentrasi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lemak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lipid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tahap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pertumbuhannya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SzPct val="105000"/>
              <a:buFont typeface="Wingdings" pitchFamily="2" charset="2"/>
              <a:buChar char="ü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Karakteristik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koloni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dilihat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bulat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serupa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kumparan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teratur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berbenang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serupa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akar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titik-titik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Tepi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koloni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dilihat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berbenang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berombak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bergerigi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berbelah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utuh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keriting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Permukaan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koloni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dilihat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samping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membukit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serupa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kawah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rata,melengkung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timbul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datar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koloni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kekuning-kuningan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keputih-putihan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hampir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bening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SzPct val="105000"/>
              <a:buFont typeface="Wingdings" pitchFamily="2" charset="2"/>
              <a:buChar char="ü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batang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tunggal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bacillus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batang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bergandeng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dua-dua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Diplobacill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algn="just">
              <a:buSzPct val="105000"/>
              <a:buFont typeface="Wingdings" pitchFamily="2" charset="2"/>
              <a:buChar char="ü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mikroba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spesies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lipolitik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Bukholderia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Chromobacterium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viscosum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Pseudomonas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cepacia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Pseudomonas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aeruginosa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Pseudomonas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fluorescens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Pseudomonas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fragi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Bacillus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thermocatenulatus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Staphylococcus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hyicus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Staphylococcus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aereus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Staphylococcus </a:t>
            </a:r>
            <a:r>
              <a:rPr lang="en-US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epidermides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5" name="Google Shape;285;p2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207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1488450" y="303242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High Tower Text" pitchFamily="18" charset="0"/>
              </a:rPr>
              <a:t>6. LIPOLITIK</a:t>
            </a:r>
            <a:r>
              <a:rPr lang="id-ID" sz="3200" dirty="0">
                <a:solidFill>
                  <a:schemeClr val="tx1"/>
                </a:solidFill>
                <a:latin typeface="High Tower Text" pitchFamily="18" charset="0"/>
              </a:rPr>
              <a:t/>
            </a:r>
            <a:br>
              <a:rPr lang="id-ID" sz="3200" dirty="0">
                <a:solidFill>
                  <a:schemeClr val="tx1"/>
                </a:solidFill>
                <a:latin typeface="High Tower Text" pitchFamily="18" charset="0"/>
              </a:rPr>
            </a:br>
            <a:endParaRPr dirty="0">
              <a:latin typeface="High Tower Text" pitchFamily="18" charset="0"/>
            </a:endParaRPr>
          </a:p>
        </p:txBody>
      </p:sp>
      <p:sp>
        <p:nvSpPr>
          <p:cNvPr id="228" name="Google Shape;228;p14"/>
          <p:cNvSpPr txBox="1">
            <a:spLocks noGrp="1"/>
          </p:cNvSpPr>
          <p:nvPr>
            <p:ph type="body" idx="2"/>
          </p:nvPr>
        </p:nvSpPr>
        <p:spPr>
          <a:xfrm>
            <a:off x="4716016" y="1131590"/>
            <a:ext cx="2736304" cy="307131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buSzPct val="105000"/>
              <a:buFont typeface="Wingdings" pitchFamily="2" charset="2"/>
              <a:buChar char="ü"/>
            </a:pP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lvl="0" algn="just">
              <a:buSzPct val="105000"/>
              <a:buFont typeface="Wingdings" pitchFamily="2" charset="2"/>
              <a:buChar char="§"/>
            </a:pP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Dahliaty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A.,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Susanti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R.,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Haryani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Y. 2012.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Skrining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Lipolitik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Dari Air Sungai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Siak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Daerah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Pelita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Pantai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Kota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Pekanbaru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Jurnal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Indonesian 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Chemia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Acta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Vol. 3 No. 1.</a:t>
            </a:r>
          </a:p>
          <a:p>
            <a:pPr lvl="0" algn="just">
              <a:buSzPct val="105000"/>
              <a:buFont typeface="Wingdings" pitchFamily="2" charset="2"/>
              <a:buChar char="§"/>
            </a:pP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Tsani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F. F. 2021. 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Isolasi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Karakterisasi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Lipolitik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Dari Tanah 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Pemrosesan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(TPA) 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Talangagung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Kepanjen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Kabupaten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Malang.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Skripsi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Universitas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Islam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Negeri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Maulana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Malik Ibrahim. Malang.</a:t>
            </a: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229" name="Google Shape;229;p14"/>
          <p:cNvSpPr txBox="1">
            <a:spLocks noGrp="1"/>
          </p:cNvSpPr>
          <p:nvPr>
            <p:ph type="body" idx="1"/>
          </p:nvPr>
        </p:nvSpPr>
        <p:spPr>
          <a:xfrm>
            <a:off x="1619672" y="2067694"/>
            <a:ext cx="2664296" cy="23762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buSzPct val="105000"/>
              <a:buFont typeface="Wingdings" pitchFamily="2" charset="2"/>
              <a:buChar char="ü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Ditemukan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industri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pengolahan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makanan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susu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menghidrolisis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lemak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susu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pematangan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keju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peningkatan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rasa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sintetik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lipolisis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pembuatan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keju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krim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</p:txBody>
      </p:sp>
      <p:sp>
        <p:nvSpPr>
          <p:cNvPr id="230" name="Google Shape;230;p14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47935176"/>
      </p:ext>
    </p:extLst>
  </p:cSld>
  <p:clrMapOvr>
    <a:masterClrMapping/>
  </p:clrMapOvr>
</p:sld>
</file>

<file path=ppt/theme/theme1.xml><?xml version="1.0" encoding="utf-8"?>
<a:theme xmlns:a="http://schemas.openxmlformats.org/drawingml/2006/main" name="Osric template">
  <a:themeElements>
    <a:clrScheme name="Custom 347">
      <a:dk1>
        <a:srgbClr val="FFFFFF"/>
      </a:dk1>
      <a:lt1>
        <a:srgbClr val="24272E"/>
      </a:lt1>
      <a:dk2>
        <a:srgbClr val="C6C8D6"/>
      </a:dk2>
      <a:lt2>
        <a:srgbClr val="6B707C"/>
      </a:lt2>
      <a:accent1>
        <a:srgbClr val="FFDD41"/>
      </a:accent1>
      <a:accent2>
        <a:srgbClr val="8CE444"/>
      </a:accent2>
      <a:accent3>
        <a:srgbClr val="5FDEF0"/>
      </a:accent3>
      <a:accent4>
        <a:srgbClr val="7598FF"/>
      </a:accent4>
      <a:accent5>
        <a:srgbClr val="BA64E0"/>
      </a:accent5>
      <a:accent6>
        <a:srgbClr val="FF594C"/>
      </a:accent6>
      <a:hlink>
        <a:srgbClr val="CCDB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887</Words>
  <Application>Microsoft Office PowerPoint</Application>
  <PresentationFormat>On-screen Show (16:9)</PresentationFormat>
  <Paragraphs>180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Times New Roman</vt:lpstr>
      <vt:lpstr>Walter Turncoat</vt:lpstr>
      <vt:lpstr>High Tower Text</vt:lpstr>
      <vt:lpstr>Nunito</vt:lpstr>
      <vt:lpstr>Wingdings</vt:lpstr>
      <vt:lpstr>Calibri</vt:lpstr>
      <vt:lpstr>Osric template</vt:lpstr>
      <vt:lpstr>Kelompok 7 :   1. Jihan Allya Syahar 2114051066.  2. Khalida Azzahra 2114051068.  3. Lutfiatus Sa’diah Rahayu 2114051070 4. Ussi Apriyani 2154051002  5. Yasmeen Basir Almadaniah 2154051004</vt:lpstr>
      <vt:lpstr>1. BAKTERI ASAM LAKTAT</vt:lpstr>
      <vt:lpstr>2. BAKTERI ASAM ASETAT</vt:lpstr>
      <vt:lpstr>3. BAKTERI ASAM BUTIRAT</vt:lpstr>
      <vt:lpstr>4. BAKTERI ASAM PROPIONAT</vt:lpstr>
      <vt:lpstr>5. BAKTERI PROTEOLITIK</vt:lpstr>
      <vt:lpstr>5. BAKTERI PROTEOLITIK</vt:lpstr>
      <vt:lpstr>6. LIPOLITIK</vt:lpstr>
      <vt:lpstr>6. LIPOLITIK </vt:lpstr>
      <vt:lpstr>7. AMILOLITIK</vt:lpstr>
      <vt:lpstr>7. AMILOLITIK</vt:lpstr>
      <vt:lpstr>8. PEKTINOLITIK</vt:lpstr>
      <vt:lpstr>9. THERMOFILIK</vt:lpstr>
      <vt:lpstr>Slide 14</vt:lpstr>
      <vt:lpstr>Slide 15</vt:lpstr>
      <vt:lpstr>Slide 16</vt:lpstr>
      <vt:lpstr>13. OSMOFILIK</vt:lpstr>
      <vt:lpstr>14. PENGHASIL PIGMEN</vt:lpstr>
      <vt:lpstr>16. PENGHASIL GAS</vt:lpstr>
      <vt:lpstr>17. KOLIFORM</vt:lpstr>
      <vt:lpstr>Slide 21</vt:lpstr>
      <vt:lpstr>JENIS-JENIS BAKTERI</vt:lpstr>
      <vt:lpstr>THANK YOU  ANY QUESTION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Bakteri   Nama Kelompok 7 :   1. Jihan allya syahar : 21140510664.  2. Khalida 1Azzahra : 21140510683.  3. Lutfiatus Sa’diah Rahayu : 2114051070 4. Ussi Apriyani : 2154051002  5. Yasmeen Basir Almadaniah : 2154051004</dc:title>
  <dc:creator>acer</dc:creator>
  <cp:lastModifiedBy>abc</cp:lastModifiedBy>
  <cp:revision>34</cp:revision>
  <dcterms:modified xsi:type="dcterms:W3CDTF">2022-03-24T04:44:54Z</dcterms:modified>
</cp:coreProperties>
</file>