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0" r:id="rId11"/>
  </p:sldIdLst>
  <p:sldSz cx="9144000" cy="5143500" type="screen16x9"/>
  <p:notesSz cx="6858000" cy="9144000"/>
  <p:embeddedFontLst>
    <p:embeddedFont>
      <p:font typeface="Cairo" charset="-78"/>
      <p:regular r:id="rId13"/>
      <p:bold r:id="rId14"/>
    </p:embeddedFont>
    <p:embeddedFont>
      <p:font typeface="Bahnschrift Condensed" pitchFamily="34" charset="0"/>
      <p:regular r:id="rId15"/>
      <p:bold r:id="rId16"/>
    </p:embeddedFont>
    <p:embeddedFont>
      <p:font typeface="MV Boli" pitchFamily="2" charset="0"/>
      <p:regular r:id="rId17"/>
    </p:embeddedFont>
    <p:embeddedFont>
      <p:font typeface="Abril Fatface" charset="0"/>
      <p:regular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Oxygen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ECF"/>
    <a:srgbClr val="FAFEC4"/>
    <a:srgbClr val="DDF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CFB0DD-CAAF-4ED6-8E86-B8A35D69D0A8}">
  <a:tblStyle styleId="{0ECFB0DD-CAAF-4ED6-8E86-B8A35D69D0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393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e49c2d5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e49c2d53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e2e1f56d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e2e1f56d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e2e1f56d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e2e1f56d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e40f3d218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e40f3d218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e40f3d218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e40f3d218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e2e1f56dbb_0_19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e2e1f56dbb_0_19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e2e1f56dbb_0_20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e2e1f56dbb_0_20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e2e1f56db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e2e1f56db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e2e1f56dbb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e2e1f56dbb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14" name="Google Shape;1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4" name="Google Shape;34;p2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4"/>
          <p:cNvGrpSpPr/>
          <p:nvPr/>
        </p:nvGrpSpPr>
        <p:grpSpPr>
          <a:xfrm rot="-5678385" flipH="1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620" name="Google Shape;620;p2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4"/>
          <p:cNvGrpSpPr/>
          <p:nvPr/>
        </p:nvGrpSpPr>
        <p:grpSpPr>
          <a:xfrm rot="5400000" flipH="1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640" name="Google Shape;640;p2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24"/>
          <p:cNvSpPr txBox="1">
            <a:spLocks noGrp="1"/>
          </p:cNvSpPr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1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35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1098" name="Google Shape;1098;p3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5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1125" name="Google Shape;1125;p3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5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1133" name="Google Shape;1133;p3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4" name="Google Shape;1134;p3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135" name="Google Shape;1135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7" name="Google Shape;1137;p3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138" name="Google Shape;1138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0" name="Google Shape;1140;p3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3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3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6"/>
          <p:cNvGrpSpPr/>
          <p:nvPr/>
        </p:nvGrpSpPr>
        <p:grpSpPr>
          <a:xfrm rot="-7047972" flipH="1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1148" name="Google Shape;1148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36"/>
          <p:cNvGrpSpPr/>
          <p:nvPr/>
        </p:nvGrpSpPr>
        <p:grpSpPr>
          <a:xfrm rot="-7047972" flipH="1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1175" name="Google Shape;1175;p36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6"/>
          <p:cNvGrpSpPr/>
          <p:nvPr/>
        </p:nvGrpSpPr>
        <p:grpSpPr>
          <a:xfrm rot="7833381" flipH="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1202" name="Google Shape;1202;p36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7"/>
          <p:cNvGrpSpPr/>
          <p:nvPr/>
        </p:nvGrpSpPr>
        <p:grpSpPr>
          <a:xfrm rot="-3752028">
            <a:off x="5940407" y="-3296013"/>
            <a:ext cx="1902945" cy="7262324"/>
            <a:chOff x="9065175" y="1446600"/>
            <a:chExt cx="682175" cy="2603425"/>
          </a:xfrm>
        </p:grpSpPr>
        <p:sp>
          <p:nvSpPr>
            <p:cNvPr id="1211" name="Google Shape;1211;p37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7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1238" name="Google Shape;1238;p37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38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1259" name="Google Shape;1259;p3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8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1279" name="Google Shape;1279;p38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46" name="Google Shape;46;p3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54" name="Google Shape;54;p3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 rot="9740687">
            <a:off x="91695" y="4118316"/>
            <a:ext cx="661419" cy="929019"/>
            <a:chOff x="2374700" y="1056350"/>
            <a:chExt cx="797300" cy="1119875"/>
          </a:xfrm>
        </p:grpSpPr>
        <p:sp>
          <p:nvSpPr>
            <p:cNvPr id="68" name="Google Shape;68;p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7104810">
            <a:off x="7670035" y="-1779255"/>
            <a:ext cx="1420602" cy="5421529"/>
            <a:chOff x="9065175" y="1446600"/>
            <a:chExt cx="682175" cy="2603425"/>
          </a:xfrm>
        </p:grpSpPr>
        <p:sp>
          <p:nvSpPr>
            <p:cNvPr id="76" name="Google Shape;76;p4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8100000" flipH="1">
            <a:off x="7765847" y="3506196"/>
            <a:ext cx="1924526" cy="1364190"/>
            <a:chOff x="193669" y="148127"/>
            <a:chExt cx="1982873" cy="1405549"/>
          </a:xfrm>
        </p:grpSpPr>
        <p:sp>
          <p:nvSpPr>
            <p:cNvPr id="103" name="Google Shape;103;p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05" name="Google Shape;105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08" name="Google Shape;108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" name="Google Shape;110;p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1" name="Google Shape;111;p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5361833" y="62075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2"/>
          </p:nvPr>
        </p:nvSpPr>
        <p:spPr>
          <a:xfrm>
            <a:off x="1276567" y="2682125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1"/>
          </p:nvPr>
        </p:nvSpPr>
        <p:spPr>
          <a:xfrm>
            <a:off x="1036567" y="3245950"/>
            <a:ext cx="2985600" cy="12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3"/>
          </p:nvPr>
        </p:nvSpPr>
        <p:spPr>
          <a:xfrm>
            <a:off x="5121833" y="1179025"/>
            <a:ext cx="2985600" cy="12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 rot="9258730">
            <a:off x="196403" y="4162180"/>
            <a:ext cx="661431" cy="929036"/>
            <a:chOff x="2374700" y="1056350"/>
            <a:chExt cx="797300" cy="1119875"/>
          </a:xfrm>
        </p:grpSpPr>
        <p:sp>
          <p:nvSpPr>
            <p:cNvPr id="122" name="Google Shape;122;p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 rot="8696566">
            <a:off x="7922302" y="239448"/>
            <a:ext cx="890573" cy="1081127"/>
            <a:chOff x="3397302" y="3304800"/>
            <a:chExt cx="1031123" cy="1251750"/>
          </a:xfrm>
        </p:grpSpPr>
        <p:sp>
          <p:nvSpPr>
            <p:cNvPr id="130" name="Google Shape;130;p5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7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166" name="Google Shape;166;p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>
            <a:spLocks noGrp="1"/>
          </p:cNvSpPr>
          <p:nvPr>
            <p:ph type="title"/>
          </p:nvPr>
        </p:nvSpPr>
        <p:spPr>
          <a:xfrm>
            <a:off x="724276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894526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2" hasCustomPrompt="1"/>
          </p:nvPr>
        </p:nvSpPr>
        <p:spPr>
          <a:xfrm>
            <a:off x="1401424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3"/>
          </p:nvPr>
        </p:nvSpPr>
        <p:spPr>
          <a:xfrm>
            <a:off x="3272850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3443652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5" hasCustomPrompt="1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6"/>
          </p:nvPr>
        </p:nvSpPr>
        <p:spPr>
          <a:xfrm>
            <a:off x="5821424" y="14457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7"/>
          </p:nvPr>
        </p:nvSpPr>
        <p:spPr>
          <a:xfrm>
            <a:off x="5991674" y="18244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8" hasCustomPrompt="1"/>
          </p:nvPr>
        </p:nvSpPr>
        <p:spPr>
          <a:xfrm>
            <a:off x="6498572" y="942112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9"/>
          </p:nvPr>
        </p:nvSpPr>
        <p:spPr>
          <a:xfrm>
            <a:off x="723724" y="36570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3"/>
          </p:nvPr>
        </p:nvSpPr>
        <p:spPr>
          <a:xfrm>
            <a:off x="893974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14" hasCustomPrompt="1"/>
          </p:nvPr>
        </p:nvSpPr>
        <p:spPr>
          <a:xfrm>
            <a:off x="1401424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5"/>
          </p:nvPr>
        </p:nvSpPr>
        <p:spPr>
          <a:xfrm>
            <a:off x="3272850" y="3657050"/>
            <a:ext cx="25983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6"/>
          </p:nvPr>
        </p:nvSpPr>
        <p:spPr>
          <a:xfrm>
            <a:off x="3443100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7" hasCustomPrompt="1"/>
          </p:nvPr>
        </p:nvSpPr>
        <p:spPr>
          <a:xfrm>
            <a:off x="3950550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18"/>
          </p:nvPr>
        </p:nvSpPr>
        <p:spPr>
          <a:xfrm>
            <a:off x="5940422" y="3657050"/>
            <a:ext cx="2359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9"/>
          </p:nvPr>
        </p:nvSpPr>
        <p:spPr>
          <a:xfrm>
            <a:off x="5991122" y="4035750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20" hasCustomPrompt="1"/>
          </p:nvPr>
        </p:nvSpPr>
        <p:spPr>
          <a:xfrm>
            <a:off x="6498572" y="3141647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subTitle" idx="1"/>
          </p:nvPr>
        </p:nvSpPr>
        <p:spPr>
          <a:xfrm>
            <a:off x="929968" y="274677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2"/>
          </p:nvPr>
        </p:nvSpPr>
        <p:spPr>
          <a:xfrm>
            <a:off x="664676" y="2340775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3"/>
          </p:nvPr>
        </p:nvSpPr>
        <p:spPr>
          <a:xfrm>
            <a:off x="5702567" y="399832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ubTitle" idx="4"/>
          </p:nvPr>
        </p:nvSpPr>
        <p:spPr>
          <a:xfrm>
            <a:off x="5702558" y="3592322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hasCustomPrompt="1"/>
          </p:nvPr>
        </p:nvSpPr>
        <p:spPr>
          <a:xfrm>
            <a:off x="3379564" y="2459597"/>
            <a:ext cx="961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15"/>
          <p:cNvSpPr txBox="1">
            <a:spLocks noGrp="1"/>
          </p:cNvSpPr>
          <p:nvPr>
            <p:ph type="title" idx="5" hasCustomPrompt="1"/>
          </p:nvPr>
        </p:nvSpPr>
        <p:spPr>
          <a:xfrm>
            <a:off x="4875691" y="1779616"/>
            <a:ext cx="961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title" idx="6" hasCustomPrompt="1"/>
          </p:nvPr>
        </p:nvSpPr>
        <p:spPr>
          <a:xfrm>
            <a:off x="4359673" y="3732172"/>
            <a:ext cx="9618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sz="5000" b="1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5"/>
          <p:cNvSpPr txBox="1">
            <a:spLocks noGrp="1"/>
          </p:cNvSpPr>
          <p:nvPr>
            <p:ph type="subTitle" idx="7"/>
          </p:nvPr>
        </p:nvSpPr>
        <p:spPr>
          <a:xfrm>
            <a:off x="6100993" y="2050000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8"/>
          </p:nvPr>
        </p:nvSpPr>
        <p:spPr>
          <a:xfrm>
            <a:off x="6100999" y="1643997"/>
            <a:ext cx="2330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sz="2200" b="1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9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3" name="Google Shape;343;p15"/>
          <p:cNvGrpSpPr/>
          <p:nvPr/>
        </p:nvGrpSpPr>
        <p:grpSpPr>
          <a:xfrm rot="6755182">
            <a:off x="854065" y="1281704"/>
            <a:ext cx="1902964" cy="7262395"/>
            <a:chOff x="9065175" y="1446600"/>
            <a:chExt cx="682175" cy="2603425"/>
          </a:xfrm>
        </p:grpSpPr>
        <p:sp>
          <p:nvSpPr>
            <p:cNvPr id="344" name="Google Shape;344;p15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5"/>
          <p:cNvGrpSpPr/>
          <p:nvPr/>
        </p:nvGrpSpPr>
        <p:grpSpPr>
          <a:xfrm rot="-2905488" flipH="1">
            <a:off x="7381902" y="9767"/>
            <a:ext cx="1924598" cy="1364241"/>
            <a:chOff x="193669" y="148127"/>
            <a:chExt cx="1982873" cy="1405549"/>
          </a:xfrm>
        </p:grpSpPr>
        <p:sp>
          <p:nvSpPr>
            <p:cNvPr id="371" name="Google Shape;371;p1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73" name="Google Shape;373;p1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1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76" name="Google Shape;376;p1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" name="Google Shape;378;p1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379" name="Google Shape;379;p1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rgbClr val="FF7C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5" name="Google Shape;425;p19"/>
          <p:cNvGrpSpPr/>
          <p:nvPr/>
        </p:nvGrpSpPr>
        <p:grpSpPr>
          <a:xfrm rot="1189805" flipH="1">
            <a:off x="8109255" y="4030729"/>
            <a:ext cx="890598" cy="1081156"/>
            <a:chOff x="3397302" y="3304800"/>
            <a:chExt cx="1031123" cy="1251750"/>
          </a:xfrm>
        </p:grpSpPr>
        <p:sp>
          <p:nvSpPr>
            <p:cNvPr id="426" name="Google Shape;426;p19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9"/>
          <p:cNvGrpSpPr/>
          <p:nvPr/>
        </p:nvGrpSpPr>
        <p:grpSpPr>
          <a:xfrm rot="-7104810" flipH="1">
            <a:off x="-140465" y="-1703055"/>
            <a:ext cx="1420602" cy="5421529"/>
            <a:chOff x="9065175" y="1446600"/>
            <a:chExt cx="682175" cy="2603425"/>
          </a:xfrm>
        </p:grpSpPr>
        <p:sp>
          <p:nvSpPr>
            <p:cNvPr id="437" name="Google Shape;437;p19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sz="3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1" r:id="rId8"/>
    <p:sldLayoutId id="2147483665" r:id="rId9"/>
    <p:sldLayoutId id="214748367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lib.unimus.ac.id/download.php?id=19164" TargetMode="External"/><Relationship Id="rId2" Type="http://schemas.openxmlformats.org/officeDocument/2006/relationships/hyperlink" Target="https://www.chemtradeasia.co.id/id/asam-propiona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5FF"/>
        </a:solid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1"/>
          <p:cNvSpPr txBox="1">
            <a:spLocks noGrp="1"/>
          </p:cNvSpPr>
          <p:nvPr>
            <p:ph type="ctrTitle"/>
          </p:nvPr>
        </p:nvSpPr>
        <p:spPr>
          <a:xfrm>
            <a:off x="1913051" y="209550"/>
            <a:ext cx="5525593" cy="19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id-ID" sz="3200" dirty="0" smtClean="0">
                <a:solidFill>
                  <a:schemeClr val="lt2"/>
                </a:solidFill>
              </a:rPr>
              <a:t> BAKTERI SUHU MESOFIL</a:t>
            </a:r>
            <a:r>
              <a:rPr lang="en" sz="3200" dirty="0" smtClean="0">
                <a:solidFill>
                  <a:schemeClr val="lt2"/>
                </a:solidFill>
              </a:rPr>
              <a:t> </a:t>
            </a:r>
            <a:r>
              <a:rPr lang="id-ID" sz="3200" b="1" dirty="0" smtClean="0">
                <a:solidFill>
                  <a:schemeClr val="accent4"/>
                </a:solidFill>
                <a:latin typeface="Bahnschrift Condensed" pitchFamily="34" charset="0"/>
              </a:rPr>
              <a:t>(THERMODURIK &amp; PSIKROTROPIK</a:t>
            </a:r>
            <a:r>
              <a:rPr lang="en" sz="3200" b="1" dirty="0" smtClean="0">
                <a:solidFill>
                  <a:schemeClr val="accent4"/>
                </a:solidFill>
                <a:latin typeface="Bahnschrift Condensed" pitchFamily="34" charset="0"/>
              </a:rPr>
              <a:t> </a:t>
            </a:r>
            <a:r>
              <a:rPr lang="id-ID" sz="3200" b="1" dirty="0" smtClean="0">
                <a:solidFill>
                  <a:schemeClr val="accent4"/>
                </a:solidFill>
                <a:latin typeface="Bahnschrift Condensed" pitchFamily="34" charset="0"/>
              </a:rPr>
              <a:t>) &amp;</a:t>
            </a:r>
            <a:br>
              <a:rPr lang="id-ID" sz="3200" b="1" dirty="0" smtClean="0">
                <a:solidFill>
                  <a:schemeClr val="accent4"/>
                </a:solidFill>
                <a:latin typeface="Bahnschrift Condensed" pitchFamily="34" charset="0"/>
              </a:rPr>
            </a:br>
            <a:r>
              <a:rPr lang="id-ID" sz="3200" b="1" dirty="0" smtClean="0">
                <a:solidFill>
                  <a:schemeClr val="accent4"/>
                </a:solidFill>
                <a:latin typeface="Bahnschrift Condensed" pitchFamily="34" charset="0"/>
              </a:rPr>
              <a:t>BAKTERI DALAM ILMU PANGAN</a:t>
            </a:r>
            <a:endParaRPr sz="3200" b="1" dirty="0">
              <a:solidFill>
                <a:schemeClr val="dk2"/>
              </a:solidFill>
              <a:latin typeface="Bahnschrift Condensed" pitchFamily="34" charset="0"/>
            </a:endParaRPr>
          </a:p>
        </p:txBody>
      </p:sp>
      <p:sp>
        <p:nvSpPr>
          <p:cNvPr id="1307" name="Google Shape;1307;p41"/>
          <p:cNvSpPr txBox="1">
            <a:spLocks noGrp="1"/>
          </p:cNvSpPr>
          <p:nvPr>
            <p:ph type="subTitle" idx="1"/>
          </p:nvPr>
        </p:nvSpPr>
        <p:spPr>
          <a:xfrm>
            <a:off x="2514600" y="2800350"/>
            <a:ext cx="4365589" cy="184728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dirty="0" err="1" smtClean="0">
                <a:latin typeface="Comic Sans MS" pitchFamily="66" charset="0"/>
                <a:cs typeface="MV Boli" pitchFamily="2" charset="0"/>
              </a:rPr>
              <a:t>Disusun</a:t>
            </a:r>
            <a:r>
              <a:rPr b="1" dirty="0" smtClean="0">
                <a:latin typeface="Comic Sans MS" pitchFamily="66" charset="0"/>
                <a:cs typeface="MV Boli" pitchFamily="2" charset="0"/>
              </a:rPr>
              <a:t> </a:t>
            </a:r>
            <a:r>
              <a:rPr b="1" dirty="0" err="1" smtClean="0">
                <a:latin typeface="Comic Sans MS" pitchFamily="66" charset="0"/>
                <a:cs typeface="MV Boli" pitchFamily="2" charset="0"/>
              </a:rPr>
              <a:t>Oleh</a:t>
            </a:r>
            <a:r>
              <a:rPr b="1" dirty="0" smtClean="0">
                <a:latin typeface="Comic Sans MS" pitchFamily="66" charset="0"/>
                <a:cs typeface="MV Boli" pitchFamily="2" charset="0"/>
              </a:rPr>
              <a:t> </a:t>
            </a:r>
            <a:r>
              <a:rPr lang="x-none"/>
              <a:t>:</a:t>
            </a:r>
            <a:endParaRPr lang="x-none" smtClean="0"/>
          </a:p>
          <a:p>
            <a:pPr marL="0" lvl="0" indent="0">
              <a:buSzPts val="1100"/>
            </a:pPr>
            <a:r>
              <a:rPr lang="en-US" sz="1600" dirty="0" err="1"/>
              <a:t>Delya</a:t>
            </a:r>
            <a:r>
              <a:rPr lang="en-US" sz="1600" dirty="0"/>
              <a:t> </a:t>
            </a:r>
            <a:r>
              <a:rPr lang="en-US" sz="1600" dirty="0" err="1"/>
              <a:t>Etika</a:t>
            </a:r>
            <a:r>
              <a:rPr lang="en-US" sz="1600" dirty="0"/>
              <a:t> </a:t>
            </a:r>
            <a:r>
              <a:rPr lang="id-ID" sz="1600" dirty="0" smtClean="0"/>
              <a:t>		</a:t>
            </a:r>
            <a:r>
              <a:rPr lang="en-US" sz="1600" dirty="0" smtClean="0"/>
              <a:t>2114051020</a:t>
            </a:r>
            <a:endParaRPr lang="en-US" sz="1600" dirty="0"/>
          </a:p>
          <a:p>
            <a:pPr marL="0" lvl="0" indent="0">
              <a:buSzPts val="1100"/>
            </a:pPr>
            <a:r>
              <a:rPr lang="en-US" sz="1600" dirty="0" err="1"/>
              <a:t>Hanny</a:t>
            </a:r>
            <a:r>
              <a:rPr lang="en-US" sz="1600" dirty="0"/>
              <a:t> </a:t>
            </a:r>
            <a:r>
              <a:rPr lang="en-US" sz="1600" dirty="0" err="1"/>
              <a:t>Rangga</a:t>
            </a:r>
            <a:r>
              <a:rPr lang="en-US" sz="1600" dirty="0"/>
              <a:t> </a:t>
            </a:r>
            <a:r>
              <a:rPr lang="id-ID" sz="1600" dirty="0" smtClean="0"/>
              <a:t>		</a:t>
            </a:r>
            <a:r>
              <a:rPr lang="en-US" sz="1600" dirty="0" smtClean="0"/>
              <a:t>2114051014</a:t>
            </a:r>
            <a:endParaRPr lang="en-US" sz="1600" dirty="0"/>
          </a:p>
          <a:p>
            <a:pPr marL="0" lvl="0" indent="0">
              <a:buSzPts val="1100"/>
            </a:pPr>
            <a:r>
              <a:rPr lang="en-US" sz="1600" dirty="0" err="1"/>
              <a:t>Luqita</a:t>
            </a:r>
            <a:r>
              <a:rPr lang="en-US" sz="1600" dirty="0"/>
              <a:t> </a:t>
            </a:r>
            <a:r>
              <a:rPr lang="en-US" sz="1600" dirty="0" err="1"/>
              <a:t>Ocha</a:t>
            </a:r>
            <a:r>
              <a:rPr lang="en-US" sz="1600" dirty="0"/>
              <a:t> </a:t>
            </a:r>
            <a:r>
              <a:rPr lang="en-US" sz="1600" dirty="0" err="1"/>
              <a:t>Ivana</a:t>
            </a:r>
            <a:r>
              <a:rPr lang="en-US" sz="1600" dirty="0"/>
              <a:t> </a:t>
            </a:r>
            <a:r>
              <a:rPr lang="id-ID" sz="1600" dirty="0" smtClean="0"/>
              <a:t>		</a:t>
            </a:r>
            <a:r>
              <a:rPr lang="en-US" sz="1600" dirty="0" smtClean="0"/>
              <a:t>2114051016</a:t>
            </a:r>
            <a:endParaRPr lang="en-US" sz="1600" dirty="0"/>
          </a:p>
          <a:p>
            <a:pPr marL="0" lvl="0" indent="0">
              <a:buSzPts val="1100"/>
            </a:pPr>
            <a:r>
              <a:rPr lang="en-US" sz="1600" dirty="0" err="1"/>
              <a:t>Syifa</a:t>
            </a:r>
            <a:r>
              <a:rPr lang="en-US" sz="1600" dirty="0"/>
              <a:t> </a:t>
            </a:r>
            <a:r>
              <a:rPr lang="en-US" sz="1600" dirty="0" err="1"/>
              <a:t>Shabrina</a:t>
            </a:r>
            <a:r>
              <a:rPr lang="en-US" sz="1600" dirty="0"/>
              <a:t> </a:t>
            </a:r>
            <a:r>
              <a:rPr lang="en-US" sz="1600" dirty="0" err="1" smtClean="0"/>
              <a:t>Hafidzah</a:t>
            </a:r>
            <a:r>
              <a:rPr lang="id-ID" sz="1600" dirty="0" smtClean="0"/>
              <a:t> 	</a:t>
            </a:r>
            <a:r>
              <a:rPr lang="en-US" sz="1600" dirty="0" smtClean="0"/>
              <a:t>2114051018</a:t>
            </a:r>
            <a:endParaRPr lang="en-US" sz="1600" dirty="0"/>
          </a:p>
          <a:p>
            <a:pPr marL="0" lvl="0" indent="0">
              <a:buSzPts val="1100"/>
            </a:pPr>
            <a:r>
              <a:rPr lang="en-US" sz="1600" dirty="0" err="1"/>
              <a:t>Yunita</a:t>
            </a:r>
            <a:r>
              <a:rPr lang="en-US" sz="1600" dirty="0"/>
              <a:t> </a:t>
            </a:r>
            <a:r>
              <a:rPr lang="en-US" sz="1600" dirty="0" err="1"/>
              <a:t>Rachmawati</a:t>
            </a:r>
            <a:r>
              <a:rPr lang="en-US" sz="1600" dirty="0"/>
              <a:t> </a:t>
            </a:r>
            <a:r>
              <a:rPr lang="id-ID" sz="1600" dirty="0" smtClean="0"/>
              <a:t>		</a:t>
            </a:r>
            <a:r>
              <a:rPr lang="en-US" sz="1600" dirty="0" smtClean="0"/>
              <a:t>2114051022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55" name="Google Shape;1355;p41"/>
          <p:cNvSpPr/>
          <p:nvPr/>
        </p:nvSpPr>
        <p:spPr>
          <a:xfrm rot="1982137" flipH="1">
            <a:off x="7566805" y="507036"/>
            <a:ext cx="802319" cy="717970"/>
          </a:xfrm>
          <a:custGeom>
            <a:avLst/>
            <a:gdLst/>
            <a:ahLst/>
            <a:cxnLst/>
            <a:rect l="l" t="t" r="r" b="b"/>
            <a:pathLst>
              <a:path w="9766" h="8666" extrusionOk="0">
                <a:moveTo>
                  <a:pt x="4907" y="1"/>
                </a:moveTo>
                <a:cubicBezTo>
                  <a:pt x="3098" y="1"/>
                  <a:pt x="1410" y="1124"/>
                  <a:pt x="785" y="2934"/>
                </a:cubicBezTo>
                <a:cubicBezTo>
                  <a:pt x="1" y="5179"/>
                  <a:pt x="1191" y="7640"/>
                  <a:pt x="3463" y="8425"/>
                </a:cubicBezTo>
                <a:cubicBezTo>
                  <a:pt x="3937" y="8588"/>
                  <a:pt x="4419" y="8666"/>
                  <a:pt x="4892" y="8666"/>
                </a:cubicBezTo>
                <a:cubicBezTo>
                  <a:pt x="6689" y="8666"/>
                  <a:pt x="8360" y="7545"/>
                  <a:pt x="8981" y="5747"/>
                </a:cubicBezTo>
                <a:cubicBezTo>
                  <a:pt x="9766" y="3475"/>
                  <a:pt x="8548" y="1013"/>
                  <a:pt x="6303" y="229"/>
                </a:cubicBezTo>
                <a:cubicBezTo>
                  <a:pt x="5841" y="74"/>
                  <a:pt x="5370" y="1"/>
                  <a:pt x="49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1"/>
          <p:cNvSpPr txBox="1">
            <a:spLocks noGrp="1"/>
          </p:cNvSpPr>
          <p:nvPr>
            <p:ph type="subTitle" idx="2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chemeClr val="tx1"/>
                </a:solidFill>
              </a:rPr>
              <a:t>THP B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 idx="4294967295"/>
          </p:nvPr>
        </p:nvSpPr>
        <p:spPr>
          <a:xfrm>
            <a:off x="3124200" y="15016"/>
            <a:ext cx="2209800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DAFTAR PUSTAKA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7"/>
          <p:cNvSpPr>
            <a:spLocks noGrp="1"/>
          </p:cNvSpPr>
          <p:nvPr>
            <p:ph type="title" idx="4294967295"/>
          </p:nvPr>
        </p:nvSpPr>
        <p:spPr>
          <a:xfrm>
            <a:off x="304800" y="514350"/>
            <a:ext cx="8686800" cy="44958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1. (Abdel-Rahman, Tashiro dan Sonomoto, 2013; Nousiainen et al., 2004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).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4.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https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://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www.chemtradeasia.co.id/id/asam-propionat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. Diakses Pada 10 Maret 2022 Pukul 20.49 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8. Handayani, M, N. Isolasi Enzim Pektinase Dari Bakteri Termofilik Sumbr Air Panas Gunung Pancar Bogor. Perpustakaan Universitas Air Langga.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9. Sumber: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Firliani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, W., Agustien, A., Febria, F, A. 2014. Karakteristik bakteri termofilik enzim protease netral. Jurnal Biologi Universitas Andalas.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Vol.4 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1) :  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9-14. </a:t>
            </a:r>
            <a:b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10. Mahmudah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, R., Baharuddin, M., Sappewali. Identifikasi isolat bakteri termofilik dari sumber air panas Lejja, Kabupaten Soppeng. Al- Kimia. Vol 4 (1), hal 31-42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11. Mile, L. 2013. Analisis TPC dan total bakteri Psikrofilik pada ikan layang (Decapterus macrosoma) selama penyimpanan suhu rendah</a:t>
            </a:r>
            <a:r>
              <a:rPr lang="id-ID" sz="1400" b="0" i="1" dirty="0">
                <a:solidFill>
                  <a:schemeClr val="tx1"/>
                </a:solidFill>
                <a:latin typeface="Arial Narrow" pitchFamily="34" charset="0"/>
              </a:rPr>
              <a:t>. Jurnal Ilmiah Perikana dan Kelautan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. Vol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1(2) : 103-12. Andriyani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, D. Isolasi dan Identifikasi Bakteri Halofilik dari Ikan Asin [Skripsi]. Fakultas Matematika dan Ilmu Pengetahuan Alam Universitas Sebelas Maret. Surakarta.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Hakim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, L., Kurniatuhadi, R., Rahmawati. Karakteristik fisiologis jamur halofilik berdasarkan faktor ingkungan dari sumur air asin di desa Suak, Sintang,Kalimantan Barat. </a:t>
            </a:r>
            <a:r>
              <a:rPr lang="id-ID" sz="1400" b="0" i="1" dirty="0">
                <a:solidFill>
                  <a:schemeClr val="tx1"/>
                </a:solidFill>
                <a:latin typeface="Arial Narrow" pitchFamily="34" charset="0"/>
              </a:rPr>
              <a:t>Jurnal Biologi Makassar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. Vol 5 (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2) : 227-232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sv-SE" sz="1400" b="0" dirty="0">
                <a:solidFill>
                  <a:schemeClr val="tx1"/>
                </a:solidFill>
                <a:latin typeface="Arial Narrow" pitchFamily="34" charset="0"/>
              </a:rPr>
              <a:t>Andriyani, D. 2005. Isolasi Dan Identifikasi Bakteri Halofilik Dari Ikan Asin. Skripsi. Universitas Sebelas Maret. </a:t>
            </a:r>
            <a:r>
              <a:rPr lang="sv-SE" sz="1400" b="0" dirty="0" smtClean="0">
                <a:solidFill>
                  <a:schemeClr val="tx1"/>
                </a:solidFill>
                <a:latin typeface="Arial Narrow" pitchFamily="34" charset="0"/>
              </a:rPr>
              <a:t>Surakarta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14. Dufosse, L. 2009. Pigments. Microbial. Encyclopedia Microbiologi, Vol.4 : 457-471.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15. Yang Y, Peng Q, Guo Y, Han Y, Xiao H, Zhou, Z. 2015. Isolation and Characterization of dextran produced by Leuconostoc     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               citreum. NM105 from manchurian Sauerkraut. Carbohydrate Polymers. 133 : 365-372.</a:t>
            </a:r>
            <a:b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16. 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  <a:hlinkClick r:id="rId3"/>
              </a:rPr>
              <a:t>http</a:t>
            </a:r>
            <a:r>
              <a:rPr lang="id-ID" sz="1400" b="0" dirty="0">
                <a:solidFill>
                  <a:schemeClr val="tx1"/>
                </a:solidFill>
                <a:latin typeface="Arial Narrow" pitchFamily="34" charset="0"/>
                <a:hlinkClick r:id="rId3"/>
              </a:rPr>
              <a:t>://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  <a:hlinkClick r:id="rId3"/>
              </a:rPr>
              <a:t>digilib.unimus.ac.id/download.php?id=19164</a:t>
            </a:r>
            <a:r>
              <a:rPr lang="id-ID" sz="1400" b="0" dirty="0" smtClean="0">
                <a:solidFill>
                  <a:schemeClr val="tx1"/>
                </a:solidFill>
                <a:latin typeface="Arial Narrow" pitchFamily="34" charset="0"/>
              </a:rPr>
              <a:t>. Diakses pada 10 Maret 2022 Pukul 20.00</a:t>
            </a:r>
            <a:endParaRPr lang="en-US" sz="14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2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THERMODURIK VS PSIKROTROPIK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62" name="Google Shape;1362;p42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Thermodurik</a:t>
            </a:r>
            <a:r>
              <a:rPr sz="2400" dirty="0" smtClean="0"/>
              <a:t>   </a:t>
            </a:r>
            <a:r>
              <a:rPr dirty="0" smtClean="0"/>
              <a:t>         	</a:t>
            </a:r>
            <a:r>
              <a:rPr dirty="0"/>
              <a:t> </a:t>
            </a:r>
            <a:r>
              <a:rPr dirty="0" smtClean="0"/>
              <a:t> 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sz="2400" b="1" dirty="0" err="1" smtClean="0">
                <a:solidFill>
                  <a:schemeClr val="tx2">
                    <a:lumMod val="75000"/>
                  </a:schemeClr>
                </a:solidFill>
              </a:rPr>
              <a:t>Psikrotropik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Google Shape;1582;p44"/>
          <p:cNvSpPr txBox="1">
            <a:spLocks/>
          </p:cNvSpPr>
          <p:nvPr/>
        </p:nvSpPr>
        <p:spPr>
          <a:xfrm>
            <a:off x="5045336" y="1962150"/>
            <a:ext cx="3962400" cy="1828800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id-ID" dirty="0" smtClean="0"/>
              <a:t>Tumbuh pada suhu ruang berkisar 0- 35ºC </a:t>
            </a:r>
          </a:p>
          <a:p>
            <a:endParaRPr lang="id-ID" dirty="0" smtClean="0"/>
          </a:p>
          <a:p>
            <a:pPr marL="285750" indent="-285750">
              <a:buFontTx/>
              <a:buChar char="-"/>
            </a:pPr>
            <a:r>
              <a:rPr lang="id-ID" dirty="0" smtClean="0"/>
              <a:t>Banyak ditemukan di tanah, ekosistem benua antartika, dan pada makanan.</a:t>
            </a:r>
          </a:p>
          <a:p>
            <a:endParaRPr lang="id-ID" dirty="0" smtClean="0"/>
          </a:p>
          <a:p>
            <a:pPr marL="285750" indent="-285750">
              <a:buFontTx/>
              <a:buChar char="-"/>
            </a:pPr>
            <a:r>
              <a:rPr lang="id-ID" dirty="0" smtClean="0"/>
              <a:t>Terbunuh pada suhu pasteurisasi.</a:t>
            </a:r>
          </a:p>
          <a:p>
            <a:endParaRPr lang="id-ID" dirty="0" smtClean="0"/>
          </a:p>
          <a:p>
            <a:r>
              <a:rPr lang="id-ID" dirty="0" smtClean="0"/>
              <a:t>-     Jenis : </a:t>
            </a:r>
            <a:r>
              <a:rPr lang="id-ID" i="1" dirty="0" smtClean="0"/>
              <a:t>Listeria monocytogenes</a:t>
            </a:r>
          </a:p>
          <a:p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6" name="Google Shape;1585;p44"/>
          <p:cNvSpPr txBox="1">
            <a:spLocks/>
          </p:cNvSpPr>
          <p:nvPr/>
        </p:nvSpPr>
        <p:spPr>
          <a:xfrm>
            <a:off x="609600" y="1962150"/>
            <a:ext cx="4236272" cy="1828800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id-ID" dirty="0" smtClean="0"/>
              <a:t>Tumbuh pada suhu ruang berkisar </a:t>
            </a:r>
          </a:p>
          <a:p>
            <a:r>
              <a:rPr lang="id-ID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Biasanya terdapat di </a:t>
            </a:r>
            <a:r>
              <a:rPr lang="id-ID" dirty="0"/>
              <a:t>produk </a:t>
            </a:r>
            <a:r>
              <a:rPr lang="id-ID" dirty="0" smtClean="0"/>
              <a:t>susu (pasteurisasi)</a:t>
            </a:r>
          </a:p>
          <a:p>
            <a:endParaRPr lang="id-ID" dirty="0" smtClean="0"/>
          </a:p>
          <a:p>
            <a:pPr marL="285750" indent="-285750">
              <a:buFontTx/>
              <a:buChar char="-"/>
            </a:pPr>
            <a:r>
              <a:rPr lang="id-ID" dirty="0" smtClean="0"/>
              <a:t>Tahan pada </a:t>
            </a:r>
            <a:r>
              <a:rPr lang="id-ID" dirty="0"/>
              <a:t>suhu </a:t>
            </a:r>
            <a:r>
              <a:rPr lang="id-ID" dirty="0" smtClean="0"/>
              <a:t>panas  tetap tidak optimal.</a:t>
            </a:r>
          </a:p>
          <a:p>
            <a:endParaRPr lang="id-ID" dirty="0" smtClean="0"/>
          </a:p>
          <a:p>
            <a:r>
              <a:rPr lang="id-ID" dirty="0" smtClean="0"/>
              <a:t>-     Jenis </a:t>
            </a:r>
            <a:r>
              <a:rPr lang="id-ID" dirty="0"/>
              <a:t>: </a:t>
            </a:r>
            <a:r>
              <a:rPr lang="id-ID" i="1" dirty="0"/>
              <a:t>Streptococcus</a:t>
            </a:r>
            <a:r>
              <a:rPr lang="id-ID" dirty="0"/>
              <a:t> dan </a:t>
            </a:r>
            <a:r>
              <a:rPr lang="id-ID" i="1" dirty="0" smtClean="0"/>
              <a:t>Lactobacillus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43"/>
          <p:cNvSpPr txBox="1">
            <a:spLocks noGrp="1"/>
          </p:cNvSpPr>
          <p:nvPr>
            <p:ph type="title"/>
          </p:nvPr>
        </p:nvSpPr>
        <p:spPr>
          <a:xfrm>
            <a:off x="724722" y="209550"/>
            <a:ext cx="6971478" cy="504825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 smtClean="0">
                <a:solidFill>
                  <a:schemeClr val="accent4">
                    <a:lumMod val="95000"/>
                  </a:schemeClr>
                </a:solidFill>
                <a:latin typeface="Bahnschrift Condensed" pitchFamily="34" charset="0"/>
              </a:rPr>
              <a:t>KARAKTERISTIK BAKTERI ILMU PANGAN</a:t>
            </a:r>
            <a:endParaRPr sz="3600" dirty="0">
              <a:solidFill>
                <a:schemeClr val="accent4">
                  <a:lumMod val="9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1368" name="Google Shape;1368;p43"/>
          <p:cNvSpPr txBox="1">
            <a:spLocks noGrp="1"/>
          </p:cNvSpPr>
          <p:nvPr>
            <p:ph type="subTitle" idx="1"/>
          </p:nvPr>
        </p:nvSpPr>
        <p:spPr>
          <a:xfrm>
            <a:off x="76200" y="819150"/>
            <a:ext cx="5029200" cy="336549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 smtClean="0">
                <a:latin typeface="+mn-lt"/>
              </a:rPr>
              <a:t>1.</a:t>
            </a:r>
            <a:r>
              <a:rPr lang="id-ID" sz="1800" dirty="0" smtClean="0">
                <a:latin typeface="+mn-lt"/>
              </a:rPr>
              <a:t> </a:t>
            </a:r>
            <a:r>
              <a:rPr lang="id-ID" sz="1800" b="1" dirty="0" smtClean="0">
                <a:latin typeface="+mn-lt"/>
              </a:rPr>
              <a:t>BAL (Bakteri  Asam  Laktat) </a:t>
            </a:r>
            <a:endParaRPr lang="id-ID" sz="1800" dirty="0" smtClean="0">
              <a:latin typeface="+mn-lt"/>
            </a:endParaRPr>
          </a:p>
          <a:p>
            <a:pPr marL="0" lvl="0" indent="0"/>
            <a:r>
              <a:rPr lang="id-ID" sz="1400" dirty="0">
                <a:latin typeface="+mn-lt"/>
              </a:rPr>
              <a:t>Bakteri asam Iaktat adalah bakteri yang mampu memfermentasikan gula atau karbohidrat untuk memproduksi asam Iaktat dalam jumlah besar. </a:t>
            </a:r>
            <a:endParaRPr lang="id-ID" sz="1400" dirty="0" smtClean="0">
              <a:latin typeface="+mn-lt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id-ID" sz="1400" dirty="0" smtClean="0">
                <a:latin typeface="+mn-lt"/>
              </a:rPr>
              <a:t>Bentuk </a:t>
            </a:r>
            <a:r>
              <a:rPr lang="id-ID" sz="1400" dirty="0" smtClean="0">
                <a:latin typeface="+mn-lt"/>
              </a:rPr>
              <a:t>: </a:t>
            </a:r>
            <a:r>
              <a:rPr lang="id-ID" sz="1400" dirty="0" smtClean="0">
                <a:latin typeface="+mn-lt"/>
              </a:rPr>
              <a:t>batang atau bulat</a:t>
            </a:r>
            <a:endParaRPr lang="id-ID" sz="1400" dirty="0" smtClean="0">
              <a:latin typeface="+mn-lt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id-ID" sz="1400" dirty="0" smtClean="0">
                <a:latin typeface="+mn-lt"/>
              </a:rPr>
              <a:t>Karakteristik : selnya </a:t>
            </a:r>
            <a:r>
              <a:rPr lang="id-ID" sz="1400" dirty="0">
                <a:latin typeface="+mn-lt"/>
              </a:rPr>
              <a:t>bereaksi positif terhadap pewarnaan </a:t>
            </a:r>
            <a:r>
              <a:rPr lang="id-ID" sz="1400" dirty="0" smtClean="0">
                <a:latin typeface="+mn-lt"/>
              </a:rPr>
              <a:t>Gram bereaksi </a:t>
            </a:r>
            <a:r>
              <a:rPr lang="id-ID" sz="1400" dirty="0">
                <a:latin typeface="+mn-lt"/>
              </a:rPr>
              <a:t>negatif terhadap </a:t>
            </a:r>
            <a:r>
              <a:rPr lang="id-ID" sz="1400" dirty="0" smtClean="0">
                <a:latin typeface="+mn-lt"/>
              </a:rPr>
              <a:t>katalase tidak </a:t>
            </a:r>
            <a:r>
              <a:rPr lang="id-ID" sz="1400" dirty="0">
                <a:latin typeface="+mn-lt"/>
              </a:rPr>
              <a:t>membentuk </a:t>
            </a:r>
            <a:r>
              <a:rPr lang="id-ID" sz="1400" dirty="0" smtClean="0">
                <a:latin typeface="+mn-lt"/>
              </a:rPr>
              <a:t>spora dan toleran </a:t>
            </a:r>
            <a:r>
              <a:rPr lang="id-ID" sz="1400" dirty="0">
                <a:latin typeface="+mn-lt"/>
              </a:rPr>
              <a:t>terhadap kondisi asam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d-ID" sz="1400" dirty="0" smtClean="0">
                <a:latin typeface="+mn-lt"/>
              </a:rPr>
              <a:t>Dapat </a:t>
            </a:r>
            <a:r>
              <a:rPr lang="id-ID" sz="1400" dirty="0">
                <a:latin typeface="+mn-lt"/>
              </a:rPr>
              <a:t>tumbuh </a:t>
            </a:r>
            <a:r>
              <a:rPr lang="id-ID" sz="1400" dirty="0" smtClean="0">
                <a:latin typeface="+mn-lt"/>
              </a:rPr>
              <a:t>pada pH </a:t>
            </a:r>
            <a:r>
              <a:rPr lang="id-ID" sz="1400" dirty="0">
                <a:latin typeface="+mn-lt"/>
              </a:rPr>
              <a:t>3,5 – </a:t>
            </a:r>
            <a:r>
              <a:rPr lang="id-ID" sz="1400" dirty="0" smtClean="0">
                <a:latin typeface="+mn-lt"/>
              </a:rPr>
              <a:t>10,0 dan suhu </a:t>
            </a:r>
            <a:r>
              <a:rPr lang="id-ID" sz="1400" dirty="0">
                <a:latin typeface="+mn-lt"/>
              </a:rPr>
              <a:t>5°C - </a:t>
            </a:r>
            <a:r>
              <a:rPr lang="id-ID" sz="1400" dirty="0" smtClean="0">
                <a:latin typeface="+mn-lt"/>
              </a:rPr>
              <a:t>45°C </a:t>
            </a:r>
            <a:endParaRPr lang="id-ID" sz="1400" dirty="0" smtClean="0">
              <a:latin typeface="+mn-lt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id-ID" sz="1400" dirty="0">
                <a:latin typeface="+mn-lt"/>
              </a:rPr>
              <a:t>Jenis :  </a:t>
            </a:r>
            <a:r>
              <a:rPr lang="id-ID" sz="1400" i="1" dirty="0">
                <a:latin typeface="+mn-lt"/>
              </a:rPr>
              <a:t>Saccharomyces cerevisiae, Aspergillus fumigatus, Bacillus </a:t>
            </a:r>
            <a:r>
              <a:rPr lang="id-ID" sz="1400" i="1" dirty="0" smtClean="0">
                <a:latin typeface="+mn-lt"/>
              </a:rPr>
              <a:t>subtilis </a:t>
            </a:r>
            <a:r>
              <a:rPr lang="id-ID" sz="1400" dirty="0" smtClean="0">
                <a:latin typeface="+mn-lt"/>
              </a:rPr>
              <a:t>dan </a:t>
            </a:r>
            <a:r>
              <a:rPr lang="id-ID" sz="1400" i="1" dirty="0" smtClean="0">
                <a:latin typeface="+mn-lt"/>
              </a:rPr>
              <a:t>Lactobacillus( </a:t>
            </a:r>
            <a:r>
              <a:rPr lang="id-ID" sz="1400" i="1" dirty="0">
                <a:latin typeface="+mn-lt"/>
              </a:rPr>
              <a:t>L. fermentum, L. plantarum, L. lactis, L. mesenteroides, L. </a:t>
            </a:r>
            <a:r>
              <a:rPr lang="id-ID" sz="1400" i="1" dirty="0" smtClean="0">
                <a:latin typeface="+mn-lt"/>
              </a:rPr>
              <a:t>cellobiosus </a:t>
            </a:r>
            <a:r>
              <a:rPr lang="id-ID" sz="1400" i="1" dirty="0">
                <a:latin typeface="+mn-lt"/>
              </a:rPr>
              <a:t>dan Lactococcus (Streptococcus) </a:t>
            </a:r>
            <a:r>
              <a:rPr lang="id-ID" sz="1400" i="1" dirty="0" smtClean="0">
                <a:latin typeface="+mn-lt"/>
              </a:rPr>
              <a:t>lactic).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id-ID" sz="1400" dirty="0">
                <a:latin typeface="+mn-lt"/>
              </a:rPr>
              <a:t>Terdapat pada produk makanan : Tempoyak, keju putih, susu, </a:t>
            </a:r>
            <a:r>
              <a:rPr lang="id-ID" sz="1400" dirty="0" smtClean="0">
                <a:latin typeface="+mn-lt"/>
              </a:rPr>
              <a:t>yogurt.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33108" y="1581150"/>
            <a:ext cx="4010891" cy="3200400"/>
          </a:xfrm>
          <a:prstGeom prst="roundRect">
            <a:avLst>
              <a:gd name="adj" fmla="val 21781"/>
            </a:avLst>
          </a:prstGeom>
          <a:solidFill>
            <a:schemeClr val="accent4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tx1"/>
                </a:solidFill>
              </a:rPr>
              <a:t>2.</a:t>
            </a:r>
            <a:r>
              <a:rPr lang="id-ID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BAA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Bakteri</a:t>
            </a:r>
            <a:r>
              <a:rPr lang="en-US" sz="1800" b="1" dirty="0">
                <a:solidFill>
                  <a:schemeClr val="tx1"/>
                </a:solidFill>
              </a:rPr>
              <a:t>  </a:t>
            </a:r>
            <a:r>
              <a:rPr lang="en-US" sz="1800" b="1" dirty="0" err="1">
                <a:solidFill>
                  <a:schemeClr val="tx1"/>
                </a:solidFill>
              </a:rPr>
              <a:t>Asam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</a:t>
            </a:r>
            <a:r>
              <a:rPr lang="id-ID" sz="1800" b="1" dirty="0" smtClean="0">
                <a:solidFill>
                  <a:schemeClr val="tx1"/>
                </a:solidFill>
              </a:rPr>
              <a:t>setat</a:t>
            </a:r>
            <a:r>
              <a:rPr lang="en-US" sz="1800" b="1" dirty="0" smtClean="0">
                <a:solidFill>
                  <a:schemeClr val="tx1"/>
                </a:solidFill>
              </a:rPr>
              <a:t>)  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pendek</a:t>
            </a:r>
            <a:r>
              <a:rPr lang="id-ID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panjang</a:t>
            </a:r>
            <a:r>
              <a:rPr lang="en-US" dirty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mikron</a:t>
            </a:r>
            <a:r>
              <a:rPr lang="id-ID" dirty="0" smtClean="0">
                <a:solidFill>
                  <a:schemeClr val="tx1"/>
                </a:solidFill>
              </a:rPr>
              <a:t> 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permukaan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dinding</a:t>
            </a:r>
            <a:r>
              <a:rPr lang="id-ID" dirty="0" smtClean="0">
                <a:solidFill>
                  <a:schemeClr val="tx1"/>
                </a:solidFill>
              </a:rPr>
              <a:t>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berlendir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Karakteristik : bersifat gram negatif, asam toleran, aerob obligat.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Tumbuh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pH dibawah 5,0 dan </a:t>
            </a:r>
            <a:r>
              <a:rPr lang="en-US" dirty="0" err="1" smtClean="0">
                <a:solidFill>
                  <a:schemeClr val="tx1"/>
                </a:solidFill>
              </a:rPr>
              <a:t>suhu</a:t>
            </a:r>
            <a:r>
              <a:rPr lang="en-US" dirty="0" smtClean="0">
                <a:solidFill>
                  <a:schemeClr val="tx1"/>
                </a:solidFill>
              </a:rPr>
              <a:t> 28- 30º</a:t>
            </a:r>
            <a:r>
              <a:rPr lang="id-ID" dirty="0" smtClean="0">
                <a:solidFill>
                  <a:schemeClr val="tx1"/>
                </a:solidFill>
              </a:rPr>
              <a:t>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 err="1">
                <a:solidFill>
                  <a:schemeClr val="tx1"/>
                </a:solidFill>
              </a:rPr>
              <a:t>Acetobacter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sp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Gluconobacter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Acebacter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xylinum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acetobacter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aceti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acetobacter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pasteurinus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endParaRPr lang="id-ID" i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Dijumpai pada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makanan</a:t>
            </a:r>
            <a:r>
              <a:rPr lang="en-US" dirty="0">
                <a:solidFill>
                  <a:schemeClr val="tx1"/>
                </a:solidFill>
              </a:rPr>
              <a:t> :</a:t>
            </a:r>
            <a:r>
              <a:rPr lang="en-US" dirty="0" err="1">
                <a:solidFill>
                  <a:schemeClr val="tx1"/>
                </a:solidFill>
              </a:rPr>
              <a:t>Coklat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cuka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/>
          <p:nvPr/>
        </p:nvCxnSpPr>
        <p:spPr>
          <a:xfrm>
            <a:off x="5105400" y="2041814"/>
            <a:ext cx="190500" cy="148936"/>
          </a:xfrm>
          <a:prstGeom prst="curvedConnector3">
            <a:avLst>
              <a:gd name="adj1" fmla="val -4818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609600" y="133351"/>
            <a:ext cx="4143705" cy="24730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>
                <a:solidFill>
                  <a:schemeClr val="tx1"/>
                </a:solidFill>
              </a:rPr>
              <a:t>3</a:t>
            </a:r>
            <a:r>
              <a:rPr lang="id-ID" sz="1800" b="1" dirty="0" smtClean="0">
                <a:solidFill>
                  <a:schemeClr val="tx1"/>
                </a:solidFill>
              </a:rPr>
              <a:t>. BAB (Bakteri Asam Butirat)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Diproduksi sebagai hasil akhir fermentasi </a:t>
            </a:r>
            <a:r>
              <a:rPr lang="id-ID" dirty="0">
                <a:solidFill>
                  <a:schemeClr val="tx1"/>
                </a:solidFill>
              </a:rPr>
              <a:t>bakteri anaerobik. Teh kombucha hasil fermentasi mengandung asam butirat sebagai hasil dari fermentasi. 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: </a:t>
            </a:r>
            <a:r>
              <a:rPr lang="id-ID" i="1" dirty="0" smtClean="0">
                <a:solidFill>
                  <a:schemeClr val="tx1"/>
                </a:solidFill>
              </a:rPr>
              <a:t>Clostridium </a:t>
            </a:r>
            <a:r>
              <a:rPr lang="id-ID" i="1" dirty="0">
                <a:solidFill>
                  <a:schemeClr val="tx1"/>
                </a:solidFill>
              </a:rPr>
              <a:t>butyricum, Clostridium kluyveri, Clostridium </a:t>
            </a:r>
            <a:r>
              <a:rPr lang="id-ID" i="1" dirty="0" smtClean="0">
                <a:solidFill>
                  <a:schemeClr val="tx1"/>
                </a:solidFill>
              </a:rPr>
              <a:t>pasteurianum</a:t>
            </a:r>
          </a:p>
          <a:p>
            <a:pPr marL="285750" indent="-285750">
              <a:buFontTx/>
              <a:buChar char="-"/>
            </a:pPr>
            <a:r>
              <a:rPr lang="id-ID" i="1" dirty="0" smtClean="0">
                <a:solidFill>
                  <a:schemeClr val="tx1"/>
                </a:solidFill>
              </a:rPr>
              <a:t>Terdapat pada </a:t>
            </a:r>
            <a:r>
              <a:rPr lang="id-ID" dirty="0" smtClean="0">
                <a:solidFill>
                  <a:schemeClr val="tx1"/>
                </a:solidFill>
              </a:rPr>
              <a:t>produk </a:t>
            </a:r>
            <a:r>
              <a:rPr lang="id-ID" dirty="0">
                <a:solidFill>
                  <a:schemeClr val="tx1"/>
                </a:solidFill>
              </a:rPr>
              <a:t>: susu kambing, mentega, dan </a:t>
            </a:r>
            <a:r>
              <a:rPr lang="id-ID" dirty="0" smtClean="0">
                <a:solidFill>
                  <a:schemeClr val="tx1"/>
                </a:solidFill>
              </a:rPr>
              <a:t>keju parmesan. </a:t>
            </a:r>
            <a:endParaRPr lang="id-ID" dirty="0" smtClean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762500" y="1229591"/>
            <a:ext cx="4343400" cy="349827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tx1"/>
                </a:solidFill>
              </a:rPr>
              <a:t>4. BAP (Bakteri Asam Propionat)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Karakteristik : diproduksi </a:t>
            </a:r>
            <a:r>
              <a:rPr lang="id-ID" dirty="0">
                <a:solidFill>
                  <a:schemeClr val="tx1"/>
                </a:solidFill>
              </a:rPr>
              <a:t>oleh bakteri gram positif yang tumbuh dengan </a:t>
            </a:r>
            <a:r>
              <a:rPr lang="id-ID" dirty="0" smtClean="0">
                <a:solidFill>
                  <a:schemeClr val="tx1"/>
                </a:solidFill>
              </a:rPr>
              <a:t>lambat.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: </a:t>
            </a:r>
            <a:r>
              <a:rPr lang="id-ID" i="1" dirty="0" smtClean="0">
                <a:solidFill>
                  <a:schemeClr val="tx1"/>
                </a:solidFill>
              </a:rPr>
              <a:t>Propionibacterium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dan </a:t>
            </a:r>
            <a:r>
              <a:rPr lang="id-ID" dirty="0">
                <a:solidFill>
                  <a:schemeClr val="tx1"/>
                </a:solidFill>
              </a:rPr>
              <a:t>beberapa anaerob gram negatif </a:t>
            </a:r>
            <a:r>
              <a:rPr lang="id-ID" dirty="0" smtClean="0">
                <a:solidFill>
                  <a:schemeClr val="tx1"/>
                </a:solidFill>
              </a:rPr>
              <a:t>(</a:t>
            </a:r>
            <a:r>
              <a:rPr lang="id-ID" i="1" dirty="0" smtClean="0">
                <a:solidFill>
                  <a:schemeClr val="tx1"/>
                </a:solidFill>
              </a:rPr>
              <a:t>Selenomonas ruminantium)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Dalam industri : dihasilkan </a:t>
            </a:r>
            <a:r>
              <a:rPr lang="id-ID" dirty="0">
                <a:solidFill>
                  <a:schemeClr val="tx1"/>
                </a:solidFill>
              </a:rPr>
              <a:t>oleh hidrokarboksilasi etilen, dengan menggunakan nikel karbonil sebagai </a:t>
            </a:r>
            <a:r>
              <a:rPr lang="id-ID" dirty="0" smtClean="0">
                <a:solidFill>
                  <a:schemeClr val="tx1"/>
                </a:solidFill>
              </a:rPr>
              <a:t>katalis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H2C </a:t>
            </a:r>
            <a:r>
              <a:rPr lang="id-ID" dirty="0">
                <a:solidFill>
                  <a:schemeClr val="tx1"/>
                </a:solidFill>
              </a:rPr>
              <a:t>= CH2 + H2O + CO </a:t>
            </a:r>
            <a:r>
              <a:rPr lang="id-ID" dirty="0" smtClean="0">
                <a:solidFill>
                  <a:schemeClr val="tx1"/>
                </a:solidFill>
              </a:rPr>
              <a:t>→ CH3CH2COOH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Ini </a:t>
            </a:r>
            <a:r>
              <a:rPr lang="id-ID" dirty="0">
                <a:solidFill>
                  <a:schemeClr val="tx1"/>
                </a:solidFill>
              </a:rPr>
              <a:t>juga dihasilkan oleh oksidasi aerobik </a:t>
            </a:r>
            <a:r>
              <a:rPr lang="id-ID" dirty="0" smtClean="0">
                <a:solidFill>
                  <a:schemeClr val="tx1"/>
                </a:solidFill>
              </a:rPr>
              <a:t>  propionaldehyde</a:t>
            </a:r>
            <a:r>
              <a:rPr lang="id-ID" dirty="0">
                <a:solidFill>
                  <a:schemeClr val="tx1"/>
                </a:solidFill>
              </a:rPr>
              <a:t>.</a:t>
            </a:r>
            <a:endParaRPr lang="id-ID" dirty="0" smtClean="0">
              <a:solidFill>
                <a:srgbClr val="FF0000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4572000" y="1000991"/>
            <a:ext cx="533400" cy="4572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655;p45"/>
          <p:cNvGrpSpPr/>
          <p:nvPr/>
        </p:nvGrpSpPr>
        <p:grpSpPr>
          <a:xfrm rot="249564">
            <a:off x="4479362" y="3963474"/>
            <a:ext cx="872876" cy="1059643"/>
            <a:chOff x="3397302" y="3304800"/>
            <a:chExt cx="1031123" cy="1251750"/>
          </a:xfrm>
        </p:grpSpPr>
        <p:sp>
          <p:nvSpPr>
            <p:cNvPr id="1656" name="Google Shape;1656;p45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81001" y="270160"/>
            <a:ext cx="4368804" cy="33025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chemeClr val="accent5"/>
                </a:solidFill>
              </a:rPr>
              <a:t>5. BAKTERI PROTEOLITIK</a:t>
            </a:r>
          </a:p>
          <a:p>
            <a:r>
              <a:rPr lang="id-ID" sz="1600" dirty="0" smtClean="0">
                <a:solidFill>
                  <a:schemeClr val="accent5"/>
                </a:solidFill>
              </a:rPr>
              <a:t>- </a:t>
            </a:r>
            <a:r>
              <a:rPr lang="id-ID" dirty="0" smtClean="0">
                <a:solidFill>
                  <a:schemeClr val="accent5"/>
                </a:solidFill>
              </a:rPr>
              <a:t>Merupakan bakteri </a:t>
            </a:r>
            <a:r>
              <a:rPr lang="id-ID" dirty="0">
                <a:solidFill>
                  <a:schemeClr val="accent5"/>
                </a:solidFill>
              </a:rPr>
              <a:t>yang mampu memproduksi </a:t>
            </a:r>
            <a:r>
              <a:rPr lang="id-ID" dirty="0" smtClean="0">
                <a:solidFill>
                  <a:schemeClr val="accent5"/>
                </a:solidFill>
              </a:rPr>
              <a:t>  </a:t>
            </a:r>
          </a:p>
          <a:p>
            <a:r>
              <a:rPr lang="id-ID" dirty="0">
                <a:solidFill>
                  <a:schemeClr val="accent5"/>
                </a:solidFill>
              </a:rPr>
              <a:t> </a:t>
            </a:r>
            <a:r>
              <a:rPr lang="id-ID" dirty="0" smtClean="0">
                <a:solidFill>
                  <a:schemeClr val="accent5"/>
                </a:solidFill>
              </a:rPr>
              <a:t>  enzim </a:t>
            </a:r>
            <a:r>
              <a:rPr lang="id-ID" dirty="0">
                <a:solidFill>
                  <a:schemeClr val="accent5"/>
                </a:solidFill>
              </a:rPr>
              <a:t>protease </a:t>
            </a:r>
            <a:r>
              <a:rPr lang="id-ID" dirty="0" smtClean="0">
                <a:solidFill>
                  <a:schemeClr val="accent5"/>
                </a:solidFill>
              </a:rPr>
              <a:t>ekstraseluler</a:t>
            </a:r>
            <a:endParaRPr lang="id-ID" dirty="0">
              <a:solidFill>
                <a:schemeClr val="accent5"/>
              </a:solidFill>
            </a:endParaRPr>
          </a:p>
          <a:p>
            <a:r>
              <a:rPr lang="id-ID" dirty="0" smtClean="0">
                <a:solidFill>
                  <a:schemeClr val="accent5"/>
                </a:solidFill>
              </a:rPr>
              <a:t>- Jenis ; </a:t>
            </a:r>
            <a:r>
              <a:rPr lang="id-ID" i="1" dirty="0" smtClean="0">
                <a:solidFill>
                  <a:schemeClr val="accent5"/>
                </a:solidFill>
              </a:rPr>
              <a:t>Bacillus</a:t>
            </a:r>
            <a:r>
              <a:rPr lang="id-ID" i="1" dirty="0">
                <a:solidFill>
                  <a:schemeClr val="accent5"/>
                </a:solidFill>
              </a:rPr>
              <a:t>, Pseudomonas, Proteus </a:t>
            </a:r>
            <a:r>
              <a:rPr lang="id-ID" i="1" dirty="0" smtClean="0">
                <a:solidFill>
                  <a:schemeClr val="accent5"/>
                </a:solidFill>
              </a:rPr>
              <a:t>   </a:t>
            </a:r>
          </a:p>
          <a:p>
            <a:r>
              <a:rPr lang="id-ID" i="1" dirty="0" smtClean="0">
                <a:solidFill>
                  <a:schemeClr val="accent5"/>
                </a:solidFill>
              </a:rPr>
              <a:t>Streptobacillus</a:t>
            </a:r>
            <a:r>
              <a:rPr lang="id-ID" i="1" dirty="0">
                <a:solidFill>
                  <a:schemeClr val="accent5"/>
                </a:solidFill>
              </a:rPr>
              <a:t>, </a:t>
            </a:r>
            <a:r>
              <a:rPr lang="id-ID" i="1" dirty="0" smtClean="0">
                <a:solidFill>
                  <a:schemeClr val="accent5"/>
                </a:solidFill>
              </a:rPr>
              <a:t>Staphylococcus, Streptococcus</a:t>
            </a:r>
            <a:r>
              <a:rPr lang="id-ID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id-ID" dirty="0" smtClean="0">
                <a:solidFill>
                  <a:schemeClr val="accent5"/>
                </a:solidFill>
              </a:rPr>
              <a:t>- Dapat </a:t>
            </a:r>
            <a:r>
              <a:rPr lang="id-ID" dirty="0">
                <a:solidFill>
                  <a:schemeClr val="accent5"/>
                </a:solidFill>
              </a:rPr>
              <a:t>digolongkan </a:t>
            </a:r>
            <a:r>
              <a:rPr lang="id-ID" dirty="0" smtClean="0">
                <a:solidFill>
                  <a:schemeClr val="accent5"/>
                </a:solidFill>
              </a:rPr>
              <a:t>menjadi</a:t>
            </a:r>
          </a:p>
          <a:p>
            <a:r>
              <a:rPr lang="id-ID" dirty="0" smtClean="0">
                <a:solidFill>
                  <a:schemeClr val="accent5"/>
                </a:solidFill>
              </a:rPr>
              <a:t>a. Bakteri </a:t>
            </a:r>
            <a:r>
              <a:rPr lang="id-ID" dirty="0">
                <a:solidFill>
                  <a:schemeClr val="accent5"/>
                </a:solidFill>
              </a:rPr>
              <a:t>aerobik atau anaerobik fakultatif, tidak membentuk spora, misalnya Pseudomonas dan </a:t>
            </a:r>
            <a:r>
              <a:rPr lang="id-ID" dirty="0" smtClean="0">
                <a:solidFill>
                  <a:schemeClr val="accent5"/>
                </a:solidFill>
              </a:rPr>
              <a:t>Proteus.</a:t>
            </a:r>
          </a:p>
          <a:p>
            <a:r>
              <a:rPr lang="id-ID" dirty="0" smtClean="0">
                <a:solidFill>
                  <a:schemeClr val="accent5"/>
                </a:solidFill>
              </a:rPr>
              <a:t>b. Bakteri </a:t>
            </a:r>
            <a:r>
              <a:rPr lang="id-ID" dirty="0">
                <a:solidFill>
                  <a:schemeClr val="accent5"/>
                </a:solidFill>
              </a:rPr>
              <a:t>aerobik atau anaerobik fakultatif, membentuk spora, misalnya </a:t>
            </a:r>
            <a:r>
              <a:rPr lang="id-ID" dirty="0" smtClean="0">
                <a:solidFill>
                  <a:schemeClr val="accent5"/>
                </a:solidFill>
              </a:rPr>
              <a:t>Bacillus.</a:t>
            </a:r>
          </a:p>
          <a:p>
            <a:r>
              <a:rPr lang="id-ID" dirty="0" smtClean="0">
                <a:solidFill>
                  <a:schemeClr val="accent5"/>
                </a:solidFill>
              </a:rPr>
              <a:t>c. Bakteri </a:t>
            </a:r>
            <a:r>
              <a:rPr lang="id-ID" dirty="0">
                <a:solidFill>
                  <a:schemeClr val="accent5"/>
                </a:solidFill>
              </a:rPr>
              <a:t>anaerobik pembentuk spora, misalnya sebagian spesies </a:t>
            </a:r>
            <a:r>
              <a:rPr lang="id-ID" dirty="0" smtClean="0">
                <a:solidFill>
                  <a:schemeClr val="accent5"/>
                </a:solidFill>
              </a:rPr>
              <a:t>Clostridium.</a:t>
            </a:r>
          </a:p>
          <a:p>
            <a:r>
              <a:rPr lang="id-ID" dirty="0" smtClean="0">
                <a:solidFill>
                  <a:schemeClr val="accent5"/>
                </a:solidFill>
              </a:rPr>
              <a:t>- Banyak terdapat di produk skim susu.</a:t>
            </a:r>
            <a:r>
              <a:rPr lang="id-ID" sz="1600" dirty="0">
                <a:solidFill>
                  <a:schemeClr val="accent5"/>
                </a:solidFill>
              </a:rPr>
              <a:t>	</a:t>
            </a:r>
            <a:endParaRPr lang="id-ID" sz="1600" dirty="0" smtClean="0">
              <a:solidFill>
                <a:schemeClr val="accent5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916833" y="1130839"/>
            <a:ext cx="4143705" cy="38792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tx1"/>
                </a:solidFill>
              </a:rPr>
              <a:t>6. BAKTERI LIPOLITIK</a:t>
            </a:r>
          </a:p>
          <a:p>
            <a:pPr marL="171450" indent="-1714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Tumbuh pada konsentrasi lipid </a:t>
            </a:r>
            <a:r>
              <a:rPr lang="id-ID" dirty="0">
                <a:solidFill>
                  <a:schemeClr val="tx1"/>
                </a:solidFill>
              </a:rPr>
              <a:t>tertentu </a:t>
            </a:r>
            <a:r>
              <a:rPr lang="id-ID" dirty="0" smtClean="0">
                <a:solidFill>
                  <a:schemeClr val="tx1"/>
                </a:solidFill>
              </a:rPr>
              <a:t>sebagai tahap </a:t>
            </a:r>
            <a:r>
              <a:rPr lang="id-ID" dirty="0">
                <a:solidFill>
                  <a:schemeClr val="tx1"/>
                </a:solidFill>
              </a:rPr>
              <a:t>pertumbuhannya. </a:t>
            </a:r>
            <a:endParaRPr lang="id-ID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Mampu memproduksi </a:t>
            </a:r>
            <a:r>
              <a:rPr lang="id-ID" dirty="0">
                <a:solidFill>
                  <a:schemeClr val="tx1"/>
                </a:solidFill>
              </a:rPr>
              <a:t>lipase </a:t>
            </a:r>
            <a:endParaRPr lang="id-ID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B</a:t>
            </a:r>
            <a:r>
              <a:rPr lang="id-ID" dirty="0" smtClean="0">
                <a:solidFill>
                  <a:schemeClr val="tx1"/>
                </a:solidFill>
              </a:rPr>
              <a:t>ersifat aerobic </a:t>
            </a:r>
          </a:p>
          <a:p>
            <a:pPr marL="171450" indent="-1714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Beberapa spesies lipolitik : Bukholderia</a:t>
            </a:r>
            <a:r>
              <a:rPr lang="id-ID" dirty="0">
                <a:solidFill>
                  <a:schemeClr val="tx1"/>
                </a:solidFill>
              </a:rPr>
              <a:t>, Chromobacterium viscosum, Pseudomonas cepacia, Pseudomonas aeruginosa, Pseudomonas fluorescens, Pseudomonas fragi, Bacillus thermocatenulatus, Staphylococcus hyicus, Staphylococcus aereus, Staphylococcus epidermides.</a:t>
            </a:r>
            <a:endParaRPr lang="id-ID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: </a:t>
            </a:r>
            <a:r>
              <a:rPr lang="id-ID" i="1" dirty="0" smtClean="0">
                <a:solidFill>
                  <a:schemeClr val="tx1"/>
                </a:solidFill>
              </a:rPr>
              <a:t>Pseudomonas</a:t>
            </a:r>
            <a:r>
              <a:rPr lang="id-ID" i="1" dirty="0">
                <a:solidFill>
                  <a:schemeClr val="tx1"/>
                </a:solidFill>
              </a:rPr>
              <a:t>, Alcaligenesis, Serratia, dan Micrococcus. Salah satu yang bersifat lipolitik kuat misalnya P. fluorescens</a:t>
            </a:r>
            <a:r>
              <a:rPr lang="id-ID" dirty="0">
                <a:solidFill>
                  <a:schemeClr val="tx1"/>
                </a:solidFill>
              </a:rPr>
              <a:t> (Fardiaz, 1992</a:t>
            </a:r>
            <a:r>
              <a:rPr lang="id-ID" dirty="0" smtClean="0">
                <a:solidFill>
                  <a:schemeClr val="tx1"/>
                </a:solidFill>
              </a:rPr>
              <a:t>).</a:t>
            </a: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/>
          <p:cNvSpPr/>
          <p:nvPr/>
        </p:nvSpPr>
        <p:spPr>
          <a:xfrm>
            <a:off x="609600" y="133351"/>
            <a:ext cx="4267200" cy="2590799"/>
          </a:xfrm>
          <a:prstGeom prst="roundRect">
            <a:avLst/>
          </a:prstGeom>
          <a:solidFill>
            <a:srgbClr val="FAF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tx1"/>
                </a:solidFill>
              </a:rPr>
              <a:t>7. AMILOLITIK 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Karakteristik : berbentuk </a:t>
            </a:r>
            <a:r>
              <a:rPr lang="id-ID" dirty="0">
                <a:solidFill>
                  <a:schemeClr val="tx1"/>
                </a:solidFill>
              </a:rPr>
              <a:t>bulat, permukaan rata, memiliki tepi bergerigi, berombak dan utuh serta berwarna putih </a:t>
            </a:r>
            <a:r>
              <a:rPr lang="id-ID" dirty="0" smtClean="0">
                <a:solidFill>
                  <a:schemeClr val="tx1"/>
                </a:solidFill>
              </a:rPr>
              <a:t>cream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Bentuk : Kokus </a:t>
            </a:r>
            <a:r>
              <a:rPr lang="id-ID" dirty="0">
                <a:solidFill>
                  <a:schemeClr val="tx1"/>
                </a:solidFill>
              </a:rPr>
              <a:t>dan  Basil 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Suhu</a:t>
            </a:r>
            <a:r>
              <a:rPr lang="id-ID" dirty="0">
                <a:solidFill>
                  <a:schemeClr val="tx1"/>
                </a:solidFill>
              </a:rPr>
              <a:t>			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Banyak </a:t>
            </a:r>
            <a:r>
              <a:rPr lang="id-ID" dirty="0">
                <a:solidFill>
                  <a:schemeClr val="tx1"/>
                </a:solidFill>
              </a:rPr>
              <a:t>terdapat pada media yang banyak mengandung pati atau amilum, misalnya pada biji-bijian, umbi-umbian, sayuran, atau </a:t>
            </a:r>
            <a:r>
              <a:rPr lang="id-ID" dirty="0" smtClean="0">
                <a:solidFill>
                  <a:schemeClr val="tx1"/>
                </a:solidFill>
              </a:rPr>
              <a:t>buah-buahan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</a:t>
            </a:r>
            <a:r>
              <a:rPr lang="id-ID" dirty="0">
                <a:solidFill>
                  <a:schemeClr val="tx1"/>
                </a:solidFill>
              </a:rPr>
              <a:t>: </a:t>
            </a:r>
            <a:r>
              <a:rPr lang="id-ID" i="1" dirty="0">
                <a:solidFill>
                  <a:schemeClr val="tx1"/>
                </a:solidFill>
              </a:rPr>
              <a:t>Bacillus coagulans, Lactobacillus sporogenes</a:t>
            </a:r>
            <a:endParaRPr lang="id-ID" i="1" dirty="0" smtClean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4911436" y="742950"/>
            <a:ext cx="4143705" cy="1981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tx1"/>
                </a:solidFill>
              </a:rPr>
              <a:t>8. PEKTINOLITIK</a:t>
            </a:r>
          </a:p>
          <a:p>
            <a:r>
              <a:rPr lang="id-ID" b="1" dirty="0" smtClean="0">
                <a:solidFill>
                  <a:schemeClr val="accent5"/>
                </a:solidFill>
              </a:rPr>
              <a:t>- Bentuk : Bulat </a:t>
            </a:r>
            <a:r>
              <a:rPr lang="id-ID" b="1" dirty="0">
                <a:solidFill>
                  <a:schemeClr val="accent5"/>
                </a:solidFill>
              </a:rPr>
              <a:t>dan sebagaian berbentuk batang, tidak membentuk spora dan koloni berwarna cream</a:t>
            </a:r>
            <a:r>
              <a:rPr lang="id-ID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id-ID" b="1" dirty="0" smtClean="0">
                <a:solidFill>
                  <a:schemeClr val="accent5"/>
                </a:solidFill>
              </a:rPr>
              <a:t>- Suhu pertumbuhan : optimal yaitu </a:t>
            </a:r>
            <a:r>
              <a:rPr lang="id-ID" b="1" dirty="0" smtClean="0">
                <a:solidFill>
                  <a:schemeClr val="accent5"/>
                </a:solidFill>
                <a:latin typeface="Calibri"/>
                <a:cs typeface="Calibri"/>
              </a:rPr>
              <a:t>&lt;60ºC</a:t>
            </a:r>
          </a:p>
          <a:p>
            <a:r>
              <a:rPr lang="id-ID" b="1" dirty="0" smtClean="0">
                <a:solidFill>
                  <a:schemeClr val="accent5"/>
                </a:solidFill>
              </a:rPr>
              <a:t>- Jenis : </a:t>
            </a:r>
            <a:r>
              <a:rPr lang="id-ID" b="1" i="1" dirty="0">
                <a:solidFill>
                  <a:schemeClr val="accent5"/>
                </a:solidFill>
              </a:rPr>
              <a:t>Aspergillus </a:t>
            </a:r>
            <a:r>
              <a:rPr lang="id-ID" b="1" i="1" dirty="0" smtClean="0">
                <a:solidFill>
                  <a:schemeClr val="accent5"/>
                </a:solidFill>
              </a:rPr>
              <a:t>niger</a:t>
            </a:r>
          </a:p>
          <a:p>
            <a:r>
              <a:rPr lang="id-ID" b="1" i="1" dirty="0" smtClean="0">
                <a:solidFill>
                  <a:schemeClr val="accent5"/>
                </a:solidFill>
              </a:rPr>
              <a:t>- Sumber :                                              Perpustakaan Universitas Airlangga</a:t>
            </a:r>
            <a:endParaRPr lang="id-ID" b="1" i="1" dirty="0" smtClean="0">
              <a:solidFill>
                <a:schemeClr val="accent5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952750"/>
            <a:ext cx="6248400" cy="1676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>
                <a:solidFill>
                  <a:schemeClr val="tx1"/>
                </a:solidFill>
              </a:rPr>
              <a:t>9</a:t>
            </a:r>
            <a:r>
              <a:rPr lang="id-ID" sz="1800" b="1" dirty="0" smtClean="0">
                <a:solidFill>
                  <a:schemeClr val="tx1"/>
                </a:solidFill>
              </a:rPr>
              <a:t>. THERMOFILIK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- Bentuk : bulat, tepian berombak, berlekuk, dan licin</a:t>
            </a:r>
            <a:r>
              <a:rPr lang="id-ID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- Suhu    : </a:t>
            </a:r>
            <a:r>
              <a:rPr lang="id-ID" dirty="0">
                <a:solidFill>
                  <a:schemeClr val="tx1"/>
                </a:solidFill>
              </a:rPr>
              <a:t>45-88ºC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- Jenis    :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r>
              <a:rPr lang="id-ID" i="1" dirty="0">
                <a:solidFill>
                  <a:schemeClr val="tx1"/>
                </a:solidFill>
              </a:rPr>
              <a:t>Thermus sp, Acetogenium sp, Bacillus sp, Thermotrix sp, </a:t>
            </a:r>
            <a:r>
              <a:rPr lang="id-ID" i="1" dirty="0" smtClean="0">
                <a:solidFill>
                  <a:schemeClr val="tx1"/>
                </a:solidFill>
              </a:rPr>
              <a:t>Thermodesulfo bacterium </a:t>
            </a:r>
            <a:r>
              <a:rPr lang="id-ID" i="1" dirty="0">
                <a:solidFill>
                  <a:schemeClr val="tx1"/>
                </a:solidFill>
              </a:rPr>
              <a:t>sp, Thermomicobrium sp, Pseudomonas sp, Sulfobaciluus sp.</a:t>
            </a:r>
          </a:p>
          <a:p>
            <a:r>
              <a:rPr lang="id-ID" sz="1100" b="1" dirty="0" smtClean="0">
                <a:solidFill>
                  <a:schemeClr val="tx1"/>
                </a:solidFill>
              </a:rPr>
              <a:t>- </a:t>
            </a:r>
            <a:r>
              <a:rPr lang="id-ID" dirty="0" smtClean="0">
                <a:solidFill>
                  <a:schemeClr val="tx1"/>
                </a:solidFill>
              </a:rPr>
              <a:t>Terdapat Produk </a:t>
            </a:r>
            <a:r>
              <a:rPr lang="id-ID" dirty="0">
                <a:solidFill>
                  <a:schemeClr val="tx1"/>
                </a:solidFill>
              </a:rPr>
              <a:t>makanan: </a:t>
            </a:r>
            <a:r>
              <a:rPr lang="id-ID" dirty="0" smtClean="0">
                <a:solidFill>
                  <a:schemeClr val="tx1"/>
                </a:solidFill>
              </a:rPr>
              <a:t>Bir</a:t>
            </a:r>
            <a:r>
              <a:rPr lang="id-ID" dirty="0">
                <a:solidFill>
                  <a:schemeClr val="tx1"/>
                </a:solidFill>
              </a:rPr>
              <a:t>, daging, </a:t>
            </a:r>
            <a:r>
              <a:rPr lang="id-ID" dirty="0" smtClean="0">
                <a:solidFill>
                  <a:schemeClr val="tx1"/>
                </a:solidFill>
              </a:rPr>
              <a:t>keju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2548558">
            <a:off x="8156262" y="2538842"/>
            <a:ext cx="596941" cy="121920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363682" y="133350"/>
            <a:ext cx="4436918" cy="24972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accent1">
                    <a:lumMod val="75000"/>
                  </a:schemeClr>
                </a:solidFill>
              </a:rPr>
              <a:t>10. THERMODURIK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Tumbuh pada suhu ruang berkisar </a:t>
            </a:r>
          </a:p>
          <a:p>
            <a:r>
              <a:rPr lang="id-ID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Biasanya terdapat di produk susu (pasteurisasi)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Tahan pada suhu panas  tetap tidak optimal.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</a:t>
            </a:r>
            <a:r>
              <a:rPr lang="id-ID" dirty="0">
                <a:solidFill>
                  <a:schemeClr val="tx1"/>
                </a:solidFill>
              </a:rPr>
              <a:t>: </a:t>
            </a:r>
            <a:r>
              <a:rPr lang="id-ID" i="1" dirty="0">
                <a:solidFill>
                  <a:schemeClr val="tx1"/>
                </a:solidFill>
              </a:rPr>
              <a:t>Streptococcus</a:t>
            </a:r>
            <a:r>
              <a:rPr lang="id-ID" dirty="0">
                <a:solidFill>
                  <a:schemeClr val="tx1"/>
                </a:solidFill>
              </a:rPr>
              <a:t> dan </a:t>
            </a:r>
            <a:r>
              <a:rPr lang="id-ID" dirty="0" smtClean="0">
                <a:solidFill>
                  <a:schemeClr val="tx1"/>
                </a:solidFill>
              </a:rPr>
              <a:t>  </a:t>
            </a:r>
          </a:p>
          <a:p>
            <a:r>
              <a:rPr lang="id-ID" i="1" dirty="0" smtClean="0">
                <a:solidFill>
                  <a:schemeClr val="tx1"/>
                </a:solidFill>
              </a:rPr>
              <a:t>     Lactobacillus</a:t>
            </a:r>
            <a:endParaRPr lang="id-ID" b="1" dirty="0" smtClean="0">
              <a:solidFill>
                <a:schemeClr val="tx1"/>
              </a:solidFill>
            </a:endParaRPr>
          </a:p>
          <a:p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35082"/>
            <a:ext cx="3962400" cy="2514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id-ID" sz="1800" b="1" dirty="0" smtClean="0">
                <a:solidFill>
                  <a:schemeClr val="accent1">
                    <a:lumMod val="75000"/>
                  </a:schemeClr>
                </a:solidFill>
              </a:rPr>
              <a:t>PSIKROFILIK</a:t>
            </a:r>
          </a:p>
          <a:p>
            <a:pPr algn="ctr"/>
            <a:endParaRPr lang="id-ID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d-ID" sz="1200" dirty="0" smtClean="0">
                <a:solidFill>
                  <a:schemeClr val="tx1"/>
                </a:solidFill>
              </a:rPr>
              <a:t>Tumbuh optimum pada  suhu : 15ºC-20ºC</a:t>
            </a:r>
          </a:p>
          <a:p>
            <a:endParaRPr lang="id-ID" sz="12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sz="1200" dirty="0" smtClean="0">
                <a:solidFill>
                  <a:schemeClr val="tx1"/>
                </a:solidFill>
              </a:rPr>
              <a:t>Karakteristik : Bakteri ini merupakan bakteri pencemar produk perikanan yang disimpan pada suhu rendah. </a:t>
            </a:r>
          </a:p>
          <a:p>
            <a:endParaRPr lang="id-ID" sz="1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sz="1200" dirty="0" smtClean="0">
                <a:solidFill>
                  <a:schemeClr val="tx1"/>
                </a:solidFill>
              </a:rPr>
              <a:t>Jenis : </a:t>
            </a:r>
            <a:r>
              <a:rPr lang="id-ID" sz="1200" i="1" dirty="0" smtClean="0">
                <a:solidFill>
                  <a:schemeClr val="tx1"/>
                </a:solidFill>
              </a:rPr>
              <a:t>Psychrobacter cryohalolentis, Psychrobacter immobilis</a:t>
            </a:r>
            <a:r>
              <a:rPr lang="id-ID" sz="1200" i="1" dirty="0">
                <a:solidFill>
                  <a:schemeClr val="tx1"/>
                </a:solidFill>
              </a:rPr>
              <a:t>, </a:t>
            </a:r>
            <a:r>
              <a:rPr lang="id-ID" sz="1200" i="1" dirty="0" smtClean="0">
                <a:solidFill>
                  <a:schemeClr val="tx1"/>
                </a:solidFill>
              </a:rPr>
              <a:t>Psychrobacter arcticus</a:t>
            </a:r>
            <a:endParaRPr lang="id-ID" sz="1200" i="1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2952750"/>
            <a:ext cx="5791200" cy="182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accent1">
                    <a:lumMod val="75000"/>
                  </a:schemeClr>
                </a:solidFill>
              </a:rPr>
              <a:t>12. HALO</a:t>
            </a:r>
            <a:r>
              <a:rPr lang="id-ID" sz="1800" b="1" dirty="0" smtClean="0">
                <a:solidFill>
                  <a:schemeClr val="accent1">
                    <a:lumMod val="75000"/>
                  </a:schemeClr>
                </a:solidFill>
              </a:rPr>
              <a:t>FILIK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Karakteristik </a:t>
            </a:r>
            <a:r>
              <a:rPr lang="id-ID" dirty="0">
                <a:solidFill>
                  <a:schemeClr val="tx1"/>
                </a:solidFill>
              </a:rPr>
              <a:t>: </a:t>
            </a:r>
            <a:r>
              <a:rPr lang="id-ID" dirty="0" smtClean="0">
                <a:solidFill>
                  <a:schemeClr val="tx1"/>
                </a:solidFill>
              </a:rPr>
              <a:t>Merupakan </a:t>
            </a:r>
            <a:r>
              <a:rPr lang="id-ID" dirty="0">
                <a:solidFill>
                  <a:schemeClr val="tx1"/>
                </a:solidFill>
              </a:rPr>
              <a:t>organisme yang tumbuh subur dalam lingkungan berkadar garam </a:t>
            </a:r>
            <a:r>
              <a:rPr lang="id-ID" dirty="0" smtClean="0">
                <a:solidFill>
                  <a:schemeClr val="tx1"/>
                </a:solidFill>
              </a:rPr>
              <a:t>tinggi.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Tumbuh pada suhu : 10-40ºC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Jenis : </a:t>
            </a:r>
            <a:r>
              <a:rPr lang="id-ID" i="1" dirty="0" smtClean="0">
                <a:solidFill>
                  <a:schemeClr val="tx1"/>
                </a:solidFill>
              </a:rPr>
              <a:t>Pseudomonas,Chromohalobacterium, Halomonas</a:t>
            </a:r>
            <a:r>
              <a:rPr lang="id-ID" i="1" dirty="0">
                <a:solidFill>
                  <a:schemeClr val="tx1"/>
                </a:solidFill>
              </a:rPr>
              <a:t>, Deleya, Bacillus, Salinicoccus, Kurthia, </a:t>
            </a:r>
            <a:r>
              <a:rPr lang="id-ID" i="1" dirty="0" smtClean="0">
                <a:solidFill>
                  <a:schemeClr val="tx1"/>
                </a:solidFill>
              </a:rPr>
              <a:t>Marinococcus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Terdapat di </a:t>
            </a:r>
            <a:r>
              <a:rPr lang="id-ID" dirty="0">
                <a:solidFill>
                  <a:schemeClr val="tx1"/>
                </a:solidFill>
              </a:rPr>
              <a:t>p</a:t>
            </a:r>
            <a:r>
              <a:rPr lang="id-ID" dirty="0" smtClean="0">
                <a:solidFill>
                  <a:schemeClr val="tx1"/>
                </a:solidFill>
              </a:rPr>
              <a:t>roduk </a:t>
            </a:r>
            <a:r>
              <a:rPr lang="id-ID" dirty="0">
                <a:solidFill>
                  <a:schemeClr val="tx1"/>
                </a:solidFill>
              </a:rPr>
              <a:t>makanan: ikan asin, keju, ikan </a:t>
            </a:r>
            <a:r>
              <a:rPr lang="id-ID" dirty="0" smtClean="0">
                <a:solidFill>
                  <a:schemeClr val="tx1"/>
                </a:solidFill>
              </a:rPr>
              <a:t>sarden.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800600" y="1087582"/>
            <a:ext cx="228600" cy="3048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/>
          <p:cNvSpPr/>
          <p:nvPr/>
        </p:nvSpPr>
        <p:spPr>
          <a:xfrm>
            <a:off x="6400800" y="2663432"/>
            <a:ext cx="484632" cy="391600"/>
          </a:xfrm>
          <a:prstGeom prst="upDownArrow">
            <a:avLst>
              <a:gd name="adj1" fmla="val 15694"/>
              <a:gd name="adj2" fmla="val 26415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24400" y="139401"/>
            <a:ext cx="4114800" cy="21275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>
                <a:solidFill>
                  <a:schemeClr val="accent4"/>
                </a:solidFill>
              </a:rPr>
              <a:t>14. PENGHASIL PIGMEN 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Bentuk : Baccilus atau batang 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Suhu </a:t>
            </a:r>
            <a:r>
              <a:rPr lang="id-ID" dirty="0">
                <a:solidFill>
                  <a:schemeClr val="tx1"/>
                </a:solidFill>
              </a:rPr>
              <a:t>: 4ºC-80ºC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Tumbuh pada suhu : 10-40ºC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Jenis : </a:t>
            </a:r>
            <a:r>
              <a:rPr lang="id-ID" i="1" dirty="0">
                <a:solidFill>
                  <a:schemeClr val="tx1"/>
                </a:solidFill>
              </a:rPr>
              <a:t>Serratia marcescens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Terdapat di produk : Laktosa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176156"/>
            <a:ext cx="4267200" cy="4224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chemeClr val="accent4"/>
                </a:solidFill>
              </a:rPr>
              <a:t>13. OSMOFILIK</a:t>
            </a:r>
            <a:endParaRPr lang="id-ID" sz="1800" b="1" dirty="0">
              <a:solidFill>
                <a:schemeClr val="accent4"/>
              </a:solidFill>
            </a:endParaRP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Merupakan bakteri yang tumbuh pada konsentrasi gula tinggi.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Bentuk : Bulat, oval, silinder atau batang, oginal, segitiga melengkung, berbentuk botol, bentuk alpukat atau lemon, dan bentuk pseudomiselium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Optimal pada suhu </a:t>
            </a:r>
            <a:r>
              <a:rPr lang="id-ID" dirty="0">
                <a:solidFill>
                  <a:schemeClr val="tx1"/>
                </a:solidFill>
              </a:rPr>
              <a:t>: </a:t>
            </a:r>
            <a:r>
              <a:rPr lang="id-ID" dirty="0" smtClean="0">
                <a:solidFill>
                  <a:schemeClr val="tx1"/>
                </a:solidFill>
              </a:rPr>
              <a:t>30ºC-35ºC dan maksimal pada suhu 35ºC-47ºC.</a:t>
            </a:r>
          </a:p>
          <a:p>
            <a:pPr marL="285750" indent="-2857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Jenis </a:t>
            </a:r>
            <a:r>
              <a:rPr lang="id-ID" dirty="0" smtClean="0">
                <a:solidFill>
                  <a:schemeClr val="tx1"/>
                </a:solidFill>
              </a:rPr>
              <a:t>: </a:t>
            </a:r>
            <a:r>
              <a:rPr lang="id-ID" i="1" dirty="0" smtClean="0">
                <a:solidFill>
                  <a:schemeClr val="tx1"/>
                </a:solidFill>
              </a:rPr>
              <a:t>Sacharomyces cerevisiae</a:t>
            </a:r>
            <a:r>
              <a:rPr lang="id-ID" dirty="0" smtClean="0">
                <a:solidFill>
                  <a:schemeClr val="tx1"/>
                </a:solidFill>
              </a:rPr>
              <a:t>, </a:t>
            </a:r>
            <a:r>
              <a:rPr lang="id-ID" i="1" dirty="0" smtClean="0">
                <a:solidFill>
                  <a:schemeClr val="tx1"/>
                </a:solidFill>
              </a:rPr>
              <a:t>Sacharomyces rouxii</a:t>
            </a:r>
            <a:r>
              <a:rPr lang="id-ID" i="1" dirty="0">
                <a:solidFill>
                  <a:schemeClr val="tx1"/>
                </a:solidFill>
              </a:rPr>
              <a:t>, </a:t>
            </a:r>
            <a:r>
              <a:rPr lang="id-ID" i="1" dirty="0" smtClean="0">
                <a:solidFill>
                  <a:schemeClr val="tx1"/>
                </a:solidFill>
              </a:rPr>
              <a:t>Sacharomyces bailii, Debaryomyces, Wallemia sebi</a:t>
            </a:r>
          </a:p>
          <a:p>
            <a:pPr marL="285750" indent="-2857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Terdapat </a:t>
            </a:r>
            <a:r>
              <a:rPr lang="id-ID" dirty="0">
                <a:solidFill>
                  <a:schemeClr val="tx1"/>
                </a:solidFill>
              </a:rPr>
              <a:t>di produk </a:t>
            </a:r>
            <a:r>
              <a:rPr lang="id-ID" dirty="0" smtClean="0">
                <a:solidFill>
                  <a:schemeClr val="tx1"/>
                </a:solidFill>
              </a:rPr>
              <a:t>:Ragi, jus buah, gula cair, madu.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2321971"/>
            <a:ext cx="4648200" cy="2743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b="1" dirty="0" smtClean="0">
              <a:solidFill>
                <a:schemeClr val="accent4"/>
              </a:solidFill>
            </a:endParaRPr>
          </a:p>
          <a:p>
            <a:pPr algn="ctr"/>
            <a:r>
              <a:rPr lang="id-ID" sz="1800" b="1" dirty="0" smtClean="0">
                <a:solidFill>
                  <a:schemeClr val="accent4"/>
                </a:solidFill>
              </a:rPr>
              <a:t>15</a:t>
            </a:r>
            <a:r>
              <a:rPr lang="id-ID" sz="1800" b="1" dirty="0">
                <a:solidFill>
                  <a:schemeClr val="accent4"/>
                </a:solidFill>
              </a:rPr>
              <a:t>. PENGHASIL LENDIR &amp; PEMBENTUK GUMPALAN</a:t>
            </a:r>
          </a:p>
          <a:p>
            <a:pPr marL="285750" lvl="0" indent="-285750">
              <a:buFontTx/>
              <a:buChar char="-"/>
            </a:pPr>
            <a:r>
              <a:rPr lang="id-ID" sz="1600" dirty="0">
                <a:solidFill>
                  <a:schemeClr val="tx1"/>
                </a:solidFill>
              </a:rPr>
              <a:t>Bentuk : Mengkilap, permukaan cembung dengan tepi datar, halus dan </a:t>
            </a:r>
            <a:r>
              <a:rPr lang="id-ID" sz="1600" dirty="0" smtClean="0">
                <a:solidFill>
                  <a:schemeClr val="tx1"/>
                </a:solidFill>
              </a:rPr>
              <a:t>semi transparan </a:t>
            </a:r>
            <a:endParaRPr lang="id-ID" sz="16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d-ID" sz="1600" dirty="0">
                <a:solidFill>
                  <a:schemeClr val="tx1"/>
                </a:solidFill>
              </a:rPr>
              <a:t>Suhu : 30ºC</a:t>
            </a:r>
          </a:p>
          <a:p>
            <a:pPr marL="285750" lvl="0" indent="-285750">
              <a:buFontTx/>
              <a:buChar char="-"/>
            </a:pPr>
            <a:r>
              <a:rPr lang="id-ID" sz="1600" dirty="0">
                <a:solidFill>
                  <a:schemeClr val="tx1"/>
                </a:solidFill>
              </a:rPr>
              <a:t>Mikroba : </a:t>
            </a:r>
            <a:r>
              <a:rPr lang="id-ID" sz="1600" i="1" dirty="0">
                <a:solidFill>
                  <a:schemeClr val="tx1"/>
                </a:solidFill>
              </a:rPr>
              <a:t>L. mesenteroides</a:t>
            </a:r>
          </a:p>
          <a:p>
            <a:pPr marL="285750" lvl="0" indent="-285750">
              <a:buFontTx/>
              <a:buChar char="-"/>
            </a:pPr>
            <a:r>
              <a:rPr lang="id-ID" sz="1600" dirty="0">
                <a:solidFill>
                  <a:schemeClr val="tx1"/>
                </a:solidFill>
              </a:rPr>
              <a:t>Tempat : Sukrosa</a:t>
            </a:r>
          </a:p>
          <a:p>
            <a:pPr algn="ctr"/>
            <a:endParaRPr lang="id-ID" sz="1800" b="1" dirty="0">
              <a:solidFill>
                <a:schemeClr val="accent4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4724056">
            <a:off x="7590346" y="1651164"/>
            <a:ext cx="767440" cy="1140167"/>
          </a:xfrm>
          <a:prstGeom prst="circularArrow">
            <a:avLst>
              <a:gd name="adj1" fmla="val 0"/>
              <a:gd name="adj2" fmla="val 3386561"/>
              <a:gd name="adj3" fmla="val 21120483"/>
              <a:gd name="adj4" fmla="val 8159839"/>
              <a:gd name="adj5" fmla="val 12500"/>
            </a:avLst>
          </a:prstGeom>
          <a:solidFill>
            <a:schemeClr val="accent5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1110234"/>
            <a:ext cx="762000" cy="24231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28600" y="361950"/>
            <a:ext cx="4038600" cy="37337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endParaRPr lang="id-ID" sz="1800" b="1" dirty="0" smtClean="0">
              <a:solidFill>
                <a:schemeClr val="accent4"/>
              </a:solidFill>
            </a:endParaRPr>
          </a:p>
          <a:p>
            <a:pPr algn="ctr"/>
            <a:r>
              <a:rPr lang="id-ID" sz="1800" b="1" dirty="0" smtClean="0">
                <a:solidFill>
                  <a:schemeClr val="tx1"/>
                </a:solidFill>
              </a:rPr>
              <a:t>16</a:t>
            </a:r>
            <a:r>
              <a:rPr lang="id-ID" sz="1800" b="1" dirty="0" smtClean="0">
                <a:solidFill>
                  <a:schemeClr val="tx1"/>
                </a:solidFill>
              </a:rPr>
              <a:t>. </a:t>
            </a:r>
            <a:r>
              <a:rPr lang="id-ID" sz="1800" b="1" dirty="0" smtClean="0">
                <a:solidFill>
                  <a:schemeClr val="tx1"/>
                </a:solidFill>
              </a:rPr>
              <a:t> PENGHASIL GAS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Merupakan bakteri </a:t>
            </a:r>
            <a:r>
              <a:rPr lang="id-ID" dirty="0">
                <a:solidFill>
                  <a:schemeClr val="tx1"/>
                </a:solidFill>
              </a:rPr>
              <a:t>penghasil gas metana </a:t>
            </a:r>
            <a:r>
              <a:rPr lang="id-ID" dirty="0" smtClean="0">
                <a:solidFill>
                  <a:schemeClr val="tx1"/>
                </a:solidFill>
              </a:rPr>
              <a:t>yang disebut </a:t>
            </a:r>
            <a:r>
              <a:rPr lang="id-ID" dirty="0">
                <a:solidFill>
                  <a:schemeClr val="tx1"/>
                </a:solidFill>
              </a:rPr>
              <a:t>bakteri metanogen. </a:t>
            </a:r>
            <a:endParaRPr lang="id-ID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Karakteristik : termasuk </a:t>
            </a:r>
            <a:r>
              <a:rPr lang="id-ID" dirty="0">
                <a:solidFill>
                  <a:schemeClr val="tx1"/>
                </a:solidFill>
              </a:rPr>
              <a:t>bakteri yang sangat sensitif </a:t>
            </a:r>
            <a:r>
              <a:rPr lang="id-ID" dirty="0" smtClean="0">
                <a:solidFill>
                  <a:schemeClr val="tx1"/>
                </a:solidFill>
              </a:rPr>
              <a:t>yang dikelompokkan </a:t>
            </a:r>
            <a:r>
              <a:rPr lang="id-ID" dirty="0">
                <a:solidFill>
                  <a:schemeClr val="tx1"/>
                </a:solidFill>
              </a:rPr>
              <a:t>ke dalam bakteri gram positif dan merupakan bakteri tidak </a:t>
            </a:r>
            <a:r>
              <a:rPr lang="id-ID" dirty="0" smtClean="0">
                <a:solidFill>
                  <a:schemeClr val="tx1"/>
                </a:solidFill>
              </a:rPr>
              <a:t>motil, sangat </a:t>
            </a:r>
            <a:r>
              <a:rPr lang="id-ID" dirty="0">
                <a:solidFill>
                  <a:schemeClr val="tx1"/>
                </a:solidFill>
              </a:rPr>
              <a:t>restriktif terhadap alkohol dan asam organik, bahan tersebut dapat dijadikan sumber karbon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Bentuk : basil, berwarna kuning, memiliki tepian lembut dan tingkat elevasinya tinggi.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 smtClean="0">
                <a:solidFill>
                  <a:schemeClr val="tx1"/>
                </a:solidFill>
              </a:rPr>
              <a:t>Terdapat pada produk : rumput laut (penghasil biogas)</a:t>
            </a:r>
            <a:endParaRPr lang="id-ID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d-ID" dirty="0" smtClean="0">
              <a:solidFill>
                <a:srgbClr val="FF0000"/>
              </a:solidFill>
            </a:endParaRPr>
          </a:p>
          <a:p>
            <a:r>
              <a:rPr lang="id-ID" dirty="0" smtClean="0">
                <a:solidFill>
                  <a:srgbClr val="FF0000"/>
                </a:solidFill>
              </a:rPr>
              <a:t>:</a:t>
            </a:r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4800" y="201258"/>
            <a:ext cx="5105400" cy="45719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 smtClean="0">
                <a:solidFill>
                  <a:schemeClr val="accent4"/>
                </a:solidFill>
              </a:rPr>
              <a:t>    </a:t>
            </a:r>
            <a:r>
              <a:rPr lang="id-ID" sz="1800" b="1" dirty="0" smtClean="0">
                <a:solidFill>
                  <a:schemeClr val="tx1"/>
                </a:solidFill>
              </a:rPr>
              <a:t>17. BAKTERI COLIFORM</a:t>
            </a:r>
          </a:p>
          <a:p>
            <a:pPr marL="171450" indent="-1714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Klasifikasi : Coliform fekal </a:t>
            </a:r>
            <a:r>
              <a:rPr lang="id-ID" dirty="0" smtClean="0">
                <a:solidFill>
                  <a:schemeClr val="tx1"/>
                </a:solidFill>
              </a:rPr>
              <a:t>berasal </a:t>
            </a:r>
            <a:r>
              <a:rPr lang="id-ID" dirty="0">
                <a:solidFill>
                  <a:schemeClr val="tx1"/>
                </a:solidFill>
              </a:rPr>
              <a:t>dari tinja manusia, dan Coliform non fekal </a:t>
            </a:r>
            <a:r>
              <a:rPr lang="id-ID" dirty="0" smtClean="0">
                <a:solidFill>
                  <a:schemeClr val="tx1"/>
                </a:solidFill>
              </a:rPr>
              <a:t>bukan </a:t>
            </a:r>
            <a:r>
              <a:rPr lang="id-ID" dirty="0">
                <a:solidFill>
                  <a:schemeClr val="tx1"/>
                </a:solidFill>
              </a:rPr>
              <a:t>berasal dari tinja manusia</a:t>
            </a:r>
            <a:endParaRPr lang="id-ID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 Ciri-ciri : termasuk bakteri gram negatif, berbentuk batang, tidak membentuk spora, bersifat areob atau anaerob fakultatif.</a:t>
            </a:r>
          </a:p>
          <a:p>
            <a:pPr marL="171450" indent="-1714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Tumbuh </a:t>
            </a:r>
            <a:r>
              <a:rPr lang="id-ID" dirty="0" smtClean="0">
                <a:solidFill>
                  <a:schemeClr val="tx1"/>
                </a:solidFill>
              </a:rPr>
              <a:t>baik </a:t>
            </a:r>
            <a:r>
              <a:rPr lang="id-ID" dirty="0">
                <a:solidFill>
                  <a:schemeClr val="tx1"/>
                </a:solidFill>
              </a:rPr>
              <a:t>pada beberapa jenis substrat dan </a:t>
            </a:r>
            <a:r>
              <a:rPr lang="id-ID" dirty="0" smtClean="0">
                <a:solidFill>
                  <a:schemeClr val="tx1"/>
                </a:solidFill>
              </a:rPr>
              <a:t>mempergunakan </a:t>
            </a:r>
            <a:r>
              <a:rPr lang="id-ID" dirty="0">
                <a:solidFill>
                  <a:schemeClr val="tx1"/>
                </a:solidFill>
              </a:rPr>
              <a:t>berbagai jenis karbohidrat dan komponen organik lain sebagai sumber energi dan beberapa komponen nitrogen sederhana sebagai sumber nitrogen, </a:t>
            </a:r>
            <a:endParaRPr lang="id-ID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S</a:t>
            </a:r>
            <a:r>
              <a:rPr lang="id-ID" dirty="0" smtClean="0">
                <a:solidFill>
                  <a:schemeClr val="tx1"/>
                </a:solidFill>
              </a:rPr>
              <a:t>uhu </a:t>
            </a:r>
            <a:r>
              <a:rPr lang="id-ID" dirty="0">
                <a:solidFill>
                  <a:schemeClr val="tx1"/>
                </a:solidFill>
              </a:rPr>
              <a:t>pertumbuhan </a:t>
            </a:r>
            <a:r>
              <a:rPr lang="id-ID" dirty="0" smtClean="0">
                <a:solidFill>
                  <a:schemeClr val="tx1"/>
                </a:solidFill>
              </a:rPr>
              <a:t>: antara 10-46,50C, pada suhu 10-46ºC, </a:t>
            </a:r>
            <a:r>
              <a:rPr lang="sv-SE" dirty="0">
                <a:solidFill>
                  <a:schemeClr val="tx1"/>
                </a:solidFill>
              </a:rPr>
              <a:t>mampu menghasilkan asam dan gas gula</a:t>
            </a:r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-   Habitat: normalnya diusus halus manusia dan hwan berdarah panas.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Jenis : </a:t>
            </a:r>
            <a:r>
              <a:rPr lang="es-ES" i="1" dirty="0" err="1" smtClean="0">
                <a:solidFill>
                  <a:schemeClr val="tx1"/>
                </a:solidFill>
              </a:rPr>
              <a:t>Escherechia</a:t>
            </a:r>
            <a:r>
              <a:rPr lang="es-ES" i="1" dirty="0" smtClean="0">
                <a:solidFill>
                  <a:schemeClr val="tx1"/>
                </a:solidFill>
              </a:rPr>
              <a:t>, </a:t>
            </a:r>
            <a:r>
              <a:rPr lang="es-ES" i="1" dirty="0" err="1" smtClean="0">
                <a:solidFill>
                  <a:schemeClr val="tx1"/>
                </a:solidFill>
              </a:rPr>
              <a:t>Citrobacter</a:t>
            </a:r>
            <a:r>
              <a:rPr lang="es-ES" i="1" dirty="0" smtClean="0">
                <a:solidFill>
                  <a:schemeClr val="tx1"/>
                </a:solidFill>
              </a:rPr>
              <a:t>, </a:t>
            </a:r>
            <a:r>
              <a:rPr lang="es-ES" i="1" dirty="0" err="1" smtClean="0">
                <a:solidFill>
                  <a:schemeClr val="tx1"/>
                </a:solidFill>
              </a:rPr>
              <a:t>Klebsiella</a:t>
            </a:r>
            <a:r>
              <a:rPr lang="es-ES" i="1" dirty="0" smtClean="0">
                <a:solidFill>
                  <a:schemeClr val="tx1"/>
                </a:solidFill>
              </a:rPr>
              <a:t>, dan </a:t>
            </a:r>
            <a:r>
              <a:rPr lang="es-ES" i="1" dirty="0" err="1" smtClean="0">
                <a:solidFill>
                  <a:schemeClr val="tx1"/>
                </a:solidFill>
              </a:rPr>
              <a:t>Enterobacter</a:t>
            </a:r>
            <a:r>
              <a:rPr lang="id-ID" i="1" dirty="0" smtClean="0">
                <a:solidFill>
                  <a:schemeClr val="tx1"/>
                </a:solidFill>
              </a:rPr>
              <a:t>, Serratia, Salmonella dan Shigella. Bakteri Coliform terutama E. coli menjadi indikasi dari  </a:t>
            </a:r>
          </a:p>
          <a:p>
            <a:r>
              <a:rPr lang="id-ID" i="1" dirty="0">
                <a:solidFill>
                  <a:schemeClr val="tx1"/>
                </a:solidFill>
              </a:rPr>
              <a:t> </a:t>
            </a:r>
            <a:r>
              <a:rPr lang="id-ID" i="1" dirty="0" smtClean="0">
                <a:solidFill>
                  <a:schemeClr val="tx1"/>
                </a:solidFill>
              </a:rPr>
              <a:t>   kontaminasi fekal pada air minum dan makanan.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Subject for High School 9th grade: Molecular Genetics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1164</Words>
  <Application>Microsoft Office PowerPoint</Application>
  <PresentationFormat>On-screen Show (16:9)</PresentationFormat>
  <Paragraphs>139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Cairo</vt:lpstr>
      <vt:lpstr>Bahnschrift Condensed</vt:lpstr>
      <vt:lpstr>MV Boli</vt:lpstr>
      <vt:lpstr>Abril Fatface</vt:lpstr>
      <vt:lpstr>Comic Sans MS</vt:lpstr>
      <vt:lpstr>Calibri</vt:lpstr>
      <vt:lpstr>Arial Narrow</vt:lpstr>
      <vt:lpstr>Oxygen</vt:lpstr>
      <vt:lpstr>Wingdings</vt:lpstr>
      <vt:lpstr>Science Subject for High School 9th grade: Molecular Genetics by Slidesgo</vt:lpstr>
      <vt:lpstr> BAKTERI SUHU MESOFIL (THERMODURIK &amp; PSIKROTROPIK ) &amp; BAKTERI DALAM ILMU PANGAN</vt:lpstr>
      <vt:lpstr>    THERMODURIK VS PSIKROTROPIK</vt:lpstr>
      <vt:lpstr>KARAKTERISTIK BAKTERI ILMU PANGAN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 SUHU MESOFIL (THERMODURIK &amp; PSIKROTROPIK ) DAN BAKTERI DALAM ILMU PANGAN</dc:title>
  <cp:lastModifiedBy>Windows User</cp:lastModifiedBy>
  <cp:revision>35</cp:revision>
  <dcterms:modified xsi:type="dcterms:W3CDTF">2022-03-10T15:38:19Z</dcterms:modified>
</cp:coreProperties>
</file>