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Lst>
  <p:notesMasterIdLst>
    <p:notesMasterId r:id="rId13"/>
  </p:notesMasterIdLst>
  <p:sldIdLst>
    <p:sldId id="256" r:id="rId2"/>
    <p:sldId id="313" r:id="rId3"/>
    <p:sldId id="300" r:id="rId4"/>
    <p:sldId id="301" r:id="rId5"/>
    <p:sldId id="302" r:id="rId6"/>
    <p:sldId id="303" r:id="rId7"/>
    <p:sldId id="305" r:id="rId8"/>
    <p:sldId id="310" r:id="rId9"/>
    <p:sldId id="311" r:id="rId10"/>
    <p:sldId id="312" r:id="rId11"/>
    <p:sldId id="259"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6487A7-D387-4C90-AF08-1DB1AB835EEE}">
  <a:tblStyle styleId="{696487A7-D387-4C90-AF08-1DB1AB835EE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9" d="100"/>
          <a:sy n="119" d="100"/>
        </p:scale>
        <p:origin x="-394" y="5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998141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853034354b_0_24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853034354b_0_24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853034354b_0_24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853034354b_0_24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853034354b_0_24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853034354b_0_24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853034354b_0_24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853034354b_0_24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853034354b_0_248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853034354b_0_248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853034354b_0_24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853034354b_0_24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853034354b_0_24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853034354b_0_24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595959"/>
              </a:buClr>
              <a:buSzPts val="4800"/>
              <a:buNone/>
              <a:defRPr sz="4800" b="0">
                <a:solidFill>
                  <a:srgbClr val="595959"/>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pic>
        <p:nvPicPr>
          <p:cNvPr id="27" name="Google Shape;27;p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8" name="Google Shape;28;p5"/>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29" name="Google Shape;29;p5"/>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30" name="Google Shape;30;p5"/>
          <p:cNvSpPr txBox="1">
            <a:spLocks noGrp="1"/>
          </p:cNvSpPr>
          <p:nvPr>
            <p:ph type="body" idx="1"/>
          </p:nvPr>
        </p:nvSpPr>
        <p:spPr>
          <a:xfrm>
            <a:off x="744675" y="1551725"/>
            <a:ext cx="3593400" cy="2822100"/>
          </a:xfrm>
          <a:prstGeom prst="rect">
            <a:avLst/>
          </a:prstGeom>
        </p:spPr>
        <p:txBody>
          <a:bodyPr spcFirstLastPara="1" wrap="square" lIns="91425" tIns="91425" rIns="91425" bIns="91425" anchor="b"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160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31" name="Google Shape;31;p5"/>
          <p:cNvSpPr txBox="1">
            <a:spLocks noGrp="1"/>
          </p:cNvSpPr>
          <p:nvPr>
            <p:ph type="body" idx="2"/>
          </p:nvPr>
        </p:nvSpPr>
        <p:spPr>
          <a:xfrm>
            <a:off x="4805925" y="1551725"/>
            <a:ext cx="3593400" cy="2822100"/>
          </a:xfrm>
          <a:prstGeom prst="rect">
            <a:avLst/>
          </a:prstGeom>
        </p:spPr>
        <p:txBody>
          <a:bodyPr spcFirstLastPara="1" wrap="square" lIns="91425" tIns="91425" rIns="91425" bIns="91425" anchor="b"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160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pic>
        <p:nvPicPr>
          <p:cNvPr id="51" name="Google Shape;51;p1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2" name="Google Shape;52;p10"/>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53" name="Google Shape;53;p10"/>
          <p:cNvSpPr txBox="1">
            <a:spLocks noGrp="1"/>
          </p:cNvSpPr>
          <p:nvPr>
            <p:ph type="title"/>
          </p:nvPr>
        </p:nvSpPr>
        <p:spPr>
          <a:xfrm>
            <a:off x="1002325" y="711173"/>
            <a:ext cx="2403900" cy="1385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Design">
  <p:cSld name="BIG_NUMBER_1_1">
    <p:spTree>
      <p:nvGrpSpPr>
        <p:cNvPr id="1" name="Shape 129"/>
        <p:cNvGrpSpPr/>
        <p:nvPr/>
      </p:nvGrpSpPr>
      <p:grpSpPr>
        <a:xfrm>
          <a:off x="0" y="0"/>
          <a:ext cx="0" cy="0"/>
          <a:chOff x="0" y="0"/>
          <a:chExt cx="0" cy="0"/>
        </a:xfrm>
      </p:grpSpPr>
      <p:pic>
        <p:nvPicPr>
          <p:cNvPr id="130" name="Google Shape;130;p2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31" name="Google Shape;131;p20"/>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32" name="Google Shape;132;p20"/>
          <p:cNvSpPr txBox="1">
            <a:spLocks noGrp="1"/>
          </p:cNvSpPr>
          <p:nvPr>
            <p:ph type="title"/>
          </p:nvPr>
        </p:nvSpPr>
        <p:spPr>
          <a:xfrm>
            <a:off x="2308050" y="711175"/>
            <a:ext cx="45279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Regular"/>
              <a:buChar char="●"/>
              <a:defRPr sz="1800">
                <a:solidFill>
                  <a:schemeClr val="accent2"/>
                </a:solidFill>
                <a:latin typeface="Roboto Mono Regular"/>
                <a:ea typeface="Roboto Mono Regular"/>
                <a:cs typeface="Roboto Mono Regular"/>
                <a:sym typeface="Roboto Mono Regular"/>
              </a:defRPr>
            </a:lvl1pPr>
            <a:lvl2pPr marL="914400" lvl="1"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2pPr>
            <a:lvl3pPr marL="1371600" lvl="2"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3pPr>
            <a:lvl4pPr marL="1828800" lvl="3"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4pPr>
            <a:lvl5pPr marL="2286000" lvl="4"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5pPr>
            <a:lvl6pPr marL="2743200" lvl="5"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6pPr>
            <a:lvl7pPr marL="3200400" lvl="6"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7pPr>
            <a:lvl8pPr marL="3657600" lvl="7"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8pPr>
            <a:lvl9pPr marL="4114800" lvl="8" indent="-317500">
              <a:lnSpc>
                <a:spcPct val="100000"/>
              </a:lnSpc>
              <a:spcBef>
                <a:spcPts val="1600"/>
              </a:spcBef>
              <a:spcAft>
                <a:spcPts val="160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6" r:id="rId5"/>
    <p:sldLayoutId id="2147483658" r:id="rId6"/>
    <p:sldLayoutId id="2147483666"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81" name="Google Shape;181;p29"/>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182" name="Google Shape;182;p29"/>
          <p:cNvPicPr preferRelativeResize="0"/>
          <p:nvPr/>
        </p:nvPicPr>
        <p:blipFill rotWithShape="1">
          <a:blip r:embed="rId4">
            <a:alphaModFix/>
          </a:blip>
          <a:srcRect t="16734" r="8892" b="18300"/>
          <a:stretch/>
        </p:blipFill>
        <p:spPr>
          <a:xfrm>
            <a:off x="6539175" y="3055100"/>
            <a:ext cx="2036850" cy="846042"/>
          </a:xfrm>
          <a:prstGeom prst="rect">
            <a:avLst/>
          </a:prstGeom>
          <a:noFill/>
          <a:ln>
            <a:noFill/>
          </a:ln>
        </p:spPr>
      </p:pic>
      <p:sp>
        <p:nvSpPr>
          <p:cNvPr id="176" name="Google Shape;176;p29"/>
          <p:cNvSpPr txBox="1">
            <a:spLocks noGrp="1"/>
          </p:cNvSpPr>
          <p:nvPr>
            <p:ph type="ctrTitle"/>
          </p:nvPr>
        </p:nvSpPr>
        <p:spPr>
          <a:xfrm>
            <a:off x="2123728" y="1982805"/>
            <a:ext cx="6079800" cy="2500330"/>
          </a:xfrm>
          <a:prstGeom prst="rect">
            <a:avLst/>
          </a:prstGeom>
        </p:spPr>
        <p:txBody>
          <a:bodyPr spcFirstLastPara="1" wrap="square" lIns="91425" tIns="91425" rIns="91425" bIns="91425" anchor="b" anchorCtr="0">
            <a:noAutofit/>
          </a:bodyPr>
          <a:lstStyle/>
          <a:p>
            <a:pPr lvl="0" algn="l">
              <a:lnSpc>
                <a:spcPct val="150000"/>
              </a:lnSpc>
            </a:pPr>
            <a:r>
              <a:rPr sz="2400" dirty="0">
                <a:solidFill>
                  <a:schemeClr val="tx1">
                    <a:lumMod val="50000"/>
                  </a:schemeClr>
                </a:solidFill>
                <a:latin typeface="Times New Roman" pitchFamily="18" charset="0"/>
                <a:cs typeface="Times New Roman" pitchFamily="18" charset="0"/>
              </a:rPr>
              <a:t>Nama </a:t>
            </a:r>
            <a:r>
              <a:rPr sz="2400" dirty="0" err="1">
                <a:solidFill>
                  <a:schemeClr val="tx1">
                    <a:lumMod val="50000"/>
                  </a:schemeClr>
                </a:solidFill>
                <a:latin typeface="Times New Roman" pitchFamily="18" charset="0"/>
                <a:cs typeface="Times New Roman" pitchFamily="18" charset="0"/>
              </a:rPr>
              <a:t>Kelompok</a:t>
            </a:r>
            <a:r>
              <a:rPr sz="2400">
                <a:solidFill>
                  <a:schemeClr val="tx1">
                    <a:lumMod val="50000"/>
                  </a:schemeClr>
                </a:solidFill>
                <a:latin typeface="Times New Roman" pitchFamily="18" charset="0"/>
                <a:cs typeface="Times New Roman" pitchFamily="18" charset="0"/>
              </a:rPr>
              <a:t> </a:t>
            </a:r>
            <a:r>
              <a:rPr sz="2400" smtClean="0">
                <a:solidFill>
                  <a:schemeClr val="tx1">
                    <a:lumMod val="50000"/>
                  </a:schemeClr>
                </a:solidFill>
                <a:latin typeface="Times New Roman" pitchFamily="18" charset="0"/>
                <a:cs typeface="Times New Roman" pitchFamily="18" charset="0"/>
              </a:rPr>
              <a:t>7:</a:t>
            </a:r>
            <a:r>
              <a:rPr sz="2000" b="0" dirty="0">
                <a:solidFill>
                  <a:schemeClr val="tx1">
                    <a:lumMod val="50000"/>
                  </a:schemeClr>
                </a:solidFill>
                <a:latin typeface="Times New Roman" pitchFamily="18" charset="0"/>
                <a:cs typeface="Times New Roman" pitchFamily="18" charset="0"/>
              </a:rPr>
              <a:t/>
            </a:r>
            <a:br>
              <a:rPr sz="2000" b="0" dirty="0">
                <a:solidFill>
                  <a:schemeClr val="tx1">
                    <a:lumMod val="50000"/>
                  </a:schemeClr>
                </a:solidFill>
                <a:latin typeface="Times New Roman" pitchFamily="18" charset="0"/>
                <a:cs typeface="Times New Roman" pitchFamily="18" charset="0"/>
              </a:rPr>
            </a:br>
            <a:r>
              <a:rPr lang="x-none" sz="2000" dirty="0">
                <a:solidFill>
                  <a:schemeClr val="tx1">
                    <a:lumMod val="50000"/>
                  </a:schemeClr>
                </a:solidFill>
                <a:latin typeface="Times New Roman" pitchFamily="18" charset="0"/>
                <a:cs typeface="Times New Roman" pitchFamily="18" charset="0"/>
              </a:rPr>
              <a:t/>
            </a:r>
            <a:br>
              <a:rPr lang="x-none" sz="2000" dirty="0">
                <a:solidFill>
                  <a:schemeClr val="tx1">
                    <a:lumMod val="50000"/>
                  </a:schemeClr>
                </a:solidFill>
                <a:latin typeface="Times New Roman" pitchFamily="18" charset="0"/>
                <a:cs typeface="Times New Roman" pitchFamily="18" charset="0"/>
              </a:rPr>
            </a:br>
            <a:r>
              <a:rPr lang="id-ID" sz="2000" b="0" dirty="0">
                <a:solidFill>
                  <a:schemeClr val="tx1">
                    <a:lumMod val="50000"/>
                  </a:schemeClr>
                </a:solidFill>
                <a:latin typeface="Times New Roman" pitchFamily="18" charset="0"/>
                <a:cs typeface="Times New Roman" pitchFamily="18" charset="0"/>
              </a:rPr>
              <a:t>1. Jihan allya syahar : </a:t>
            </a:r>
            <a:r>
              <a:rPr lang="id-ID" sz="2000" b="0" dirty="0" smtClean="0">
                <a:solidFill>
                  <a:schemeClr val="tx1">
                    <a:lumMod val="50000"/>
                  </a:schemeClr>
                </a:solidFill>
                <a:latin typeface="Times New Roman" pitchFamily="18" charset="0"/>
                <a:cs typeface="Times New Roman" pitchFamily="18" charset="0"/>
              </a:rPr>
              <a:t>2114051066. </a:t>
            </a:r>
            <a:r>
              <a:rPr lang="id-ID" sz="2000" b="0" dirty="0">
                <a:solidFill>
                  <a:schemeClr val="tx1">
                    <a:lumMod val="50000"/>
                  </a:schemeClr>
                </a:solidFill>
                <a:latin typeface="Times New Roman" pitchFamily="18" charset="0"/>
                <a:cs typeface="Times New Roman" pitchFamily="18" charset="0"/>
              </a:rPr>
              <a:t/>
            </a:r>
            <a:br>
              <a:rPr lang="id-ID" sz="2000" b="0" dirty="0">
                <a:solidFill>
                  <a:schemeClr val="tx1">
                    <a:lumMod val="50000"/>
                  </a:schemeClr>
                </a:solidFill>
                <a:latin typeface="Times New Roman" pitchFamily="18" charset="0"/>
                <a:cs typeface="Times New Roman" pitchFamily="18" charset="0"/>
              </a:rPr>
            </a:br>
            <a:r>
              <a:rPr lang="id-ID" sz="2000" b="0" dirty="0">
                <a:solidFill>
                  <a:schemeClr val="tx1">
                    <a:lumMod val="50000"/>
                  </a:schemeClr>
                </a:solidFill>
                <a:latin typeface="Times New Roman" pitchFamily="18" charset="0"/>
                <a:cs typeface="Times New Roman" pitchFamily="18" charset="0"/>
              </a:rPr>
              <a:t>2. Khalida Azzahra : </a:t>
            </a:r>
            <a:r>
              <a:rPr lang="id-ID" sz="2000" b="0" dirty="0" smtClean="0">
                <a:solidFill>
                  <a:schemeClr val="tx1">
                    <a:lumMod val="50000"/>
                  </a:schemeClr>
                </a:solidFill>
                <a:latin typeface="Times New Roman" pitchFamily="18" charset="0"/>
                <a:cs typeface="Times New Roman" pitchFamily="18" charset="0"/>
              </a:rPr>
              <a:t>2114051068. </a:t>
            </a:r>
            <a:r>
              <a:rPr lang="id-ID" sz="2000" b="0" dirty="0">
                <a:solidFill>
                  <a:schemeClr val="tx1">
                    <a:lumMod val="50000"/>
                  </a:schemeClr>
                </a:solidFill>
                <a:latin typeface="Times New Roman" pitchFamily="18" charset="0"/>
                <a:cs typeface="Times New Roman" pitchFamily="18" charset="0"/>
              </a:rPr>
              <a:t/>
            </a:r>
            <a:br>
              <a:rPr lang="id-ID" sz="2000" b="0" dirty="0">
                <a:solidFill>
                  <a:schemeClr val="tx1">
                    <a:lumMod val="50000"/>
                  </a:schemeClr>
                </a:solidFill>
                <a:latin typeface="Times New Roman" pitchFamily="18" charset="0"/>
                <a:cs typeface="Times New Roman" pitchFamily="18" charset="0"/>
              </a:rPr>
            </a:br>
            <a:r>
              <a:rPr lang="id-ID" sz="2000" b="0" dirty="0">
                <a:solidFill>
                  <a:schemeClr val="tx1">
                    <a:lumMod val="50000"/>
                  </a:schemeClr>
                </a:solidFill>
                <a:latin typeface="Times New Roman" pitchFamily="18" charset="0"/>
                <a:cs typeface="Times New Roman" pitchFamily="18" charset="0"/>
              </a:rPr>
              <a:t>3. Lutfiatus Sa’diah Rahayu : 2114051070</a:t>
            </a:r>
            <a:br>
              <a:rPr lang="id-ID" sz="2000" b="0" dirty="0">
                <a:solidFill>
                  <a:schemeClr val="tx1">
                    <a:lumMod val="50000"/>
                  </a:schemeClr>
                </a:solidFill>
                <a:latin typeface="Times New Roman" pitchFamily="18" charset="0"/>
                <a:cs typeface="Times New Roman" pitchFamily="18" charset="0"/>
              </a:rPr>
            </a:br>
            <a:r>
              <a:rPr lang="id-ID" sz="2000" b="0" dirty="0">
                <a:solidFill>
                  <a:schemeClr val="tx1">
                    <a:lumMod val="50000"/>
                  </a:schemeClr>
                </a:solidFill>
                <a:latin typeface="Times New Roman" pitchFamily="18" charset="0"/>
                <a:cs typeface="Times New Roman" pitchFamily="18" charset="0"/>
              </a:rPr>
              <a:t>4. Ussi Apriyani : 2154051002 </a:t>
            </a:r>
            <a:br>
              <a:rPr lang="id-ID" sz="2000" b="0" dirty="0">
                <a:solidFill>
                  <a:schemeClr val="tx1">
                    <a:lumMod val="50000"/>
                  </a:schemeClr>
                </a:solidFill>
                <a:latin typeface="Times New Roman" pitchFamily="18" charset="0"/>
                <a:cs typeface="Times New Roman" pitchFamily="18" charset="0"/>
              </a:rPr>
            </a:br>
            <a:r>
              <a:rPr lang="id-ID" sz="2000" b="0" dirty="0">
                <a:solidFill>
                  <a:schemeClr val="tx1">
                    <a:lumMod val="50000"/>
                  </a:schemeClr>
                </a:solidFill>
                <a:latin typeface="Times New Roman" pitchFamily="18" charset="0"/>
                <a:cs typeface="Times New Roman" pitchFamily="18" charset="0"/>
              </a:rPr>
              <a:t>5. Yasmeen Basir Almadaniah : </a:t>
            </a:r>
            <a:r>
              <a:rPr lang="id-ID" sz="2000" b="0" dirty="0" smtClean="0">
                <a:solidFill>
                  <a:schemeClr val="tx1">
                    <a:lumMod val="50000"/>
                  </a:schemeClr>
                </a:solidFill>
                <a:latin typeface="Times New Roman" pitchFamily="18" charset="0"/>
                <a:cs typeface="Times New Roman" pitchFamily="18" charset="0"/>
              </a:rPr>
              <a:t>2154051004. </a:t>
            </a:r>
            <a:r>
              <a:rPr sz="2000" b="0" dirty="0">
                <a:solidFill>
                  <a:schemeClr val="tx1">
                    <a:lumMod val="50000"/>
                  </a:schemeClr>
                </a:solidFill>
                <a:latin typeface="Times New Roman" pitchFamily="18" charset="0"/>
                <a:cs typeface="Times New Roman" pitchFamily="18" charset="0"/>
              </a:rPr>
              <a:t/>
            </a:r>
            <a:br>
              <a:rPr sz="2000" b="0" dirty="0">
                <a:solidFill>
                  <a:schemeClr val="tx1">
                    <a:lumMod val="50000"/>
                  </a:schemeClr>
                </a:solidFill>
                <a:latin typeface="Times New Roman" pitchFamily="18" charset="0"/>
                <a:cs typeface="Times New Roman" pitchFamily="18" charset="0"/>
              </a:rPr>
            </a:br>
            <a:endParaRPr sz="2000" b="0" dirty="0">
              <a:solidFill>
                <a:schemeClr val="tx1">
                  <a:lumMod val="50000"/>
                </a:schemeClr>
              </a:solidFill>
              <a:latin typeface="Times New Roman" pitchFamily="18" charset="0"/>
              <a:cs typeface="Times New Roman" pitchFamily="18" charset="0"/>
            </a:endParaRPr>
          </a:p>
        </p:txBody>
      </p:sp>
      <p:sp>
        <p:nvSpPr>
          <p:cNvPr id="180" name="Google Shape;180;p29"/>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9" name="Google Shape;409;p43"/>
          <p:cNvSpPr txBox="1">
            <a:spLocks noGrp="1"/>
          </p:cNvSpPr>
          <p:nvPr>
            <p:ph type="title"/>
          </p:nvPr>
        </p:nvSpPr>
        <p:spPr>
          <a:xfrm>
            <a:off x="2500298" y="2214560"/>
            <a:ext cx="1226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dk2"/>
                </a:solidFill>
              </a:rPr>
              <a:t>Step </a:t>
            </a:r>
            <a:r>
              <a:rPr lang="id-ID" sz="1800" dirty="0">
                <a:solidFill>
                  <a:schemeClr val="dk2"/>
                </a:solidFill>
              </a:rPr>
              <a:t>6</a:t>
            </a:r>
            <a:endParaRPr sz="1800">
              <a:solidFill>
                <a:schemeClr val="dk2"/>
              </a:solidFill>
            </a:endParaRPr>
          </a:p>
        </p:txBody>
      </p:sp>
      <p:pic>
        <p:nvPicPr>
          <p:cNvPr id="410" name="Google Shape;410;p43"/>
          <p:cNvPicPr preferRelativeResize="0"/>
          <p:nvPr/>
        </p:nvPicPr>
        <p:blipFill>
          <a:blip r:embed="rId3">
            <a:alphaModFix amt="86000"/>
          </a:blip>
          <a:stretch>
            <a:fillRect/>
          </a:stretch>
        </p:blipFill>
        <p:spPr>
          <a:xfrm rot="729280">
            <a:off x="5345863" y="2115534"/>
            <a:ext cx="1168516" cy="689430"/>
          </a:xfrm>
          <a:prstGeom prst="rect">
            <a:avLst/>
          </a:prstGeom>
          <a:noFill/>
          <a:ln>
            <a:noFill/>
          </a:ln>
        </p:spPr>
      </p:pic>
      <p:sp>
        <p:nvSpPr>
          <p:cNvPr id="414" name="Google Shape;414;p43"/>
          <p:cNvSpPr txBox="1">
            <a:spLocks noGrp="1"/>
          </p:cNvSpPr>
          <p:nvPr>
            <p:ph type="title"/>
          </p:nvPr>
        </p:nvSpPr>
        <p:spPr>
          <a:xfrm>
            <a:off x="5286380" y="2214560"/>
            <a:ext cx="1226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dk2"/>
                </a:solidFill>
              </a:rPr>
              <a:t>Step</a:t>
            </a:r>
            <a:r>
              <a:rPr lang="id-ID" sz="1800" dirty="0">
                <a:solidFill>
                  <a:schemeClr val="dk2"/>
                </a:solidFill>
              </a:rPr>
              <a:t>7</a:t>
            </a:r>
            <a:endParaRPr sz="1800">
              <a:solidFill>
                <a:schemeClr val="dk2"/>
              </a:solidFill>
            </a:endParaRPr>
          </a:p>
        </p:txBody>
      </p:sp>
      <p:sp>
        <p:nvSpPr>
          <p:cNvPr id="417" name="Google Shape;417;p43"/>
          <p:cNvSpPr txBox="1">
            <a:spLocks noGrp="1"/>
          </p:cNvSpPr>
          <p:nvPr>
            <p:ph type="subTitle" idx="4294967295"/>
          </p:nvPr>
        </p:nvSpPr>
        <p:spPr>
          <a:xfrm>
            <a:off x="1357290" y="571486"/>
            <a:ext cx="5286412" cy="1214446"/>
          </a:xfrm>
          <a:prstGeom prst="rect">
            <a:avLst/>
          </a:prstGeom>
        </p:spPr>
        <p:txBody>
          <a:bodyPr spcFirstLastPara="1" wrap="square" lIns="91425" tIns="91425" rIns="91425" bIns="91425" anchor="t" anchorCtr="0">
            <a:noAutofit/>
          </a:bodyPr>
          <a:lstStyle/>
          <a:p>
            <a:pPr marL="0" lvl="0" indent="0" algn="just">
              <a:spcAft>
                <a:spcPts val="1600"/>
              </a:spcAft>
              <a:buNone/>
            </a:pPr>
            <a:r>
              <a:rPr lang="id-ID" sz="1400" dirty="0">
                <a:solidFill>
                  <a:schemeClr val="tx1">
                    <a:lumMod val="50000"/>
                  </a:schemeClr>
                </a:solidFill>
                <a:latin typeface="Times New Roman" panose="02020603050405020304" pitchFamily="18" charset="0"/>
                <a:cs typeface="Times New Roman" panose="02020603050405020304" pitchFamily="18" charset="0"/>
              </a:rPr>
              <a:t>Langkah selanjutnya yaitu menambahkan safranin atau pewarna molekul yg berwarna kemerahan pada sampel, lalu lihatlah yang terjadi. safranin akan melewati dinding sel dan mengikat dengan lipid oleh bilayer fosfolipid.</a:t>
            </a:r>
            <a:endParaRPr sz="14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419" name="Google Shape;419;p43"/>
          <p:cNvSpPr txBox="1">
            <a:spLocks noGrp="1"/>
          </p:cNvSpPr>
          <p:nvPr>
            <p:ph type="subTitle" idx="4294967295"/>
          </p:nvPr>
        </p:nvSpPr>
        <p:spPr>
          <a:xfrm>
            <a:off x="3500430" y="3429006"/>
            <a:ext cx="5038456" cy="1143008"/>
          </a:xfrm>
          <a:prstGeom prst="rect">
            <a:avLst/>
          </a:prstGeom>
        </p:spPr>
        <p:txBody>
          <a:bodyPr spcFirstLastPara="1" wrap="square" lIns="91425" tIns="91425" rIns="91425" bIns="91425" anchor="t" anchorCtr="0">
            <a:noAutofit/>
          </a:bodyPr>
          <a:lstStyle/>
          <a:p>
            <a:pPr marL="0" lvl="0" indent="0" algn="just">
              <a:spcAft>
                <a:spcPts val="1600"/>
              </a:spcAft>
              <a:buNone/>
            </a:pPr>
            <a:r>
              <a:rPr lang="id-ID" sz="1400" dirty="0">
                <a:solidFill>
                  <a:schemeClr val="tx1">
                    <a:lumMod val="50000"/>
                  </a:schemeClr>
                </a:solidFill>
                <a:latin typeface="Times New Roman" panose="02020603050405020304" pitchFamily="18" charset="0"/>
                <a:cs typeface="Times New Roman" panose="02020603050405020304" pitchFamily="18" charset="0"/>
              </a:rPr>
              <a:t>Lihatlah hasil yang terjadi. jika sampel tersebut adalah gram positive maka akan tampak berwana ungu tetapi jika sampel tersebut gram negatif maka akan tampak berwarna merah muda</a:t>
            </a:r>
            <a:r>
              <a:rPr lang="en-US" sz="1400" dirty="0">
                <a:solidFill>
                  <a:schemeClr val="tx1">
                    <a:lumMod val="50000"/>
                  </a:schemeClr>
                </a:solidFill>
                <a:latin typeface="Times New Roman" panose="02020603050405020304" pitchFamily="18" charset="0"/>
                <a:cs typeface="Times New Roman" panose="02020603050405020304" pitchFamily="18" charset="0"/>
              </a:rPr>
              <a:t>.</a:t>
            </a:r>
            <a:endParaRPr sz="1400" dirty="0">
              <a:solidFill>
                <a:schemeClr val="tx1">
                  <a:lumMod val="50000"/>
                </a:schemeClr>
              </a:solidFill>
              <a:latin typeface="Times New Roman" panose="02020603050405020304" pitchFamily="18" charset="0"/>
              <a:cs typeface="Times New Roman" panose="02020603050405020304" pitchFamily="18" charset="0"/>
            </a:endParaRPr>
          </a:p>
        </p:txBody>
      </p:sp>
      <p:pic>
        <p:nvPicPr>
          <p:cNvPr id="421" name="Google Shape;421;p43"/>
          <p:cNvPicPr preferRelativeResize="0"/>
          <p:nvPr/>
        </p:nvPicPr>
        <p:blipFill>
          <a:blip r:embed="rId4">
            <a:alphaModFix amt="80000"/>
          </a:blip>
          <a:stretch>
            <a:fillRect/>
          </a:stretch>
        </p:blipFill>
        <p:spPr>
          <a:xfrm rot="5400000">
            <a:off x="5607851" y="3036097"/>
            <a:ext cx="571504" cy="214314"/>
          </a:xfrm>
          <a:prstGeom prst="rect">
            <a:avLst/>
          </a:prstGeom>
          <a:noFill/>
          <a:ln>
            <a:noFill/>
          </a:ln>
        </p:spPr>
      </p:pic>
      <p:pic>
        <p:nvPicPr>
          <p:cNvPr id="424" name="Google Shape;424;p43"/>
          <p:cNvPicPr preferRelativeResize="0"/>
          <p:nvPr/>
        </p:nvPicPr>
        <p:blipFill>
          <a:blip r:embed="rId4">
            <a:alphaModFix amt="80000"/>
          </a:blip>
          <a:stretch>
            <a:fillRect/>
          </a:stretch>
        </p:blipFill>
        <p:spPr>
          <a:xfrm rot="16200000">
            <a:off x="2928926" y="1785932"/>
            <a:ext cx="500066" cy="214314"/>
          </a:xfrm>
          <a:prstGeom prst="rect">
            <a:avLst/>
          </a:prstGeom>
          <a:noFill/>
          <a:ln>
            <a:noFill/>
          </a:ln>
        </p:spPr>
      </p:pic>
      <p:pic>
        <p:nvPicPr>
          <p:cNvPr id="19" name="Google Shape;410;p43"/>
          <p:cNvPicPr preferRelativeResize="0"/>
          <p:nvPr/>
        </p:nvPicPr>
        <p:blipFill>
          <a:blip r:embed="rId3">
            <a:alphaModFix amt="86000"/>
          </a:blip>
          <a:stretch>
            <a:fillRect/>
          </a:stretch>
        </p:blipFill>
        <p:spPr>
          <a:xfrm rot="729280">
            <a:off x="2559782" y="2115533"/>
            <a:ext cx="1168516" cy="68943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pic>
        <p:nvPicPr>
          <p:cNvPr id="11" name="Google Shape;265;p36"/>
          <p:cNvPicPr preferRelativeResize="0"/>
          <p:nvPr/>
        </p:nvPicPr>
        <p:blipFill>
          <a:blip r:embed="rId5">
            <a:alphaModFix/>
          </a:blip>
          <a:stretch>
            <a:fillRect/>
          </a:stretch>
        </p:blipFill>
        <p:spPr>
          <a:xfrm>
            <a:off x="1857356" y="571486"/>
            <a:ext cx="5500727" cy="3929090"/>
          </a:xfrm>
          <a:prstGeom prst="rect">
            <a:avLst/>
          </a:prstGeom>
          <a:noFill/>
          <a:ln>
            <a:noFill/>
          </a:ln>
          <a:effectLst>
            <a:outerShdw blurRad="57150" dist="19050" dir="5400000" algn="bl" rotWithShape="0">
              <a:srgbClr val="000000">
                <a:alpha val="50000"/>
              </a:srgbClr>
            </a:outerShdw>
          </a:effectLst>
        </p:spPr>
      </p:pic>
      <p:sp>
        <p:nvSpPr>
          <p:cNvPr id="12" name="Google Shape;197;p31"/>
          <p:cNvSpPr txBox="1">
            <a:spLocks noGrp="1"/>
          </p:cNvSpPr>
          <p:nvPr>
            <p:ph type="title"/>
          </p:nvPr>
        </p:nvSpPr>
        <p:spPr>
          <a:xfrm>
            <a:off x="2428860" y="1857370"/>
            <a:ext cx="4214842" cy="128588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t>Terima Kasih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6" name="Google Shape;536;p51"/>
          <p:cNvSpPr txBox="1">
            <a:spLocks noGrp="1"/>
          </p:cNvSpPr>
          <p:nvPr>
            <p:ph type="title"/>
          </p:nvPr>
        </p:nvSpPr>
        <p:spPr>
          <a:xfrm>
            <a:off x="3000364" y="428610"/>
            <a:ext cx="4527900" cy="714380"/>
          </a:xfrm>
          <a:prstGeom prst="rect">
            <a:avLst/>
          </a:prstGeom>
        </p:spPr>
        <p:txBody>
          <a:bodyPr spcFirstLastPara="1" wrap="square" lIns="91425" tIns="91425" rIns="91425" bIns="91425" anchor="t" anchorCtr="0">
            <a:noAutofit/>
          </a:bodyPr>
          <a:lstStyle/>
          <a:p>
            <a:pPr lvl="0"/>
            <a:r>
              <a:rPr lang="id-ID" sz="4000" dirty="0">
                <a:solidFill>
                  <a:schemeClr val="tx1">
                    <a:lumMod val="50000"/>
                  </a:schemeClr>
                </a:solidFill>
                <a:latin typeface="Cooper Black" pitchFamily="18" charset="0"/>
              </a:rPr>
              <a:t>Mikroorganisme</a:t>
            </a:r>
            <a:endParaRPr sz="4000">
              <a:solidFill>
                <a:schemeClr val="tx1">
                  <a:lumMod val="50000"/>
                </a:schemeClr>
              </a:solidFill>
              <a:latin typeface="Cooper Black" pitchFamily="18" charset="0"/>
            </a:endParaRPr>
          </a:p>
        </p:txBody>
      </p:sp>
      <p:pic>
        <p:nvPicPr>
          <p:cNvPr id="537" name="Google Shape;537;p51"/>
          <p:cNvPicPr preferRelativeResize="0"/>
          <p:nvPr/>
        </p:nvPicPr>
        <p:blipFill>
          <a:blip r:embed="rId3">
            <a:alphaModFix/>
          </a:blip>
          <a:stretch>
            <a:fillRect/>
          </a:stretch>
        </p:blipFill>
        <p:spPr>
          <a:xfrm>
            <a:off x="2928926" y="714362"/>
            <a:ext cx="5857916" cy="3500461"/>
          </a:xfrm>
          <a:prstGeom prst="rect">
            <a:avLst/>
          </a:prstGeom>
          <a:noFill/>
          <a:ln>
            <a:noFill/>
          </a:ln>
        </p:spPr>
      </p:pic>
      <p:sp>
        <p:nvSpPr>
          <p:cNvPr id="538" name="Google Shape;538;p51"/>
          <p:cNvSpPr txBox="1">
            <a:spLocks noGrp="1"/>
          </p:cNvSpPr>
          <p:nvPr>
            <p:ph type="subTitle" idx="4294967295"/>
          </p:nvPr>
        </p:nvSpPr>
        <p:spPr>
          <a:xfrm>
            <a:off x="3286116" y="1785932"/>
            <a:ext cx="5214974" cy="2071701"/>
          </a:xfrm>
          <a:prstGeom prst="rect">
            <a:avLst/>
          </a:prstGeom>
        </p:spPr>
        <p:txBody>
          <a:bodyPr spcFirstLastPara="1" wrap="square" lIns="91425" tIns="91425" rIns="91425" bIns="91425" anchor="t" anchorCtr="0">
            <a:noAutofit/>
          </a:bodyPr>
          <a:lstStyle/>
          <a:p>
            <a:pPr marL="0" indent="0" algn="just">
              <a:spcAft>
                <a:spcPts val="1600"/>
              </a:spcAft>
              <a:buNone/>
            </a:pPr>
            <a:r>
              <a:rPr lang="id-ID" dirty="0">
                <a:solidFill>
                  <a:schemeClr val="tx1">
                    <a:lumMod val="50000"/>
                  </a:schemeClr>
                </a:solidFill>
                <a:latin typeface="Times New Roman" panose="02020603050405020304" pitchFamily="18" charset="0"/>
                <a:cs typeface="Times New Roman" panose="02020603050405020304" pitchFamily="18" charset="0"/>
              </a:rPr>
              <a:t>Makhluk kecil seperti ragi disebut mikroorganisme. Mikro yang artinya struktur yang sangat kecil atau mikroskopis. Sedangkan organisme adalah makhluk hidup. Dengan demikian, organisme yang tidak dapat diamati dengan mata telanjang, dan memerlukan mikroskop untuk diamati adalah mikroorganisme.</a:t>
            </a:r>
          </a:p>
          <a:p>
            <a:pPr marL="0" lvl="0" indent="0" algn="just" rtl="0">
              <a:spcBef>
                <a:spcPts val="0"/>
              </a:spcBef>
              <a:spcAft>
                <a:spcPts val="1600"/>
              </a:spcAft>
              <a:buNone/>
            </a:pPr>
            <a:endParaRPr dirty="0">
              <a:solidFill>
                <a:schemeClr val="tx1">
                  <a:lumMod val="50000"/>
                </a:schemeClr>
              </a:solidFill>
              <a:latin typeface="Times New Roman" panose="02020603050405020304" pitchFamily="18" charset="0"/>
              <a:cs typeface="Times New Roman" panose="02020603050405020304" pitchFamily="18" charset="0"/>
            </a:endParaRPr>
          </a:p>
        </p:txBody>
      </p:sp>
      <p:grpSp>
        <p:nvGrpSpPr>
          <p:cNvPr id="10" name="Google Shape;573;p53"/>
          <p:cNvGrpSpPr/>
          <p:nvPr/>
        </p:nvGrpSpPr>
        <p:grpSpPr>
          <a:xfrm>
            <a:off x="142844" y="0"/>
            <a:ext cx="2786082" cy="3214692"/>
            <a:chOff x="-331425" y="1579700"/>
            <a:chExt cx="1880250" cy="1905825"/>
          </a:xfrm>
        </p:grpSpPr>
        <p:sp>
          <p:nvSpPr>
            <p:cNvPr id="11" name="Google Shape;574;p53"/>
            <p:cNvSpPr/>
            <p:nvPr/>
          </p:nvSpPr>
          <p:spPr>
            <a:xfrm>
              <a:off x="-72650" y="1864050"/>
              <a:ext cx="1621475" cy="1621475"/>
            </a:xfrm>
            <a:custGeom>
              <a:avLst/>
              <a:gdLst/>
              <a:ahLst/>
              <a:cxnLst/>
              <a:rect l="l" t="t" r="r" b="b"/>
              <a:pathLst>
                <a:path w="64859" h="64859" extrusionOk="0">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rgbClr val="595959">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75;p53"/>
            <p:cNvSpPr/>
            <p:nvPr/>
          </p:nvSpPr>
          <p:spPr>
            <a:xfrm>
              <a:off x="-82425" y="1854000"/>
              <a:ext cx="1621450" cy="1621725"/>
            </a:xfrm>
            <a:custGeom>
              <a:avLst/>
              <a:gdLst/>
              <a:ahLst/>
              <a:cxnLst/>
              <a:rect l="l" t="t" r="r" b="b"/>
              <a:pathLst>
                <a:path w="64858" h="64869" extrusionOk="0">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76;p53"/>
            <p:cNvSpPr/>
            <p:nvPr/>
          </p:nvSpPr>
          <p:spPr>
            <a:xfrm>
              <a:off x="-331425" y="1579700"/>
              <a:ext cx="1101300" cy="649025"/>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rgbClr val="595959">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3908" name="Picture 4" descr="C:\Users\acer\Pictures\macro-green-bionic-wallpaper-preview.jpg"/>
          <p:cNvPicPr>
            <a:picLocks noChangeAspect="1" noChangeArrowheads="1"/>
          </p:cNvPicPr>
          <p:nvPr/>
        </p:nvPicPr>
        <p:blipFill>
          <a:blip r:embed="rId4"/>
          <a:srcRect/>
          <a:stretch>
            <a:fillRect/>
          </a:stretch>
        </p:blipFill>
        <p:spPr bwMode="auto">
          <a:xfrm rot="319628">
            <a:off x="709288" y="849731"/>
            <a:ext cx="2036406" cy="2122313"/>
          </a:xfrm>
          <a:prstGeom prst="rect">
            <a:avLst/>
          </a:prstGeom>
          <a:noFill/>
        </p:spPr>
      </p:pic>
      <p:pic>
        <p:nvPicPr>
          <p:cNvPr id="15" name="Google Shape;228;p33"/>
          <p:cNvPicPr preferRelativeResize="0"/>
          <p:nvPr/>
        </p:nvPicPr>
        <p:blipFill>
          <a:blip r:embed="rId5">
            <a:alphaModFix amt="80000"/>
          </a:blip>
          <a:stretch>
            <a:fillRect/>
          </a:stretch>
        </p:blipFill>
        <p:spPr>
          <a:xfrm rot="1257716" flipH="1">
            <a:off x="1576054" y="3330624"/>
            <a:ext cx="1579416" cy="71644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5" name="Google Shape;215;p32"/>
          <p:cNvSpPr txBox="1">
            <a:spLocks noGrp="1"/>
          </p:cNvSpPr>
          <p:nvPr>
            <p:ph type="subTitle" idx="1"/>
          </p:nvPr>
        </p:nvSpPr>
        <p:spPr>
          <a:xfrm>
            <a:off x="2143108" y="1142990"/>
            <a:ext cx="3929090" cy="3000396"/>
          </a:xfrm>
          <a:prstGeom prst="rect">
            <a:avLst/>
          </a:prstGeom>
        </p:spPr>
        <p:txBody>
          <a:bodyPr spcFirstLastPara="1" wrap="square" lIns="91425" tIns="91425" rIns="91425" bIns="91425" anchor="t" anchorCtr="0">
            <a:noAutofit/>
          </a:bodyPr>
          <a:lstStyle/>
          <a:p>
            <a:pPr algn="just">
              <a:lnSpc>
                <a:spcPct val="150000"/>
              </a:lnSpc>
            </a:pPr>
            <a:r>
              <a:rPr lang="id-ID" sz="1800" dirty="0">
                <a:solidFill>
                  <a:schemeClr val="tx1">
                    <a:lumMod val="50000"/>
                  </a:schemeClr>
                </a:solidFill>
                <a:latin typeface="Times New Roman" panose="02020603050405020304" pitchFamily="18" charset="0"/>
                <a:cs typeface="Times New Roman" panose="02020603050405020304" pitchFamily="18" charset="0"/>
              </a:rPr>
              <a:t>	Klasifikasi mikroorganisme terbagi dalam 4 kelas utama, yaitu:</a:t>
            </a:r>
          </a:p>
          <a:p>
            <a:pPr algn="just">
              <a:lnSpc>
                <a:spcPct val="150000"/>
              </a:lnSpc>
            </a:pPr>
            <a:endParaRPr lang="id-ID" sz="1800" dirty="0">
              <a:solidFill>
                <a:schemeClr val="tx1">
                  <a:lumMod val="50000"/>
                </a:schemeClr>
              </a:solidFill>
              <a:latin typeface="Times New Roman" panose="02020603050405020304" pitchFamily="18" charset="0"/>
              <a:cs typeface="Times New Roman" panose="02020603050405020304" pitchFamily="18" charset="0"/>
            </a:endParaRPr>
          </a:p>
          <a:p>
            <a:pPr algn="just">
              <a:lnSpc>
                <a:spcPct val="150000"/>
              </a:lnSpc>
            </a:pPr>
            <a:r>
              <a:rPr lang="id-ID" sz="1800" dirty="0">
                <a:solidFill>
                  <a:schemeClr val="tx1">
                    <a:lumMod val="50000"/>
                  </a:schemeClr>
                </a:solidFill>
                <a:latin typeface="Times New Roman" panose="02020603050405020304" pitchFamily="18" charset="0"/>
                <a:cs typeface="Times New Roman" panose="02020603050405020304" pitchFamily="18" charset="0"/>
              </a:rPr>
              <a:t>	1. Bakteri</a:t>
            </a:r>
          </a:p>
          <a:p>
            <a:pPr algn="just">
              <a:lnSpc>
                <a:spcPct val="150000"/>
              </a:lnSpc>
            </a:pPr>
            <a:r>
              <a:rPr lang="id-ID" sz="1800" dirty="0">
                <a:solidFill>
                  <a:schemeClr val="tx1">
                    <a:lumMod val="50000"/>
                  </a:schemeClr>
                </a:solidFill>
                <a:latin typeface="Times New Roman" panose="02020603050405020304" pitchFamily="18" charset="0"/>
                <a:cs typeface="Times New Roman" panose="02020603050405020304" pitchFamily="18" charset="0"/>
              </a:rPr>
              <a:t>	2. Jamur</a:t>
            </a:r>
          </a:p>
          <a:p>
            <a:pPr algn="just">
              <a:lnSpc>
                <a:spcPct val="150000"/>
              </a:lnSpc>
            </a:pPr>
            <a:r>
              <a:rPr lang="id-ID" sz="1800" dirty="0">
                <a:solidFill>
                  <a:schemeClr val="tx1">
                    <a:lumMod val="50000"/>
                  </a:schemeClr>
                </a:solidFill>
                <a:latin typeface="Times New Roman" panose="02020603050405020304" pitchFamily="18" charset="0"/>
                <a:cs typeface="Times New Roman" panose="02020603050405020304" pitchFamily="18" charset="0"/>
              </a:rPr>
              <a:t>	3. Protozoa</a:t>
            </a:r>
          </a:p>
          <a:p>
            <a:pPr algn="just">
              <a:lnSpc>
                <a:spcPct val="150000"/>
              </a:lnSpc>
            </a:pPr>
            <a:r>
              <a:rPr lang="id-ID" sz="1800" dirty="0">
                <a:solidFill>
                  <a:schemeClr val="tx1">
                    <a:lumMod val="50000"/>
                  </a:schemeClr>
                </a:solidFill>
                <a:latin typeface="Times New Roman" panose="02020603050405020304" pitchFamily="18" charset="0"/>
                <a:cs typeface="Times New Roman" panose="02020603050405020304" pitchFamily="18" charset="0"/>
              </a:rPr>
              <a:t>	4. Alga</a:t>
            </a:r>
          </a:p>
          <a:p>
            <a:pPr marL="0" lvl="0" indent="0" algn="just" rtl="0">
              <a:lnSpc>
                <a:spcPct val="150000"/>
              </a:lnSpc>
              <a:spcBef>
                <a:spcPts val="0"/>
              </a:spcBef>
              <a:spcAft>
                <a:spcPts val="0"/>
              </a:spcAft>
              <a:buClr>
                <a:schemeClr val="dk1"/>
              </a:buClr>
              <a:buSzPts val="1100"/>
              <a:buFont typeface="Arial"/>
              <a:buNone/>
            </a:pPr>
            <a:endParaRPr sz="1800" dirty="0">
              <a:solidFill>
                <a:schemeClr val="tx1">
                  <a:lumMod val="50000"/>
                </a:schemeClr>
              </a:solidFill>
              <a:latin typeface="Times New Roman" panose="02020603050405020304" pitchFamily="18" charset="0"/>
              <a:cs typeface="Times New Roman" panose="02020603050405020304" pitchFamily="18" charset="0"/>
            </a:endParaRPr>
          </a:p>
          <a:p>
            <a:pPr marL="0" lvl="0" indent="0" algn="just" rtl="0">
              <a:lnSpc>
                <a:spcPct val="150000"/>
              </a:lnSpc>
              <a:spcBef>
                <a:spcPts val="0"/>
              </a:spcBef>
              <a:spcAft>
                <a:spcPts val="0"/>
              </a:spcAft>
              <a:buNone/>
            </a:pPr>
            <a:endParaRPr sz="1800" dirty="0">
              <a:solidFill>
                <a:schemeClr val="tx1">
                  <a:lumMod val="50000"/>
                </a:schemeClr>
              </a:solidFill>
              <a:latin typeface="Times New Roman" panose="02020603050405020304" pitchFamily="18" charset="0"/>
              <a:cs typeface="Times New Roman" panose="02020603050405020304" pitchFamily="18" charset="0"/>
            </a:endParaRPr>
          </a:p>
        </p:txBody>
      </p:sp>
      <p:pic>
        <p:nvPicPr>
          <p:cNvPr id="6" name="Google Shape;235;p34"/>
          <p:cNvPicPr preferRelativeResize="0"/>
          <p:nvPr/>
        </p:nvPicPr>
        <p:blipFill>
          <a:blip r:embed="rId5">
            <a:alphaModFix/>
          </a:blip>
          <a:stretch>
            <a:fillRect/>
          </a:stretch>
        </p:blipFill>
        <p:spPr>
          <a:xfrm rot="375210">
            <a:off x="5862522" y="837152"/>
            <a:ext cx="3240147" cy="3489047"/>
          </a:xfrm>
          <a:prstGeom prst="rect">
            <a:avLst/>
          </a:prstGeom>
          <a:noFill/>
          <a:ln>
            <a:noFill/>
          </a:ln>
          <a:effectLst>
            <a:outerShdw blurRad="57150" dist="19050" dir="5400000" algn="bl" rotWithShape="0">
              <a:srgbClr val="000000">
                <a:alpha val="50000"/>
              </a:srgbClr>
            </a:outerShdw>
          </a:effectLst>
        </p:spPr>
      </p:pic>
      <p:pic>
        <p:nvPicPr>
          <p:cNvPr id="4099" name="Picture 3" descr="Bagaimana mikroorganisme, bakteri, dan virus berbeda satu sama lain? - Quora"/>
          <p:cNvPicPr>
            <a:picLocks noChangeAspect="1" noChangeArrowheads="1"/>
          </p:cNvPicPr>
          <p:nvPr/>
        </p:nvPicPr>
        <p:blipFill>
          <a:blip r:embed="rId6"/>
          <a:srcRect/>
          <a:stretch>
            <a:fillRect/>
          </a:stretch>
        </p:blipFill>
        <p:spPr bwMode="auto">
          <a:xfrm rot="399491">
            <a:off x="6036304" y="1474332"/>
            <a:ext cx="2892581" cy="2684868"/>
          </a:xfrm>
          <a:prstGeom prst="rect">
            <a:avLst/>
          </a:prstGeom>
          <a:noFill/>
        </p:spPr>
      </p:pic>
      <p:pic>
        <p:nvPicPr>
          <p:cNvPr id="8" name="Google Shape;228;p33"/>
          <p:cNvPicPr preferRelativeResize="0"/>
          <p:nvPr/>
        </p:nvPicPr>
        <p:blipFill>
          <a:blip r:embed="rId7">
            <a:alphaModFix amt="80000"/>
          </a:blip>
          <a:stretch>
            <a:fillRect/>
          </a:stretch>
        </p:blipFill>
        <p:spPr>
          <a:xfrm rot="8427817" flipH="1">
            <a:off x="4049067" y="2771437"/>
            <a:ext cx="1579416" cy="71644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body" idx="1"/>
          </p:nvPr>
        </p:nvSpPr>
        <p:spPr>
          <a:xfrm>
            <a:off x="519363" y="1515320"/>
            <a:ext cx="3857652" cy="2599307"/>
          </a:xfrm>
          <a:prstGeom prst="rect">
            <a:avLst/>
          </a:prstGeom>
        </p:spPr>
        <p:txBody>
          <a:bodyPr spcFirstLastPara="1" wrap="square" lIns="91425" tIns="91425" rIns="91425" bIns="91425" anchor="t" anchorCtr="0">
            <a:noAutofit/>
          </a:bodyPr>
          <a:lstStyle/>
          <a:p>
            <a:pPr algn="just">
              <a:buNone/>
            </a:pPr>
            <a:r>
              <a:rPr lang="id-ID" dirty="0">
                <a:solidFill>
                  <a:schemeClr val="tx1">
                    <a:lumMod val="50000"/>
                  </a:schemeClr>
                </a:solidFill>
                <a:latin typeface="Times New Roman" panose="02020603050405020304" pitchFamily="18" charset="0"/>
                <a:cs typeface="Times New Roman" panose="02020603050405020304" pitchFamily="18" charset="0"/>
              </a:rPr>
              <a:t>	Bakteria biasanya organisme prokariotik uniseluler . Uniseluler  berarti terdiri  dari sel tunggal. Sedangkan prokariotik adalah sel yang tidak memiliki membran inti. Jadi, bakteri adalah prokariota uniseluler yang berarti yang hanya memiliki satu sel yang merupakan tipe primitif, tanpa inti yang terdefinisi dengan baik.</a:t>
            </a:r>
          </a:p>
          <a:p>
            <a:pPr algn="just"/>
            <a:endParaRPr lang="id-ID" dirty="0">
              <a:solidFill>
                <a:schemeClr val="tx1">
                  <a:lumMod val="50000"/>
                </a:schemeClr>
              </a:solidFill>
              <a:latin typeface="Times New Roman" panose="02020603050405020304" pitchFamily="18" charset="0"/>
              <a:cs typeface="Times New Roman" panose="02020603050405020304" pitchFamily="18" charset="0"/>
            </a:endParaRPr>
          </a:p>
          <a:p>
            <a:pPr marL="0" lvl="0" indent="0" algn="just" rtl="0">
              <a:spcBef>
                <a:spcPts val="0"/>
              </a:spcBef>
              <a:spcAft>
                <a:spcPts val="1600"/>
              </a:spcAft>
              <a:buNone/>
            </a:pPr>
            <a:endParaRPr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221" name="Google Shape;221;p33"/>
          <p:cNvSpPr txBox="1">
            <a:spLocks noGrp="1"/>
          </p:cNvSpPr>
          <p:nvPr>
            <p:ph type="title"/>
          </p:nvPr>
        </p:nvSpPr>
        <p:spPr>
          <a:xfrm>
            <a:off x="1002324" y="711180"/>
            <a:ext cx="2998172" cy="717561"/>
          </a:xfrm>
          <a:prstGeom prst="rect">
            <a:avLst/>
          </a:prstGeom>
        </p:spPr>
        <p:txBody>
          <a:bodyPr spcFirstLastPara="1" wrap="square" lIns="91425" tIns="91425" rIns="91425" bIns="91425" anchor="t" anchorCtr="0">
            <a:noAutofit/>
          </a:bodyPr>
          <a:lstStyle/>
          <a:p>
            <a:r>
              <a:rPr lang="id-ID" dirty="0"/>
              <a:t>Bakteria/bakteri</a:t>
            </a:r>
            <a:br>
              <a:rPr lang="id-ID" dirty="0"/>
            </a:br>
            <a:endParaRPr/>
          </a:p>
        </p:txBody>
      </p:sp>
      <p:pic>
        <p:nvPicPr>
          <p:cNvPr id="222" name="Google Shape;222;p33"/>
          <p:cNvPicPr preferRelativeResize="0"/>
          <p:nvPr/>
        </p:nvPicPr>
        <p:blipFill>
          <a:blip r:embed="rId3">
            <a:alphaModFix amt="56000"/>
          </a:blip>
          <a:stretch>
            <a:fillRect/>
          </a:stretch>
        </p:blipFill>
        <p:spPr>
          <a:xfrm rot="10800000">
            <a:off x="1124175" y="1103650"/>
            <a:ext cx="1918825" cy="216200"/>
          </a:xfrm>
          <a:prstGeom prst="rect">
            <a:avLst/>
          </a:prstGeom>
          <a:noFill/>
          <a:ln>
            <a:noFill/>
          </a:ln>
        </p:spPr>
      </p:pic>
      <p:sp>
        <p:nvSpPr>
          <p:cNvPr id="224" name="Google Shape;224;p33"/>
          <p:cNvSpPr/>
          <p:nvPr/>
        </p:nvSpPr>
        <p:spPr>
          <a:xfrm rot="-391042">
            <a:off x="5533967" y="2417838"/>
            <a:ext cx="1101258" cy="649000"/>
          </a:xfrm>
          <a:custGeom>
            <a:avLst/>
            <a:gdLst/>
            <a:ahLst/>
            <a:cxnLst/>
            <a:rect l="l" t="t" r="r" b="b"/>
            <a:pathLst>
              <a:path w="44052" h="25961" extrusionOk="0">
                <a:moveTo>
                  <a:pt x="0" y="15402"/>
                </a:moveTo>
                <a:lnTo>
                  <a:pt x="40035" y="0"/>
                </a:lnTo>
                <a:cubicBezTo>
                  <a:pt x="40035" y="0"/>
                  <a:pt x="39175" y="1442"/>
                  <a:pt x="39491" y="2221"/>
                </a:cubicBezTo>
                <a:cubicBezTo>
                  <a:pt x="39806" y="2993"/>
                  <a:pt x="41434" y="3418"/>
                  <a:pt x="41434" y="3418"/>
                </a:cubicBezTo>
                <a:cubicBezTo>
                  <a:pt x="41434" y="3418"/>
                  <a:pt x="40574" y="5040"/>
                  <a:pt x="41047" y="5753"/>
                </a:cubicBezTo>
                <a:cubicBezTo>
                  <a:pt x="41521" y="6466"/>
                  <a:pt x="42609" y="7168"/>
                  <a:pt x="42609" y="7168"/>
                </a:cubicBezTo>
                <a:cubicBezTo>
                  <a:pt x="42609" y="7168"/>
                  <a:pt x="41510" y="9791"/>
                  <a:pt x="44051" y="10684"/>
                </a:cubicBezTo>
                <a:lnTo>
                  <a:pt x="4327" y="25960"/>
                </a:lnTo>
                <a:cubicBezTo>
                  <a:pt x="4327" y="25960"/>
                  <a:pt x="4958" y="24252"/>
                  <a:pt x="4703" y="23631"/>
                </a:cubicBezTo>
                <a:cubicBezTo>
                  <a:pt x="4447" y="23011"/>
                  <a:pt x="2885" y="22439"/>
                  <a:pt x="2885" y="22439"/>
                </a:cubicBezTo>
                <a:cubicBezTo>
                  <a:pt x="2885" y="22439"/>
                  <a:pt x="3767" y="20752"/>
                  <a:pt x="3380" y="19816"/>
                </a:cubicBezTo>
                <a:cubicBezTo>
                  <a:pt x="2999" y="18885"/>
                  <a:pt x="1524" y="18526"/>
                  <a:pt x="1524" y="18526"/>
                </a:cubicBezTo>
                <a:cubicBezTo>
                  <a:pt x="1524" y="18526"/>
                  <a:pt x="2237" y="17514"/>
                  <a:pt x="1873" y="16638"/>
                </a:cubicBezTo>
                <a:cubicBezTo>
                  <a:pt x="1513" y="15761"/>
                  <a:pt x="0" y="15402"/>
                  <a:pt x="0" y="15402"/>
                </a:cubicBezTo>
                <a:close/>
              </a:path>
            </a:pathLst>
          </a:custGeom>
          <a:solidFill>
            <a:srgbClr val="595959">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3"/>
          <p:cNvSpPr/>
          <p:nvPr/>
        </p:nvSpPr>
        <p:spPr>
          <a:xfrm rot="-2148808">
            <a:off x="5588847" y="950040"/>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rgbClr val="595959">
              <a:alpha val="26789"/>
            </a:srgb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786710" y="785800"/>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595959">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4">
            <a:alphaModFix amt="80000"/>
          </a:blip>
          <a:stretch>
            <a:fillRect/>
          </a:stretch>
        </p:blipFill>
        <p:spPr>
          <a:xfrm rot="6554588" flipH="1">
            <a:off x="4575756" y="2456753"/>
            <a:ext cx="1579416" cy="716443"/>
          </a:xfrm>
          <a:prstGeom prst="rect">
            <a:avLst/>
          </a:prstGeom>
          <a:noFill/>
          <a:ln>
            <a:noFill/>
          </a:ln>
        </p:spPr>
      </p:pic>
      <p:pic>
        <p:nvPicPr>
          <p:cNvPr id="2049" name="Picture 1" descr="C:\Users\acer\Pictures\Jenis-Bakteri-yang-Menguntungkan-Manusia.png"/>
          <p:cNvPicPr>
            <a:picLocks noChangeAspect="1" noChangeArrowheads="1"/>
          </p:cNvPicPr>
          <p:nvPr/>
        </p:nvPicPr>
        <p:blipFill>
          <a:blip r:embed="rId5"/>
          <a:srcRect/>
          <a:stretch>
            <a:fillRect/>
          </a:stretch>
        </p:blipFill>
        <p:spPr bwMode="auto">
          <a:xfrm>
            <a:off x="5929322" y="1071552"/>
            <a:ext cx="2071703" cy="1357322"/>
          </a:xfrm>
          <a:prstGeom prst="rect">
            <a:avLst/>
          </a:prstGeom>
          <a:noFill/>
        </p:spPr>
      </p:pic>
      <p:pic>
        <p:nvPicPr>
          <p:cNvPr id="2050" name="Picture 2" descr="C:\Users\acer\Pictures\download.jpg"/>
          <p:cNvPicPr>
            <a:picLocks noChangeAspect="1" noChangeArrowheads="1"/>
          </p:cNvPicPr>
          <p:nvPr/>
        </p:nvPicPr>
        <p:blipFill>
          <a:blip r:embed="rId6"/>
          <a:srcRect/>
          <a:stretch>
            <a:fillRect/>
          </a:stretch>
        </p:blipFill>
        <p:spPr bwMode="auto">
          <a:xfrm>
            <a:off x="6000761" y="2786064"/>
            <a:ext cx="2071702" cy="151447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grpSp>
        <p:nvGrpSpPr>
          <p:cNvPr id="2" name="Google Shape;431;p44"/>
          <p:cNvGrpSpPr/>
          <p:nvPr/>
        </p:nvGrpSpPr>
        <p:grpSpPr>
          <a:xfrm rot="5400000">
            <a:off x="4750592" y="821520"/>
            <a:ext cx="4000529" cy="3357585"/>
            <a:chOff x="2556950" y="2043625"/>
            <a:chExt cx="2458725" cy="1760200"/>
          </a:xfrm>
        </p:grpSpPr>
        <p:sp>
          <p:nvSpPr>
            <p:cNvPr id="432" name="Google Shape;432;p44"/>
            <p:cNvSpPr/>
            <p:nvPr/>
          </p:nvSpPr>
          <p:spPr>
            <a:xfrm>
              <a:off x="2556950" y="2043625"/>
              <a:ext cx="2458725" cy="1760200"/>
            </a:xfrm>
            <a:custGeom>
              <a:avLst/>
              <a:gdLst/>
              <a:ahLst/>
              <a:cxnLst/>
              <a:rect l="l" t="t" r="r" b="b"/>
              <a:pathLst>
                <a:path w="98349" h="70408" extrusionOk="0">
                  <a:moveTo>
                    <a:pt x="90818" y="1816"/>
                  </a:moveTo>
                  <a:cubicBezTo>
                    <a:pt x="92383" y="1969"/>
                    <a:pt x="93897" y="2373"/>
                    <a:pt x="95019" y="3508"/>
                  </a:cubicBezTo>
                  <a:cubicBezTo>
                    <a:pt x="96028" y="4532"/>
                    <a:pt x="96504" y="5893"/>
                    <a:pt x="96734" y="7309"/>
                  </a:cubicBezTo>
                  <a:cubicBezTo>
                    <a:pt x="96493" y="6832"/>
                    <a:pt x="96285" y="6466"/>
                    <a:pt x="96173" y="6300"/>
                  </a:cubicBezTo>
                  <a:cubicBezTo>
                    <a:pt x="94887" y="4384"/>
                    <a:pt x="92996" y="2705"/>
                    <a:pt x="90818" y="1816"/>
                  </a:cubicBezTo>
                  <a:close/>
                  <a:moveTo>
                    <a:pt x="11961" y="1646"/>
                  </a:moveTo>
                  <a:cubicBezTo>
                    <a:pt x="12129" y="1646"/>
                    <a:pt x="12296" y="1647"/>
                    <a:pt x="12463" y="1647"/>
                  </a:cubicBezTo>
                  <a:cubicBezTo>
                    <a:pt x="15236" y="1651"/>
                    <a:pt x="18010" y="1674"/>
                    <a:pt x="20784" y="1688"/>
                  </a:cubicBezTo>
                  <a:lnTo>
                    <a:pt x="53375" y="1849"/>
                  </a:lnTo>
                  <a:cubicBezTo>
                    <a:pt x="58769" y="1875"/>
                    <a:pt x="64162" y="1907"/>
                    <a:pt x="69553" y="1907"/>
                  </a:cubicBezTo>
                  <a:cubicBezTo>
                    <a:pt x="75895" y="1907"/>
                    <a:pt x="82236" y="1863"/>
                    <a:pt x="88576" y="1717"/>
                  </a:cubicBezTo>
                  <a:cubicBezTo>
                    <a:pt x="89068" y="1724"/>
                    <a:pt x="89571" y="1733"/>
                    <a:pt x="90074" y="1761"/>
                  </a:cubicBezTo>
                  <a:cubicBezTo>
                    <a:pt x="91936" y="2502"/>
                    <a:pt x="93588" y="3529"/>
                    <a:pt x="94965" y="5102"/>
                  </a:cubicBezTo>
                  <a:cubicBezTo>
                    <a:pt x="95712" y="5955"/>
                    <a:pt x="96335" y="6907"/>
                    <a:pt x="96820" y="7930"/>
                  </a:cubicBezTo>
                  <a:cubicBezTo>
                    <a:pt x="96911" y="8720"/>
                    <a:pt x="96939" y="9512"/>
                    <a:pt x="96950" y="10260"/>
                  </a:cubicBezTo>
                  <a:cubicBezTo>
                    <a:pt x="97038" y="15743"/>
                    <a:pt x="96885" y="21239"/>
                    <a:pt x="96853" y="26722"/>
                  </a:cubicBezTo>
                  <a:lnTo>
                    <a:pt x="96655" y="59972"/>
                  </a:lnTo>
                  <a:cubicBezTo>
                    <a:pt x="96639" y="60013"/>
                    <a:pt x="96626" y="60056"/>
                    <a:pt x="96620" y="60101"/>
                  </a:cubicBezTo>
                  <a:cubicBezTo>
                    <a:pt x="96277" y="62648"/>
                    <a:pt x="96354" y="65704"/>
                    <a:pt x="93954" y="67311"/>
                  </a:cubicBezTo>
                  <a:cubicBezTo>
                    <a:pt x="92234" y="68462"/>
                    <a:pt x="90018" y="68563"/>
                    <a:pt x="87924" y="68563"/>
                  </a:cubicBezTo>
                  <a:cubicBezTo>
                    <a:pt x="87478" y="68563"/>
                    <a:pt x="87038" y="68558"/>
                    <a:pt x="86609" y="68558"/>
                  </a:cubicBezTo>
                  <a:cubicBezTo>
                    <a:pt x="86449" y="68558"/>
                    <a:pt x="86290" y="68559"/>
                    <a:pt x="86134" y="68561"/>
                  </a:cubicBezTo>
                  <a:cubicBezTo>
                    <a:pt x="79796" y="68630"/>
                    <a:pt x="73460" y="68702"/>
                    <a:pt x="67122" y="68777"/>
                  </a:cubicBezTo>
                  <a:cubicBezTo>
                    <a:pt x="54449" y="68943"/>
                    <a:pt x="41775" y="69086"/>
                    <a:pt x="29100" y="69207"/>
                  </a:cubicBezTo>
                  <a:cubicBezTo>
                    <a:pt x="25099" y="69250"/>
                    <a:pt x="21017" y="69468"/>
                    <a:pt x="16955" y="69468"/>
                  </a:cubicBezTo>
                  <a:cubicBezTo>
                    <a:pt x="15090" y="69468"/>
                    <a:pt x="13229" y="69422"/>
                    <a:pt x="11382" y="69292"/>
                  </a:cubicBezTo>
                  <a:cubicBezTo>
                    <a:pt x="11338" y="69271"/>
                    <a:pt x="11291" y="69256"/>
                    <a:pt x="11243" y="69249"/>
                  </a:cubicBezTo>
                  <a:cubicBezTo>
                    <a:pt x="9261" y="68910"/>
                    <a:pt x="7147" y="68692"/>
                    <a:pt x="5324" y="67786"/>
                  </a:cubicBezTo>
                  <a:cubicBezTo>
                    <a:pt x="2945" y="66603"/>
                    <a:pt x="1957" y="64442"/>
                    <a:pt x="1766" y="61862"/>
                  </a:cubicBezTo>
                  <a:cubicBezTo>
                    <a:pt x="1395" y="56826"/>
                    <a:pt x="1728" y="51663"/>
                    <a:pt x="1735" y="46613"/>
                  </a:cubicBezTo>
                  <a:cubicBezTo>
                    <a:pt x="1749" y="35854"/>
                    <a:pt x="1764" y="25094"/>
                    <a:pt x="1779" y="14335"/>
                  </a:cubicBezTo>
                  <a:cubicBezTo>
                    <a:pt x="1787" y="10034"/>
                    <a:pt x="1586" y="4144"/>
                    <a:pt x="6469" y="2332"/>
                  </a:cubicBezTo>
                  <a:cubicBezTo>
                    <a:pt x="8213" y="1685"/>
                    <a:pt x="10115" y="1646"/>
                    <a:pt x="11961" y="1646"/>
                  </a:cubicBezTo>
                  <a:close/>
                  <a:moveTo>
                    <a:pt x="13285" y="114"/>
                  </a:moveTo>
                  <a:cubicBezTo>
                    <a:pt x="12308" y="114"/>
                    <a:pt x="11333" y="128"/>
                    <a:pt x="10360" y="170"/>
                  </a:cubicBezTo>
                  <a:cubicBezTo>
                    <a:pt x="8433" y="256"/>
                    <a:pt x="6448" y="529"/>
                    <a:pt x="4740" y="1483"/>
                  </a:cubicBezTo>
                  <a:cubicBezTo>
                    <a:pt x="1083" y="3528"/>
                    <a:pt x="415" y="7888"/>
                    <a:pt x="333" y="11705"/>
                  </a:cubicBezTo>
                  <a:cubicBezTo>
                    <a:pt x="85" y="23331"/>
                    <a:pt x="297" y="34985"/>
                    <a:pt x="284" y="46615"/>
                  </a:cubicBezTo>
                  <a:cubicBezTo>
                    <a:pt x="280" y="49934"/>
                    <a:pt x="276" y="53253"/>
                    <a:pt x="271" y="56572"/>
                  </a:cubicBezTo>
                  <a:cubicBezTo>
                    <a:pt x="270" y="59156"/>
                    <a:pt x="0" y="61953"/>
                    <a:pt x="735" y="64469"/>
                  </a:cubicBezTo>
                  <a:cubicBezTo>
                    <a:pt x="2020" y="68857"/>
                    <a:pt x="6707" y="70383"/>
                    <a:pt x="10866" y="70383"/>
                  </a:cubicBezTo>
                  <a:cubicBezTo>
                    <a:pt x="10941" y="70383"/>
                    <a:pt x="11016" y="70382"/>
                    <a:pt x="11090" y="70381"/>
                  </a:cubicBezTo>
                  <a:cubicBezTo>
                    <a:pt x="11215" y="70380"/>
                    <a:pt x="11335" y="70334"/>
                    <a:pt x="11429" y="70253"/>
                  </a:cubicBezTo>
                  <a:cubicBezTo>
                    <a:pt x="12710" y="70379"/>
                    <a:pt x="14003" y="70407"/>
                    <a:pt x="15298" y="70407"/>
                  </a:cubicBezTo>
                  <a:cubicBezTo>
                    <a:pt x="15751" y="70407"/>
                    <a:pt x="16204" y="70404"/>
                    <a:pt x="16657" y="70400"/>
                  </a:cubicBezTo>
                  <a:cubicBezTo>
                    <a:pt x="20114" y="70371"/>
                    <a:pt x="23570" y="70339"/>
                    <a:pt x="27027" y="70305"/>
                  </a:cubicBezTo>
                  <a:cubicBezTo>
                    <a:pt x="33940" y="70240"/>
                    <a:pt x="40853" y="70176"/>
                    <a:pt x="47766" y="70112"/>
                  </a:cubicBezTo>
                  <a:cubicBezTo>
                    <a:pt x="61461" y="69984"/>
                    <a:pt x="75204" y="70217"/>
                    <a:pt x="88893" y="69756"/>
                  </a:cubicBezTo>
                  <a:cubicBezTo>
                    <a:pt x="91383" y="69672"/>
                    <a:pt x="94095" y="69291"/>
                    <a:pt x="95825" y="67303"/>
                  </a:cubicBezTo>
                  <a:cubicBezTo>
                    <a:pt x="97229" y="65692"/>
                    <a:pt x="97707" y="63354"/>
                    <a:pt x="97702" y="61216"/>
                  </a:cubicBezTo>
                  <a:cubicBezTo>
                    <a:pt x="97844" y="61112"/>
                    <a:pt x="97944" y="60948"/>
                    <a:pt x="97945" y="60721"/>
                  </a:cubicBezTo>
                  <a:cubicBezTo>
                    <a:pt x="98025" y="47899"/>
                    <a:pt x="98104" y="35079"/>
                    <a:pt x="98183" y="22259"/>
                  </a:cubicBezTo>
                  <a:cubicBezTo>
                    <a:pt x="98203" y="19054"/>
                    <a:pt x="98221" y="15849"/>
                    <a:pt x="98238" y="12644"/>
                  </a:cubicBezTo>
                  <a:cubicBezTo>
                    <a:pt x="98247" y="10300"/>
                    <a:pt x="98349" y="7837"/>
                    <a:pt x="97619" y="5576"/>
                  </a:cubicBezTo>
                  <a:cubicBezTo>
                    <a:pt x="96494" y="2088"/>
                    <a:pt x="93720" y="828"/>
                    <a:pt x="90596" y="828"/>
                  </a:cubicBezTo>
                  <a:cubicBezTo>
                    <a:pt x="90441" y="828"/>
                    <a:pt x="90285" y="831"/>
                    <a:pt x="90129" y="837"/>
                  </a:cubicBezTo>
                  <a:lnTo>
                    <a:pt x="90128" y="837"/>
                  </a:lnTo>
                  <a:cubicBezTo>
                    <a:pt x="66351" y="1"/>
                    <a:pt x="42503" y="277"/>
                    <a:pt x="18704" y="170"/>
                  </a:cubicBezTo>
                  <a:cubicBezTo>
                    <a:pt x="16902" y="162"/>
                    <a:pt x="15092" y="114"/>
                    <a:pt x="13285" y="1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4"/>
            <p:cNvSpPr/>
            <p:nvPr/>
          </p:nvSpPr>
          <p:spPr>
            <a:xfrm>
              <a:off x="4670200" y="2819475"/>
              <a:ext cx="245125" cy="219275"/>
            </a:xfrm>
            <a:custGeom>
              <a:avLst/>
              <a:gdLst/>
              <a:ahLst/>
              <a:cxnLst/>
              <a:rect l="l" t="t" r="r" b="b"/>
              <a:pathLst>
                <a:path w="9805" h="8771" extrusionOk="0">
                  <a:moveTo>
                    <a:pt x="6458" y="1744"/>
                  </a:moveTo>
                  <a:lnTo>
                    <a:pt x="6458" y="1744"/>
                  </a:lnTo>
                  <a:cubicBezTo>
                    <a:pt x="6577" y="1765"/>
                    <a:pt x="6694" y="1793"/>
                    <a:pt x="6810" y="1826"/>
                  </a:cubicBezTo>
                  <a:cubicBezTo>
                    <a:pt x="8173" y="2233"/>
                    <a:pt x="8547" y="3509"/>
                    <a:pt x="8357" y="4744"/>
                  </a:cubicBezTo>
                  <a:cubicBezTo>
                    <a:pt x="8322" y="4117"/>
                    <a:pt x="8146" y="3499"/>
                    <a:pt x="7814" y="2957"/>
                  </a:cubicBezTo>
                  <a:cubicBezTo>
                    <a:pt x="7497" y="2436"/>
                    <a:pt x="7011" y="2019"/>
                    <a:pt x="6458" y="1744"/>
                  </a:cubicBezTo>
                  <a:close/>
                  <a:moveTo>
                    <a:pt x="4989" y="2133"/>
                  </a:moveTo>
                  <a:cubicBezTo>
                    <a:pt x="6456" y="2133"/>
                    <a:pt x="7706" y="3080"/>
                    <a:pt x="7730" y="4903"/>
                  </a:cubicBezTo>
                  <a:cubicBezTo>
                    <a:pt x="7742" y="5796"/>
                    <a:pt x="7376" y="6656"/>
                    <a:pt x="6797" y="7223"/>
                  </a:cubicBezTo>
                  <a:cubicBezTo>
                    <a:pt x="6429" y="7400"/>
                    <a:pt x="6022" y="7478"/>
                    <a:pt x="5603" y="7478"/>
                  </a:cubicBezTo>
                  <a:cubicBezTo>
                    <a:pt x="4895" y="7478"/>
                    <a:pt x="4156" y="7255"/>
                    <a:pt x="3525" y="6903"/>
                  </a:cubicBezTo>
                  <a:cubicBezTo>
                    <a:pt x="3308" y="6781"/>
                    <a:pt x="3103" y="6642"/>
                    <a:pt x="2911" y="6484"/>
                  </a:cubicBezTo>
                  <a:cubicBezTo>
                    <a:pt x="2179" y="5525"/>
                    <a:pt x="1818" y="4255"/>
                    <a:pt x="2392" y="3156"/>
                  </a:cubicBezTo>
                  <a:cubicBezTo>
                    <a:pt x="2562" y="2832"/>
                    <a:pt x="2827" y="2564"/>
                    <a:pt x="3148" y="2347"/>
                  </a:cubicBezTo>
                  <a:cubicBezTo>
                    <a:pt x="3197" y="2429"/>
                    <a:pt x="3284" y="2476"/>
                    <a:pt x="3375" y="2476"/>
                  </a:cubicBezTo>
                  <a:cubicBezTo>
                    <a:pt x="3408" y="2476"/>
                    <a:pt x="3442" y="2469"/>
                    <a:pt x="3475" y="2456"/>
                  </a:cubicBezTo>
                  <a:cubicBezTo>
                    <a:pt x="3979" y="2239"/>
                    <a:pt x="4496" y="2133"/>
                    <a:pt x="4989" y="2133"/>
                  </a:cubicBezTo>
                  <a:close/>
                  <a:moveTo>
                    <a:pt x="5476" y="1"/>
                  </a:moveTo>
                  <a:cubicBezTo>
                    <a:pt x="4394" y="1"/>
                    <a:pt x="3206" y="667"/>
                    <a:pt x="2447" y="1312"/>
                  </a:cubicBezTo>
                  <a:cubicBezTo>
                    <a:pt x="910" y="2619"/>
                    <a:pt x="0" y="4604"/>
                    <a:pt x="1199" y="6446"/>
                  </a:cubicBezTo>
                  <a:cubicBezTo>
                    <a:pt x="2115" y="7852"/>
                    <a:pt x="3948" y="8770"/>
                    <a:pt x="5658" y="8770"/>
                  </a:cubicBezTo>
                  <a:cubicBezTo>
                    <a:pt x="5901" y="8770"/>
                    <a:pt x="6142" y="8752"/>
                    <a:pt x="6377" y="8713"/>
                  </a:cubicBezTo>
                  <a:cubicBezTo>
                    <a:pt x="8390" y="8384"/>
                    <a:pt x="9495" y="6421"/>
                    <a:pt x="9651" y="4517"/>
                  </a:cubicBezTo>
                  <a:cubicBezTo>
                    <a:pt x="9804" y="2648"/>
                    <a:pt x="8845" y="987"/>
                    <a:pt x="6990" y="633"/>
                  </a:cubicBezTo>
                  <a:cubicBezTo>
                    <a:pt x="6986" y="628"/>
                    <a:pt x="6987" y="622"/>
                    <a:pt x="6982" y="617"/>
                  </a:cubicBezTo>
                  <a:cubicBezTo>
                    <a:pt x="6556" y="176"/>
                    <a:pt x="6030" y="1"/>
                    <a:pt x="5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4"/>
            <p:cNvSpPr/>
            <p:nvPr/>
          </p:nvSpPr>
          <p:spPr>
            <a:xfrm>
              <a:off x="2729800" y="2201775"/>
              <a:ext cx="1934650" cy="1470275"/>
            </a:xfrm>
            <a:custGeom>
              <a:avLst/>
              <a:gdLst/>
              <a:ahLst/>
              <a:cxnLst/>
              <a:rect l="l" t="t" r="r" b="b"/>
              <a:pathLst>
                <a:path w="77386" h="58811" extrusionOk="0">
                  <a:moveTo>
                    <a:pt x="1185" y="1196"/>
                  </a:moveTo>
                  <a:cubicBezTo>
                    <a:pt x="1321" y="1206"/>
                    <a:pt x="1457" y="1209"/>
                    <a:pt x="1594" y="1217"/>
                  </a:cubicBezTo>
                  <a:cubicBezTo>
                    <a:pt x="1469" y="1589"/>
                    <a:pt x="1356" y="1964"/>
                    <a:pt x="1256" y="2343"/>
                  </a:cubicBezTo>
                  <a:cubicBezTo>
                    <a:pt x="1233" y="1960"/>
                    <a:pt x="1214" y="1577"/>
                    <a:pt x="1185" y="1196"/>
                  </a:cubicBezTo>
                  <a:close/>
                  <a:moveTo>
                    <a:pt x="1429" y="10485"/>
                  </a:moveTo>
                  <a:cubicBezTo>
                    <a:pt x="1528" y="13703"/>
                    <a:pt x="1641" y="16920"/>
                    <a:pt x="1741" y="20138"/>
                  </a:cubicBezTo>
                  <a:cubicBezTo>
                    <a:pt x="1837" y="23209"/>
                    <a:pt x="1746" y="26237"/>
                    <a:pt x="1537" y="29264"/>
                  </a:cubicBezTo>
                  <a:lnTo>
                    <a:pt x="1537" y="29263"/>
                  </a:lnTo>
                  <a:cubicBezTo>
                    <a:pt x="1502" y="24699"/>
                    <a:pt x="1466" y="20136"/>
                    <a:pt x="1431" y="15573"/>
                  </a:cubicBezTo>
                  <a:cubicBezTo>
                    <a:pt x="1418" y="13882"/>
                    <a:pt x="1426" y="12184"/>
                    <a:pt x="1429" y="10485"/>
                  </a:cubicBezTo>
                  <a:close/>
                  <a:moveTo>
                    <a:pt x="2124" y="1246"/>
                  </a:moveTo>
                  <a:cubicBezTo>
                    <a:pt x="4213" y="1360"/>
                    <a:pt x="6315" y="1397"/>
                    <a:pt x="8419" y="1397"/>
                  </a:cubicBezTo>
                  <a:cubicBezTo>
                    <a:pt x="12299" y="1397"/>
                    <a:pt x="16191" y="1272"/>
                    <a:pt x="20040" y="1270"/>
                  </a:cubicBezTo>
                  <a:cubicBezTo>
                    <a:pt x="26225" y="1266"/>
                    <a:pt x="32411" y="1262"/>
                    <a:pt x="38596" y="1259"/>
                  </a:cubicBezTo>
                  <a:cubicBezTo>
                    <a:pt x="39551" y="1258"/>
                    <a:pt x="40507" y="1258"/>
                    <a:pt x="41462" y="1258"/>
                  </a:cubicBezTo>
                  <a:cubicBezTo>
                    <a:pt x="52992" y="1258"/>
                    <a:pt x="64522" y="1289"/>
                    <a:pt x="76050" y="1431"/>
                  </a:cubicBezTo>
                  <a:cubicBezTo>
                    <a:pt x="75508" y="10645"/>
                    <a:pt x="75757" y="19965"/>
                    <a:pt x="75669" y="29192"/>
                  </a:cubicBezTo>
                  <a:lnTo>
                    <a:pt x="75407" y="56668"/>
                  </a:lnTo>
                  <a:cubicBezTo>
                    <a:pt x="63045" y="57008"/>
                    <a:pt x="50680" y="57249"/>
                    <a:pt x="38315" y="57388"/>
                  </a:cubicBezTo>
                  <a:cubicBezTo>
                    <a:pt x="32078" y="57457"/>
                    <a:pt x="25842" y="57499"/>
                    <a:pt x="19605" y="57515"/>
                  </a:cubicBezTo>
                  <a:cubicBezTo>
                    <a:pt x="16487" y="57522"/>
                    <a:pt x="13368" y="57517"/>
                    <a:pt x="10250" y="57534"/>
                  </a:cubicBezTo>
                  <a:cubicBezTo>
                    <a:pt x="10143" y="57535"/>
                    <a:pt x="10036" y="57535"/>
                    <a:pt x="9929" y="57535"/>
                  </a:cubicBezTo>
                  <a:cubicBezTo>
                    <a:pt x="8490" y="57535"/>
                    <a:pt x="7027" y="57489"/>
                    <a:pt x="5567" y="57489"/>
                  </a:cubicBezTo>
                  <a:cubicBezTo>
                    <a:pt x="4939" y="57489"/>
                    <a:pt x="4312" y="57498"/>
                    <a:pt x="3688" y="57522"/>
                  </a:cubicBezTo>
                  <a:cubicBezTo>
                    <a:pt x="3003" y="57039"/>
                    <a:pt x="2376" y="56527"/>
                    <a:pt x="1858" y="55767"/>
                  </a:cubicBezTo>
                  <a:cubicBezTo>
                    <a:pt x="1847" y="55751"/>
                    <a:pt x="1839" y="55734"/>
                    <a:pt x="1827" y="55718"/>
                  </a:cubicBezTo>
                  <a:cubicBezTo>
                    <a:pt x="1832" y="54354"/>
                    <a:pt x="1719" y="52964"/>
                    <a:pt x="1709" y="51661"/>
                  </a:cubicBezTo>
                  <a:lnTo>
                    <a:pt x="1653" y="44374"/>
                  </a:lnTo>
                  <a:cubicBezTo>
                    <a:pt x="1624" y="40693"/>
                    <a:pt x="1596" y="37014"/>
                    <a:pt x="1568" y="33333"/>
                  </a:cubicBezTo>
                  <a:cubicBezTo>
                    <a:pt x="2545" y="23669"/>
                    <a:pt x="1881" y="13855"/>
                    <a:pt x="1409" y="4156"/>
                  </a:cubicBezTo>
                  <a:cubicBezTo>
                    <a:pt x="1577" y="3170"/>
                    <a:pt x="1816" y="2197"/>
                    <a:pt x="2124" y="1246"/>
                  </a:cubicBezTo>
                  <a:close/>
                  <a:moveTo>
                    <a:pt x="1796" y="56741"/>
                  </a:moveTo>
                  <a:cubicBezTo>
                    <a:pt x="2019" y="57044"/>
                    <a:pt x="2266" y="57328"/>
                    <a:pt x="2537" y="57589"/>
                  </a:cubicBezTo>
                  <a:cubicBezTo>
                    <a:pt x="2262" y="57609"/>
                    <a:pt x="1987" y="57631"/>
                    <a:pt x="1714" y="57661"/>
                  </a:cubicBezTo>
                  <a:cubicBezTo>
                    <a:pt x="1754" y="57359"/>
                    <a:pt x="1778" y="57051"/>
                    <a:pt x="1796" y="56741"/>
                  </a:cubicBezTo>
                  <a:close/>
                  <a:moveTo>
                    <a:pt x="8719" y="0"/>
                  </a:moveTo>
                  <a:cubicBezTo>
                    <a:pt x="6094" y="0"/>
                    <a:pt x="3474" y="55"/>
                    <a:pt x="877" y="244"/>
                  </a:cubicBezTo>
                  <a:cubicBezTo>
                    <a:pt x="844" y="246"/>
                    <a:pt x="819" y="259"/>
                    <a:pt x="789" y="266"/>
                  </a:cubicBezTo>
                  <a:cubicBezTo>
                    <a:pt x="771" y="264"/>
                    <a:pt x="752" y="263"/>
                    <a:pt x="734" y="263"/>
                  </a:cubicBezTo>
                  <a:cubicBezTo>
                    <a:pt x="541" y="263"/>
                    <a:pt x="349" y="388"/>
                    <a:pt x="331" y="651"/>
                  </a:cubicBezTo>
                  <a:cubicBezTo>
                    <a:pt x="1" y="5484"/>
                    <a:pt x="225" y="10382"/>
                    <a:pt x="256" y="15225"/>
                  </a:cubicBezTo>
                  <a:cubicBezTo>
                    <a:pt x="288" y="20083"/>
                    <a:pt x="319" y="24941"/>
                    <a:pt x="350" y="29799"/>
                  </a:cubicBezTo>
                  <a:lnTo>
                    <a:pt x="440" y="44026"/>
                  </a:lnTo>
                  <a:lnTo>
                    <a:pt x="486" y="51313"/>
                  </a:lnTo>
                  <a:cubicBezTo>
                    <a:pt x="501" y="53595"/>
                    <a:pt x="196" y="56150"/>
                    <a:pt x="694" y="58379"/>
                  </a:cubicBezTo>
                  <a:cubicBezTo>
                    <a:pt x="743" y="58599"/>
                    <a:pt x="943" y="58709"/>
                    <a:pt x="1142" y="58709"/>
                  </a:cubicBezTo>
                  <a:cubicBezTo>
                    <a:pt x="1313" y="58709"/>
                    <a:pt x="1484" y="58628"/>
                    <a:pt x="1560" y="58465"/>
                  </a:cubicBezTo>
                  <a:cubicBezTo>
                    <a:pt x="2410" y="58574"/>
                    <a:pt x="3275" y="58631"/>
                    <a:pt x="4143" y="58662"/>
                  </a:cubicBezTo>
                  <a:cubicBezTo>
                    <a:pt x="4267" y="58711"/>
                    <a:pt x="4390" y="58760"/>
                    <a:pt x="4517" y="58797"/>
                  </a:cubicBezTo>
                  <a:cubicBezTo>
                    <a:pt x="4549" y="58806"/>
                    <a:pt x="4579" y="58811"/>
                    <a:pt x="4608" y="58811"/>
                  </a:cubicBezTo>
                  <a:cubicBezTo>
                    <a:pt x="4706" y="58811"/>
                    <a:pt x="4782" y="58758"/>
                    <a:pt x="4829" y="58685"/>
                  </a:cubicBezTo>
                  <a:cubicBezTo>
                    <a:pt x="5253" y="58694"/>
                    <a:pt x="5679" y="58697"/>
                    <a:pt x="6104" y="58697"/>
                  </a:cubicBezTo>
                  <a:cubicBezTo>
                    <a:pt x="7282" y="58697"/>
                    <a:pt x="8460" y="58673"/>
                    <a:pt x="9622" y="58673"/>
                  </a:cubicBezTo>
                  <a:cubicBezTo>
                    <a:pt x="9831" y="58673"/>
                    <a:pt x="10041" y="58674"/>
                    <a:pt x="10249" y="58676"/>
                  </a:cubicBezTo>
                  <a:cubicBezTo>
                    <a:pt x="12029" y="58692"/>
                    <a:pt x="13808" y="58697"/>
                    <a:pt x="15587" y="58697"/>
                  </a:cubicBezTo>
                  <a:cubicBezTo>
                    <a:pt x="16811" y="58697"/>
                    <a:pt x="18034" y="58695"/>
                    <a:pt x="19258" y="58693"/>
                  </a:cubicBezTo>
                  <a:cubicBezTo>
                    <a:pt x="25610" y="58680"/>
                    <a:pt x="31963" y="58642"/>
                    <a:pt x="38314" y="58575"/>
                  </a:cubicBezTo>
                  <a:cubicBezTo>
                    <a:pt x="50762" y="58444"/>
                    <a:pt x="63207" y="58209"/>
                    <a:pt x="75651" y="57869"/>
                  </a:cubicBezTo>
                  <a:cubicBezTo>
                    <a:pt x="75753" y="57933"/>
                    <a:pt x="75875" y="57965"/>
                    <a:pt x="75997" y="57965"/>
                  </a:cubicBezTo>
                  <a:cubicBezTo>
                    <a:pt x="76255" y="57965"/>
                    <a:pt x="76513" y="57823"/>
                    <a:pt x="76585" y="57538"/>
                  </a:cubicBezTo>
                  <a:cubicBezTo>
                    <a:pt x="76668" y="57367"/>
                    <a:pt x="76677" y="57171"/>
                    <a:pt x="76610" y="56994"/>
                  </a:cubicBezTo>
                  <a:cubicBezTo>
                    <a:pt x="76695" y="47727"/>
                    <a:pt x="76782" y="38459"/>
                    <a:pt x="76869" y="29191"/>
                  </a:cubicBezTo>
                  <a:cubicBezTo>
                    <a:pt x="76954" y="19914"/>
                    <a:pt x="77386" y="10546"/>
                    <a:pt x="77006" y="1274"/>
                  </a:cubicBezTo>
                  <a:cubicBezTo>
                    <a:pt x="77324" y="946"/>
                    <a:pt x="77187" y="235"/>
                    <a:pt x="76591" y="229"/>
                  </a:cubicBezTo>
                  <a:cubicBezTo>
                    <a:pt x="66238" y="106"/>
                    <a:pt x="55885" y="74"/>
                    <a:pt x="45533" y="74"/>
                  </a:cubicBezTo>
                  <a:cubicBezTo>
                    <a:pt x="43221" y="74"/>
                    <a:pt x="40908" y="76"/>
                    <a:pt x="38596" y="78"/>
                  </a:cubicBezTo>
                  <a:cubicBezTo>
                    <a:pt x="32411" y="84"/>
                    <a:pt x="26225" y="94"/>
                    <a:pt x="20040" y="108"/>
                  </a:cubicBezTo>
                  <a:cubicBezTo>
                    <a:pt x="19935" y="108"/>
                    <a:pt x="19830" y="108"/>
                    <a:pt x="19725" y="108"/>
                  </a:cubicBezTo>
                  <a:cubicBezTo>
                    <a:pt x="16078" y="108"/>
                    <a:pt x="12393" y="0"/>
                    <a:pt x="8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 name="Google Shape;435;p44"/>
          <p:cNvSpPr txBox="1">
            <a:spLocks noGrp="1"/>
          </p:cNvSpPr>
          <p:nvPr>
            <p:ph type="subTitle" idx="4294967295"/>
          </p:nvPr>
        </p:nvSpPr>
        <p:spPr>
          <a:xfrm>
            <a:off x="571472" y="1428742"/>
            <a:ext cx="3786214" cy="3429024"/>
          </a:xfrm>
          <a:prstGeom prst="rect">
            <a:avLst/>
          </a:prstGeom>
        </p:spPr>
        <p:txBody>
          <a:bodyPr spcFirstLastPara="1" wrap="square" lIns="91425" tIns="91425" rIns="91425" bIns="91425" anchor="t" anchorCtr="0">
            <a:noAutofit/>
          </a:bodyPr>
          <a:lstStyle/>
          <a:p>
            <a:pPr algn="just"/>
            <a:r>
              <a:rPr lang="id-ID" sz="1400" dirty="0">
                <a:solidFill>
                  <a:schemeClr val="tx1">
                    <a:lumMod val="50000"/>
                  </a:schemeClr>
                </a:solidFill>
                <a:latin typeface="Times New Roman" panose="02020603050405020304" pitchFamily="18" charset="0"/>
                <a:cs typeface="Times New Roman" panose="02020603050405020304" pitchFamily="18" charset="0"/>
              </a:rPr>
              <a:t>Bola</a:t>
            </a:r>
          </a:p>
          <a:p>
            <a:pPr algn="just">
              <a:buNone/>
            </a:pPr>
            <a:r>
              <a:rPr lang="id-ID" sz="1400" dirty="0">
                <a:solidFill>
                  <a:schemeClr val="tx1">
                    <a:lumMod val="50000"/>
                  </a:schemeClr>
                </a:solidFill>
                <a:latin typeface="Times New Roman" panose="02020603050405020304" pitchFamily="18" charset="0"/>
                <a:cs typeface="Times New Roman" panose="02020603050405020304" pitchFamily="18" charset="0"/>
              </a:rPr>
              <a:t>Bentuk ini disebut Coccus atau jamak Cocci</a:t>
            </a:r>
          </a:p>
          <a:p>
            <a:pPr algn="just">
              <a:buNone/>
            </a:pPr>
            <a:endParaRPr lang="id-ID" sz="1400" dirty="0">
              <a:solidFill>
                <a:schemeClr val="tx1">
                  <a:lumMod val="50000"/>
                </a:schemeClr>
              </a:solidFill>
              <a:latin typeface="Times New Roman" panose="02020603050405020304" pitchFamily="18" charset="0"/>
              <a:cs typeface="Times New Roman" panose="02020603050405020304" pitchFamily="18" charset="0"/>
            </a:endParaRPr>
          </a:p>
          <a:p>
            <a:pPr algn="just"/>
            <a:r>
              <a:rPr lang="id-ID" sz="1400" dirty="0">
                <a:solidFill>
                  <a:schemeClr val="tx1">
                    <a:lumMod val="50000"/>
                  </a:schemeClr>
                </a:solidFill>
                <a:latin typeface="Times New Roman" panose="02020603050405020304" pitchFamily="18" charset="0"/>
                <a:cs typeface="Times New Roman" panose="02020603050405020304" pitchFamily="18" charset="0"/>
              </a:rPr>
              <a:t>Batang</a:t>
            </a:r>
          </a:p>
          <a:p>
            <a:pPr algn="just">
              <a:buNone/>
            </a:pPr>
            <a:r>
              <a:rPr lang="id-ID" sz="1400" dirty="0">
                <a:solidFill>
                  <a:schemeClr val="tx1">
                    <a:lumMod val="50000"/>
                  </a:schemeClr>
                </a:solidFill>
                <a:latin typeface="Times New Roman" panose="02020603050405020304" pitchFamily="18" charset="0"/>
                <a:cs typeface="Times New Roman" panose="02020603050405020304" pitchFamily="18" charset="0"/>
              </a:rPr>
              <a:t>Bentuk ini disebut Bacillus atau jamak Bacillus</a:t>
            </a:r>
          </a:p>
          <a:p>
            <a:pPr algn="just">
              <a:buNone/>
            </a:pPr>
            <a:endParaRPr lang="id-ID" sz="1400" dirty="0">
              <a:solidFill>
                <a:schemeClr val="tx1">
                  <a:lumMod val="50000"/>
                </a:schemeClr>
              </a:solidFill>
              <a:latin typeface="Times New Roman" panose="02020603050405020304" pitchFamily="18" charset="0"/>
              <a:cs typeface="Times New Roman" panose="02020603050405020304" pitchFamily="18" charset="0"/>
            </a:endParaRPr>
          </a:p>
          <a:p>
            <a:pPr algn="just"/>
            <a:r>
              <a:rPr lang="id-ID" sz="1400" dirty="0">
                <a:solidFill>
                  <a:schemeClr val="tx1">
                    <a:lumMod val="50000"/>
                  </a:schemeClr>
                </a:solidFill>
                <a:latin typeface="Times New Roman" panose="02020603050405020304" pitchFamily="18" charset="0"/>
                <a:cs typeface="Times New Roman" panose="02020603050405020304" pitchFamily="18" charset="0"/>
              </a:rPr>
              <a:t>Koma</a:t>
            </a:r>
          </a:p>
          <a:p>
            <a:pPr algn="just">
              <a:buNone/>
            </a:pPr>
            <a:r>
              <a:rPr lang="id-ID" sz="1400" dirty="0">
                <a:solidFill>
                  <a:schemeClr val="tx1">
                    <a:lumMod val="50000"/>
                  </a:schemeClr>
                </a:solidFill>
                <a:latin typeface="Times New Roman" panose="02020603050405020304" pitchFamily="18" charset="0"/>
                <a:cs typeface="Times New Roman" panose="02020603050405020304" pitchFamily="18" charset="0"/>
              </a:rPr>
              <a:t>Bentuk ini disebut Vibrio atau jamak Vibrios</a:t>
            </a:r>
          </a:p>
          <a:p>
            <a:pPr algn="just">
              <a:buNone/>
            </a:pPr>
            <a:endParaRPr lang="id-ID" sz="1400" dirty="0">
              <a:solidFill>
                <a:schemeClr val="tx1">
                  <a:lumMod val="50000"/>
                </a:schemeClr>
              </a:solidFill>
              <a:latin typeface="Times New Roman" panose="02020603050405020304" pitchFamily="18" charset="0"/>
              <a:cs typeface="Times New Roman" panose="02020603050405020304" pitchFamily="18" charset="0"/>
            </a:endParaRPr>
          </a:p>
          <a:p>
            <a:pPr algn="just"/>
            <a:r>
              <a:rPr lang="id-ID" sz="1400" dirty="0">
                <a:solidFill>
                  <a:schemeClr val="tx1">
                    <a:lumMod val="50000"/>
                  </a:schemeClr>
                </a:solidFill>
                <a:latin typeface="Times New Roman" panose="02020603050405020304" pitchFamily="18" charset="0"/>
                <a:cs typeface="Times New Roman" panose="02020603050405020304" pitchFamily="18" charset="0"/>
              </a:rPr>
              <a:t>Spiral</a:t>
            </a:r>
          </a:p>
          <a:p>
            <a:pPr algn="just">
              <a:buNone/>
            </a:pPr>
            <a:r>
              <a:rPr lang="id-ID" sz="1400" dirty="0">
                <a:solidFill>
                  <a:schemeClr val="tx1">
                    <a:lumMod val="50000"/>
                  </a:schemeClr>
                </a:solidFill>
                <a:latin typeface="Times New Roman" panose="02020603050405020304" pitchFamily="18" charset="0"/>
                <a:cs typeface="Times New Roman" panose="02020603050405020304" pitchFamily="18" charset="0"/>
              </a:rPr>
              <a:t>Bentuk ini disebut Spirillum atau jamak Spirilla.</a:t>
            </a:r>
          </a:p>
          <a:p>
            <a:pPr marL="0" lvl="0" indent="0" algn="just" rtl="0">
              <a:spcBef>
                <a:spcPts val="0"/>
              </a:spcBef>
              <a:spcAft>
                <a:spcPts val="1600"/>
              </a:spcAft>
              <a:buNone/>
            </a:pPr>
            <a:endParaRPr sz="1400" dirty="0">
              <a:solidFill>
                <a:schemeClr val="tx1">
                  <a:lumMod val="50000"/>
                </a:schemeClr>
              </a:solidFill>
              <a:latin typeface="Times New Roman" panose="02020603050405020304" pitchFamily="18" charset="0"/>
              <a:cs typeface="Times New Roman" panose="02020603050405020304" pitchFamily="18" charset="0"/>
            </a:endParaRPr>
          </a:p>
        </p:txBody>
      </p:sp>
      <p:pic>
        <p:nvPicPr>
          <p:cNvPr id="436" name="Google Shape;436;p44"/>
          <p:cNvPicPr preferRelativeResize="0"/>
          <p:nvPr/>
        </p:nvPicPr>
        <p:blipFill rotWithShape="1">
          <a:blip r:embed="rId3">
            <a:alphaModFix/>
          </a:blip>
          <a:srcRect t="16734" r="8892" b="18300"/>
          <a:stretch/>
        </p:blipFill>
        <p:spPr>
          <a:xfrm rot="10800000">
            <a:off x="7107150" y="4297458"/>
            <a:ext cx="2036850" cy="846042"/>
          </a:xfrm>
          <a:prstGeom prst="rect">
            <a:avLst/>
          </a:prstGeom>
          <a:noFill/>
          <a:ln>
            <a:noFill/>
          </a:ln>
        </p:spPr>
      </p:pic>
      <p:sp>
        <p:nvSpPr>
          <p:cNvPr id="10" name="Title 9"/>
          <p:cNvSpPr>
            <a:spLocks noGrp="1"/>
          </p:cNvSpPr>
          <p:nvPr>
            <p:ph type="title"/>
          </p:nvPr>
        </p:nvSpPr>
        <p:spPr>
          <a:xfrm>
            <a:off x="714350" y="500048"/>
            <a:ext cx="3425601" cy="928694"/>
          </a:xfrm>
          <a:solidFill>
            <a:schemeClr val="accent2">
              <a:lumMod val="60000"/>
              <a:lumOff val="40000"/>
            </a:schemeClr>
          </a:solidFill>
        </p:spPr>
        <p:txBody>
          <a:bodyPr/>
          <a:lstStyle/>
          <a:p>
            <a:pPr algn="ctr"/>
            <a:r>
              <a:rPr lang="id-ID" sz="1600" b="0" dirty="0">
                <a:solidFill>
                  <a:schemeClr val="tx1">
                    <a:lumMod val="50000"/>
                  </a:schemeClr>
                </a:solidFill>
                <a:latin typeface="Times New Roman" pitchFamily="18" charset="0"/>
                <a:cs typeface="Times New Roman" pitchFamily="18" charset="0"/>
              </a:rPr>
              <a:t>Bakteria terbagi dalam berbagai bentuk dan ukuran.  Klasifikasi bakteri berdasarkan bentuk, dibagi menjadi 4 kelompok besar, yaitu :</a:t>
            </a:r>
            <a:br>
              <a:rPr lang="id-ID" sz="1600" b="0" dirty="0">
                <a:solidFill>
                  <a:schemeClr val="tx1">
                    <a:lumMod val="50000"/>
                  </a:schemeClr>
                </a:solidFill>
                <a:latin typeface="Times New Roman" pitchFamily="18" charset="0"/>
                <a:cs typeface="Times New Roman" pitchFamily="18" charset="0"/>
              </a:rPr>
            </a:br>
            <a:endParaRPr lang="id-ID" sz="1600" b="0" dirty="0">
              <a:solidFill>
                <a:schemeClr val="tx1">
                  <a:lumMod val="50000"/>
                </a:schemeClr>
              </a:solidFill>
              <a:latin typeface="Times New Roman" pitchFamily="18" charset="0"/>
              <a:cs typeface="Times New Roman" pitchFamily="18" charset="0"/>
            </a:endParaRPr>
          </a:p>
        </p:txBody>
      </p:sp>
      <p:pic>
        <p:nvPicPr>
          <p:cNvPr id="147458" name="Picture 2" descr="√ Ciri Ciri Bakteri : Klasifikasi, Struktur, Bentuk, &amp;amp; Macam"/>
          <p:cNvPicPr>
            <a:picLocks noChangeAspect="1" noChangeArrowheads="1"/>
          </p:cNvPicPr>
          <p:nvPr/>
        </p:nvPicPr>
        <p:blipFill>
          <a:blip r:embed="rId4"/>
          <a:srcRect/>
          <a:stretch>
            <a:fillRect/>
          </a:stretch>
        </p:blipFill>
        <p:spPr bwMode="auto">
          <a:xfrm>
            <a:off x="5357818" y="785800"/>
            <a:ext cx="2714644" cy="314327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2" name="Google Shape;582;p54"/>
          <p:cNvSpPr txBox="1">
            <a:spLocks noGrp="1"/>
          </p:cNvSpPr>
          <p:nvPr>
            <p:ph type="body" idx="1"/>
          </p:nvPr>
        </p:nvSpPr>
        <p:spPr>
          <a:xfrm>
            <a:off x="642910" y="0"/>
            <a:ext cx="3593400" cy="4500576"/>
          </a:xfrm>
          <a:prstGeom prst="rect">
            <a:avLst/>
          </a:prstGeom>
        </p:spPr>
        <p:txBody>
          <a:bodyPr spcFirstLastPara="1" wrap="square" lIns="91425" tIns="91425" rIns="91425" bIns="91425" anchor="b" anchorCtr="0">
            <a:noAutofit/>
          </a:bodyPr>
          <a:lstStyle/>
          <a:p>
            <a:pPr marL="0" lvl="0" indent="0" algn="just">
              <a:buNone/>
            </a:pPr>
            <a:endParaRPr lang="id-ID" sz="1600" dirty="0">
              <a:solidFill>
                <a:schemeClr val="tx1">
                  <a:lumMod val="50000"/>
                </a:schemeClr>
              </a:solidFill>
              <a:latin typeface="Times New Roman" panose="02020603050405020304" pitchFamily="18" charset="0"/>
              <a:cs typeface="Times New Roman" panose="02020603050405020304" pitchFamily="18" charset="0"/>
            </a:endParaRPr>
          </a:p>
          <a:p>
            <a:pPr marL="0" lvl="0" indent="0" algn="just">
              <a:buNone/>
            </a:pPr>
            <a:endParaRPr lang="id-ID" sz="1600" dirty="0">
              <a:solidFill>
                <a:schemeClr val="tx1">
                  <a:lumMod val="50000"/>
                </a:schemeClr>
              </a:solidFill>
              <a:latin typeface="Times New Roman" panose="02020603050405020304" pitchFamily="18" charset="0"/>
              <a:cs typeface="Times New Roman" panose="02020603050405020304" pitchFamily="18" charset="0"/>
            </a:endParaRPr>
          </a:p>
          <a:p>
            <a:pPr marL="0" lvl="0" indent="0" algn="just">
              <a:buNone/>
            </a:pPr>
            <a:endParaRPr lang="id-ID" sz="1600" dirty="0">
              <a:solidFill>
                <a:schemeClr val="tx1">
                  <a:lumMod val="50000"/>
                </a:schemeClr>
              </a:solidFill>
              <a:latin typeface="Times New Roman" panose="02020603050405020304" pitchFamily="18" charset="0"/>
              <a:cs typeface="Times New Roman" panose="02020603050405020304" pitchFamily="18" charset="0"/>
            </a:endParaRPr>
          </a:p>
          <a:p>
            <a:pPr marL="0" lvl="0" indent="0" algn="just">
              <a:buNone/>
            </a:pPr>
            <a:r>
              <a:rPr lang="id-ID" sz="1600" dirty="0">
                <a:solidFill>
                  <a:schemeClr val="tx1">
                    <a:lumMod val="50000"/>
                  </a:schemeClr>
                </a:solidFill>
                <a:latin typeface="Times New Roman" panose="02020603050405020304" pitchFamily="18" charset="0"/>
                <a:cs typeface="Times New Roman" panose="02020603050405020304" pitchFamily="18" charset="0"/>
              </a:rPr>
              <a:t>Perbedaan antara </a:t>
            </a:r>
            <a:r>
              <a:rPr lang="id-ID" b="1" dirty="0">
                <a:solidFill>
                  <a:schemeClr val="tx1">
                    <a:lumMod val="50000"/>
                  </a:schemeClr>
                </a:solidFill>
                <a:latin typeface="Times New Roman" panose="02020603050405020304" pitchFamily="18" charset="0"/>
                <a:cs typeface="Times New Roman" panose="02020603050405020304" pitchFamily="18" charset="0"/>
              </a:rPr>
              <a:t>bakteri gram</a:t>
            </a:r>
            <a:r>
              <a:rPr lang="id-ID" sz="1600" dirty="0">
                <a:solidFill>
                  <a:schemeClr val="tx1">
                    <a:lumMod val="50000"/>
                  </a:schemeClr>
                </a:solidFill>
                <a:latin typeface="Times New Roman" panose="02020603050405020304" pitchFamily="18" charset="0"/>
                <a:cs typeface="Times New Roman" panose="02020603050405020304" pitchFamily="18" charset="0"/>
              </a:rPr>
              <a:t> positif dan </a:t>
            </a:r>
            <a:r>
              <a:rPr lang="id-ID" sz="1600" b="1" dirty="0">
                <a:solidFill>
                  <a:schemeClr val="tx1">
                    <a:lumMod val="50000"/>
                  </a:schemeClr>
                </a:solidFill>
                <a:latin typeface="Times New Roman" panose="02020603050405020304" pitchFamily="18" charset="0"/>
                <a:cs typeface="Times New Roman" panose="02020603050405020304" pitchFamily="18" charset="0"/>
              </a:rPr>
              <a:t>bakteri gram negatif</a:t>
            </a:r>
            <a:r>
              <a:rPr lang="id-ID" sz="1600" dirty="0">
                <a:solidFill>
                  <a:schemeClr val="tx1">
                    <a:lumMod val="50000"/>
                  </a:schemeClr>
                </a:solidFill>
                <a:latin typeface="Times New Roman" panose="02020603050405020304" pitchFamily="18" charset="0"/>
                <a:cs typeface="Times New Roman" panose="02020603050405020304" pitchFamily="18" charset="0"/>
              </a:rPr>
              <a:t>, yaitu :</a:t>
            </a:r>
          </a:p>
          <a:p>
            <a:pPr marL="0" lvl="0" indent="0" algn="just">
              <a:buNone/>
            </a:pPr>
            <a:endParaRPr lang="id-ID" sz="1600" dirty="0">
              <a:solidFill>
                <a:schemeClr val="tx1">
                  <a:lumMod val="50000"/>
                </a:schemeClr>
              </a:solidFill>
              <a:latin typeface="Times New Roman" panose="02020603050405020304" pitchFamily="18" charset="0"/>
              <a:cs typeface="Times New Roman" panose="02020603050405020304" pitchFamily="18" charset="0"/>
            </a:endParaRPr>
          </a:p>
          <a:p>
            <a:pPr marL="0" lvl="0" indent="0" algn="just">
              <a:buNone/>
            </a:pPr>
            <a:r>
              <a:rPr lang="id-ID" sz="1600" dirty="0">
                <a:solidFill>
                  <a:schemeClr val="tx1">
                    <a:lumMod val="50000"/>
                  </a:schemeClr>
                </a:solidFill>
                <a:latin typeface="Times New Roman" panose="02020603050405020304" pitchFamily="18" charset="0"/>
                <a:cs typeface="Times New Roman" panose="02020603050405020304" pitchFamily="18" charset="0"/>
              </a:rPr>
              <a:t>Bakteri gram positif :</a:t>
            </a:r>
          </a:p>
          <a:p>
            <a:pPr marL="0" lvl="0" indent="0" algn="just">
              <a:buNone/>
            </a:pPr>
            <a:endParaRPr lang="id-ID" sz="1600" dirty="0">
              <a:solidFill>
                <a:schemeClr val="tx1">
                  <a:lumMod val="50000"/>
                </a:schemeClr>
              </a:solidFill>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id-ID" dirty="0">
                <a:solidFill>
                  <a:schemeClr val="tx1">
                    <a:lumMod val="50000"/>
                  </a:schemeClr>
                </a:solidFill>
                <a:latin typeface="Times New Roman" panose="02020603050405020304" pitchFamily="18" charset="0"/>
                <a:cs typeface="Times New Roman" panose="02020603050405020304" pitchFamily="18" charset="0"/>
              </a:rPr>
              <a:t>Memiliki membran plasma terdalam</a:t>
            </a:r>
          </a:p>
          <a:p>
            <a:pPr marL="342900" lvl="0" indent="-342900" algn="just">
              <a:buFont typeface="+mj-lt"/>
              <a:buAutoNum type="arabicPeriod"/>
            </a:pPr>
            <a:r>
              <a:rPr lang="id-ID" dirty="0">
                <a:solidFill>
                  <a:schemeClr val="tx1">
                    <a:lumMod val="50000"/>
                  </a:schemeClr>
                </a:solidFill>
                <a:latin typeface="Times New Roman" panose="02020603050405020304" pitchFamily="18" charset="0"/>
                <a:cs typeface="Times New Roman" panose="02020603050405020304" pitchFamily="18" charset="0"/>
              </a:rPr>
              <a:t>Memiliki dinding sel yang tebal yg terdiri dari peptidoglikan</a:t>
            </a:r>
          </a:p>
          <a:p>
            <a:pPr marL="342900" lvl="0" indent="-342900" algn="just">
              <a:buFont typeface="+mj-lt"/>
              <a:buAutoNum type="arabicPeriod"/>
            </a:pPr>
            <a:r>
              <a:rPr lang="id-ID" dirty="0">
                <a:solidFill>
                  <a:schemeClr val="tx1">
                    <a:lumMod val="50000"/>
                  </a:schemeClr>
                </a:solidFill>
                <a:latin typeface="Times New Roman" panose="02020603050405020304" pitchFamily="18" charset="0"/>
                <a:cs typeface="Times New Roman" panose="02020603050405020304" pitchFamily="18" charset="0"/>
              </a:rPr>
              <a:t>Lapisan selanjutnya yaitu kapsul bagian luar </a:t>
            </a:r>
          </a:p>
          <a:p>
            <a:pPr marL="342900" lvl="0" indent="-342900" algn="just">
              <a:buFont typeface="+mj-lt"/>
              <a:buAutoNum type="arabicPeriod"/>
            </a:pPr>
            <a:r>
              <a:rPr lang="id-ID" dirty="0">
                <a:solidFill>
                  <a:schemeClr val="tx1">
                    <a:lumMod val="50000"/>
                  </a:schemeClr>
                </a:solidFill>
                <a:latin typeface="Times New Roman" panose="02020603050405020304" pitchFamily="18" charset="0"/>
                <a:cs typeface="Times New Roman" panose="02020603050405020304" pitchFamily="18" charset="0"/>
              </a:rPr>
              <a:t>Lebih mudah diobati dengan antibiotik, dikarenakan gram positif tidak memiliki lapisan ganda fosfolipid diluar-</a:t>
            </a:r>
          </a:p>
          <a:p>
            <a:pPr marL="342900" lvl="0" indent="-342900" algn="just">
              <a:buFont typeface="+mj-lt"/>
              <a:buAutoNum type="arabicPeriod"/>
            </a:pPr>
            <a:r>
              <a:rPr lang="id-ID" dirty="0">
                <a:solidFill>
                  <a:schemeClr val="tx1">
                    <a:lumMod val="50000"/>
                  </a:schemeClr>
                </a:solidFill>
                <a:latin typeface="Times New Roman" panose="02020603050405020304" pitchFamily="18" charset="0"/>
                <a:cs typeface="Times New Roman" panose="02020603050405020304" pitchFamily="18" charset="0"/>
              </a:rPr>
              <a:t>Jika dilakukan pewarnaan gram di bawah mikroskop, tampak berwana keunguan</a:t>
            </a:r>
          </a:p>
          <a:p>
            <a:pPr marL="0" lvl="0" indent="0" algn="just">
              <a:buNone/>
            </a:pPr>
            <a:endParaRPr lang="id-ID" sz="16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583" name="Google Shape;583;p54"/>
          <p:cNvSpPr txBox="1">
            <a:spLocks noGrp="1"/>
          </p:cNvSpPr>
          <p:nvPr>
            <p:ph type="body" idx="2"/>
          </p:nvPr>
        </p:nvSpPr>
        <p:spPr>
          <a:xfrm>
            <a:off x="5000628" y="1428742"/>
            <a:ext cx="3593400" cy="2822100"/>
          </a:xfrm>
          <a:prstGeom prst="rect">
            <a:avLst/>
          </a:prstGeom>
        </p:spPr>
        <p:txBody>
          <a:bodyPr spcFirstLastPara="1" wrap="square" lIns="91425" tIns="91425" rIns="91425" bIns="91425" anchor="b" anchorCtr="0">
            <a:noAutofit/>
          </a:bodyPr>
          <a:lstStyle/>
          <a:p>
            <a:pPr lvl="0">
              <a:buNone/>
            </a:pPr>
            <a:r>
              <a:rPr lang="id-ID" sz="1600" dirty="0">
                <a:solidFill>
                  <a:schemeClr val="tx1">
                    <a:lumMod val="50000"/>
                  </a:schemeClr>
                </a:solidFill>
                <a:latin typeface="Times New Roman" panose="02020603050405020304" pitchFamily="18" charset="0"/>
                <a:cs typeface="Times New Roman" panose="02020603050405020304" pitchFamily="18" charset="0"/>
              </a:rPr>
              <a:t>Bakteri gram negatif :</a:t>
            </a:r>
          </a:p>
          <a:p>
            <a:pPr lvl="0">
              <a:buNone/>
            </a:pPr>
            <a:endParaRPr lang="id-ID" dirty="0">
              <a:latin typeface="Times New Roman" panose="02020603050405020304" pitchFamily="18" charset="0"/>
              <a:cs typeface="Times New Roman" panose="02020603050405020304" pitchFamily="18" charset="0"/>
            </a:endParaRPr>
          </a:p>
          <a:p>
            <a:pPr marL="482600" lvl="0" indent="-342900">
              <a:buFont typeface="+mj-lt"/>
              <a:buAutoNum type="arabicPeriod"/>
            </a:pPr>
            <a:r>
              <a:rPr lang="id-ID" dirty="0">
                <a:solidFill>
                  <a:schemeClr val="tx1">
                    <a:lumMod val="50000"/>
                  </a:schemeClr>
                </a:solidFill>
                <a:latin typeface="Times New Roman" panose="02020603050405020304" pitchFamily="18" charset="0"/>
                <a:cs typeface="Times New Roman" panose="02020603050405020304" pitchFamily="18" charset="0"/>
              </a:rPr>
              <a:t>Memiliki membran plasma terdalam</a:t>
            </a:r>
          </a:p>
          <a:p>
            <a:pPr marL="482600" lvl="0" indent="-342900">
              <a:buFont typeface="+mj-lt"/>
              <a:buAutoNum type="arabicPeriod"/>
            </a:pPr>
            <a:r>
              <a:rPr lang="id-ID" dirty="0">
                <a:solidFill>
                  <a:schemeClr val="tx1">
                    <a:lumMod val="50000"/>
                  </a:schemeClr>
                </a:solidFill>
                <a:latin typeface="Times New Roman" panose="02020603050405020304" pitchFamily="18" charset="0"/>
                <a:cs typeface="Times New Roman" panose="02020603050405020304" pitchFamily="18" charset="0"/>
              </a:rPr>
              <a:t>Memiliki dinding sel yang tipis yg terdiri dari peptidoglika</a:t>
            </a:r>
          </a:p>
          <a:p>
            <a:pPr marL="482600" lvl="0" indent="-342900">
              <a:buFont typeface="+mj-lt"/>
              <a:buAutoNum type="arabicPeriod"/>
            </a:pPr>
            <a:r>
              <a:rPr lang="id-ID" dirty="0">
                <a:solidFill>
                  <a:schemeClr val="tx1">
                    <a:lumMod val="50000"/>
                  </a:schemeClr>
                </a:solidFill>
                <a:latin typeface="Times New Roman" panose="02020603050405020304" pitchFamily="18" charset="0"/>
                <a:cs typeface="Times New Roman" panose="02020603050405020304" pitchFamily="18" charset="0"/>
              </a:rPr>
              <a:t>Memiliki lapisan luar tambahan fosfolipid bilayer</a:t>
            </a:r>
          </a:p>
          <a:p>
            <a:pPr marL="482600" lvl="0" indent="-342900">
              <a:buFont typeface="+mj-lt"/>
              <a:buAutoNum type="arabicPeriod"/>
            </a:pPr>
            <a:r>
              <a:rPr lang="id-ID" dirty="0">
                <a:solidFill>
                  <a:schemeClr val="tx1">
                    <a:lumMod val="50000"/>
                  </a:schemeClr>
                </a:solidFill>
                <a:latin typeface="Times New Roman" panose="02020603050405020304" pitchFamily="18" charset="0"/>
                <a:cs typeface="Times New Roman" panose="02020603050405020304" pitchFamily="18" charset="0"/>
              </a:rPr>
              <a:t>Lapisan selanjutnya yaitu kapsul bagian luar</a:t>
            </a:r>
          </a:p>
          <a:p>
            <a:pPr marL="482600" lvl="0" indent="-342900">
              <a:buFont typeface="+mj-lt"/>
              <a:buAutoNum type="arabicPeriod"/>
            </a:pPr>
            <a:r>
              <a:rPr lang="id-ID" dirty="0">
                <a:solidFill>
                  <a:schemeClr val="tx1">
                    <a:lumMod val="50000"/>
                  </a:schemeClr>
                </a:solidFill>
                <a:latin typeface="Times New Roman" panose="02020603050405020304" pitchFamily="18" charset="0"/>
                <a:cs typeface="Times New Roman" panose="02020603050405020304" pitchFamily="18" charset="0"/>
              </a:rPr>
              <a:t>Lebih sulit diobati dengan antibiotik</a:t>
            </a:r>
          </a:p>
          <a:p>
            <a:pPr marL="482600" lvl="0" indent="-342900">
              <a:buFont typeface="+mj-lt"/>
              <a:buAutoNum type="arabicPeriod"/>
            </a:pPr>
            <a:r>
              <a:rPr lang="id-ID" dirty="0">
                <a:solidFill>
                  <a:schemeClr val="tx1">
                    <a:lumMod val="50000"/>
                  </a:schemeClr>
                </a:solidFill>
                <a:latin typeface="Times New Roman" panose="02020603050405020304" pitchFamily="18" charset="0"/>
                <a:cs typeface="Times New Roman" panose="02020603050405020304" pitchFamily="18" charset="0"/>
              </a:rPr>
              <a:t>Jika dilakukan pewarnaan gram di bawah mikroskop, tampak berwana kemerahan</a:t>
            </a:r>
            <a:endParaRPr dirty="0">
              <a:solidFill>
                <a:schemeClr val="tx1">
                  <a:lumMod val="50000"/>
                </a:schemeClr>
              </a:solidFill>
              <a:latin typeface="Times New Roman" panose="02020603050405020304" pitchFamily="18" charset="0"/>
              <a:cs typeface="Times New Roman" panose="02020603050405020304" pitchFamily="18" charset="0"/>
            </a:endParaRPr>
          </a:p>
        </p:txBody>
      </p:sp>
      <p:pic>
        <p:nvPicPr>
          <p:cNvPr id="4" name="Picture 2" descr="Sebut dan jelaskan dua jenis bakteri berdasarkan karakteristik dinding sel  melalui pewarnaan gram - Mas Dayat"/>
          <p:cNvPicPr>
            <a:picLocks noChangeAspect="1" noChangeArrowheads="1"/>
          </p:cNvPicPr>
          <p:nvPr/>
        </p:nvPicPr>
        <p:blipFill>
          <a:blip r:embed="rId3"/>
          <a:srcRect/>
          <a:stretch>
            <a:fillRect/>
          </a:stretch>
        </p:blipFill>
        <p:spPr bwMode="auto">
          <a:xfrm>
            <a:off x="5143504" y="428610"/>
            <a:ext cx="3000395" cy="85725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50"/>
          <p:cNvSpPr txBox="1">
            <a:spLocks noGrp="1"/>
          </p:cNvSpPr>
          <p:nvPr>
            <p:ph type="title"/>
          </p:nvPr>
        </p:nvSpPr>
        <p:spPr>
          <a:xfrm>
            <a:off x="1002324" y="711173"/>
            <a:ext cx="2712419" cy="1074759"/>
          </a:xfrm>
          <a:prstGeom prst="rect">
            <a:avLst/>
          </a:prstGeom>
          <a:solidFill>
            <a:schemeClr val="accent2">
              <a:lumMod val="60000"/>
              <a:lumOff val="40000"/>
            </a:schemeClr>
          </a:solidFill>
        </p:spPr>
        <p:txBody>
          <a:bodyPr spcFirstLastPara="1" wrap="square" lIns="91425" tIns="91425" rIns="91425" bIns="91425" anchor="t" anchorCtr="0">
            <a:noAutofit/>
          </a:bodyPr>
          <a:lstStyle/>
          <a:p>
            <a:pPr lvl="0" algn="ctr"/>
            <a:r>
              <a:rPr lang="id-ID" dirty="0">
                <a:solidFill>
                  <a:schemeClr val="tx1">
                    <a:lumMod val="50000"/>
                  </a:schemeClr>
                </a:solidFill>
              </a:rPr>
              <a:t>Pewarnaan Gram</a:t>
            </a:r>
            <a:endParaRPr dirty="0">
              <a:solidFill>
                <a:schemeClr val="tx1">
                  <a:lumMod val="50000"/>
                </a:schemeClr>
              </a:solidFill>
            </a:endParaRPr>
          </a:p>
        </p:txBody>
      </p:sp>
      <p:pic>
        <p:nvPicPr>
          <p:cNvPr id="525" name="Google Shape;525;p50"/>
          <p:cNvPicPr preferRelativeResize="0"/>
          <p:nvPr/>
        </p:nvPicPr>
        <p:blipFill>
          <a:blip r:embed="rId3">
            <a:alphaModFix/>
          </a:blip>
          <a:stretch>
            <a:fillRect/>
          </a:stretch>
        </p:blipFill>
        <p:spPr>
          <a:xfrm>
            <a:off x="613319" y="1285866"/>
            <a:ext cx="3642622" cy="3286148"/>
          </a:xfrm>
          <a:prstGeom prst="rect">
            <a:avLst/>
          </a:prstGeom>
          <a:noFill/>
          <a:ln>
            <a:noFill/>
          </a:ln>
        </p:spPr>
      </p:pic>
      <p:pic>
        <p:nvPicPr>
          <p:cNvPr id="526" name="Google Shape;526;p50"/>
          <p:cNvPicPr preferRelativeResize="0"/>
          <p:nvPr/>
        </p:nvPicPr>
        <p:blipFill rotWithShape="1">
          <a:blip r:embed="rId4">
            <a:alphaModFix amt="71000"/>
          </a:blip>
          <a:srcRect l="101333" r="59578"/>
          <a:stretch/>
        </p:blipFill>
        <p:spPr>
          <a:xfrm rot="5400036" flipH="1">
            <a:off x="6178300" y="2126091"/>
            <a:ext cx="1119076" cy="758214"/>
          </a:xfrm>
          <a:prstGeom prst="rect">
            <a:avLst/>
          </a:prstGeom>
          <a:noFill/>
          <a:ln>
            <a:noFill/>
          </a:ln>
        </p:spPr>
      </p:pic>
      <p:sp>
        <p:nvSpPr>
          <p:cNvPr id="527" name="Google Shape;527;p50"/>
          <p:cNvSpPr txBox="1">
            <a:spLocks noGrp="1"/>
          </p:cNvSpPr>
          <p:nvPr>
            <p:ph type="subTitle" idx="4294967295"/>
          </p:nvPr>
        </p:nvSpPr>
        <p:spPr>
          <a:xfrm>
            <a:off x="5500694" y="2500312"/>
            <a:ext cx="2502300" cy="1785950"/>
          </a:xfrm>
          <a:prstGeom prst="rect">
            <a:avLst/>
          </a:prstGeom>
        </p:spPr>
        <p:txBody>
          <a:bodyPr spcFirstLastPara="1" wrap="square" lIns="91425" tIns="91425" rIns="91425" bIns="91425" anchor="t" anchorCtr="0">
            <a:noAutofit/>
          </a:bodyPr>
          <a:lstStyle/>
          <a:p>
            <a:pPr marL="0" lvl="0" indent="0" algn="ctr">
              <a:spcAft>
                <a:spcPts val="1600"/>
              </a:spcAft>
              <a:buNone/>
            </a:pPr>
            <a:r>
              <a:rPr lang="id-ID" dirty="0">
                <a:solidFill>
                  <a:schemeClr val="tx1">
                    <a:lumMod val="50000"/>
                  </a:schemeClr>
                </a:solidFill>
                <a:latin typeface="Times New Roman" panose="02020603050405020304" pitchFamily="18" charset="0"/>
                <a:cs typeface="Times New Roman" panose="02020603050405020304" pitchFamily="18" charset="0"/>
              </a:rPr>
              <a:t>Alasan: </a:t>
            </a:r>
          </a:p>
          <a:p>
            <a:pPr marL="0" lvl="0" indent="0" algn="ctr">
              <a:spcAft>
                <a:spcPts val="1600"/>
              </a:spcAft>
              <a:buNone/>
            </a:pPr>
            <a:r>
              <a:rPr lang="id-ID" sz="1600" dirty="0">
                <a:solidFill>
                  <a:schemeClr val="tx1">
                    <a:lumMod val="50000"/>
                  </a:schemeClr>
                </a:solidFill>
                <a:latin typeface="Times New Roman" panose="02020603050405020304" pitchFamily="18" charset="0"/>
                <a:cs typeface="Times New Roman" panose="02020603050405020304" pitchFamily="18" charset="0"/>
              </a:rPr>
              <a:t>Agar dapat dilakukannya perawatan yang berbeda berdasarkan hasil yang keluar.</a:t>
            </a:r>
            <a:endParaRPr sz="16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528" name="Google Shape;528;p50"/>
          <p:cNvSpPr txBox="1">
            <a:spLocks noGrp="1"/>
          </p:cNvSpPr>
          <p:nvPr>
            <p:ph type="subTitle" idx="4294967295"/>
          </p:nvPr>
        </p:nvSpPr>
        <p:spPr>
          <a:xfrm>
            <a:off x="928662" y="2143122"/>
            <a:ext cx="3071834" cy="2071702"/>
          </a:xfrm>
          <a:prstGeom prst="rect">
            <a:avLst/>
          </a:prstGeom>
        </p:spPr>
        <p:txBody>
          <a:bodyPr spcFirstLastPara="1" wrap="square" lIns="91425" tIns="91425" rIns="91425" bIns="91425" anchor="t" anchorCtr="0">
            <a:noAutofit/>
          </a:bodyPr>
          <a:lstStyle/>
          <a:p>
            <a:pPr marL="0" lvl="0" indent="0" algn="ctr">
              <a:buNone/>
            </a:pPr>
            <a:r>
              <a:rPr lang="id-ID" dirty="0">
                <a:solidFill>
                  <a:schemeClr val="tx1">
                    <a:lumMod val="50000"/>
                  </a:schemeClr>
                </a:solidFill>
                <a:latin typeface="Times New Roman" panose="02020603050405020304" pitchFamily="18" charset="0"/>
                <a:cs typeface="Times New Roman" panose="02020603050405020304" pitchFamily="18" charset="0"/>
              </a:rPr>
              <a:t>Tujuan :</a:t>
            </a:r>
          </a:p>
          <a:p>
            <a:pPr marL="0" lvl="0" indent="0" algn="ctr">
              <a:buNone/>
            </a:pPr>
            <a:endParaRPr lang="id-ID" sz="1600" dirty="0">
              <a:solidFill>
                <a:schemeClr val="tx1">
                  <a:lumMod val="50000"/>
                </a:schemeClr>
              </a:solidFill>
              <a:latin typeface="Times New Roman" panose="02020603050405020304" pitchFamily="18" charset="0"/>
              <a:cs typeface="Times New Roman" panose="02020603050405020304" pitchFamily="18" charset="0"/>
            </a:endParaRPr>
          </a:p>
          <a:p>
            <a:pPr marL="0" lvl="0" indent="0" algn="ctr">
              <a:buNone/>
            </a:pPr>
            <a:r>
              <a:rPr lang="id-ID" sz="1600" dirty="0">
                <a:solidFill>
                  <a:schemeClr val="tx1">
                    <a:lumMod val="50000"/>
                  </a:schemeClr>
                </a:solidFill>
                <a:latin typeface="Times New Roman" panose="02020603050405020304" pitchFamily="18" charset="0"/>
                <a:cs typeface="Times New Roman" panose="02020603050405020304" pitchFamily="18" charset="0"/>
              </a:rPr>
              <a:t>Untuk membantu mengidentifikasikan bakteri atau membantu mengetahui apakah bakteri pada sampel termasuk bakteri gram positive atau negative.</a:t>
            </a:r>
            <a:endParaRPr sz="1600" dirty="0">
              <a:solidFill>
                <a:schemeClr val="tx1">
                  <a:lumMod val="50000"/>
                </a:schemeClr>
              </a:solidFill>
              <a:latin typeface="Times New Roman" panose="02020603050405020304" pitchFamily="18" charset="0"/>
              <a:cs typeface="Times New Roman" panose="02020603050405020304" pitchFamily="18" charset="0"/>
            </a:endParaRPr>
          </a:p>
        </p:txBody>
      </p:sp>
      <p:pic>
        <p:nvPicPr>
          <p:cNvPr id="141318" name="Picture 6" descr="Perbedaan ini dan itu: Apa Saja Perbedaan Basil Gram Konkret Dan Negatif?"/>
          <p:cNvPicPr>
            <a:picLocks noChangeAspect="1" noChangeArrowheads="1"/>
          </p:cNvPicPr>
          <p:nvPr/>
        </p:nvPicPr>
        <p:blipFill>
          <a:blip r:embed="rId5"/>
          <a:srcRect/>
          <a:stretch>
            <a:fillRect/>
          </a:stretch>
        </p:blipFill>
        <p:spPr bwMode="auto">
          <a:xfrm>
            <a:off x="5001344" y="357172"/>
            <a:ext cx="3642622" cy="192882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3"/>
          <p:cNvSpPr txBox="1">
            <a:spLocks noGrp="1"/>
          </p:cNvSpPr>
          <p:nvPr>
            <p:ph type="title"/>
          </p:nvPr>
        </p:nvSpPr>
        <p:spPr>
          <a:xfrm>
            <a:off x="2285984" y="571486"/>
            <a:ext cx="4527900" cy="572700"/>
          </a:xfrm>
          <a:prstGeom prst="rect">
            <a:avLst/>
          </a:prstGeom>
          <a:solidFill>
            <a:schemeClr val="accent2">
              <a:lumMod val="60000"/>
              <a:lumOff val="40000"/>
            </a:schemeClr>
          </a:solidFill>
        </p:spPr>
        <p:txBody>
          <a:bodyPr spcFirstLastPara="1" wrap="square" lIns="91425" tIns="91425" rIns="91425" bIns="91425" anchor="t" anchorCtr="0">
            <a:noAutofit/>
          </a:bodyPr>
          <a:lstStyle/>
          <a:p>
            <a:pPr lvl="0"/>
            <a:r>
              <a:rPr lang="id-ID" dirty="0">
                <a:solidFill>
                  <a:schemeClr val="tx1">
                    <a:lumMod val="50000"/>
                  </a:schemeClr>
                </a:solidFill>
              </a:rPr>
              <a:t>Langkah-Langkah :</a:t>
            </a:r>
            <a:endParaRPr dirty="0">
              <a:solidFill>
                <a:schemeClr val="tx1">
                  <a:lumMod val="50000"/>
                </a:schemeClr>
              </a:solidFill>
            </a:endParaRPr>
          </a:p>
        </p:txBody>
      </p:sp>
      <p:sp>
        <p:nvSpPr>
          <p:cNvPr id="409" name="Google Shape;409;p43"/>
          <p:cNvSpPr txBox="1">
            <a:spLocks noGrp="1"/>
          </p:cNvSpPr>
          <p:nvPr>
            <p:ph type="title"/>
          </p:nvPr>
        </p:nvSpPr>
        <p:spPr>
          <a:xfrm>
            <a:off x="1500166" y="1285866"/>
            <a:ext cx="1226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dk2"/>
                </a:solidFill>
              </a:rPr>
              <a:t>Step 1</a:t>
            </a:r>
            <a:endParaRPr sz="1800">
              <a:solidFill>
                <a:schemeClr val="dk2"/>
              </a:solidFill>
            </a:endParaRPr>
          </a:p>
        </p:txBody>
      </p:sp>
      <p:pic>
        <p:nvPicPr>
          <p:cNvPr id="410" name="Google Shape;410;p43"/>
          <p:cNvPicPr preferRelativeResize="0"/>
          <p:nvPr/>
        </p:nvPicPr>
        <p:blipFill>
          <a:blip r:embed="rId3">
            <a:alphaModFix amt="86000"/>
          </a:blip>
          <a:stretch>
            <a:fillRect/>
          </a:stretch>
        </p:blipFill>
        <p:spPr>
          <a:xfrm rot="729280">
            <a:off x="4291594" y="2622937"/>
            <a:ext cx="1168516" cy="689430"/>
          </a:xfrm>
          <a:prstGeom prst="rect">
            <a:avLst/>
          </a:prstGeom>
          <a:noFill/>
          <a:ln>
            <a:noFill/>
          </a:ln>
        </p:spPr>
      </p:pic>
      <p:pic>
        <p:nvPicPr>
          <p:cNvPr id="411" name="Google Shape;411;p43"/>
          <p:cNvPicPr preferRelativeResize="0"/>
          <p:nvPr/>
        </p:nvPicPr>
        <p:blipFill>
          <a:blip r:embed="rId3">
            <a:alphaModFix amt="86000"/>
          </a:blip>
          <a:stretch>
            <a:fillRect/>
          </a:stretch>
        </p:blipFill>
        <p:spPr>
          <a:xfrm rot="729280">
            <a:off x="6846061" y="2472724"/>
            <a:ext cx="1168516" cy="689430"/>
          </a:xfrm>
          <a:prstGeom prst="rect">
            <a:avLst/>
          </a:prstGeom>
          <a:noFill/>
          <a:ln>
            <a:noFill/>
          </a:ln>
        </p:spPr>
      </p:pic>
      <p:pic>
        <p:nvPicPr>
          <p:cNvPr id="413" name="Google Shape;413;p43"/>
          <p:cNvPicPr preferRelativeResize="0"/>
          <p:nvPr/>
        </p:nvPicPr>
        <p:blipFill>
          <a:blip r:embed="rId3">
            <a:alphaModFix amt="86000"/>
          </a:blip>
          <a:stretch>
            <a:fillRect/>
          </a:stretch>
        </p:blipFill>
        <p:spPr>
          <a:xfrm rot="729280">
            <a:off x="1488211" y="1186841"/>
            <a:ext cx="1168516" cy="689430"/>
          </a:xfrm>
          <a:prstGeom prst="rect">
            <a:avLst/>
          </a:prstGeom>
          <a:noFill/>
          <a:ln>
            <a:noFill/>
          </a:ln>
        </p:spPr>
      </p:pic>
      <p:sp>
        <p:nvSpPr>
          <p:cNvPr id="414" name="Google Shape;414;p43"/>
          <p:cNvSpPr txBox="1">
            <a:spLocks noGrp="1"/>
          </p:cNvSpPr>
          <p:nvPr>
            <p:ph type="title"/>
          </p:nvPr>
        </p:nvSpPr>
        <p:spPr>
          <a:xfrm>
            <a:off x="4232111" y="2708466"/>
            <a:ext cx="1226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dk2"/>
                </a:solidFill>
              </a:rPr>
              <a:t>Step 2</a:t>
            </a:r>
            <a:endParaRPr sz="1800" dirty="0">
              <a:solidFill>
                <a:schemeClr val="dk2"/>
              </a:solidFill>
            </a:endParaRPr>
          </a:p>
        </p:txBody>
      </p:sp>
      <p:sp>
        <p:nvSpPr>
          <p:cNvPr id="415" name="Google Shape;415;p43"/>
          <p:cNvSpPr txBox="1">
            <a:spLocks noGrp="1"/>
          </p:cNvSpPr>
          <p:nvPr>
            <p:ph type="title"/>
          </p:nvPr>
        </p:nvSpPr>
        <p:spPr>
          <a:xfrm>
            <a:off x="6786578" y="2571750"/>
            <a:ext cx="1226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dk2"/>
                </a:solidFill>
              </a:rPr>
              <a:t>Step 3</a:t>
            </a:r>
            <a:endParaRPr sz="1800">
              <a:solidFill>
                <a:schemeClr val="dk2"/>
              </a:solidFill>
            </a:endParaRPr>
          </a:p>
        </p:txBody>
      </p:sp>
      <p:sp>
        <p:nvSpPr>
          <p:cNvPr id="417" name="Google Shape;417;p43"/>
          <p:cNvSpPr txBox="1">
            <a:spLocks noGrp="1"/>
          </p:cNvSpPr>
          <p:nvPr>
            <p:ph type="subTitle" idx="4294967295"/>
          </p:nvPr>
        </p:nvSpPr>
        <p:spPr>
          <a:xfrm>
            <a:off x="1214414" y="2214560"/>
            <a:ext cx="1853400" cy="752400"/>
          </a:xfrm>
          <a:prstGeom prst="rect">
            <a:avLst/>
          </a:prstGeom>
        </p:spPr>
        <p:txBody>
          <a:bodyPr spcFirstLastPara="1" wrap="square" lIns="91425" tIns="91425" rIns="91425" bIns="91425" anchor="t" anchorCtr="0">
            <a:noAutofit/>
          </a:bodyPr>
          <a:lstStyle/>
          <a:p>
            <a:pPr marL="0" lvl="0" indent="0" algn="just">
              <a:spcAft>
                <a:spcPts val="1600"/>
              </a:spcAft>
              <a:buNone/>
            </a:pPr>
            <a:r>
              <a:rPr lang="id-ID" sz="1600" dirty="0">
                <a:solidFill>
                  <a:schemeClr val="tx1">
                    <a:lumMod val="50000"/>
                  </a:schemeClr>
                </a:solidFill>
                <a:latin typeface="Times New Roman" panose="02020603050405020304" pitchFamily="18" charset="0"/>
                <a:cs typeface="Times New Roman" panose="02020603050405020304" pitchFamily="18" charset="0"/>
              </a:rPr>
              <a:t>O</a:t>
            </a:r>
            <a:r>
              <a:rPr lang="pl-PL" sz="1600" dirty="0">
                <a:solidFill>
                  <a:schemeClr val="tx1">
                    <a:lumMod val="50000"/>
                  </a:schemeClr>
                </a:solidFill>
                <a:latin typeface="Times New Roman" panose="02020603050405020304" pitchFamily="18" charset="0"/>
                <a:cs typeface="Times New Roman" panose="02020603050405020304" pitchFamily="18" charset="0"/>
              </a:rPr>
              <a:t>leskanlah sampel bakteri pada kaca objek mikroskop</a:t>
            </a:r>
            <a:endParaRPr sz="16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419" name="Google Shape;419;p43"/>
          <p:cNvSpPr txBox="1">
            <a:spLocks noGrp="1"/>
          </p:cNvSpPr>
          <p:nvPr>
            <p:ph type="subTitle" idx="4294967295"/>
          </p:nvPr>
        </p:nvSpPr>
        <p:spPr>
          <a:xfrm>
            <a:off x="3000364" y="1142990"/>
            <a:ext cx="5038456" cy="1014211"/>
          </a:xfrm>
          <a:prstGeom prst="rect">
            <a:avLst/>
          </a:prstGeom>
        </p:spPr>
        <p:txBody>
          <a:bodyPr spcFirstLastPara="1" wrap="square" lIns="91425" tIns="91425" rIns="91425" bIns="91425" anchor="t" anchorCtr="0">
            <a:noAutofit/>
          </a:bodyPr>
          <a:lstStyle/>
          <a:p>
            <a:pPr marL="0" lvl="0" indent="0" algn="just">
              <a:spcAft>
                <a:spcPts val="1600"/>
              </a:spcAft>
              <a:buNone/>
            </a:pPr>
            <a:r>
              <a:rPr lang="id-ID" sz="1400" dirty="0">
                <a:solidFill>
                  <a:schemeClr val="tx1">
                    <a:lumMod val="50000"/>
                  </a:schemeClr>
                </a:solidFill>
                <a:latin typeface="Times New Roman" panose="02020603050405020304" pitchFamily="18" charset="0"/>
                <a:cs typeface="Times New Roman" panose="02020603050405020304" pitchFamily="18" charset="0"/>
              </a:rPr>
              <a:t>Panaskan kaca objek diatas api terbuka secara berulang, panas dari api tersebut dapat menempelkan bakteri pada kaca agar tidak hanyut jika kita menggunakan bahan kimia di langkah selanjutnya</a:t>
            </a:r>
            <a:endParaRPr sz="14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420" name="Google Shape;420;p43"/>
          <p:cNvSpPr txBox="1">
            <a:spLocks noGrp="1"/>
          </p:cNvSpPr>
          <p:nvPr>
            <p:ph type="subTitle" idx="4294967295"/>
          </p:nvPr>
        </p:nvSpPr>
        <p:spPr>
          <a:xfrm>
            <a:off x="5459310" y="3701152"/>
            <a:ext cx="3105980" cy="752400"/>
          </a:xfrm>
          <a:prstGeom prst="rect">
            <a:avLst/>
          </a:prstGeom>
        </p:spPr>
        <p:txBody>
          <a:bodyPr spcFirstLastPara="1" wrap="square" lIns="91425" tIns="91425" rIns="91425" bIns="91425" anchor="t" anchorCtr="0">
            <a:noAutofit/>
          </a:bodyPr>
          <a:lstStyle/>
          <a:p>
            <a:pPr marL="0" lvl="0" indent="0" algn="just">
              <a:spcAft>
                <a:spcPts val="1600"/>
              </a:spcAft>
              <a:buNone/>
            </a:pPr>
            <a:r>
              <a:rPr lang="id-ID" sz="1400" dirty="0">
                <a:solidFill>
                  <a:schemeClr val="tx1">
                    <a:lumMod val="50000"/>
                  </a:schemeClr>
                </a:solidFill>
                <a:latin typeface="Times New Roman" panose="02020603050405020304" pitchFamily="18" charset="0"/>
                <a:cs typeface="Times New Roman" panose="02020603050405020304" pitchFamily="18" charset="0"/>
              </a:rPr>
              <a:t>T</a:t>
            </a:r>
            <a:r>
              <a:rPr lang="sv-SE" sz="1400" dirty="0">
                <a:solidFill>
                  <a:schemeClr val="tx1">
                    <a:lumMod val="50000"/>
                  </a:schemeClr>
                </a:solidFill>
                <a:latin typeface="Times New Roman" panose="02020603050405020304" pitchFamily="18" charset="0"/>
                <a:cs typeface="Times New Roman" panose="02020603050405020304" pitchFamily="18" charset="0"/>
              </a:rPr>
              <a:t>ambahkan beberapa tetes  cairan kristal violet pada sampel bakteri dan lihatlah pada mikroskop</a:t>
            </a:r>
            <a:endParaRPr sz="1400" dirty="0">
              <a:solidFill>
                <a:schemeClr val="tx1">
                  <a:lumMod val="50000"/>
                </a:schemeClr>
              </a:solidFill>
              <a:latin typeface="Times New Roman" panose="02020603050405020304" pitchFamily="18" charset="0"/>
              <a:cs typeface="Times New Roman" panose="02020603050405020304" pitchFamily="18" charset="0"/>
            </a:endParaRPr>
          </a:p>
        </p:txBody>
      </p:sp>
      <p:pic>
        <p:nvPicPr>
          <p:cNvPr id="421" name="Google Shape;421;p43"/>
          <p:cNvPicPr preferRelativeResize="0"/>
          <p:nvPr/>
        </p:nvPicPr>
        <p:blipFill>
          <a:blip r:embed="rId4">
            <a:alphaModFix amt="80000"/>
          </a:blip>
          <a:stretch>
            <a:fillRect/>
          </a:stretch>
        </p:blipFill>
        <p:spPr>
          <a:xfrm rot="-5400000">
            <a:off x="4535627" y="2173125"/>
            <a:ext cx="640240" cy="198050"/>
          </a:xfrm>
          <a:prstGeom prst="rect">
            <a:avLst/>
          </a:prstGeom>
          <a:noFill/>
          <a:ln>
            <a:noFill/>
          </a:ln>
        </p:spPr>
      </p:pic>
      <p:pic>
        <p:nvPicPr>
          <p:cNvPr id="423" name="Google Shape;423;p43"/>
          <p:cNvPicPr preferRelativeResize="0"/>
          <p:nvPr/>
        </p:nvPicPr>
        <p:blipFill>
          <a:blip r:embed="rId4">
            <a:alphaModFix amt="80000"/>
          </a:blip>
          <a:stretch>
            <a:fillRect/>
          </a:stretch>
        </p:blipFill>
        <p:spPr>
          <a:xfrm rot="5400000">
            <a:off x="7244144" y="3328630"/>
            <a:ext cx="425926" cy="198050"/>
          </a:xfrm>
          <a:prstGeom prst="rect">
            <a:avLst/>
          </a:prstGeom>
          <a:noFill/>
          <a:ln>
            <a:noFill/>
          </a:ln>
        </p:spPr>
      </p:pic>
      <p:pic>
        <p:nvPicPr>
          <p:cNvPr id="424" name="Google Shape;424;p43"/>
          <p:cNvPicPr preferRelativeResize="0"/>
          <p:nvPr/>
        </p:nvPicPr>
        <p:blipFill>
          <a:blip r:embed="rId4">
            <a:alphaModFix amt="80000"/>
          </a:blip>
          <a:stretch>
            <a:fillRect/>
          </a:stretch>
        </p:blipFill>
        <p:spPr>
          <a:xfrm rot="5400000">
            <a:off x="1814856" y="1899870"/>
            <a:ext cx="425926" cy="198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9" name="Google Shape;409;p43"/>
          <p:cNvSpPr txBox="1">
            <a:spLocks noGrp="1"/>
          </p:cNvSpPr>
          <p:nvPr>
            <p:ph type="title"/>
          </p:nvPr>
        </p:nvSpPr>
        <p:spPr>
          <a:xfrm>
            <a:off x="1643042" y="3214692"/>
            <a:ext cx="1226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dk2"/>
                </a:solidFill>
              </a:rPr>
              <a:t>Step </a:t>
            </a:r>
            <a:r>
              <a:rPr lang="id-ID" sz="1800" dirty="0">
                <a:solidFill>
                  <a:schemeClr val="dk2"/>
                </a:solidFill>
              </a:rPr>
              <a:t>4</a:t>
            </a:r>
            <a:endParaRPr sz="1800">
              <a:solidFill>
                <a:schemeClr val="dk2"/>
              </a:solidFill>
            </a:endParaRPr>
          </a:p>
        </p:txBody>
      </p:sp>
      <p:pic>
        <p:nvPicPr>
          <p:cNvPr id="410" name="Google Shape;410;p43"/>
          <p:cNvPicPr preferRelativeResize="0"/>
          <p:nvPr/>
        </p:nvPicPr>
        <p:blipFill>
          <a:blip r:embed="rId3">
            <a:alphaModFix amt="86000"/>
          </a:blip>
          <a:stretch>
            <a:fillRect/>
          </a:stretch>
        </p:blipFill>
        <p:spPr>
          <a:xfrm rot="729280">
            <a:off x="5202987" y="686775"/>
            <a:ext cx="1168516" cy="689430"/>
          </a:xfrm>
          <a:prstGeom prst="rect">
            <a:avLst/>
          </a:prstGeom>
          <a:noFill/>
          <a:ln>
            <a:noFill/>
          </a:ln>
        </p:spPr>
      </p:pic>
      <p:sp>
        <p:nvSpPr>
          <p:cNvPr id="414" name="Google Shape;414;p43"/>
          <p:cNvSpPr txBox="1">
            <a:spLocks noGrp="1"/>
          </p:cNvSpPr>
          <p:nvPr>
            <p:ph type="title"/>
          </p:nvPr>
        </p:nvSpPr>
        <p:spPr>
          <a:xfrm>
            <a:off x="5143504" y="714362"/>
            <a:ext cx="1226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dk2"/>
                </a:solidFill>
              </a:rPr>
              <a:t>Step </a:t>
            </a:r>
            <a:r>
              <a:rPr lang="id-ID" sz="1800" dirty="0">
                <a:solidFill>
                  <a:schemeClr val="dk2"/>
                </a:solidFill>
              </a:rPr>
              <a:t>5</a:t>
            </a:r>
            <a:endParaRPr sz="1800">
              <a:solidFill>
                <a:schemeClr val="dk2"/>
              </a:solidFill>
            </a:endParaRPr>
          </a:p>
        </p:txBody>
      </p:sp>
      <p:sp>
        <p:nvSpPr>
          <p:cNvPr id="417" name="Google Shape;417;p43"/>
          <p:cNvSpPr txBox="1">
            <a:spLocks noGrp="1"/>
          </p:cNvSpPr>
          <p:nvPr>
            <p:ph type="subTitle" idx="4294967295"/>
          </p:nvPr>
        </p:nvSpPr>
        <p:spPr>
          <a:xfrm>
            <a:off x="1285852" y="1428742"/>
            <a:ext cx="1853400" cy="752400"/>
          </a:xfrm>
          <a:prstGeom prst="rect">
            <a:avLst/>
          </a:prstGeom>
        </p:spPr>
        <p:txBody>
          <a:bodyPr spcFirstLastPara="1" wrap="square" lIns="91425" tIns="91425" rIns="91425" bIns="91425" anchor="t" anchorCtr="0">
            <a:noAutofit/>
          </a:bodyPr>
          <a:lstStyle/>
          <a:p>
            <a:pPr marL="0" lvl="0" indent="0" algn="ctr">
              <a:spcAft>
                <a:spcPts val="1600"/>
              </a:spcAft>
              <a:buNone/>
            </a:pPr>
            <a:r>
              <a:rPr lang="id-ID" sz="1400" dirty="0">
                <a:solidFill>
                  <a:schemeClr val="tx1">
                    <a:lumMod val="50000"/>
                  </a:schemeClr>
                </a:solidFill>
                <a:latin typeface="Times New Roman" panose="02020603050405020304" pitchFamily="18" charset="0"/>
                <a:cs typeface="Times New Roman" panose="02020603050405020304" pitchFamily="18" charset="0"/>
              </a:rPr>
              <a:t>Tambahkan yodium pada sampel</a:t>
            </a:r>
            <a:endParaRPr sz="14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419" name="Google Shape;419;p43"/>
          <p:cNvSpPr txBox="1">
            <a:spLocks noGrp="1"/>
          </p:cNvSpPr>
          <p:nvPr>
            <p:ph type="subTitle" idx="4294967295"/>
          </p:nvPr>
        </p:nvSpPr>
        <p:spPr>
          <a:xfrm>
            <a:off x="3428992" y="2071684"/>
            <a:ext cx="5038456" cy="2500330"/>
          </a:xfrm>
          <a:prstGeom prst="rect">
            <a:avLst/>
          </a:prstGeom>
        </p:spPr>
        <p:txBody>
          <a:bodyPr spcFirstLastPara="1" wrap="square" lIns="91425" tIns="91425" rIns="91425" bIns="91425" anchor="t" anchorCtr="0">
            <a:noAutofit/>
          </a:bodyPr>
          <a:lstStyle/>
          <a:p>
            <a:pPr marL="0" lvl="0" indent="0" algn="just">
              <a:spcAft>
                <a:spcPts val="1600"/>
              </a:spcAft>
              <a:buNone/>
            </a:pPr>
            <a:r>
              <a:rPr lang="id-ID" sz="1400" dirty="0">
                <a:solidFill>
                  <a:schemeClr val="tx1">
                    <a:lumMod val="50000"/>
                  </a:schemeClr>
                </a:solidFill>
                <a:latin typeface="Times New Roman" panose="02020603050405020304" pitchFamily="18" charset="0"/>
                <a:cs typeface="Times New Roman" panose="02020603050405020304" pitchFamily="18" charset="0"/>
              </a:rPr>
              <a:t>Cucilah bakteri menggunakan alkohol dan lihatlah apa yang terjadi. Jika bakteri positif maka dinding sel akan menyusut dan jenis kapsul akan larut, jika bakteri negatif maka dinding sel akan menyusut dan juga lapisan luar pada lapisan ganda fosfolipid akan hanyut karna dehidrasi sifat alkohol. pada bakteri negatif, dinding sel sangat tipis dan molekul kristal violet serta yodium akan ikut hanyut sehingga bakteri gram negatif akan kehilangan warna atau terlihat transparan dibawah mikroskop, tetapi berbeda dengan bakteri positip, bakteri akan memunculkan warna ungu karna mempertahankan pewarnaan kristal violet</a:t>
            </a:r>
            <a:endParaRPr sz="1400" dirty="0">
              <a:solidFill>
                <a:schemeClr val="tx1">
                  <a:lumMod val="50000"/>
                </a:schemeClr>
              </a:solidFill>
              <a:latin typeface="Times New Roman" panose="02020603050405020304" pitchFamily="18" charset="0"/>
              <a:cs typeface="Times New Roman" panose="02020603050405020304" pitchFamily="18" charset="0"/>
            </a:endParaRPr>
          </a:p>
        </p:txBody>
      </p:sp>
      <p:pic>
        <p:nvPicPr>
          <p:cNvPr id="421" name="Google Shape;421;p43"/>
          <p:cNvPicPr preferRelativeResize="0"/>
          <p:nvPr/>
        </p:nvPicPr>
        <p:blipFill>
          <a:blip r:embed="rId4">
            <a:alphaModFix amt="80000"/>
          </a:blip>
          <a:stretch>
            <a:fillRect/>
          </a:stretch>
        </p:blipFill>
        <p:spPr>
          <a:xfrm rot="5400000">
            <a:off x="5493913" y="1649837"/>
            <a:ext cx="640240" cy="198050"/>
          </a:xfrm>
          <a:prstGeom prst="rect">
            <a:avLst/>
          </a:prstGeom>
          <a:noFill/>
          <a:ln>
            <a:noFill/>
          </a:ln>
        </p:spPr>
      </p:pic>
      <p:pic>
        <p:nvPicPr>
          <p:cNvPr id="424" name="Google Shape;424;p43"/>
          <p:cNvPicPr preferRelativeResize="0"/>
          <p:nvPr/>
        </p:nvPicPr>
        <p:blipFill>
          <a:blip r:embed="rId4">
            <a:alphaModFix amt="80000"/>
          </a:blip>
          <a:stretch>
            <a:fillRect/>
          </a:stretch>
        </p:blipFill>
        <p:spPr>
          <a:xfrm rot="16200000">
            <a:off x="1643042" y="2500312"/>
            <a:ext cx="928694" cy="214314"/>
          </a:xfrm>
          <a:prstGeom prst="rect">
            <a:avLst/>
          </a:prstGeom>
          <a:noFill/>
          <a:ln>
            <a:noFill/>
          </a:ln>
        </p:spPr>
      </p:pic>
      <p:pic>
        <p:nvPicPr>
          <p:cNvPr id="19" name="Google Shape;410;p43"/>
          <p:cNvPicPr preferRelativeResize="0"/>
          <p:nvPr/>
        </p:nvPicPr>
        <p:blipFill>
          <a:blip r:embed="rId3">
            <a:alphaModFix amt="86000"/>
          </a:blip>
          <a:stretch>
            <a:fillRect/>
          </a:stretch>
        </p:blipFill>
        <p:spPr>
          <a:xfrm rot="729280">
            <a:off x="1631087" y="3187105"/>
            <a:ext cx="1168516" cy="689430"/>
          </a:xfrm>
          <a:prstGeom prst="rect">
            <a:avLst/>
          </a:prstGeom>
          <a:noFill/>
          <a:ln>
            <a:noFill/>
          </a:ln>
        </p:spPr>
      </p:pic>
    </p:spTree>
  </p:cSld>
  <p:clrMapOvr>
    <a:masterClrMapping/>
  </p:clrMapOvr>
</p:sld>
</file>

<file path=ppt/theme/theme1.xml><?xml version="1.0" encoding="utf-8"?>
<a:theme xmlns:a="http://schemas.openxmlformats.org/drawingml/2006/main" name="Notebook Lesson by Slidesgo">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TotalTime>
  <Words>471</Words>
  <Application>Microsoft Office PowerPoint</Application>
  <PresentationFormat>On-screen Show (16:9)</PresentationFormat>
  <Paragraphs>65</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Notebook Lesson by Slidesgo</vt:lpstr>
      <vt:lpstr>Nama Kelompok 7:  1. Jihan allya syahar : 2114051066.  2. Khalida Azzahra : 2114051068.  3. Lutfiatus Sa’diah Rahayu : 2114051070 4. Ussi Apriyani : 2154051002  5. Yasmeen Basir Almadaniah : 2154051004.  </vt:lpstr>
      <vt:lpstr>Mikroorganisme</vt:lpstr>
      <vt:lpstr>PowerPoint Presentation</vt:lpstr>
      <vt:lpstr>Bakteria/bakteri </vt:lpstr>
      <vt:lpstr>Bakteria terbagi dalam berbagai bentuk dan ukuran.  Klasifikasi bakteri berdasarkan bentuk, dibagi menjadi 4 kelompok besar, yaitu : </vt:lpstr>
      <vt:lpstr>PowerPoint Presentation</vt:lpstr>
      <vt:lpstr>Pewarnaan Gram</vt:lpstr>
      <vt:lpstr>Langkah-Langkah :</vt:lpstr>
      <vt:lpstr>Step 4</vt:lpstr>
      <vt:lpstr>Step 6</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NOTEBOOK LESSON</dc:title>
  <dc:creator>acer</dc:creator>
  <cp:lastModifiedBy>Personal</cp:lastModifiedBy>
  <cp:revision>26</cp:revision>
  <dcterms:modified xsi:type="dcterms:W3CDTF">2022-03-10T03:07:19Z</dcterms:modified>
</cp:coreProperties>
</file>