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13"/>
  </p:notesMasterIdLst>
  <p:sldIdLst>
    <p:sldId id="277" r:id="rId2"/>
    <p:sldId id="258" r:id="rId3"/>
    <p:sldId id="266" r:id="rId4"/>
    <p:sldId id="256" r:id="rId5"/>
    <p:sldId id="273" r:id="rId6"/>
    <p:sldId id="257" r:id="rId7"/>
    <p:sldId id="260" r:id="rId8"/>
    <p:sldId id="262" r:id="rId9"/>
    <p:sldId id="261" r:id="rId10"/>
    <p:sldId id="279" r:id="rId11"/>
    <p:sldId id="278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5CC59B-0A89-4AF7-9443-2F489189BA1B}">
  <a:tblStyle styleId="{6F5CC59B-0A89-4AF7-9443-2F489189BA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cc7554a049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cc7554a049_0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cc7554a049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cc7554a049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256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cc7554a049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cc7554a049_0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45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cf7a3c50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cf7a3c50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cf7a3c503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cf7a3c503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cc7554a049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cc7554a049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cf7a3c50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cf7a3c50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cc7554a049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cc7554a049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1994850" y="1697488"/>
            <a:ext cx="5154300" cy="11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97" name="Google Shape;97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3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3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3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3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2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32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3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3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33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714550" y="2543963"/>
            <a:ext cx="37149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746550" y="1478925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291400" y="3279625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 flipH="1">
            <a:off x="794892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 flipH="1">
            <a:off x="-11287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8"/>
          <p:cNvCxnSpPr/>
          <p:nvPr/>
        </p:nvCxnSpPr>
        <p:spPr>
          <a:xfrm flipH="1">
            <a:off x="7093250" y="3935075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8"/>
          <p:cNvCxnSpPr/>
          <p:nvPr/>
        </p:nvCxnSpPr>
        <p:spPr>
          <a:xfrm flipH="1">
            <a:off x="-420450" y="-121600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497763"/>
            <a:ext cx="7717500" cy="16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1514325" y="3278788"/>
            <a:ext cx="6120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68" name="Google Shape;68;p1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1" r:id="rId10"/>
    <p:sldLayoutId id="2147483677" r:id="rId11"/>
    <p:sldLayoutId id="2147483678" r:id="rId12"/>
    <p:sldLayoutId id="214748367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7"/>
          <p:cNvSpPr txBox="1">
            <a:spLocks noGrp="1"/>
          </p:cNvSpPr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400" dirty="0"/>
              <a:t>Introduction For Bacteria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1"/>
          <p:cNvSpPr txBox="1">
            <a:spLocks noGrp="1"/>
          </p:cNvSpPr>
          <p:nvPr>
            <p:ph type="subTitle" idx="1"/>
          </p:nvPr>
        </p:nvSpPr>
        <p:spPr>
          <a:xfrm>
            <a:off x="575142" y="1042106"/>
            <a:ext cx="5486991" cy="28074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6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>
                <a:latin typeface="+mj-lt"/>
              </a:rPr>
              <a:t>Sampel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bakteri</a:t>
            </a:r>
            <a:r>
              <a:rPr lang="en-ID" sz="1600" dirty="0">
                <a:latin typeface="+mj-lt"/>
              </a:rPr>
              <a:t> gram </a:t>
            </a:r>
            <a:r>
              <a:rPr lang="en-ID" sz="1600" dirty="0" err="1">
                <a:latin typeface="+mj-lt"/>
              </a:rPr>
              <a:t>negatif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transparan</a:t>
            </a:r>
            <a:r>
              <a:rPr lang="en-ID" sz="1600" dirty="0">
                <a:latin typeface="+mj-lt"/>
              </a:rPr>
              <a:t> dan </a:t>
            </a:r>
            <a:r>
              <a:rPr lang="en-ID" sz="1600" dirty="0" err="1">
                <a:latin typeface="+mj-lt"/>
              </a:rPr>
              <a:t>bakteri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positif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berwarna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unggu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kemudian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ditambahkan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pewarna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kemerahan</a:t>
            </a:r>
            <a:r>
              <a:rPr lang="en-ID" sz="1600" dirty="0">
                <a:latin typeface="+mj-lt"/>
              </a:rPr>
              <a:t>(safranin) dan </a:t>
            </a:r>
            <a:r>
              <a:rPr lang="en-ID" sz="1600" dirty="0" err="1">
                <a:latin typeface="+mj-lt"/>
              </a:rPr>
              <a:t>akan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berubah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warna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menjadi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merah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muda</a:t>
            </a:r>
            <a:r>
              <a:rPr lang="en-ID" sz="1600" dirty="0">
                <a:latin typeface="+mj-lt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6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latin typeface="+mj-lt"/>
              </a:rPr>
              <a:t>Gram </a:t>
            </a:r>
            <a:r>
              <a:rPr lang="en-ID" sz="1600" dirty="0" err="1">
                <a:latin typeface="+mj-lt"/>
              </a:rPr>
              <a:t>positif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lebih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mudah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diobati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dengan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antibiotik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karena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hanya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memiliki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fospolipid</a:t>
            </a:r>
            <a:r>
              <a:rPr lang="en-ID" sz="1600" dirty="0">
                <a:latin typeface="+mj-lt"/>
              </a:rPr>
              <a:t> bilayer </a:t>
            </a:r>
            <a:r>
              <a:rPr lang="en-ID" sz="1600" dirty="0" err="1">
                <a:latin typeface="+mj-lt"/>
              </a:rPr>
              <a:t>bakteri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tetapi</a:t>
            </a:r>
            <a:r>
              <a:rPr lang="en-ID" sz="1600" dirty="0">
                <a:latin typeface="+mj-lt"/>
              </a:rPr>
              <a:t> gram </a:t>
            </a:r>
            <a:r>
              <a:rPr lang="en-ID" sz="1600" dirty="0" err="1">
                <a:latin typeface="+mj-lt"/>
              </a:rPr>
              <a:t>negatif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lebih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sulit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karena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memiliki</a:t>
            </a:r>
            <a:r>
              <a:rPr lang="en-ID" sz="1600" dirty="0">
                <a:latin typeface="+mj-lt"/>
              </a:rPr>
              <a:t> bilayer </a:t>
            </a:r>
            <a:r>
              <a:rPr lang="en-ID" sz="1600" dirty="0" err="1">
                <a:latin typeface="+mj-lt"/>
              </a:rPr>
              <a:t>fospolipid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ganda</a:t>
            </a:r>
            <a:endParaRPr sz="16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34839A-36E9-49DD-BDBB-6D32196C5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564" y="2698044"/>
            <a:ext cx="2579680" cy="882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7A6DF1-0489-478A-B8CD-336AE05A4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779" y="1327900"/>
            <a:ext cx="2103079" cy="97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644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7"/>
          <p:cNvSpPr txBox="1">
            <a:spLocks noGrp="1"/>
          </p:cNvSpPr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/>
              <a:t>Sekian</a:t>
            </a:r>
            <a:r>
              <a:rPr lang="en-US" sz="4000" dirty="0"/>
              <a:t> &amp; </a:t>
            </a:r>
            <a:r>
              <a:rPr lang="en-US" sz="4000" dirty="0" err="1"/>
              <a:t>Terima</a:t>
            </a:r>
            <a:r>
              <a:rPr lang="en-US" sz="4000" dirty="0"/>
              <a:t> Kasih 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4159413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>
            <a:spLocks noGrp="1"/>
          </p:cNvSpPr>
          <p:nvPr>
            <p:ph type="title"/>
          </p:nvPr>
        </p:nvSpPr>
        <p:spPr>
          <a:xfrm>
            <a:off x="2485581" y="1095652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dirty="0"/>
              <a:t>K</a:t>
            </a:r>
            <a:r>
              <a:rPr lang="en" b="1" dirty="0"/>
              <a:t>elompok 4</a:t>
            </a:r>
            <a:endParaRPr b="1" dirty="0"/>
          </a:p>
        </p:txBody>
      </p:sp>
      <p:sp>
        <p:nvSpPr>
          <p:cNvPr id="265" name="Google Shape;265;p38"/>
          <p:cNvSpPr txBox="1">
            <a:spLocks noGrp="1"/>
          </p:cNvSpPr>
          <p:nvPr>
            <p:ph type="subTitle" idx="4"/>
          </p:nvPr>
        </p:nvSpPr>
        <p:spPr>
          <a:xfrm>
            <a:off x="1794933" y="2064038"/>
            <a:ext cx="5215468" cy="1977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D" sz="1600" b="1" dirty="0"/>
              <a:t>Hana </a:t>
            </a:r>
            <a:r>
              <a:rPr lang="en-ID" sz="1600" b="1" dirty="0" err="1"/>
              <a:t>Adilah</a:t>
            </a:r>
            <a:r>
              <a:rPr lang="en-ID" sz="1600" b="1" dirty="0"/>
              <a:t> </a:t>
            </a:r>
            <a:r>
              <a:rPr lang="en-ID" sz="1600" b="1" dirty="0" err="1"/>
              <a:t>Saputri</a:t>
            </a:r>
            <a:r>
              <a:rPr lang="en-ID" sz="1600" b="1" dirty="0"/>
              <a:t> 2114051038</a:t>
            </a:r>
          </a:p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D" sz="1600" b="1" dirty="0"/>
              <a:t>Nyoman Tri </a:t>
            </a:r>
            <a:r>
              <a:rPr lang="en-ID" sz="1600" b="1" dirty="0" err="1"/>
              <a:t>Gangga</a:t>
            </a:r>
            <a:r>
              <a:rPr lang="en-ID" sz="1600" b="1" dirty="0"/>
              <a:t> Pebriana_2114051042</a:t>
            </a:r>
          </a:p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D" sz="1600" b="1" dirty="0"/>
              <a:t>Tri </a:t>
            </a:r>
            <a:r>
              <a:rPr lang="en-ID" sz="1600" b="1" dirty="0" err="1"/>
              <a:t>Risma</a:t>
            </a:r>
            <a:r>
              <a:rPr lang="en-ID" sz="1600" b="1" dirty="0"/>
              <a:t> Sari_2114051034</a:t>
            </a:r>
          </a:p>
          <a:p>
            <a:pPr marL="342900" algn="l">
              <a:lnSpc>
                <a:spcPct val="150000"/>
              </a:lnSpc>
              <a:buFont typeface="Montserrat"/>
              <a:buAutoNum type="arabicPeriod"/>
            </a:pPr>
            <a:r>
              <a:rPr lang="en-ID" sz="1600" b="1" dirty="0"/>
              <a:t>Wanda </a:t>
            </a:r>
            <a:r>
              <a:rPr lang="en-ID" sz="1600" b="1" dirty="0" err="1"/>
              <a:t>Rahma</a:t>
            </a:r>
            <a:r>
              <a:rPr lang="en-ID" sz="1600" b="1" dirty="0"/>
              <a:t> Azzahra_2114051036</a:t>
            </a:r>
          </a:p>
          <a:p>
            <a:pPr marL="342900" algn="l">
              <a:lnSpc>
                <a:spcPct val="150000"/>
              </a:lnSpc>
              <a:buFont typeface="Montserrat"/>
              <a:buAutoNum type="arabicPeriod"/>
            </a:pPr>
            <a:r>
              <a:rPr lang="en-ID" sz="1600" b="1" dirty="0" err="1"/>
              <a:t>Yulia</a:t>
            </a:r>
            <a:r>
              <a:rPr lang="en-ID" sz="1600" b="1" dirty="0"/>
              <a:t> </a:t>
            </a:r>
            <a:r>
              <a:rPr lang="en-ID" sz="1600" b="1" dirty="0" err="1"/>
              <a:t>Nurainy</a:t>
            </a:r>
            <a:r>
              <a:rPr lang="en-ID" sz="1600" b="1" dirty="0"/>
              <a:t> 2114051040</a:t>
            </a:r>
          </a:p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ID" sz="1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>
            <a:spLocks noGrp="1"/>
          </p:cNvSpPr>
          <p:nvPr>
            <p:ph type="subTitle" idx="1"/>
          </p:nvPr>
        </p:nvSpPr>
        <p:spPr>
          <a:xfrm>
            <a:off x="553001" y="410834"/>
            <a:ext cx="3689853" cy="41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MIKRO-ORGANISME =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Mikro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berarti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struktur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sangat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kecil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mikroskopis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sedangkan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organisme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makhluk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Jadi,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organisme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diamati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telanjang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memerlukan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mikroskop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dilihat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Mikroorganisme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Makhluk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kecil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struktur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6" name="Google Shape;324;p44">
            <a:extLst>
              <a:ext uri="{FF2B5EF4-FFF2-40B4-BE49-F238E27FC236}">
                <a16:creationId xmlns:a16="http://schemas.microsoft.com/office/drawing/2014/main" id="{7CD7E8DC-22CB-49FC-8EB6-A25FC2C8C317}"/>
              </a:ext>
            </a:extLst>
          </p:cNvPr>
          <p:cNvSpPr txBox="1">
            <a:spLocks/>
          </p:cNvSpPr>
          <p:nvPr/>
        </p:nvSpPr>
        <p:spPr>
          <a:xfrm>
            <a:off x="4572000" y="677007"/>
            <a:ext cx="4301225" cy="7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klasifikasikan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mikro-organisme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disebut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mikroba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en-US" dirty="0"/>
          </a:p>
        </p:txBody>
      </p:sp>
      <p:sp>
        <p:nvSpPr>
          <p:cNvPr id="9" name="Google Shape;494;p53">
            <a:extLst>
              <a:ext uri="{FF2B5EF4-FFF2-40B4-BE49-F238E27FC236}">
                <a16:creationId xmlns:a16="http://schemas.microsoft.com/office/drawing/2014/main" id="{F0A23268-3915-4900-B3D3-C44D7B5EAD84}"/>
              </a:ext>
            </a:extLst>
          </p:cNvPr>
          <p:cNvSpPr txBox="1"/>
          <p:nvPr/>
        </p:nvSpPr>
        <p:spPr>
          <a:xfrm>
            <a:off x="6846630" y="3176859"/>
            <a:ext cx="2345163" cy="44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Times New Roman" panose="02020603050405020304" pitchFamily="18" charset="0"/>
                <a:ea typeface="Vidaloka"/>
                <a:cs typeface="Vidaloka"/>
                <a:sym typeface="Vidaloka"/>
              </a:rPr>
              <a:t>Protozoa  </a:t>
            </a:r>
            <a:endParaRPr lang="en-US" sz="1800" dirty="0">
              <a:solidFill>
                <a:schemeClr val="dk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DFF007-D003-46CD-A514-1CEAB2554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280" y="1988657"/>
            <a:ext cx="756354" cy="1009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BCA573-8072-4E30-8828-8F12A5A37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861" y="3777118"/>
            <a:ext cx="1405361" cy="78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Google Shape;494;p53">
            <a:extLst>
              <a:ext uri="{FF2B5EF4-FFF2-40B4-BE49-F238E27FC236}">
                <a16:creationId xmlns:a16="http://schemas.microsoft.com/office/drawing/2014/main" id="{E6B91D7F-8529-4C3E-B03A-2E9E6A988623}"/>
              </a:ext>
            </a:extLst>
          </p:cNvPr>
          <p:cNvSpPr txBox="1"/>
          <p:nvPr/>
        </p:nvSpPr>
        <p:spPr>
          <a:xfrm>
            <a:off x="4972861" y="3195818"/>
            <a:ext cx="1117600" cy="429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Times New Roman" panose="02020603050405020304" pitchFamily="18" charset="0"/>
                <a:ea typeface="Vidaloka"/>
                <a:cs typeface="Vidaloka"/>
                <a:sym typeface="Vidaloka"/>
              </a:rPr>
              <a:t>Alga  </a:t>
            </a:r>
            <a:endParaRPr lang="en-US" sz="1800" dirty="0">
              <a:solidFill>
                <a:schemeClr val="dk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15" name="Google Shape;494;p53">
            <a:extLst>
              <a:ext uri="{FF2B5EF4-FFF2-40B4-BE49-F238E27FC236}">
                <a16:creationId xmlns:a16="http://schemas.microsoft.com/office/drawing/2014/main" id="{3CB36D4D-16DB-4321-ACCF-07F7EA09C84F}"/>
              </a:ext>
            </a:extLst>
          </p:cNvPr>
          <p:cNvSpPr txBox="1"/>
          <p:nvPr/>
        </p:nvSpPr>
        <p:spPr>
          <a:xfrm>
            <a:off x="4267200" y="1408733"/>
            <a:ext cx="2345163" cy="44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Times New Roman" panose="02020603050405020304" pitchFamily="18" charset="0"/>
                <a:ea typeface="Vidaloka"/>
                <a:cs typeface="Vidaloka"/>
                <a:sym typeface="Vidaloka"/>
              </a:rPr>
              <a:t>Bakteri</a:t>
            </a:r>
            <a:r>
              <a:rPr lang="en-US" sz="1800" b="1" dirty="0">
                <a:solidFill>
                  <a:schemeClr val="dk1"/>
                </a:solidFill>
                <a:latin typeface="Times New Roman" panose="02020603050405020304" pitchFamily="18" charset="0"/>
                <a:ea typeface="Vidaloka"/>
                <a:cs typeface="Vidaloka"/>
                <a:sym typeface="Vidaloka"/>
              </a:rPr>
              <a:t> </a:t>
            </a:r>
            <a:endParaRPr lang="en-US" sz="1800" dirty="0">
              <a:solidFill>
                <a:schemeClr val="dk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16" name="Google Shape;494;p53">
            <a:extLst>
              <a:ext uri="{FF2B5EF4-FFF2-40B4-BE49-F238E27FC236}">
                <a16:creationId xmlns:a16="http://schemas.microsoft.com/office/drawing/2014/main" id="{E967E554-D057-492D-A92C-4B308AC880E6}"/>
              </a:ext>
            </a:extLst>
          </p:cNvPr>
          <p:cNvSpPr txBox="1"/>
          <p:nvPr/>
        </p:nvSpPr>
        <p:spPr>
          <a:xfrm>
            <a:off x="7426479" y="1367680"/>
            <a:ext cx="1117600" cy="44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Times New Roman" panose="02020603050405020304" pitchFamily="18" charset="0"/>
                <a:ea typeface="Vidaloka"/>
                <a:cs typeface="Vidaloka"/>
                <a:sym typeface="Vidaloka"/>
              </a:rPr>
              <a:t>Jamur</a:t>
            </a:r>
            <a:r>
              <a:rPr lang="en-US" sz="1800" b="1" dirty="0">
                <a:solidFill>
                  <a:schemeClr val="dk1"/>
                </a:solidFill>
                <a:latin typeface="Times New Roman" panose="02020603050405020304" pitchFamily="18" charset="0"/>
                <a:ea typeface="Vidaloka"/>
                <a:cs typeface="Vidaloka"/>
                <a:sym typeface="Vidaloka"/>
              </a:rPr>
              <a:t>  </a:t>
            </a:r>
            <a:endParaRPr lang="en-US" sz="1800" dirty="0">
              <a:solidFill>
                <a:schemeClr val="dk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1521A4-EBD3-4191-9ACB-F8D13D613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4" y="1857375"/>
            <a:ext cx="1466144" cy="733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700B1B-7972-4F9B-A5A0-898A2432D0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7826" y="3743678"/>
            <a:ext cx="1270000" cy="820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>
            <a:spLocks noGrp="1"/>
          </p:cNvSpPr>
          <p:nvPr>
            <p:ph type="subTitle" idx="1"/>
          </p:nvPr>
        </p:nvSpPr>
        <p:spPr>
          <a:xfrm>
            <a:off x="791644" y="496711"/>
            <a:ext cx="5801067" cy="39172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BAKTERI</a:t>
            </a:r>
            <a:endParaRPr lang="en-ID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Disebut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organisme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prokariotik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uniseluler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Uniseluler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namanya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terdiri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tunggal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Jadi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seluruh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tubuh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organisme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terdiri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sel.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organisme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prokariotik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inti yang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tepat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terdefinisi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genetik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bakteri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tersebar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acak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sitoplasma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tipe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primitif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inti yang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terdefinisi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8CF95F-976E-4311-A38C-EE341D3AB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264" y="1253595"/>
            <a:ext cx="1619250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3"/>
          <p:cNvSpPr txBox="1">
            <a:spLocks noGrp="1"/>
          </p:cNvSpPr>
          <p:nvPr>
            <p:ph type="title"/>
          </p:nvPr>
        </p:nvSpPr>
        <p:spPr>
          <a:xfrm>
            <a:off x="713225" y="445024"/>
            <a:ext cx="7832464" cy="881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bentuknya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bakteri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diklasifikasikan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empat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sz="2400" dirty="0"/>
          </a:p>
        </p:txBody>
      </p:sp>
      <p:sp>
        <p:nvSpPr>
          <p:cNvPr id="480" name="Google Shape;480;p53"/>
          <p:cNvSpPr txBox="1"/>
          <p:nvPr/>
        </p:nvSpPr>
        <p:spPr>
          <a:xfrm>
            <a:off x="6715375" y="1913375"/>
            <a:ext cx="1722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2020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1" name="Google Shape;481;p53"/>
          <p:cNvSpPr txBox="1"/>
          <p:nvPr/>
        </p:nvSpPr>
        <p:spPr>
          <a:xfrm>
            <a:off x="2725175" y="1913375"/>
            <a:ext cx="1722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>
              <a:solidFill>
                <a:srgbClr val="02020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2020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2" name="Google Shape;482;p53"/>
          <p:cNvSpPr txBox="1"/>
          <p:nvPr/>
        </p:nvSpPr>
        <p:spPr>
          <a:xfrm>
            <a:off x="4448075" y="3329195"/>
            <a:ext cx="2366525" cy="45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Berbentuk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koma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Vibrio)</a:t>
            </a:r>
            <a:endParaRPr sz="2400" i="1" dirty="0">
              <a:solidFill>
                <a:schemeClr val="dk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483" name="Google Shape;483;p53"/>
          <p:cNvSpPr txBox="1"/>
          <p:nvPr/>
        </p:nvSpPr>
        <p:spPr>
          <a:xfrm>
            <a:off x="4712150" y="3881975"/>
            <a:ext cx="1722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2020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4" name="Google Shape;484;p53"/>
          <p:cNvSpPr txBox="1"/>
          <p:nvPr/>
        </p:nvSpPr>
        <p:spPr>
          <a:xfrm>
            <a:off x="684661" y="3329195"/>
            <a:ext cx="2534473" cy="56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b="1" i="1" dirty="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C</a:t>
            </a:r>
            <a:r>
              <a:rPr lang="en" sz="1800" b="1" i="1" dirty="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occus </a:t>
            </a:r>
            <a:r>
              <a:rPr lang="en" sz="1800" b="1" dirty="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(</a:t>
            </a:r>
            <a:r>
              <a:rPr lang="en-ID" sz="1800" b="1" dirty="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B</a:t>
            </a:r>
            <a:r>
              <a:rPr lang="en" sz="1800" b="1" dirty="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erbentuk bola)</a:t>
            </a:r>
            <a:endParaRPr sz="1800" b="1" dirty="0">
              <a:solidFill>
                <a:schemeClr val="dk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485" name="Google Shape;485;p53"/>
          <p:cNvSpPr txBox="1"/>
          <p:nvPr/>
        </p:nvSpPr>
        <p:spPr>
          <a:xfrm>
            <a:off x="705725" y="3881975"/>
            <a:ext cx="1722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2020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86" name="Google Shape;486;p53"/>
          <p:cNvGrpSpPr/>
          <p:nvPr/>
        </p:nvGrpSpPr>
        <p:grpSpPr>
          <a:xfrm>
            <a:off x="1061626" y="2700425"/>
            <a:ext cx="7013349" cy="667500"/>
            <a:chOff x="1061626" y="2700425"/>
            <a:chExt cx="7013349" cy="667500"/>
          </a:xfrm>
        </p:grpSpPr>
        <p:cxnSp>
          <p:nvCxnSpPr>
            <p:cNvPr id="487" name="Google Shape;487;p53"/>
            <p:cNvCxnSpPr>
              <a:stCxn id="488" idx="3"/>
              <a:endCxn id="489" idx="1"/>
            </p:cNvCxnSpPr>
            <p:nvPr/>
          </p:nvCxnSpPr>
          <p:spPr>
            <a:xfrm>
              <a:off x="2072626" y="3034175"/>
              <a:ext cx="1006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53"/>
            <p:cNvCxnSpPr>
              <a:stCxn id="489" idx="3"/>
              <a:endCxn id="491" idx="1"/>
            </p:cNvCxnSpPr>
            <p:nvPr/>
          </p:nvCxnSpPr>
          <p:spPr>
            <a:xfrm>
              <a:off x="4061175" y="3034175"/>
              <a:ext cx="10215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53"/>
            <p:cNvCxnSpPr>
              <a:stCxn id="491" idx="3"/>
              <a:endCxn id="493" idx="1"/>
            </p:cNvCxnSpPr>
            <p:nvPr/>
          </p:nvCxnSpPr>
          <p:spPr>
            <a:xfrm>
              <a:off x="6064400" y="3034175"/>
              <a:ext cx="10143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88" name="Google Shape;488;p53"/>
            <p:cNvSpPr txBox="1"/>
            <p:nvPr/>
          </p:nvSpPr>
          <p:spPr>
            <a:xfrm>
              <a:off x="1061626" y="2700425"/>
              <a:ext cx="1011000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chemeClr val="accent1"/>
                  </a:solidFill>
                  <a:latin typeface="Vidaloka"/>
                  <a:ea typeface="Vidaloka"/>
                  <a:cs typeface="Vidaloka"/>
                  <a:sym typeface="Vidaloka"/>
                </a:rPr>
                <a:t>01</a:t>
              </a:r>
              <a:endParaRPr sz="35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  <p:sp>
          <p:nvSpPr>
            <p:cNvPr id="489" name="Google Shape;489;p53"/>
            <p:cNvSpPr txBox="1"/>
            <p:nvPr/>
          </p:nvSpPr>
          <p:spPr>
            <a:xfrm>
              <a:off x="3079575" y="2700425"/>
              <a:ext cx="981600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chemeClr val="accent1"/>
                  </a:solidFill>
                  <a:latin typeface="Vidaloka"/>
                  <a:ea typeface="Vidaloka"/>
                  <a:cs typeface="Vidaloka"/>
                  <a:sym typeface="Vidaloka"/>
                </a:rPr>
                <a:t>02</a:t>
              </a:r>
              <a:endParaRPr sz="35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  <p:sp>
          <p:nvSpPr>
            <p:cNvPr id="491" name="Google Shape;491;p53"/>
            <p:cNvSpPr txBox="1"/>
            <p:nvPr/>
          </p:nvSpPr>
          <p:spPr>
            <a:xfrm>
              <a:off x="5082800" y="2700425"/>
              <a:ext cx="981600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chemeClr val="accent1"/>
                  </a:solidFill>
                  <a:latin typeface="Vidaloka"/>
                  <a:ea typeface="Vidaloka"/>
                  <a:cs typeface="Vidaloka"/>
                  <a:sym typeface="Vidaloka"/>
                </a:rPr>
                <a:t>03</a:t>
              </a:r>
              <a:endParaRPr sz="35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  <p:sp>
          <p:nvSpPr>
            <p:cNvPr id="493" name="Google Shape;493;p53"/>
            <p:cNvSpPr txBox="1"/>
            <p:nvPr/>
          </p:nvSpPr>
          <p:spPr>
            <a:xfrm>
              <a:off x="7078675" y="2700425"/>
              <a:ext cx="996300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chemeClr val="accent1"/>
                  </a:solidFill>
                  <a:latin typeface="Vidaloka"/>
                  <a:ea typeface="Vidaloka"/>
                  <a:cs typeface="Vidaloka"/>
                  <a:sym typeface="Vidaloka"/>
                </a:rPr>
                <a:t>04</a:t>
              </a:r>
              <a:endParaRPr sz="35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</p:grpSp>
      <p:sp>
        <p:nvSpPr>
          <p:cNvPr id="494" name="Google Shape;494;p53"/>
          <p:cNvSpPr txBox="1"/>
          <p:nvPr/>
        </p:nvSpPr>
        <p:spPr>
          <a:xfrm>
            <a:off x="2139702" y="1540524"/>
            <a:ext cx="2308373" cy="37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Berbentuk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batang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disebut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Bacillus</a:t>
            </a:r>
            <a:endParaRPr lang="en-US" sz="1800" i="1" dirty="0">
              <a:solidFill>
                <a:schemeClr val="dk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495" name="Google Shape;495;p53"/>
          <p:cNvSpPr txBox="1"/>
          <p:nvPr/>
        </p:nvSpPr>
        <p:spPr>
          <a:xfrm>
            <a:off x="6435050" y="1540521"/>
            <a:ext cx="2588697" cy="414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Berbentuk spiral  disebut </a:t>
            </a:r>
            <a:r>
              <a:rPr lang="nb-NO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spirillum</a:t>
            </a:r>
            <a:endParaRPr lang="nb-NO" sz="2400" i="1" dirty="0">
              <a:solidFill>
                <a:schemeClr val="dk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64F126-C5E7-4299-A446-5C389E525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51642" y="3854102"/>
            <a:ext cx="1114825" cy="728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6EA890-B01C-4D8E-B8EE-2426E89BD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175" y="2076619"/>
            <a:ext cx="1124336" cy="686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1845C7-9D14-4753-8A85-E853D1C8C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6678" y="4022273"/>
            <a:ext cx="1106012" cy="663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49A812-DADF-4193-B89C-972024FB3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8676" y="2078046"/>
            <a:ext cx="1124336" cy="704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2889339" y="399870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dirty="0" err="1"/>
              <a:t>Struktur</a:t>
            </a:r>
            <a:r>
              <a:rPr lang="en-ID" b="1" dirty="0"/>
              <a:t> </a:t>
            </a:r>
            <a:r>
              <a:rPr lang="en-ID" b="1" dirty="0" err="1"/>
              <a:t>Sel</a:t>
            </a:r>
            <a:r>
              <a:rPr lang="en-ID" b="1" dirty="0"/>
              <a:t> </a:t>
            </a:r>
            <a:r>
              <a:rPr lang="en-ID" b="1" dirty="0" err="1"/>
              <a:t>Bakteri</a:t>
            </a:r>
            <a:r>
              <a:rPr lang="en-ID" b="1" dirty="0"/>
              <a:t> </a:t>
            </a:r>
          </a:p>
        </p:txBody>
      </p:sp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5337594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ID" sz="1600" dirty="0">
                <a:latin typeface="+mn-lt"/>
              </a:rPr>
              <a:t>1. </a:t>
            </a:r>
            <a:r>
              <a:rPr lang="en-ID" sz="1600" dirty="0" err="1">
                <a:latin typeface="+mn-lt"/>
              </a:rPr>
              <a:t>Membran</a:t>
            </a:r>
            <a:r>
              <a:rPr lang="en-ID" sz="1600" dirty="0">
                <a:latin typeface="+mn-lt"/>
              </a:rPr>
              <a:t> </a:t>
            </a:r>
            <a:r>
              <a:rPr lang="en-ID" sz="1600" dirty="0" err="1">
                <a:latin typeface="+mn-lt"/>
              </a:rPr>
              <a:t>plasma,Tersusun</a:t>
            </a:r>
            <a:r>
              <a:rPr lang="en-ID" sz="1600" dirty="0">
                <a:latin typeface="+mn-lt"/>
              </a:rPr>
              <a:t> </a:t>
            </a:r>
            <a:r>
              <a:rPr lang="en-ID" sz="1600" dirty="0" err="1">
                <a:latin typeface="+mn-lt"/>
              </a:rPr>
              <a:t>dari</a:t>
            </a:r>
            <a:r>
              <a:rPr lang="en-ID" sz="1600" dirty="0">
                <a:latin typeface="+mn-lt"/>
              </a:rPr>
              <a:t> </a:t>
            </a:r>
            <a:r>
              <a:rPr lang="en-ID" sz="1600" dirty="0" err="1">
                <a:latin typeface="+mn-lt"/>
              </a:rPr>
              <a:t>fosfolipid</a:t>
            </a:r>
            <a:r>
              <a:rPr lang="en-ID" sz="1600" dirty="0">
                <a:latin typeface="+mn-lt"/>
              </a:rPr>
              <a:t> dan protein. </a:t>
            </a:r>
            <a:r>
              <a:rPr lang="en-ID" sz="1600" dirty="0" err="1">
                <a:latin typeface="+mn-lt"/>
              </a:rPr>
              <a:t>Berfungsi</a:t>
            </a:r>
            <a:r>
              <a:rPr lang="en-ID" sz="1600" dirty="0">
                <a:latin typeface="+mn-lt"/>
              </a:rPr>
              <a:t> </a:t>
            </a:r>
            <a:r>
              <a:rPr lang="en-ID" sz="1600" dirty="0" err="1">
                <a:latin typeface="+mn-lt"/>
              </a:rPr>
              <a:t>mengatur</a:t>
            </a:r>
            <a:r>
              <a:rPr lang="en-ID" sz="1600" dirty="0">
                <a:latin typeface="+mn-lt"/>
              </a:rPr>
              <a:t> </a:t>
            </a:r>
            <a:r>
              <a:rPr lang="en-ID" sz="1600" dirty="0" err="1">
                <a:latin typeface="+mn-lt"/>
              </a:rPr>
              <a:t>keluar</a:t>
            </a:r>
            <a:r>
              <a:rPr lang="en-ID" sz="1600" dirty="0">
                <a:latin typeface="+mn-lt"/>
              </a:rPr>
              <a:t> </a:t>
            </a:r>
            <a:r>
              <a:rPr lang="en-ID" sz="1600" dirty="0" err="1">
                <a:latin typeface="+mn-lt"/>
              </a:rPr>
              <a:t>masuknya</a:t>
            </a:r>
            <a:r>
              <a:rPr lang="en-ID" sz="1600" dirty="0">
                <a:latin typeface="+mn-lt"/>
              </a:rPr>
              <a:t> </a:t>
            </a:r>
            <a:r>
              <a:rPr lang="en-ID" sz="1600" dirty="0" err="1">
                <a:latin typeface="+mn-lt"/>
              </a:rPr>
              <a:t>zat</a:t>
            </a:r>
            <a:r>
              <a:rPr lang="en-ID" sz="1600" dirty="0">
                <a:latin typeface="+mn-lt"/>
              </a:rPr>
              <a:t> </a:t>
            </a:r>
            <a:r>
              <a:rPr lang="en-ID" sz="1600" dirty="0" err="1">
                <a:latin typeface="+mn-lt"/>
              </a:rPr>
              <a:t>ke</a:t>
            </a:r>
            <a:r>
              <a:rPr lang="en-ID" sz="1600" dirty="0">
                <a:latin typeface="+mn-lt"/>
              </a:rPr>
              <a:t> </a:t>
            </a:r>
            <a:r>
              <a:rPr lang="en-ID" sz="1600" dirty="0" err="1">
                <a:latin typeface="+mn-lt"/>
              </a:rPr>
              <a:t>sel</a:t>
            </a:r>
            <a:r>
              <a:rPr lang="en-ID" sz="1600" dirty="0">
                <a:latin typeface="+mn-lt"/>
              </a:rPr>
              <a:t> </a:t>
            </a:r>
            <a:r>
              <a:rPr lang="en-ID" sz="1600" dirty="0" err="1">
                <a:latin typeface="+mn-lt"/>
              </a:rPr>
              <a:t>bakteri</a:t>
            </a:r>
            <a:endParaRPr lang="en-ID" sz="16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-ID" sz="16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ID" sz="1600" dirty="0">
                <a:latin typeface="+mn-lt"/>
              </a:rPr>
              <a:t>2. </a:t>
            </a:r>
            <a:r>
              <a:rPr lang="en-ID" sz="1600" dirty="0" err="1">
                <a:latin typeface="+mn-lt"/>
              </a:rPr>
              <a:t>Dinding</a:t>
            </a:r>
            <a:r>
              <a:rPr lang="en-ID" sz="1600" dirty="0">
                <a:latin typeface="+mn-lt"/>
              </a:rPr>
              <a:t> </a:t>
            </a:r>
            <a:r>
              <a:rPr lang="en-ID" sz="1600" dirty="0" err="1">
                <a:latin typeface="+mn-lt"/>
              </a:rPr>
              <a:t>sel</a:t>
            </a:r>
            <a:r>
              <a:rPr lang="en-ID" sz="1600" dirty="0">
                <a:latin typeface="+mn-lt"/>
              </a:rPr>
              <a:t>, </a:t>
            </a:r>
            <a:r>
              <a:rPr lang="en-ID" sz="1600" dirty="0" err="1">
                <a:latin typeface="+mn-lt"/>
              </a:rPr>
              <a:t>Memberikan</a:t>
            </a:r>
            <a:r>
              <a:rPr lang="en-ID" sz="1600" dirty="0">
                <a:latin typeface="+mn-lt"/>
              </a:rPr>
              <a:t> </a:t>
            </a:r>
            <a:r>
              <a:rPr lang="en-ID" sz="1600" dirty="0" err="1">
                <a:latin typeface="+mn-lt"/>
              </a:rPr>
              <a:t>dukungan</a:t>
            </a:r>
            <a:r>
              <a:rPr lang="en-ID" sz="1600" dirty="0">
                <a:latin typeface="+mn-lt"/>
              </a:rPr>
              <a:t> structural pada sel. </a:t>
            </a:r>
            <a:r>
              <a:rPr lang="en-ID" sz="1600" dirty="0" err="1">
                <a:latin typeface="+mn-lt"/>
              </a:rPr>
              <a:t>Didalam</a:t>
            </a:r>
            <a:r>
              <a:rPr lang="en-ID" sz="1600" dirty="0">
                <a:latin typeface="+mn-lt"/>
              </a:rPr>
              <a:t> </a:t>
            </a:r>
            <a:r>
              <a:rPr lang="en-ID" sz="1600" dirty="0" err="1">
                <a:latin typeface="+mn-lt"/>
              </a:rPr>
              <a:t>dinding</a:t>
            </a:r>
            <a:r>
              <a:rPr lang="en-ID" sz="1600" dirty="0">
                <a:latin typeface="+mn-lt"/>
              </a:rPr>
              <a:t> </a:t>
            </a:r>
            <a:r>
              <a:rPr lang="en-ID" sz="1600" dirty="0" err="1">
                <a:latin typeface="+mn-lt"/>
              </a:rPr>
              <a:t>sel</a:t>
            </a:r>
            <a:r>
              <a:rPr lang="en-ID" sz="1600" dirty="0">
                <a:latin typeface="+mn-lt"/>
              </a:rPr>
              <a:t> </a:t>
            </a:r>
            <a:r>
              <a:rPr lang="en-ID" sz="1600" dirty="0" err="1">
                <a:latin typeface="+mn-lt"/>
              </a:rPr>
              <a:t>terdapat</a:t>
            </a:r>
            <a:r>
              <a:rPr lang="en-ID" sz="1600" dirty="0">
                <a:latin typeface="+mn-lt"/>
              </a:rPr>
              <a:t> </a:t>
            </a:r>
            <a:r>
              <a:rPr lang="en-ID" sz="1600" dirty="0" err="1">
                <a:latin typeface="+mn-lt"/>
              </a:rPr>
              <a:t>peptidoglikan</a:t>
            </a:r>
            <a:r>
              <a:rPr lang="en-ID" sz="1600" dirty="0">
                <a:latin typeface="+mn-lt"/>
              </a:rPr>
              <a:t>. </a:t>
            </a:r>
            <a:r>
              <a:rPr lang="en-ID" sz="1600" dirty="0" err="1">
                <a:latin typeface="+mn-lt"/>
              </a:rPr>
              <a:t>Peptidoglikan</a:t>
            </a:r>
            <a:r>
              <a:rPr lang="en-ID" sz="1600" dirty="0">
                <a:latin typeface="+mn-lt"/>
              </a:rPr>
              <a:t> sangat </a:t>
            </a:r>
            <a:r>
              <a:rPr lang="en-ID" sz="1600" dirty="0" err="1">
                <a:latin typeface="+mn-lt"/>
              </a:rPr>
              <a:t>penting</a:t>
            </a:r>
            <a:r>
              <a:rPr lang="en-ID" sz="1600" dirty="0">
                <a:latin typeface="+mn-lt"/>
              </a:rPr>
              <a:t> </a:t>
            </a:r>
            <a:r>
              <a:rPr lang="en-ID" sz="1600" dirty="0" err="1">
                <a:latin typeface="+mn-lt"/>
              </a:rPr>
              <a:t>untuk</a:t>
            </a:r>
            <a:r>
              <a:rPr lang="en-ID" sz="1600" dirty="0">
                <a:latin typeface="+mn-lt"/>
              </a:rPr>
              <a:t> </a:t>
            </a:r>
            <a:r>
              <a:rPr lang="en-ID" sz="1600" dirty="0" err="1">
                <a:latin typeface="+mn-lt"/>
              </a:rPr>
              <a:t>menentukan</a:t>
            </a:r>
            <a:r>
              <a:rPr lang="en-ID" sz="1600" dirty="0">
                <a:latin typeface="+mn-lt"/>
              </a:rPr>
              <a:t> </a:t>
            </a:r>
            <a:r>
              <a:rPr lang="en-ID" sz="1600" dirty="0" err="1">
                <a:latin typeface="+mn-lt"/>
              </a:rPr>
              <a:t>tipe</a:t>
            </a:r>
            <a:r>
              <a:rPr lang="en-ID" sz="1600" dirty="0">
                <a:latin typeface="+mn-lt"/>
              </a:rPr>
              <a:t> </a:t>
            </a:r>
            <a:r>
              <a:rPr lang="en-ID" sz="1600" dirty="0" err="1">
                <a:latin typeface="+mn-lt"/>
              </a:rPr>
              <a:t>sel</a:t>
            </a:r>
            <a:r>
              <a:rPr lang="en-ID" sz="1600" dirty="0">
                <a:latin typeface="+mn-lt"/>
              </a:rPr>
              <a:t> gram </a:t>
            </a:r>
            <a:r>
              <a:rPr lang="en-ID" sz="1600" dirty="0" err="1">
                <a:latin typeface="+mn-lt"/>
              </a:rPr>
              <a:t>postif</a:t>
            </a:r>
            <a:r>
              <a:rPr lang="en-ID" sz="1600" dirty="0">
                <a:latin typeface="+mn-lt"/>
              </a:rPr>
              <a:t> </a:t>
            </a:r>
            <a:r>
              <a:rPr lang="en-ID" sz="1600" dirty="0" err="1">
                <a:latin typeface="+mn-lt"/>
              </a:rPr>
              <a:t>atau</a:t>
            </a:r>
            <a:r>
              <a:rPr lang="en-ID" sz="1600" dirty="0">
                <a:latin typeface="+mn-lt"/>
              </a:rPr>
              <a:t> negative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-ID" sz="16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ID" sz="1600" dirty="0">
                <a:latin typeface="+mn-lt"/>
              </a:rPr>
              <a:t>3. </a:t>
            </a:r>
            <a:r>
              <a:rPr lang="en-ID" sz="1600" dirty="0" err="1">
                <a:latin typeface="+mn-lt"/>
              </a:rPr>
              <a:t>Kapsul</a:t>
            </a:r>
            <a:r>
              <a:rPr lang="en-ID" sz="1600" dirty="0">
                <a:latin typeface="+mn-lt"/>
              </a:rPr>
              <a:t> </a:t>
            </a:r>
            <a:r>
              <a:rPr lang="en-ID" sz="1600" dirty="0" err="1">
                <a:latin typeface="+mn-lt"/>
              </a:rPr>
              <a:t>Lapisan</a:t>
            </a:r>
            <a:r>
              <a:rPr lang="en-ID" sz="1600" dirty="0">
                <a:latin typeface="+mn-lt"/>
              </a:rPr>
              <a:t> </a:t>
            </a:r>
            <a:r>
              <a:rPr lang="en-ID" sz="1600" dirty="0" err="1">
                <a:latin typeface="+mn-lt"/>
              </a:rPr>
              <a:t>lendir</a:t>
            </a:r>
            <a:r>
              <a:rPr lang="en-ID" sz="1600" dirty="0">
                <a:latin typeface="+mn-lt"/>
              </a:rPr>
              <a:t> (</a:t>
            </a:r>
            <a:r>
              <a:rPr lang="en-ID" sz="1600" dirty="0" err="1">
                <a:latin typeface="+mn-lt"/>
              </a:rPr>
              <a:t>lengket</a:t>
            </a:r>
            <a:r>
              <a:rPr lang="en-ID" sz="1600" dirty="0">
                <a:latin typeface="+mn-lt"/>
              </a:rPr>
              <a:t>) yang </a:t>
            </a:r>
            <a:r>
              <a:rPr lang="en-ID" sz="1600" dirty="0" err="1">
                <a:latin typeface="+mn-lt"/>
              </a:rPr>
              <a:t>melindungi</a:t>
            </a:r>
            <a:r>
              <a:rPr lang="en-ID" sz="1600" dirty="0">
                <a:latin typeface="+mn-lt"/>
              </a:rPr>
              <a:t> </a:t>
            </a:r>
            <a:r>
              <a:rPr lang="en-ID" sz="1600" dirty="0" err="1">
                <a:latin typeface="+mn-lt"/>
              </a:rPr>
              <a:t>sel</a:t>
            </a:r>
            <a:r>
              <a:rPr lang="en-ID" sz="1600" dirty="0">
                <a:latin typeface="+mn-lt"/>
              </a:rPr>
              <a:t> </a:t>
            </a:r>
            <a:r>
              <a:rPr lang="en-ID" sz="1600" dirty="0" err="1">
                <a:latin typeface="+mn-lt"/>
              </a:rPr>
              <a:t>dalam</a:t>
            </a:r>
            <a:endParaRPr sz="16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F46220-DC74-4D1B-82DD-599F9CF39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588" y="1593458"/>
            <a:ext cx="2432502" cy="2041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 txBox="1">
            <a:spLocks noGrp="1"/>
          </p:cNvSpPr>
          <p:nvPr>
            <p:ph type="subTitle" idx="1"/>
          </p:nvPr>
        </p:nvSpPr>
        <p:spPr>
          <a:xfrm>
            <a:off x="724799" y="1241733"/>
            <a:ext cx="4039111" cy="33076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latin typeface="+mj-lt"/>
              </a:rPr>
              <a:t>1. Gram </a:t>
            </a:r>
            <a:r>
              <a:rPr lang="en-ID" sz="1600" dirty="0" err="1">
                <a:latin typeface="+mj-lt"/>
              </a:rPr>
              <a:t>positif</a:t>
            </a:r>
            <a:endParaRPr lang="en-ID" sz="16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>
                <a:latin typeface="+mj-lt"/>
              </a:rPr>
              <a:t>Memiliki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dinding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sel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peptidoglikan</a:t>
            </a:r>
            <a:r>
              <a:rPr lang="en-ID" sz="1600" dirty="0">
                <a:latin typeface="+mj-lt"/>
              </a:rPr>
              <a:t> yang </a:t>
            </a:r>
            <a:r>
              <a:rPr lang="en-ID" sz="1600" dirty="0" err="1">
                <a:latin typeface="+mj-lt"/>
              </a:rPr>
              <a:t>tebal</a:t>
            </a:r>
            <a:r>
              <a:rPr lang="en-ID" sz="1600" dirty="0">
                <a:latin typeface="+mj-lt"/>
              </a:rPr>
              <a:t>, </a:t>
            </a:r>
            <a:r>
              <a:rPr lang="en-ID" sz="1600" dirty="0" err="1">
                <a:latin typeface="+mj-lt"/>
              </a:rPr>
              <a:t>Berwarna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ungu</a:t>
            </a:r>
            <a:r>
              <a:rPr lang="en-ID" sz="1600" dirty="0">
                <a:latin typeface="+mj-lt"/>
              </a:rPr>
              <a:t>/violet. </a:t>
            </a:r>
            <a:r>
              <a:rPr lang="en-ID" sz="1600" dirty="0" err="1">
                <a:latin typeface="+mj-lt"/>
              </a:rPr>
              <a:t>setelah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pewarnaan</a:t>
            </a:r>
            <a:r>
              <a:rPr lang="en-ID" sz="1600" dirty="0">
                <a:latin typeface="+mj-lt"/>
              </a:rPr>
              <a:t>, gram </a:t>
            </a:r>
            <a:r>
              <a:rPr lang="en-ID" sz="1600" dirty="0" err="1">
                <a:latin typeface="+mj-lt"/>
              </a:rPr>
              <a:t>Lebih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mudah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diobati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dengan</a:t>
            </a:r>
            <a:r>
              <a:rPr lang="en-ID" sz="1600" dirty="0">
                <a:latin typeface="+mj-lt"/>
              </a:rPr>
              <a:t> antibiotic </a:t>
            </a:r>
            <a:r>
              <a:rPr lang="en-ID" sz="1600" dirty="0" err="1">
                <a:latin typeface="+mj-lt"/>
              </a:rPr>
              <a:t>karena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tidak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memiliki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lapisan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ganda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fosfolipid</a:t>
            </a:r>
            <a:r>
              <a:rPr lang="en-ID" sz="1600" dirty="0">
                <a:latin typeface="+mj-lt"/>
              </a:rPr>
              <a:t> di </a:t>
            </a:r>
            <a:r>
              <a:rPr lang="en-ID" sz="1600" dirty="0" err="1">
                <a:latin typeface="+mj-lt"/>
              </a:rPr>
              <a:t>luar</a:t>
            </a:r>
            <a:r>
              <a:rPr lang="en-ID" sz="1600" dirty="0">
                <a:latin typeface="+mj-lt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6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latin typeface="+mj-lt"/>
              </a:rPr>
              <a:t>2. Gram negative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>
                <a:latin typeface="+mj-lt"/>
              </a:rPr>
              <a:t>Memiliki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dinding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sel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peptidoglikan</a:t>
            </a:r>
            <a:r>
              <a:rPr lang="en-ID" sz="1600" dirty="0">
                <a:latin typeface="+mj-lt"/>
              </a:rPr>
              <a:t> yang tipis, </a:t>
            </a:r>
            <a:r>
              <a:rPr lang="en-ID" sz="1600" dirty="0" err="1">
                <a:latin typeface="+mj-lt"/>
              </a:rPr>
              <a:t>Berwarna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merah</a:t>
            </a:r>
            <a:r>
              <a:rPr lang="en-ID" sz="1600" dirty="0">
                <a:latin typeface="+mj-lt"/>
              </a:rPr>
              <a:t>/pink </a:t>
            </a:r>
            <a:r>
              <a:rPr lang="en-ID" sz="1600" dirty="0" err="1">
                <a:latin typeface="+mj-lt"/>
              </a:rPr>
              <a:t>setelah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pewarnaan</a:t>
            </a:r>
            <a:r>
              <a:rPr lang="en-ID" sz="1600" dirty="0">
                <a:latin typeface="+mj-lt"/>
              </a:rPr>
              <a:t>, gram </a:t>
            </a:r>
            <a:r>
              <a:rPr lang="en-ID" sz="1600" dirty="0" err="1">
                <a:latin typeface="+mj-lt"/>
              </a:rPr>
              <a:t>Lebih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sulit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diobati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dengan</a:t>
            </a:r>
            <a:r>
              <a:rPr lang="en-ID" sz="1600" dirty="0">
                <a:latin typeface="+mj-lt"/>
              </a:rPr>
              <a:t> antibiotic.</a:t>
            </a:r>
            <a:endParaRPr sz="1600" dirty="0">
              <a:latin typeface="+mj-lt"/>
            </a:endParaRPr>
          </a:p>
        </p:txBody>
      </p:sp>
      <p:sp>
        <p:nvSpPr>
          <p:cNvPr id="285" name="Google Shape;285;p40"/>
          <p:cNvSpPr txBox="1">
            <a:spLocks noGrp="1"/>
          </p:cNvSpPr>
          <p:nvPr>
            <p:ph type="title"/>
          </p:nvPr>
        </p:nvSpPr>
        <p:spPr>
          <a:xfrm>
            <a:off x="1537313" y="445025"/>
            <a:ext cx="7245442" cy="6048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dirty="0"/>
              <a:t>Perbedaan Gram Positif Dan Gram Negative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AD0186-A9CA-4838-B205-E1504FD32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0" y="2155472"/>
            <a:ext cx="3926623" cy="15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2"/>
          <p:cNvSpPr txBox="1">
            <a:spLocks noGrp="1"/>
          </p:cNvSpPr>
          <p:nvPr>
            <p:ph type="title"/>
          </p:nvPr>
        </p:nvSpPr>
        <p:spPr>
          <a:xfrm>
            <a:off x="118106" y="332074"/>
            <a:ext cx="6056916" cy="7742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200" b="1" dirty="0" err="1"/>
              <a:t>Pewarnaan</a:t>
            </a:r>
            <a:r>
              <a:rPr lang="en-ID" sz="3200" b="1" dirty="0"/>
              <a:t> Gram</a:t>
            </a:r>
          </a:p>
        </p:txBody>
      </p:sp>
      <p:sp>
        <p:nvSpPr>
          <p:cNvPr id="299" name="Google Shape;299;p42"/>
          <p:cNvSpPr txBox="1">
            <a:spLocks noGrp="1"/>
          </p:cNvSpPr>
          <p:nvPr>
            <p:ph type="subTitle" idx="1"/>
          </p:nvPr>
        </p:nvSpPr>
        <p:spPr>
          <a:xfrm>
            <a:off x="778688" y="1106309"/>
            <a:ext cx="5678555" cy="321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latin typeface="+mj-lt"/>
              </a:rPr>
              <a:t>Tujuan</a:t>
            </a:r>
            <a:r>
              <a:rPr lang="en-ID" sz="1800" dirty="0">
                <a:latin typeface="+mj-lt"/>
              </a:rPr>
              <a:t> : </a:t>
            </a:r>
            <a:r>
              <a:rPr lang="en-ID" sz="1800" dirty="0" err="1">
                <a:latin typeface="+mj-lt"/>
              </a:rPr>
              <a:t>membantu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mengidentifikasi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bakteri</a:t>
            </a:r>
            <a:endParaRPr lang="en-ID" sz="18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>
                <a:latin typeface="+mj-lt"/>
              </a:rPr>
              <a:t>Langkah </a:t>
            </a:r>
            <a:r>
              <a:rPr lang="en-ID" sz="1800" dirty="0" err="1">
                <a:latin typeface="+mj-lt"/>
              </a:rPr>
              <a:t>pewarnaan</a:t>
            </a:r>
            <a:r>
              <a:rPr lang="en-ID" sz="1800" dirty="0">
                <a:latin typeface="+mj-lt"/>
              </a:rPr>
              <a:t> :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D" sz="1800" dirty="0" err="1">
                <a:latin typeface="+mj-lt"/>
              </a:rPr>
              <a:t>Olesi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bakteri</a:t>
            </a:r>
            <a:r>
              <a:rPr lang="en-ID" sz="1800" dirty="0">
                <a:latin typeface="+mj-lt"/>
              </a:rPr>
              <a:t>  </a:t>
            </a:r>
            <a:r>
              <a:rPr lang="en-ID" sz="1800" dirty="0" err="1">
                <a:latin typeface="+mj-lt"/>
              </a:rPr>
              <a:t>ke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kaca</a:t>
            </a:r>
            <a:r>
              <a:rPr lang="en-ID" sz="1800" dirty="0">
                <a:latin typeface="+mj-lt"/>
              </a:rPr>
              <a:t> preparate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D" sz="1800" dirty="0" err="1">
                <a:latin typeface="+mj-lt"/>
              </a:rPr>
              <a:t>Panaskan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kaca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preparat</a:t>
            </a:r>
            <a:r>
              <a:rPr lang="en-ID" sz="1800" dirty="0">
                <a:latin typeface="+mj-lt"/>
              </a:rPr>
              <a:t> yang </a:t>
            </a:r>
            <a:r>
              <a:rPr lang="en-ID" sz="1800" dirty="0" err="1">
                <a:latin typeface="+mj-lt"/>
              </a:rPr>
              <a:t>telah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diolesi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bakteri</a:t>
            </a:r>
            <a:endParaRPr lang="en-ID" sz="1800" dirty="0">
              <a:latin typeface="+mj-lt"/>
            </a:endParaRP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D" sz="1800" dirty="0" err="1">
                <a:latin typeface="+mj-lt"/>
              </a:rPr>
              <a:t>Tambahkan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beberapa</a:t>
            </a:r>
            <a:r>
              <a:rPr lang="en-ID" sz="1800" dirty="0">
                <a:latin typeface="+mj-lt"/>
              </a:rPr>
              <a:t> tetes Kristal violet </a:t>
            </a:r>
            <a:r>
              <a:rPr lang="en-ID" sz="1800" dirty="0" err="1">
                <a:latin typeface="+mj-lt"/>
              </a:rPr>
              <a:t>ke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sampel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bakteri</a:t>
            </a:r>
            <a:endParaRPr lang="en-ID" sz="1800" dirty="0">
              <a:latin typeface="+mj-lt"/>
            </a:endParaRP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D" sz="1800" dirty="0" err="1">
                <a:latin typeface="+mj-lt"/>
              </a:rPr>
              <a:t>Siram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sampel</a:t>
            </a:r>
            <a:r>
              <a:rPr lang="en-ID" sz="1800" dirty="0">
                <a:latin typeface="+mj-lt"/>
              </a:rPr>
              <a:t>  </a:t>
            </a:r>
            <a:r>
              <a:rPr lang="en-ID" sz="1800" dirty="0" err="1">
                <a:latin typeface="+mj-lt"/>
              </a:rPr>
              <a:t>dengan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yodium</a:t>
            </a:r>
            <a:endParaRPr lang="en-ID" sz="1800" dirty="0">
              <a:latin typeface="+mj-lt"/>
            </a:endParaRP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D" sz="1800" dirty="0" err="1">
                <a:latin typeface="+mj-lt"/>
              </a:rPr>
              <a:t>Cuci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menggunakan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alkohol</a:t>
            </a:r>
            <a:endParaRPr lang="en-ID" sz="1800" dirty="0">
              <a:latin typeface="+mj-lt"/>
            </a:endParaRP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D" sz="1800" dirty="0" err="1">
                <a:latin typeface="+mj-lt"/>
              </a:rPr>
              <a:t>Tambhakan</a:t>
            </a:r>
            <a:r>
              <a:rPr lang="en-ID" sz="1800" dirty="0">
                <a:latin typeface="+mj-lt"/>
              </a:rPr>
              <a:t> safranin </a:t>
            </a:r>
            <a:r>
              <a:rPr lang="en-ID" sz="1800" dirty="0" err="1">
                <a:latin typeface="+mj-lt"/>
              </a:rPr>
              <a:t>ke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dalam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sampel</a:t>
            </a:r>
            <a:endParaRPr sz="1800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1"/>
          <p:cNvSpPr txBox="1">
            <a:spLocks noGrp="1"/>
          </p:cNvSpPr>
          <p:nvPr>
            <p:ph type="subTitle" idx="1"/>
          </p:nvPr>
        </p:nvSpPr>
        <p:spPr>
          <a:xfrm>
            <a:off x="609599" y="1241425"/>
            <a:ext cx="5245989" cy="2863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>
                <a:latin typeface="+mj-lt"/>
              </a:rPr>
              <a:t>Menambah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berapa</a:t>
            </a:r>
            <a:r>
              <a:rPr lang="en-ID" sz="1600" dirty="0">
                <a:latin typeface="+mj-lt"/>
              </a:rPr>
              <a:t> tetes </a:t>
            </a:r>
            <a:r>
              <a:rPr lang="en-ID" sz="1600" dirty="0" err="1">
                <a:latin typeface="+mj-lt"/>
              </a:rPr>
              <a:t>kristal</a:t>
            </a:r>
            <a:r>
              <a:rPr lang="en-ID" sz="1600" dirty="0">
                <a:latin typeface="+mj-lt"/>
              </a:rPr>
              <a:t> violet </a:t>
            </a:r>
            <a:r>
              <a:rPr lang="en-ID" sz="1600" dirty="0" err="1">
                <a:latin typeface="+mj-lt"/>
              </a:rPr>
              <a:t>ke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sampel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bakteri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kemudian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diperbesar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untuk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melihat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sel</a:t>
            </a:r>
            <a:r>
              <a:rPr lang="en-ID" sz="1600" dirty="0">
                <a:latin typeface="+mj-lt"/>
              </a:rPr>
              <a:t> yang </a:t>
            </a:r>
            <a:r>
              <a:rPr lang="en-ID" sz="1600" dirty="0" err="1">
                <a:latin typeface="+mj-lt"/>
              </a:rPr>
              <a:t>terperangkap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dengan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melakukan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ini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dapat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dilihat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bahwa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manusia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memiliki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bakteri</a:t>
            </a:r>
            <a:r>
              <a:rPr lang="en-ID" sz="1600" dirty="0">
                <a:latin typeface="+mj-lt"/>
              </a:rPr>
              <a:t> gram </a:t>
            </a:r>
            <a:r>
              <a:rPr lang="en-ID" sz="1600" dirty="0" err="1">
                <a:latin typeface="+mj-lt"/>
              </a:rPr>
              <a:t>positif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dikiri</a:t>
            </a:r>
            <a:r>
              <a:rPr lang="en-ID" sz="1600" dirty="0">
                <a:latin typeface="+mj-lt"/>
              </a:rPr>
              <a:t> dan </a:t>
            </a:r>
            <a:r>
              <a:rPr lang="en-ID" sz="1600" dirty="0" err="1">
                <a:latin typeface="+mj-lt"/>
              </a:rPr>
              <a:t>bakteri</a:t>
            </a:r>
            <a:r>
              <a:rPr lang="en-ID" sz="1600" dirty="0">
                <a:latin typeface="+mj-lt"/>
              </a:rPr>
              <a:t> gram </a:t>
            </a:r>
            <a:r>
              <a:rPr lang="en-ID" sz="1600" dirty="0" err="1">
                <a:latin typeface="+mj-lt"/>
              </a:rPr>
              <a:t>negatif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dikanan</a:t>
            </a:r>
            <a:r>
              <a:rPr lang="en-ID" sz="1600" dirty="0">
                <a:latin typeface="+mj-lt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6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latin typeface="+mj-lt"/>
              </a:rPr>
              <a:t>Gram </a:t>
            </a:r>
            <a:r>
              <a:rPr lang="en-ID" sz="1600" dirty="0" err="1">
                <a:latin typeface="+mj-lt"/>
              </a:rPr>
              <a:t>positif</a:t>
            </a:r>
            <a:r>
              <a:rPr lang="en-ID" sz="1600" dirty="0">
                <a:latin typeface="+mj-lt"/>
              </a:rPr>
              <a:t> dan gram </a:t>
            </a:r>
            <a:r>
              <a:rPr lang="en-ID" sz="1600" dirty="0" err="1">
                <a:latin typeface="+mj-lt"/>
              </a:rPr>
              <a:t>negatif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ditambahkan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kristal</a:t>
            </a:r>
            <a:r>
              <a:rPr lang="en-ID" sz="1600" dirty="0">
                <a:latin typeface="+mj-lt"/>
              </a:rPr>
              <a:t> violet </a:t>
            </a:r>
            <a:r>
              <a:rPr lang="en-ID" sz="1600" dirty="0" err="1">
                <a:latin typeface="+mj-lt"/>
              </a:rPr>
              <a:t>molekul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unggu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kemudian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ditambahkan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jenis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yodium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berwarna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perunggu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keemasan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kecoklatan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sehingga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membuat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molekul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lebih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besar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setelah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itu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mencuci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bakteri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dengan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alkohol</a:t>
            </a:r>
            <a:r>
              <a:rPr lang="en-ID" sz="1600" dirty="0">
                <a:latin typeface="+mj-lt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6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E9F222-30F2-4F9A-82DF-8A0519E7C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620" y="1621190"/>
            <a:ext cx="2402004" cy="1110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665E50-594D-4AD7-AD76-EF38781EF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853" y="3073998"/>
            <a:ext cx="2579680" cy="882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inimalist Business Slides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482</Words>
  <Application>Microsoft Office PowerPoint</Application>
  <PresentationFormat>On-screen Show (16:9)</PresentationFormat>
  <Paragraphs>55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Lato</vt:lpstr>
      <vt:lpstr>Montserrat</vt:lpstr>
      <vt:lpstr>Times New Roman</vt:lpstr>
      <vt:lpstr>Vidaloka</vt:lpstr>
      <vt:lpstr>Minimalist Business Slides by Slidesgo</vt:lpstr>
      <vt:lpstr>Introduction For Bacteria</vt:lpstr>
      <vt:lpstr>Kelompok 4</vt:lpstr>
      <vt:lpstr>PowerPoint Presentation</vt:lpstr>
      <vt:lpstr>PowerPoint Presentation</vt:lpstr>
      <vt:lpstr>Berdasarkan bentuknya, bakteri diklasifikasikan menjadi empat kelompok besar, yaitu:</vt:lpstr>
      <vt:lpstr>Struktur Sel Bakteri </vt:lpstr>
      <vt:lpstr>Perbedaan Gram Positif Dan Gram Negative</vt:lpstr>
      <vt:lpstr>Pewarnaan Gram</vt:lpstr>
      <vt:lpstr>PowerPoint Presentation</vt:lpstr>
      <vt:lpstr>PowerPoint Presentation</vt:lpstr>
      <vt:lpstr>Sekian &amp; Terima Kasih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For Bacteria</dc:title>
  <dc:creator>har yanto</dc:creator>
  <cp:lastModifiedBy>har yanto</cp:lastModifiedBy>
  <cp:revision>5</cp:revision>
  <dcterms:modified xsi:type="dcterms:W3CDTF">2022-03-10T01:28:16Z</dcterms:modified>
</cp:coreProperties>
</file>