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18288000" cy="10287000"/>
  <p:embeddedFontLst>
    <p:embeddedFont>
      <p:font typeface="VHBEOA+TTCommonsPro-Rg"/>
      <p:regular r:id="rId16"/>
    </p:embeddedFont>
    <p:embeddedFont>
      <p:font typeface="MOJFBV+ArialMT"/>
      <p:regular r:id="rId1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font" Target="fonts/font1.fntdata" /><Relationship Id="rId17" Type="http://schemas.openxmlformats.org/officeDocument/2006/relationships/font" Target="fonts/font2.fntdata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222845" y="445623"/>
            <a:ext cx="2862195" cy="4310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9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 spc="11">
                <a:solidFill>
                  <a:srgbClr val="000000"/>
                </a:solidFill>
                <a:latin typeface="VHBEOA+TTCommonsPro-Rg"/>
                <a:cs typeface="VHBEOA+TTCommonsPro-Rg"/>
              </a:rPr>
              <a:t>24th</a:t>
            </a:r>
            <a:r>
              <a:rPr dirty="0" sz="245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2450" spc="11">
                <a:solidFill>
                  <a:srgbClr val="000000"/>
                </a:solidFill>
                <a:latin typeface="VHBEOA+TTCommonsPro-Rg"/>
                <a:cs typeface="VHBEOA+TTCommonsPro-Rg"/>
              </a:rPr>
              <a:t>February,</a:t>
            </a:r>
            <a:r>
              <a:rPr dirty="0" sz="245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2450" spc="14">
                <a:solidFill>
                  <a:srgbClr val="000000"/>
                </a:solidFill>
                <a:latin typeface="VHBEOA+TTCommonsPro-Rg"/>
                <a:cs typeface="VHBEOA+TTCommonsPro-Rg"/>
              </a:rPr>
              <a:t>2022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63973" y="1784015"/>
            <a:ext cx="6830317" cy="2856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5600">
                <a:solidFill>
                  <a:srgbClr val="000000"/>
                </a:solidFill>
                <a:latin typeface="MOJFBV+ArialMT"/>
                <a:cs typeface="MOJFBV+ArialMT"/>
              </a:rPr>
              <a:t>MIKROORGANISME</a:t>
            </a:r>
          </a:p>
          <a:p>
            <a:pPr marL="1342230" marR="0">
              <a:lnSpc>
                <a:spcPts val="6256"/>
              </a:lnSpc>
              <a:spcBef>
                <a:spcPts val="2143"/>
              </a:spcBef>
              <a:spcAft>
                <a:spcPts val="0"/>
              </a:spcAft>
            </a:pPr>
            <a:r>
              <a:rPr dirty="0" sz="5600">
                <a:solidFill>
                  <a:srgbClr val="000000"/>
                </a:solidFill>
                <a:latin typeface="MOJFBV+ArialMT"/>
                <a:cs typeface="MOJFBV+ArialMT"/>
              </a:rPr>
              <a:t>(BAKTERIA)</a:t>
            </a:r>
          </a:p>
          <a:p>
            <a:pPr marL="2928142" marR="0">
              <a:lnSpc>
                <a:spcPts val="3936"/>
              </a:lnSpc>
              <a:spcBef>
                <a:spcPts val="3596"/>
              </a:spcBef>
              <a:spcAft>
                <a:spcPts val="0"/>
              </a:spcAft>
            </a:pP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Oleh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64349" y="5222058"/>
            <a:ext cx="2235199" cy="5380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36"/>
              </a:lnSpc>
              <a:spcBef>
                <a:spcPts val="0"/>
              </a:spcBef>
              <a:spcAft>
                <a:spcPts val="0"/>
              </a:spcAft>
            </a:pP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Kelompok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1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27762" y="5782001"/>
            <a:ext cx="5843809" cy="1657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170" marR="0">
              <a:lnSpc>
                <a:spcPts val="393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MOJFBV+ArialMT"/>
                <a:cs typeface="MOJFBV+ArialMT"/>
              </a:rPr>
              <a:t>•</a:t>
            </a:r>
            <a:r>
              <a:rPr dirty="0" sz="3200" spc="1418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Aisyah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Ramadhani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2114051002</a:t>
            </a:r>
          </a:p>
          <a:p>
            <a:pPr marL="0" marR="0">
              <a:lnSpc>
                <a:spcPts val="3936"/>
              </a:lnSpc>
              <a:spcBef>
                <a:spcPts val="472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MOJFBV+ArialMT"/>
                <a:cs typeface="MOJFBV+ArialMT"/>
              </a:rPr>
              <a:t>•</a:t>
            </a:r>
            <a:r>
              <a:rPr dirty="0" sz="3200" spc="1418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Shabrina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Maharani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2114051004</a:t>
            </a:r>
          </a:p>
          <a:p>
            <a:pPr marL="463281" marR="0">
              <a:lnSpc>
                <a:spcPts val="3936"/>
              </a:lnSpc>
              <a:spcBef>
                <a:spcPts val="522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MOJFBV+ArialMT"/>
                <a:cs typeface="MOJFBV+ArialMT"/>
              </a:rPr>
              <a:t>•</a:t>
            </a:r>
            <a:r>
              <a:rPr dirty="0" sz="3200" spc="1418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Kensa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Julieta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2114051006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75905" y="7461830"/>
            <a:ext cx="6960796" cy="10979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60336" marR="0">
              <a:lnSpc>
                <a:spcPts val="393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MOJFBV+ArialMT"/>
                <a:cs typeface="MOJFBV+ArialMT"/>
              </a:rPr>
              <a:t>•</a:t>
            </a:r>
            <a:r>
              <a:rPr dirty="0" sz="3200" spc="1418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Frily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Aurelia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2114051008</a:t>
            </a:r>
          </a:p>
          <a:p>
            <a:pPr marL="0" marR="0">
              <a:lnSpc>
                <a:spcPts val="3936"/>
              </a:lnSpc>
              <a:spcBef>
                <a:spcPts val="472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MOJFBV+ArialMT"/>
                <a:cs typeface="MOJFBV+ArialMT"/>
              </a:rPr>
              <a:t>•</a:t>
            </a:r>
            <a:r>
              <a:rPr dirty="0" sz="3200" spc="1418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Muhammad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Haris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Hidayat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150">
                <a:solidFill>
                  <a:srgbClr val="000000"/>
                </a:solidFill>
                <a:latin typeface="VHBEOA+TTCommonsPro-Rg"/>
                <a:cs typeface="VHBEOA+TTCommonsPro-Rg"/>
              </a:rPr>
              <a:t>2114051010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29275" y="2583180"/>
            <a:ext cx="13247813" cy="23272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84104" marR="0">
              <a:lnSpc>
                <a:spcPts val="4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Jadi,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kesimpulannya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adalah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sangat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penting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untuk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mengetahui</a:t>
            </a:r>
          </a:p>
          <a:p>
            <a:pPr marL="634876" marR="0">
              <a:lnSpc>
                <a:spcPts val="4375"/>
              </a:lnSpc>
              <a:spcBef>
                <a:spcPts val="125"/>
              </a:spcBef>
              <a:spcAft>
                <a:spcPts val="0"/>
              </a:spcAft>
            </a:pP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apakah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suatu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bakteri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tersebut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termasuk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gram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positif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atau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gram</a:t>
            </a:r>
          </a:p>
          <a:p>
            <a:pPr marL="0" marR="0">
              <a:lnSpc>
                <a:spcPts val="4375"/>
              </a:lnSpc>
              <a:spcBef>
                <a:spcPts val="174"/>
              </a:spcBef>
              <a:spcAft>
                <a:spcPts val="0"/>
              </a:spcAft>
            </a:pP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negatif.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Karena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akan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memudahkan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pengobatan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pada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seseorang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yang</a:t>
            </a:r>
          </a:p>
          <a:p>
            <a:pPr marL="4926232" marR="0">
              <a:lnSpc>
                <a:spcPts val="4375"/>
              </a:lnSpc>
              <a:spcBef>
                <a:spcPts val="125"/>
              </a:spcBef>
              <a:spcAft>
                <a:spcPts val="0"/>
              </a:spcAft>
            </a:pP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terinfeksi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bakteri.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29847" y="4894579"/>
            <a:ext cx="12622848" cy="2327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08" marR="0">
              <a:lnSpc>
                <a:spcPts val="43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Bakteri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Gram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Positif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lebih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mudah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diobati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dengan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antibiotik,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karena</a:t>
            </a:r>
          </a:p>
          <a:p>
            <a:pPr marL="3023293" marR="0">
              <a:lnSpc>
                <a:spcPts val="4375"/>
              </a:lnSpc>
              <a:spcBef>
                <a:spcPts val="125"/>
              </a:spcBef>
              <a:spcAft>
                <a:spcPts val="0"/>
              </a:spcAft>
            </a:pP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hanya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memiliki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1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Fosfolipid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Bilayer.</a:t>
            </a:r>
          </a:p>
          <a:p>
            <a:pPr marL="0" marR="0">
              <a:lnSpc>
                <a:spcPts val="4375"/>
              </a:lnSpc>
              <a:spcBef>
                <a:spcPts val="175"/>
              </a:spcBef>
              <a:spcAft>
                <a:spcPts val="0"/>
              </a:spcAft>
            </a:pP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Bakteri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Gram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Negatif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lebih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susah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diobati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dengan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antibiotik,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karena</a:t>
            </a:r>
          </a:p>
          <a:p>
            <a:pPr marL="3599288" marR="0">
              <a:lnSpc>
                <a:spcPts val="4375"/>
              </a:lnSpc>
              <a:spcBef>
                <a:spcPts val="125"/>
              </a:spcBef>
              <a:spcAft>
                <a:spcPts val="0"/>
              </a:spcAft>
            </a:pP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memiliki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2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Fosfolipid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Bilayer.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019296" y="1061820"/>
            <a:ext cx="6786441" cy="1201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09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>
                <a:solidFill>
                  <a:srgbClr val="000000"/>
                </a:solidFill>
                <a:latin typeface="MOJFBV+ArialMT"/>
                <a:cs typeface="MOJFBV+ArialMT"/>
              </a:rPr>
              <a:t>KLASIFIKASI</a:t>
            </a:r>
            <a:r>
              <a:rPr dirty="0" sz="3500" spc="965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500">
                <a:solidFill>
                  <a:srgbClr val="000000"/>
                </a:solidFill>
                <a:latin typeface="MOJFBV+ArialMT"/>
                <a:cs typeface="MOJFBV+ArialMT"/>
              </a:rPr>
              <a:t>4</a:t>
            </a:r>
            <a:r>
              <a:rPr dirty="0" sz="3500" spc="964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500">
                <a:solidFill>
                  <a:srgbClr val="000000"/>
                </a:solidFill>
                <a:latin typeface="MOJFBV+ArialMT"/>
                <a:cs typeface="MOJFBV+ArialMT"/>
              </a:rPr>
              <a:t>KELAS</a:t>
            </a:r>
            <a:r>
              <a:rPr dirty="0" sz="3500" spc="964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500">
                <a:solidFill>
                  <a:srgbClr val="000000"/>
                </a:solidFill>
                <a:latin typeface="MOJFBV+ArialMT"/>
                <a:cs typeface="MOJFBV+ArialMT"/>
              </a:rPr>
              <a:t>UTAMA</a:t>
            </a:r>
          </a:p>
          <a:p>
            <a:pPr marL="0" marR="0">
              <a:lnSpc>
                <a:spcPts val="3909"/>
              </a:lnSpc>
              <a:spcBef>
                <a:spcPts val="1389"/>
              </a:spcBef>
              <a:spcAft>
                <a:spcPts val="0"/>
              </a:spcAft>
            </a:pPr>
            <a:r>
              <a:rPr dirty="0" sz="3500">
                <a:solidFill>
                  <a:srgbClr val="000000"/>
                </a:solidFill>
                <a:latin typeface="MOJFBV+ArialMT"/>
                <a:cs typeface="MOJFBV+ArialMT"/>
              </a:rPr>
              <a:t>MIKROORGANISME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05099" y="2863179"/>
            <a:ext cx="1277493" cy="514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Bakteri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8700" y="2949313"/>
            <a:ext cx="5881890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MOJFBV+ArialMT"/>
                <a:cs typeface="MOJFBV+ArialMT"/>
              </a:rPr>
              <a:t>APA</a:t>
            </a:r>
            <a:r>
              <a:rPr dirty="0" sz="3200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MOJFBV+ArialMT"/>
                <a:cs typeface="MOJFBV+ArialMT"/>
              </a:rPr>
              <a:t>ITU</a:t>
            </a:r>
            <a:r>
              <a:rPr dirty="0" sz="3200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MOJFBV+ArialMT"/>
                <a:cs typeface="MOJFBV+ArialMT"/>
              </a:rPr>
              <a:t>MIKROORGANISME?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8700" y="4287817"/>
            <a:ext cx="7417079" cy="165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Mikroorganisme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merupakan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mahluk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kecil</a:t>
            </a:r>
          </a:p>
          <a:p>
            <a:pPr marL="0" marR="0">
              <a:lnSpc>
                <a:spcPts val="4125"/>
              </a:lnSpc>
              <a:spcBef>
                <a:spcPts val="164"/>
              </a:spcBef>
              <a:spcAft>
                <a:spcPts val="0"/>
              </a:spcAft>
            </a:pP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yang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yang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tidak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dapat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diamati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dengan</a:t>
            </a:r>
          </a:p>
          <a:p>
            <a:pPr marL="0" marR="0">
              <a:lnSpc>
                <a:spcPts val="4125"/>
              </a:lnSpc>
              <a:spcBef>
                <a:spcPts val="165"/>
              </a:spcBef>
              <a:spcAft>
                <a:spcPts val="0"/>
              </a:spcAft>
            </a:pP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mata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telanjang,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dan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memerlukan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405099" y="4646524"/>
            <a:ext cx="1177290" cy="514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Jamur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28700" y="5922307"/>
            <a:ext cx="7471143" cy="11068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25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mikroskop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untuk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dilihat.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Mikroorganisme</a:t>
            </a:r>
          </a:p>
          <a:p>
            <a:pPr marL="0" marR="0">
              <a:lnSpc>
                <a:spcPts val="4125"/>
              </a:lnSpc>
              <a:spcBef>
                <a:spcPts val="164"/>
              </a:spcBef>
              <a:spcAft>
                <a:spcPts val="0"/>
              </a:spcAft>
            </a:pP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juga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memliki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bentuk-bentuk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dan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300">
                <a:solidFill>
                  <a:srgbClr val="000000"/>
                </a:solidFill>
                <a:latin typeface="VHBEOA+TTCommonsPro-Rg"/>
                <a:cs typeface="VHBEOA+TTCommonsPro-Rg"/>
              </a:rPr>
              <a:t>struktur.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405099" y="6742337"/>
            <a:ext cx="1592199" cy="22467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Protozoa</a:t>
            </a:r>
          </a:p>
          <a:p>
            <a:pPr marL="0" marR="0">
              <a:lnSpc>
                <a:spcPts val="3750"/>
              </a:lnSpc>
              <a:spcBef>
                <a:spcPts val="989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Alga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848289" y="1502544"/>
            <a:ext cx="2811576" cy="927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5600">
                <a:solidFill>
                  <a:srgbClr val="000000"/>
                </a:solidFill>
                <a:latin typeface="VHBEOA+TTCommonsPro-Rg"/>
                <a:cs typeface="VHBEOA+TTCommonsPro-Rg"/>
              </a:rPr>
              <a:t>BAKTERI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83052" y="2747659"/>
            <a:ext cx="8502396" cy="150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Bakteri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merupakan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organisme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prokariotik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uniseluler.</a:t>
            </a:r>
          </a:p>
          <a:p>
            <a:pPr marL="0" marR="0">
              <a:lnSpc>
                <a:spcPts val="3750"/>
              </a:lnSpc>
              <a:spcBef>
                <a:spcPts val="10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Dengan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kata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lain,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seluruh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tubuh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organisme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hanya</a:t>
            </a:r>
          </a:p>
          <a:p>
            <a:pPr marL="0" marR="0">
              <a:lnSpc>
                <a:spcPts val="3750"/>
              </a:lnSpc>
              <a:spcBef>
                <a:spcPts val="10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terdiri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dari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satu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sel.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3052" y="4233559"/>
            <a:ext cx="8638033" cy="398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Dapat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disimpulkan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bahwa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organisme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prokariotik</a:t>
            </a:r>
          </a:p>
          <a:p>
            <a:pPr marL="0" marR="0">
              <a:lnSpc>
                <a:spcPts val="3750"/>
              </a:lnSpc>
              <a:spcBef>
                <a:spcPts val="10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adalah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organisme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yang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tidak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memiliki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inti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yang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tepat</a:t>
            </a:r>
          </a:p>
          <a:p>
            <a:pPr marL="0" marR="0">
              <a:lnSpc>
                <a:spcPts val="3750"/>
              </a:lnSpc>
              <a:spcBef>
                <a:spcPts val="10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dan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terdefinisi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dengan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baik.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Dalam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organisme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ini</a:t>
            </a:r>
          </a:p>
          <a:p>
            <a:pPr marL="0" marR="0">
              <a:lnSpc>
                <a:spcPts val="3750"/>
              </a:lnSpc>
              <a:spcBef>
                <a:spcPts val="10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materi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genetic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tersebar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secara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acak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di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sitoplasma.</a:t>
            </a:r>
          </a:p>
          <a:p>
            <a:pPr marL="0" marR="0">
              <a:lnSpc>
                <a:spcPts val="3750"/>
              </a:lnSpc>
              <a:spcBef>
                <a:spcPts val="10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Jadi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ketika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kita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mengatakan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bahwa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Bakteri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adalah</a:t>
            </a:r>
          </a:p>
          <a:p>
            <a:pPr marL="0" marR="0">
              <a:lnSpc>
                <a:spcPts val="3750"/>
              </a:lnSpc>
              <a:spcBef>
                <a:spcPts val="10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prokariota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uniseluler,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itu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berarti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mereka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memiliki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satu</a:t>
            </a:r>
          </a:p>
          <a:p>
            <a:pPr marL="0" marR="0">
              <a:lnSpc>
                <a:spcPts val="3750"/>
              </a:lnSpc>
              <a:spcBef>
                <a:spcPts val="10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sel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yang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merupakan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tipe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primitif,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tanpa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inti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yang</a:t>
            </a:r>
          </a:p>
          <a:p>
            <a:pPr marL="0" marR="0">
              <a:lnSpc>
                <a:spcPts val="3750"/>
              </a:lnSpc>
              <a:spcBef>
                <a:spcPts val="10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terdefinisi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dengan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baik.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923917" y="643690"/>
            <a:ext cx="6350127" cy="1009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MOJFBV+ArialMT"/>
                <a:cs typeface="MOJFBV+ArialMT"/>
              </a:rPr>
              <a:t>•</a:t>
            </a:r>
            <a:r>
              <a:rPr dirty="0" sz="3050" spc="634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berbentuk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bola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disebut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coccus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atau</a:t>
            </a:r>
          </a:p>
          <a:p>
            <a:pPr marL="2312113" marR="0">
              <a:lnSpc>
                <a:spcPts val="3750"/>
              </a:lnSpc>
              <a:spcBef>
                <a:spcPts val="10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plural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cocci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83922" y="1634290"/>
            <a:ext cx="6839332" cy="1009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MOJFBV+ArialMT"/>
                <a:cs typeface="MOJFBV+ArialMT"/>
              </a:rPr>
              <a:t>•</a:t>
            </a:r>
            <a:r>
              <a:rPr dirty="0" sz="3050" spc="634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berbentuk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batang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disebut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bacillus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atau</a:t>
            </a:r>
          </a:p>
          <a:p>
            <a:pPr marL="2380557" marR="0">
              <a:lnSpc>
                <a:spcPts val="3750"/>
              </a:lnSpc>
              <a:spcBef>
                <a:spcPts val="10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plural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bacillus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7042" y="1937050"/>
            <a:ext cx="6060283" cy="6480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2"/>
              </a:lnSpc>
              <a:spcBef>
                <a:spcPts val="0"/>
              </a:spcBef>
              <a:spcAft>
                <a:spcPts val="0"/>
              </a:spcAft>
            </a:pPr>
            <a:r>
              <a:rPr dirty="0" sz="4300">
                <a:solidFill>
                  <a:srgbClr val="000000"/>
                </a:solidFill>
                <a:latin typeface="MOJFBV+ArialMT"/>
                <a:cs typeface="MOJFBV+ArialMT"/>
              </a:rPr>
              <a:t>KLASIFIKASI</a:t>
            </a:r>
            <a:r>
              <a:rPr dirty="0" sz="4300" spc="1186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4300">
                <a:solidFill>
                  <a:srgbClr val="000000"/>
                </a:solidFill>
                <a:latin typeface="MOJFBV+ArialMT"/>
                <a:cs typeface="MOJFBV+ArialMT"/>
              </a:rPr>
              <a:t>BAKTERI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43589" y="2624890"/>
            <a:ext cx="6317743" cy="1009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MOJFBV+ArialMT"/>
                <a:cs typeface="MOJFBV+ArialMT"/>
              </a:rPr>
              <a:t>•</a:t>
            </a:r>
            <a:r>
              <a:rPr dirty="0" sz="3050" spc="1348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berbentuk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koma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disebut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vibrio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atau</a:t>
            </a:r>
          </a:p>
          <a:p>
            <a:pPr marL="2208226" marR="0">
              <a:lnSpc>
                <a:spcPts val="3750"/>
              </a:lnSpc>
              <a:spcBef>
                <a:spcPts val="10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plural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vibrios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7042" y="2756073"/>
            <a:ext cx="6789791" cy="6480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2"/>
              </a:lnSpc>
              <a:spcBef>
                <a:spcPts val="0"/>
              </a:spcBef>
              <a:spcAft>
                <a:spcPts val="0"/>
              </a:spcAft>
            </a:pPr>
            <a:r>
              <a:rPr dirty="0" sz="4300">
                <a:solidFill>
                  <a:srgbClr val="000000"/>
                </a:solidFill>
                <a:latin typeface="MOJFBV+ArialMT"/>
                <a:cs typeface="MOJFBV+ArialMT"/>
              </a:rPr>
              <a:t>BERDASARKAN</a:t>
            </a:r>
            <a:r>
              <a:rPr dirty="0" sz="4300" spc="1189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4300">
                <a:solidFill>
                  <a:srgbClr val="000000"/>
                </a:solidFill>
                <a:latin typeface="MOJFBV+ArialMT"/>
                <a:cs typeface="MOJFBV+ArialMT"/>
              </a:rPr>
              <a:t>BENTUK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768572" y="3615490"/>
            <a:ext cx="6664833" cy="1009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MOJFBV+ArialMT"/>
                <a:cs typeface="MOJFBV+ArialMT"/>
              </a:rPr>
              <a:t>•</a:t>
            </a:r>
            <a:r>
              <a:rPr dirty="0" sz="3050" spc="634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berbentuk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spiral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disebut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spirillum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atau</a:t>
            </a:r>
          </a:p>
          <a:p>
            <a:pPr marL="2401476" marR="0">
              <a:lnSpc>
                <a:spcPts val="3750"/>
              </a:lnSpc>
              <a:spcBef>
                <a:spcPts val="10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plural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spirilla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01807" y="3894072"/>
            <a:ext cx="14719743" cy="17997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921"/>
              </a:lnSpc>
              <a:spcBef>
                <a:spcPts val="0"/>
              </a:spcBef>
              <a:spcAft>
                <a:spcPts val="0"/>
              </a:spcAft>
            </a:pPr>
            <a:r>
              <a:rPr dirty="0" sz="5300">
                <a:solidFill>
                  <a:srgbClr val="000000"/>
                </a:solidFill>
                <a:latin typeface="MOJFBV+ArialMT"/>
                <a:cs typeface="MOJFBV+ArialMT"/>
              </a:rPr>
              <a:t>PERBEDAAN</a:t>
            </a:r>
            <a:r>
              <a:rPr dirty="0" sz="5300" spc="1467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5300">
                <a:solidFill>
                  <a:srgbClr val="000000"/>
                </a:solidFill>
                <a:latin typeface="MOJFBV+ArialMT"/>
                <a:cs typeface="MOJFBV+ArialMT"/>
              </a:rPr>
              <a:t>BAKTERI</a:t>
            </a:r>
            <a:r>
              <a:rPr dirty="0" sz="5300" spc="1464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5300">
                <a:solidFill>
                  <a:srgbClr val="000000"/>
                </a:solidFill>
                <a:latin typeface="MOJFBV+ArialMT"/>
                <a:cs typeface="MOJFBV+ArialMT"/>
              </a:rPr>
              <a:t>GRAM</a:t>
            </a:r>
            <a:r>
              <a:rPr dirty="0" sz="5300" spc="1467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5300">
                <a:solidFill>
                  <a:srgbClr val="000000"/>
                </a:solidFill>
                <a:latin typeface="MOJFBV+ArialMT"/>
                <a:cs typeface="MOJFBV+ArialMT"/>
              </a:rPr>
              <a:t>POSITIF</a:t>
            </a:r>
            <a:r>
              <a:rPr dirty="0" sz="5300" spc="1464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5300">
                <a:solidFill>
                  <a:srgbClr val="000000"/>
                </a:solidFill>
                <a:latin typeface="MOJFBV+ArialMT"/>
                <a:cs typeface="MOJFBV+ArialMT"/>
              </a:rPr>
              <a:t>DAN</a:t>
            </a:r>
          </a:p>
          <a:p>
            <a:pPr marL="4665240" marR="0">
              <a:lnSpc>
                <a:spcPts val="5921"/>
              </a:lnSpc>
              <a:spcBef>
                <a:spcPts val="2078"/>
              </a:spcBef>
              <a:spcAft>
                <a:spcPts val="0"/>
              </a:spcAft>
            </a:pPr>
            <a:r>
              <a:rPr dirty="0" sz="5300">
                <a:solidFill>
                  <a:srgbClr val="000000"/>
                </a:solidFill>
                <a:latin typeface="MOJFBV+ArialMT"/>
                <a:cs typeface="MOJFBV+ArialMT"/>
              </a:rPr>
              <a:t>GRAM</a:t>
            </a:r>
            <a:r>
              <a:rPr dirty="0" sz="5300" spc="1467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5300">
                <a:solidFill>
                  <a:srgbClr val="000000"/>
                </a:solidFill>
                <a:latin typeface="MOJFBV+ArialMT"/>
                <a:cs typeface="MOJFBV+ArialMT"/>
              </a:rPr>
              <a:t>NEGATIF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04271" y="1386637"/>
            <a:ext cx="3841394" cy="927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5600">
                <a:solidFill>
                  <a:srgbClr val="000000"/>
                </a:solidFill>
                <a:latin typeface="VHBEOA+TTCommonsPro-Rg"/>
                <a:cs typeface="VHBEOA+TTCommonsPro-Rg"/>
              </a:rPr>
              <a:t>Gram</a:t>
            </a:r>
            <a:r>
              <a:rPr dirty="0" sz="56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5600">
                <a:solidFill>
                  <a:srgbClr val="000000"/>
                </a:solidFill>
                <a:latin typeface="VHBEOA+TTCommonsPro-Rg"/>
                <a:cs typeface="VHBEOA+TTCommonsPro-Rg"/>
              </a:rPr>
              <a:t>Positif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93679" y="1386637"/>
            <a:ext cx="4204107" cy="927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5600">
                <a:solidFill>
                  <a:srgbClr val="000000"/>
                </a:solidFill>
                <a:latin typeface="VHBEOA+TTCommonsPro-Rg"/>
                <a:cs typeface="VHBEOA+TTCommonsPro-Rg"/>
              </a:rPr>
              <a:t>Gram</a:t>
            </a:r>
            <a:r>
              <a:rPr dirty="0" sz="56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5600">
                <a:solidFill>
                  <a:srgbClr val="000000"/>
                </a:solidFill>
                <a:latin typeface="VHBEOA+TTCommonsPro-Rg"/>
                <a:cs typeface="VHBEOA+TTCommonsPro-Rg"/>
              </a:rPr>
              <a:t>Negatif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01730" y="3375255"/>
            <a:ext cx="6805174" cy="1521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04823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MOJFBV+ArialMT"/>
                <a:cs typeface="MOJFBV+ArialMT"/>
              </a:rPr>
              <a:t>•</a:t>
            </a:r>
            <a:r>
              <a:rPr dirty="0" sz="3250" spc="678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Memiliki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membran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plasma</a:t>
            </a:r>
          </a:p>
          <a:p>
            <a:pPr marL="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MOJFBV+ArialMT"/>
                <a:cs typeface="MOJFBV+ArialMT"/>
              </a:rPr>
              <a:t>•</a:t>
            </a:r>
            <a:r>
              <a:rPr dirty="0" sz="3250" spc="678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Dinding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sel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peptidoglikan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yang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tebal</a:t>
            </a:r>
          </a:p>
          <a:p>
            <a:pPr marL="2197081" marR="0">
              <a:lnSpc>
                <a:spcPts val="38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MOJFBV+ArialMT"/>
                <a:cs typeface="MOJFBV+ArialMT"/>
              </a:rPr>
              <a:t>•</a:t>
            </a:r>
            <a:r>
              <a:rPr dirty="0" sz="3250" spc="678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Kapsul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luar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40772" y="3375255"/>
            <a:ext cx="6673908" cy="3472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40324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MOJFBV+ArialMT"/>
                <a:cs typeface="MOJFBV+ArialMT"/>
              </a:rPr>
              <a:t>•</a:t>
            </a:r>
            <a:r>
              <a:rPr dirty="0" sz="3250" spc="678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Memiliki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membran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plasma</a:t>
            </a:r>
          </a:p>
          <a:p>
            <a:pPr marL="14633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MOJFBV+ArialMT"/>
                <a:cs typeface="MOJFBV+ArialMT"/>
              </a:rPr>
              <a:t>•</a:t>
            </a:r>
            <a:r>
              <a:rPr dirty="0" sz="3250" spc="678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Dinding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sel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peptidoglikan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yang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tipis</a:t>
            </a:r>
          </a:p>
          <a:p>
            <a:pPr marL="187493" marR="0">
              <a:lnSpc>
                <a:spcPts val="384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MOJFBV+ArialMT"/>
                <a:cs typeface="MOJFBV+ArialMT"/>
              </a:rPr>
              <a:t>•</a:t>
            </a:r>
            <a:r>
              <a:rPr dirty="0" sz="3250" spc="678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Memiliki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membran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plasma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lainnya</a:t>
            </a:r>
          </a:p>
          <a:p>
            <a:pPr marL="2132583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MOJFBV+ArialMT"/>
                <a:cs typeface="MOJFBV+ArialMT"/>
              </a:rPr>
              <a:t>•</a:t>
            </a:r>
            <a:r>
              <a:rPr dirty="0" sz="3250" spc="678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Kapsul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luar</a:t>
            </a:r>
          </a:p>
          <a:p>
            <a:pPr marL="0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MOJFBV+ArialMT"/>
                <a:cs typeface="MOJFBV+ArialMT"/>
              </a:rPr>
              <a:t>•</a:t>
            </a:r>
            <a:r>
              <a:rPr dirty="0" sz="3250" spc="678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Lebih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sulit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diobati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dengan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antibiotik</a:t>
            </a:r>
          </a:p>
          <a:p>
            <a:pPr marL="450653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MOJFBV+ArialMT"/>
                <a:cs typeface="MOJFBV+ArialMT"/>
              </a:rPr>
              <a:t>•</a:t>
            </a:r>
            <a:r>
              <a:rPr dirty="0" sz="3250" spc="678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Berwarna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merah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muda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setelah</a:t>
            </a:r>
          </a:p>
          <a:p>
            <a:pPr marL="1983960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pewarnaan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gram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50175" y="4838296"/>
            <a:ext cx="6500781" cy="2009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0937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MOJFBV+ArialMT"/>
                <a:cs typeface="MOJFBV+ArialMT"/>
              </a:rPr>
              <a:t>•</a:t>
            </a:r>
            <a:r>
              <a:rPr dirty="0" sz="3250" spc="678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Lebih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mudah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diobati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dengan</a:t>
            </a:r>
          </a:p>
          <a:p>
            <a:pPr marL="2552575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antibiotik</a:t>
            </a:r>
          </a:p>
          <a:p>
            <a:pPr marL="0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MOJFBV+ArialMT"/>
                <a:cs typeface="MOJFBV+ArialMT"/>
              </a:rPr>
              <a:t>•</a:t>
            </a:r>
            <a:r>
              <a:rPr dirty="0" sz="3250" spc="678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Berwarna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ungu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setelah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pewarnaan</a:t>
            </a:r>
          </a:p>
          <a:p>
            <a:pPr marL="2902124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VHBEOA+TTCommonsPro-Rg"/>
                <a:cs typeface="VHBEOA+TTCommonsPro-Rg"/>
              </a:rPr>
              <a:t>gram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7279" y="1618443"/>
            <a:ext cx="6089753" cy="2333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>
                <a:solidFill>
                  <a:srgbClr val="000000"/>
                </a:solidFill>
                <a:latin typeface="MOJFBV+ArialMT"/>
                <a:cs typeface="MOJFBV+ArialMT"/>
              </a:rPr>
              <a:t>GRAM</a:t>
            </a:r>
            <a:r>
              <a:rPr dirty="0" sz="7200" spc="1993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7200">
                <a:solidFill>
                  <a:srgbClr val="000000"/>
                </a:solidFill>
                <a:latin typeface="MOJFBV+ArialMT"/>
                <a:cs typeface="MOJFBV+ArialMT"/>
              </a:rPr>
              <a:t>STAIN</a:t>
            </a:r>
          </a:p>
          <a:p>
            <a:pPr marL="105791" marR="0">
              <a:lnSpc>
                <a:spcPts val="4375"/>
              </a:lnSpc>
              <a:spcBef>
                <a:spcPts val="1102"/>
              </a:spcBef>
              <a:spcAft>
                <a:spcPts val="0"/>
              </a:spcAft>
            </a:pP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Metode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yang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digunakan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untuk</a:t>
            </a:r>
          </a:p>
          <a:p>
            <a:pPr marL="0" marR="0">
              <a:lnSpc>
                <a:spcPts val="4375"/>
              </a:lnSpc>
              <a:spcBef>
                <a:spcPts val="174"/>
              </a:spcBef>
              <a:spcAft>
                <a:spcPts val="0"/>
              </a:spcAft>
            </a:pP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mengidentifikasi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500">
                <a:solidFill>
                  <a:srgbClr val="000000"/>
                </a:solidFill>
                <a:latin typeface="VHBEOA+TTCommonsPro-Rg"/>
                <a:cs typeface="VHBEOA+TTCommonsPro-Rg"/>
              </a:rPr>
              <a:t>bakteri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31444" y="2554320"/>
            <a:ext cx="5761101" cy="514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Langkah-langkah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pewarnaan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gram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53127" y="3697320"/>
            <a:ext cx="6572630" cy="1085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MOJFBV+ArialMT"/>
                <a:cs typeface="MOJFBV+ArialMT"/>
              </a:rPr>
              <a:t>•</a:t>
            </a:r>
            <a:r>
              <a:rPr dirty="0" sz="3050" spc="634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Dioleskan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sampel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bakteri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di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kaca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slide</a:t>
            </a:r>
          </a:p>
          <a:p>
            <a:pPr marL="0" marR="0">
              <a:lnSpc>
                <a:spcPts val="3750"/>
              </a:lnSpc>
              <a:spcBef>
                <a:spcPts val="700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MOJFBV+ArialMT"/>
                <a:cs typeface="MOJFBV+ArialMT"/>
              </a:rPr>
              <a:t>•</a:t>
            </a:r>
            <a:r>
              <a:rPr dirty="0" sz="3050" spc="634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Panaskan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bakteri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ke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slide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53127" y="4840320"/>
            <a:ext cx="6408420" cy="2228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MOJFBV+ArialMT"/>
                <a:cs typeface="MOJFBV+ArialMT"/>
              </a:rPr>
              <a:t>•</a:t>
            </a:r>
            <a:r>
              <a:rPr dirty="0" sz="3050" spc="634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Oleskan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kristal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violet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ke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bakteri</a:t>
            </a:r>
          </a:p>
          <a:p>
            <a:pPr marL="0" marR="0">
              <a:lnSpc>
                <a:spcPts val="3750"/>
              </a:lnSpc>
              <a:spcBef>
                <a:spcPts val="700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MOJFBV+ArialMT"/>
                <a:cs typeface="MOJFBV+ArialMT"/>
              </a:rPr>
              <a:t>•</a:t>
            </a:r>
            <a:r>
              <a:rPr dirty="0" sz="3050" spc="634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Ditambahkan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jenis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yodium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ke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bakteri</a:t>
            </a:r>
          </a:p>
          <a:p>
            <a:pPr marL="0" marR="0">
              <a:lnSpc>
                <a:spcPts val="3750"/>
              </a:lnSpc>
              <a:spcBef>
                <a:spcPts val="700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MOJFBV+ArialMT"/>
                <a:cs typeface="MOJFBV+ArialMT"/>
              </a:rPr>
              <a:t>•</a:t>
            </a:r>
            <a:r>
              <a:rPr dirty="0" sz="3050" spc="634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Bersihkan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bakteri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dengan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alkohol</a:t>
            </a:r>
          </a:p>
          <a:p>
            <a:pPr marL="0" marR="0">
              <a:lnSpc>
                <a:spcPts val="3750"/>
              </a:lnSpc>
              <a:spcBef>
                <a:spcPts val="700"/>
              </a:spcBef>
              <a:spcAft>
                <a:spcPts val="0"/>
              </a:spcAft>
            </a:pPr>
            <a:r>
              <a:rPr dirty="0" sz="3050">
                <a:solidFill>
                  <a:srgbClr val="000000"/>
                </a:solidFill>
                <a:latin typeface="MOJFBV+ArialMT"/>
                <a:cs typeface="MOJFBV+ArialMT"/>
              </a:rPr>
              <a:t>•</a:t>
            </a:r>
            <a:r>
              <a:rPr dirty="0" sz="3050" spc="634">
                <a:solidFill>
                  <a:srgbClr val="000000"/>
                </a:solidFill>
                <a:latin typeface="MOJFBV+ArialMT"/>
                <a:cs typeface="MOJFBV+ArialMT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Ditambahkan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safarin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ke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000">
                <a:solidFill>
                  <a:srgbClr val="000000"/>
                </a:solidFill>
                <a:latin typeface="VHBEOA+TTCommonsPro-Rg"/>
                <a:cs typeface="VHBEOA+TTCommonsPro-Rg"/>
              </a:rPr>
              <a:t>bakteri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39895" y="841743"/>
            <a:ext cx="6695268" cy="17864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16331" marR="0">
              <a:lnSpc>
                <a:spcPts val="4248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000000"/>
                </a:solidFill>
                <a:latin typeface="VHBEOA+TTCommonsPro-Rg"/>
                <a:cs typeface="VHBEOA+TTCommonsPro-Rg"/>
              </a:rPr>
              <a:t>Hasil</a:t>
            </a:r>
            <a:r>
              <a:rPr dirty="0" sz="34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400">
                <a:solidFill>
                  <a:srgbClr val="000000"/>
                </a:solidFill>
                <a:latin typeface="VHBEOA+TTCommonsPro-Rg"/>
                <a:cs typeface="VHBEOA+TTCommonsPro-Rg"/>
              </a:rPr>
              <a:t>yang</a:t>
            </a:r>
            <a:r>
              <a:rPr dirty="0" sz="34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400">
                <a:solidFill>
                  <a:srgbClr val="000000"/>
                </a:solidFill>
                <a:latin typeface="VHBEOA+TTCommonsPro-Rg"/>
                <a:cs typeface="VHBEOA+TTCommonsPro-Rg"/>
              </a:rPr>
              <a:t>didapat</a:t>
            </a:r>
            <a:r>
              <a:rPr dirty="0" sz="34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400">
                <a:solidFill>
                  <a:srgbClr val="000000"/>
                </a:solidFill>
                <a:latin typeface="VHBEOA+TTCommonsPro-Rg"/>
                <a:cs typeface="VHBEOA+TTCommonsPro-Rg"/>
              </a:rPr>
              <a:t>adalah</a:t>
            </a:r>
            <a:r>
              <a:rPr dirty="0" sz="34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400">
                <a:solidFill>
                  <a:srgbClr val="000000"/>
                </a:solidFill>
                <a:latin typeface="VHBEOA+TTCommonsPro-Rg"/>
                <a:cs typeface="VHBEOA+TTCommonsPro-Rg"/>
              </a:rPr>
              <a:t>:</a:t>
            </a:r>
          </a:p>
          <a:p>
            <a:pPr marL="780319" marR="0">
              <a:lnSpc>
                <a:spcPts val="424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3400">
                <a:solidFill>
                  <a:srgbClr val="000000"/>
                </a:solidFill>
                <a:latin typeface="VHBEOA+TTCommonsPro-Rg"/>
                <a:cs typeface="VHBEOA+TTCommonsPro-Rg"/>
              </a:rPr>
              <a:t>Bakteri</a:t>
            </a:r>
            <a:r>
              <a:rPr dirty="0" sz="34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400">
                <a:solidFill>
                  <a:srgbClr val="000000"/>
                </a:solidFill>
                <a:latin typeface="VHBEOA+TTCommonsPro-Rg"/>
                <a:cs typeface="VHBEOA+TTCommonsPro-Rg"/>
              </a:rPr>
              <a:t>Gram</a:t>
            </a:r>
            <a:r>
              <a:rPr dirty="0" sz="34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400">
                <a:solidFill>
                  <a:srgbClr val="000000"/>
                </a:solidFill>
                <a:latin typeface="VHBEOA+TTCommonsPro-Rg"/>
                <a:cs typeface="VHBEOA+TTCommonsPro-Rg"/>
              </a:rPr>
              <a:t>Positif</a:t>
            </a:r>
            <a:r>
              <a:rPr dirty="0" sz="34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400">
                <a:solidFill>
                  <a:srgbClr val="000000"/>
                </a:solidFill>
                <a:latin typeface="VHBEOA+TTCommonsPro-Rg"/>
                <a:cs typeface="VHBEOA+TTCommonsPro-Rg"/>
              </a:rPr>
              <a:t>(Ungu)</a:t>
            </a:r>
          </a:p>
          <a:p>
            <a:pPr marL="0" marR="0">
              <a:lnSpc>
                <a:spcPts val="4248"/>
              </a:lnSpc>
              <a:spcBef>
                <a:spcPts val="560"/>
              </a:spcBef>
              <a:spcAft>
                <a:spcPts val="0"/>
              </a:spcAft>
            </a:pPr>
            <a:r>
              <a:rPr dirty="0" sz="3400">
                <a:solidFill>
                  <a:srgbClr val="000000"/>
                </a:solidFill>
                <a:latin typeface="VHBEOA+TTCommonsPro-Rg"/>
                <a:cs typeface="VHBEOA+TTCommonsPro-Rg"/>
              </a:rPr>
              <a:t>Bakteri</a:t>
            </a:r>
            <a:r>
              <a:rPr dirty="0" sz="34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400">
                <a:solidFill>
                  <a:srgbClr val="000000"/>
                </a:solidFill>
                <a:latin typeface="VHBEOA+TTCommonsPro-Rg"/>
                <a:cs typeface="VHBEOA+TTCommonsPro-Rg"/>
              </a:rPr>
              <a:t>Gram</a:t>
            </a:r>
            <a:r>
              <a:rPr dirty="0" sz="34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400">
                <a:solidFill>
                  <a:srgbClr val="000000"/>
                </a:solidFill>
                <a:latin typeface="VHBEOA+TTCommonsPro-Rg"/>
                <a:cs typeface="VHBEOA+TTCommonsPro-Rg"/>
              </a:rPr>
              <a:t>Negatif</a:t>
            </a:r>
            <a:r>
              <a:rPr dirty="0" sz="34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400">
                <a:solidFill>
                  <a:srgbClr val="000000"/>
                </a:solidFill>
                <a:latin typeface="VHBEOA+TTCommonsPro-Rg"/>
                <a:cs typeface="VHBEOA+TTCommonsPro-Rg"/>
              </a:rPr>
              <a:t>(Merah</a:t>
            </a:r>
            <a:r>
              <a:rPr dirty="0" sz="3400">
                <a:solidFill>
                  <a:srgbClr val="000000"/>
                </a:solidFill>
                <a:latin typeface="VHBEOA+TTCommonsPro-Rg"/>
                <a:cs typeface="VHBEOA+TTCommonsPro-Rg"/>
              </a:rPr>
              <a:t> </a:t>
            </a:r>
            <a:r>
              <a:rPr dirty="0" sz="3400">
                <a:solidFill>
                  <a:srgbClr val="000000"/>
                </a:solidFill>
                <a:latin typeface="VHBEOA+TTCommonsPro-Rg"/>
                <a:cs typeface="VHBEOA+TTCommonsPro-Rg"/>
              </a:rPr>
              <a:t>Muda)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2022-03-09T20:56:53-06:00</dcterms:modified>
</cp:coreProperties>
</file>