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25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D339A2-D159-4792-85CE-2183B873F0BE}" type="datetimeFigureOut">
              <a:rPr lang="id-ID" smtClean="0"/>
              <a:pPr/>
              <a:t>17/02/2022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F3EBB-EFBD-46F2-B27C-6C3C82A2ACE6}"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96D36-1241-4887-BB0B-BDC46CE0249D}" type="datetimeFigureOut">
              <a:rPr lang="id-ID" smtClean="0"/>
              <a:pPr/>
              <a:t>17/02/2022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8AA2FF1-B509-49DB-9907-14960FF790AC}"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96D36-1241-4887-BB0B-BDC46CE0249D}" type="datetimeFigureOut">
              <a:rPr lang="id-ID" smtClean="0"/>
              <a:pPr/>
              <a:t>17/02/2022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A2FF1-B509-49DB-9907-14960FF790AC}"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50706"/>
          </a:xfrm>
        </p:spPr>
        <p:txBody>
          <a:bodyPr/>
          <a:lstStyle/>
          <a:p>
            <a:r>
              <a:rPr lang="id-ID" dirty="0" smtClean="0">
                <a:solidFill>
                  <a:schemeClr val="bg2">
                    <a:lumMod val="25000"/>
                  </a:schemeClr>
                </a:solidFill>
                <a:latin typeface="Aharoni" pitchFamily="2" charset="-79"/>
                <a:cs typeface="Aharoni" pitchFamily="2" charset="-79"/>
              </a:rPr>
              <a:t>Luqita Ocha Ivana</a:t>
            </a:r>
            <a:br>
              <a:rPr lang="id-ID" dirty="0" smtClean="0">
                <a:solidFill>
                  <a:schemeClr val="bg2">
                    <a:lumMod val="25000"/>
                  </a:schemeClr>
                </a:solidFill>
                <a:latin typeface="Aharoni" pitchFamily="2" charset="-79"/>
                <a:cs typeface="Aharoni" pitchFamily="2" charset="-79"/>
              </a:rPr>
            </a:br>
            <a:r>
              <a:rPr lang="id-ID" dirty="0" smtClean="0">
                <a:solidFill>
                  <a:schemeClr val="bg2">
                    <a:lumMod val="25000"/>
                  </a:schemeClr>
                </a:solidFill>
                <a:latin typeface="Aharoni" pitchFamily="2" charset="-79"/>
                <a:cs typeface="Aharoni" pitchFamily="2" charset="-79"/>
              </a:rPr>
              <a:t>2114051016 </a:t>
            </a:r>
            <a:br>
              <a:rPr lang="id-ID" dirty="0" smtClean="0">
                <a:solidFill>
                  <a:schemeClr val="bg2">
                    <a:lumMod val="25000"/>
                  </a:schemeClr>
                </a:solidFill>
                <a:latin typeface="Aharoni" pitchFamily="2" charset="-79"/>
                <a:cs typeface="Aharoni" pitchFamily="2" charset="-79"/>
              </a:rPr>
            </a:br>
            <a:r>
              <a:rPr lang="id-ID" dirty="0" smtClean="0">
                <a:solidFill>
                  <a:schemeClr val="bg2">
                    <a:lumMod val="25000"/>
                  </a:schemeClr>
                </a:solidFill>
                <a:latin typeface="Aharoni" pitchFamily="2" charset="-79"/>
                <a:cs typeface="Aharoni" pitchFamily="2" charset="-79"/>
              </a:rPr>
              <a:t>THP-B</a:t>
            </a:r>
            <a:br>
              <a:rPr lang="id-ID" dirty="0" smtClean="0">
                <a:solidFill>
                  <a:schemeClr val="bg2">
                    <a:lumMod val="25000"/>
                  </a:schemeClr>
                </a:solidFill>
                <a:latin typeface="Aharoni" pitchFamily="2" charset="-79"/>
                <a:cs typeface="Aharoni" pitchFamily="2" charset="-79"/>
              </a:rPr>
            </a:br>
            <a:r>
              <a:rPr lang="id-ID" dirty="0" smtClean="0">
                <a:solidFill>
                  <a:schemeClr val="bg2">
                    <a:lumMod val="25000"/>
                  </a:schemeClr>
                </a:solidFill>
                <a:latin typeface="Aharoni" pitchFamily="2" charset="-79"/>
                <a:cs typeface="Aharoni" pitchFamily="2" charset="-79"/>
              </a:rPr>
              <a:t/>
            </a:r>
            <a:br>
              <a:rPr lang="id-ID" dirty="0" smtClean="0">
                <a:solidFill>
                  <a:schemeClr val="bg2">
                    <a:lumMod val="25000"/>
                  </a:schemeClr>
                </a:solidFill>
                <a:latin typeface="Aharoni" pitchFamily="2" charset="-79"/>
                <a:cs typeface="Aharoni" pitchFamily="2" charset="-79"/>
              </a:rPr>
            </a:br>
            <a:r>
              <a:rPr lang="id-ID" dirty="0" smtClean="0">
                <a:solidFill>
                  <a:schemeClr val="bg2">
                    <a:lumMod val="25000"/>
                  </a:schemeClr>
                </a:solidFill>
                <a:latin typeface="Aharoni" pitchFamily="2" charset="-79"/>
                <a:cs typeface="Aharoni" pitchFamily="2" charset="-79"/>
              </a:rPr>
              <a:t>MK. Mikrobiologi Umum</a:t>
            </a:r>
            <a:r>
              <a:rPr lang="id-ID" dirty="0" smtClean="0">
                <a:solidFill>
                  <a:schemeClr val="bg2">
                    <a:lumMod val="25000"/>
                  </a:schemeClr>
                </a:solidFill>
                <a:latin typeface="Aharoni" pitchFamily="2" charset="-79"/>
                <a:cs typeface="Aharoni" pitchFamily="2" charset="-79"/>
              </a:rPr>
              <a:t/>
            </a:r>
            <a:br>
              <a:rPr lang="id-ID" dirty="0" smtClean="0">
                <a:solidFill>
                  <a:schemeClr val="bg2">
                    <a:lumMod val="25000"/>
                  </a:schemeClr>
                </a:solidFill>
                <a:latin typeface="Aharoni" pitchFamily="2" charset="-79"/>
                <a:cs typeface="Aharoni" pitchFamily="2" charset="-79"/>
              </a:rPr>
            </a:br>
            <a:r>
              <a:rPr lang="id-ID" dirty="0" smtClean="0">
                <a:solidFill>
                  <a:schemeClr val="bg2">
                    <a:lumMod val="25000"/>
                  </a:schemeClr>
                </a:solidFill>
                <a:latin typeface="Aharoni" pitchFamily="2" charset="-79"/>
                <a:cs typeface="Aharoni" pitchFamily="2" charset="-79"/>
              </a:rPr>
              <a:t>“Protein Sel Tunggal”</a:t>
            </a:r>
            <a:endParaRPr lang="id-ID" dirty="0">
              <a:solidFill>
                <a:schemeClr val="bg2">
                  <a:lumMod val="25000"/>
                </a:schemeClr>
              </a:solidFill>
              <a:latin typeface="Aharoni" pitchFamily="2" charset="-79"/>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772400" cy="5328591"/>
          </a:xfrm>
        </p:spPr>
        <p:txBody>
          <a:bodyPr>
            <a:noAutofit/>
          </a:bodyPr>
          <a:lstStyle/>
          <a:p>
            <a:pPr algn="l"/>
            <a:r>
              <a:rPr lang="id-ID" sz="2000" dirty="0">
                <a:solidFill>
                  <a:schemeClr val="bg2">
                    <a:lumMod val="25000"/>
                  </a:schemeClr>
                </a:solidFill>
                <a:latin typeface="Aharoni" pitchFamily="2" charset="-79"/>
                <a:cs typeface="Aharoni" pitchFamily="2" charset="-79"/>
              </a:rPr>
              <a:t>	</a:t>
            </a:r>
            <a:r>
              <a:rPr lang="id-ID" sz="2000" dirty="0" smtClean="0">
                <a:solidFill>
                  <a:schemeClr val="bg2">
                    <a:lumMod val="25000"/>
                  </a:schemeClr>
                </a:solidFill>
                <a:latin typeface="Aharoni" pitchFamily="2" charset="-79"/>
                <a:cs typeface="Aharoni" pitchFamily="2" charset="-79"/>
              </a:rPr>
              <a:t>	       </a:t>
            </a:r>
            <a:r>
              <a:rPr lang="id-ID" sz="2000" dirty="0" smtClean="0">
                <a:solidFill>
                  <a:schemeClr val="bg2">
                    <a:lumMod val="25000"/>
                  </a:schemeClr>
                </a:solidFill>
                <a:latin typeface="Bodoni MT Black" pitchFamily="18" charset="0"/>
                <a:cs typeface="Aharoni" pitchFamily="2" charset="-79"/>
              </a:rPr>
              <a:t>PROTEIN SEL TUNGAL</a:t>
            </a:r>
            <a:br>
              <a:rPr lang="id-ID" sz="2000" dirty="0" smtClean="0">
                <a:solidFill>
                  <a:schemeClr val="bg2">
                    <a:lumMod val="25000"/>
                  </a:schemeClr>
                </a:solidFill>
                <a:latin typeface="Bodoni MT Black" pitchFamily="18" charset="0"/>
                <a:cs typeface="Aharoni" pitchFamily="2" charset="-79"/>
              </a:rPr>
            </a:br>
            <a:r>
              <a:rPr lang="id-ID" sz="2000" dirty="0" smtClean="0">
                <a:solidFill>
                  <a:schemeClr val="bg2">
                    <a:lumMod val="25000"/>
                  </a:schemeClr>
                </a:solidFill>
                <a:latin typeface="Aharoni" pitchFamily="2" charset="-79"/>
                <a:cs typeface="Aharoni" pitchFamily="2" charset="-79"/>
              </a:rPr>
              <a:t/>
            </a:r>
            <a:br>
              <a:rPr lang="id-ID" sz="2000" dirty="0" smtClean="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Operasi utama dalam produksi protein sel tunggal ialah fermentasi  yang bertujuan untuk mengoptimalkan konversi substrat menjadi massa microbial. Istilah protein sel tunggal (PST) digunakan untuk menunjukkan bahwa protein sel dihasilkan dari organisme bersel tunggal atau sederhana . Contoh </a:t>
            </a:r>
            <a:r>
              <a:rPr lang="id-ID" sz="1800" dirty="0" smtClean="0">
                <a:solidFill>
                  <a:schemeClr val="bg2">
                    <a:lumMod val="25000"/>
                  </a:schemeClr>
                </a:solidFill>
                <a:latin typeface="Aharoni" pitchFamily="2" charset="-79"/>
                <a:cs typeface="Aharoni" pitchFamily="2" charset="-79"/>
              </a:rPr>
              <a:t>: khamir</a:t>
            </a:r>
            <a:r>
              <a:rPr lang="id-ID" sz="1800" dirty="0" smtClean="0">
                <a:solidFill>
                  <a:schemeClr val="bg2">
                    <a:lumMod val="25000"/>
                  </a:schemeClr>
                </a:solidFill>
                <a:latin typeface="Aharoni" pitchFamily="2" charset="-79"/>
                <a:cs typeface="Aharoni" pitchFamily="2" charset="-79"/>
              </a:rPr>
              <a:t>, bakteri, ganggang dan protozoa. (Tanembaun, 1968).</a:t>
            </a:r>
            <a:br>
              <a:rPr lang="id-ID" sz="1800" dirty="0" smtClean="0">
                <a:solidFill>
                  <a:schemeClr val="bg2">
                    <a:lumMod val="25000"/>
                  </a:schemeClr>
                </a:solidFill>
                <a:latin typeface="Aharoni" pitchFamily="2" charset="-79"/>
                <a:cs typeface="Aharoni" pitchFamily="2" charset="-79"/>
              </a:rPr>
            </a:br>
            <a:r>
              <a:rPr lang="id-ID" sz="1800" dirty="0">
                <a:solidFill>
                  <a:schemeClr val="bg2">
                    <a:lumMod val="25000"/>
                  </a:schemeClr>
                </a:solidFill>
                <a:latin typeface="Aharoni" pitchFamily="2" charset="-79"/>
                <a:cs typeface="Aharoni" pitchFamily="2" charset="-79"/>
              </a:rPr>
              <a:t/>
            </a:r>
            <a:br>
              <a:rPr lang="id-ID" sz="1800" dirty="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Menurut Tannembaum (1971), PST ini dikatakan sebagai protein murni atau protein. PST merupakan salah satu alternatif untuk pemenuhan kebutuhan protein di masa depan karena mempunyai komposisi kandungan asam amino esensial yang dibutuhkan manusia dan hewan (Kuswardani dan Wijajaseputra, 1998).  </a:t>
            </a:r>
            <a:br>
              <a:rPr lang="id-ID" sz="1800" dirty="0" smtClean="0">
                <a:solidFill>
                  <a:schemeClr val="bg2">
                    <a:lumMod val="25000"/>
                  </a:schemeClr>
                </a:solidFill>
                <a:latin typeface="Aharoni" pitchFamily="2" charset="-79"/>
                <a:cs typeface="Aharoni" pitchFamily="2" charset="-79"/>
              </a:rPr>
            </a:br>
            <a:r>
              <a:rPr lang="id-ID" sz="1800" i="1" dirty="0">
                <a:solidFill>
                  <a:schemeClr val="bg2">
                    <a:lumMod val="25000"/>
                  </a:schemeClr>
                </a:solidFill>
                <a:latin typeface="Aharoni" pitchFamily="2" charset="-79"/>
                <a:cs typeface="Aharoni" pitchFamily="2" charset="-79"/>
              </a:rPr>
              <a:t/>
            </a:r>
            <a:br>
              <a:rPr lang="id-ID" sz="1800" i="1" dirty="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Kelebihan PST mengandung  : </a:t>
            </a:r>
            <a:br>
              <a:rPr lang="id-ID" sz="1800" dirty="0" smtClean="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1. Bernilai gizi tinggi </a:t>
            </a:r>
            <a:br>
              <a:rPr lang="id-ID" sz="1800" dirty="0" smtClean="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2. </a:t>
            </a:r>
            <a:r>
              <a:rPr lang="id-ID" sz="1800" dirty="0">
                <a:solidFill>
                  <a:schemeClr val="bg2">
                    <a:lumMod val="25000"/>
                  </a:schemeClr>
                </a:solidFill>
                <a:latin typeface="Aharoni" pitchFamily="2" charset="-79"/>
                <a:cs typeface="Aharoni" pitchFamily="2" charset="-79"/>
              </a:rPr>
              <a:t>M</a:t>
            </a:r>
            <a:r>
              <a:rPr lang="id-ID" sz="1800" dirty="0" smtClean="0">
                <a:solidFill>
                  <a:schemeClr val="bg2">
                    <a:lumMod val="25000"/>
                  </a:schemeClr>
                </a:solidFill>
                <a:latin typeface="Aharoni" pitchFamily="2" charset="-79"/>
                <a:cs typeface="Aharoni" pitchFamily="2" charset="-79"/>
              </a:rPr>
              <a:t>engandung Protein,</a:t>
            </a:r>
            <a:br>
              <a:rPr lang="id-ID" sz="1800" dirty="0" smtClean="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3. Vitamin dan lemak yang cukup tinggi </a:t>
            </a:r>
            <a:br>
              <a:rPr lang="id-ID" sz="1800" dirty="0" smtClean="0">
                <a:solidFill>
                  <a:schemeClr val="bg2">
                    <a:lumMod val="25000"/>
                  </a:schemeClr>
                </a:solidFill>
                <a:latin typeface="Aharoni" pitchFamily="2" charset="-79"/>
                <a:cs typeface="Aharoni" pitchFamily="2" charset="-79"/>
              </a:rPr>
            </a:br>
            <a:r>
              <a:rPr lang="id-ID" sz="1800" dirty="0" smtClean="0">
                <a:solidFill>
                  <a:schemeClr val="bg2">
                    <a:lumMod val="25000"/>
                  </a:schemeClr>
                </a:solidFill>
                <a:latin typeface="Aharoni" pitchFamily="2" charset="-79"/>
                <a:cs typeface="Aharoni" pitchFamily="2" charset="-79"/>
              </a:rPr>
              <a:t>4. </a:t>
            </a:r>
            <a:r>
              <a:rPr lang="id-ID" sz="1800" dirty="0">
                <a:solidFill>
                  <a:schemeClr val="bg2">
                    <a:lumMod val="25000"/>
                  </a:schemeClr>
                </a:solidFill>
                <a:latin typeface="Aharoni" pitchFamily="2" charset="-79"/>
                <a:cs typeface="Aharoni" pitchFamily="2" charset="-79"/>
              </a:rPr>
              <a:t>K</a:t>
            </a:r>
            <a:r>
              <a:rPr lang="id-ID" sz="1800" dirty="0" smtClean="0">
                <a:solidFill>
                  <a:schemeClr val="bg2">
                    <a:lumMod val="25000"/>
                  </a:schemeClr>
                </a:solidFill>
                <a:latin typeface="Aharoni" pitchFamily="2" charset="-79"/>
                <a:cs typeface="Aharoni" pitchFamily="2" charset="-79"/>
              </a:rPr>
              <a:t>andungan asam amino lengkap.</a:t>
            </a:r>
            <a:r>
              <a:rPr lang="id-ID" sz="2000" dirty="0" smtClean="0">
                <a:solidFill>
                  <a:schemeClr val="bg2">
                    <a:lumMod val="25000"/>
                  </a:schemeClr>
                </a:solidFill>
                <a:latin typeface="Aharoni" pitchFamily="2" charset="-79"/>
                <a:cs typeface="Aharoni" pitchFamily="2" charset="-79"/>
              </a:rPr>
              <a:t/>
            </a:r>
            <a:br>
              <a:rPr lang="id-ID" sz="2000" dirty="0" smtClean="0">
                <a:solidFill>
                  <a:schemeClr val="bg2">
                    <a:lumMod val="25000"/>
                  </a:schemeClr>
                </a:solidFill>
                <a:latin typeface="Aharoni" pitchFamily="2" charset="-79"/>
                <a:cs typeface="Aharoni" pitchFamily="2" charset="-79"/>
              </a:rPr>
            </a:br>
            <a:endParaRPr lang="id-ID" sz="2000" dirty="0">
              <a:solidFill>
                <a:schemeClr val="bg2">
                  <a:lumMod val="25000"/>
                </a:schemeClr>
              </a:solidFill>
              <a:latin typeface="Aharoni" pitchFamily="2" charset="-79"/>
              <a:cs typeface="Aharoni" pitchFamily="2" charset="-79"/>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3</Words>
  <Application>Microsoft Office PowerPoint</Application>
  <PresentationFormat>On-screen Show (4:3)</PresentationFormat>
  <Paragraphs>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Luqita Ocha Ivana 2114051016  THP-B  MK. Mikrobiologi Umum “Protein Sel Tunggal”</vt:lpstr>
      <vt:lpstr>         PROTEIN SEL TUNGAL  Operasi utama dalam produksi protein sel tunggal ialah fermentasi  yang bertujuan untuk mengoptimalkan konversi substrat menjadi massa microbial. Istilah protein sel tunggal (PST) digunakan untuk menunjukkan bahwa protein sel dihasilkan dari organisme bersel tunggal atau sederhana . Contoh : khamir, bakteri, ganggang dan protozoa. (Tanembaun, 1968).  Menurut Tannembaum (1971), PST ini dikatakan sebagai protein murni atau protein. PST merupakan salah satu alternatif untuk pemenuhan kebutuhan protein di masa depan karena mempunyai komposisi kandungan asam amino esensial yang dibutuhkan manusia dan hewan (Kuswardani dan Wijajaseputra, 1998).    Kelebihan PST mengandung  :  1. Bernilai gizi tinggi  2. Mengandung Protein, 3. Vitamin dan lemak yang cukup tinggi  4. Kandungan asam amino lengkap.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Istilah protein sel tunggal (PST) digunakan untuk menunjukkan bahwa protein sel dihasilkan dari organisme bersel tunggal atau banyak yang sederhana seperti:khamir, bakteri, ganggang dan protozoa (Tanembaun, 1968).  Menurut Tannembaum (1971), PST dapat dikatakan sebagai protein murni atau protein kasar dari mikrobia bersel tunggal atau banyak dan sederhana,seperti kapang, bakteri, khamir, protozoa dan alga. Terdapat dua istilah yang biasanya digunakan untuk produk mikroorganisme ini, yaitu Single Cell Proteinatau Protein Sel Tunggal dan Produk Biomassa Mikrobial (PBM) atau MicrobialBiomass Product (MBP) (Tannembaum 1971).</dc:title>
  <dc:creator>HP</dc:creator>
  <cp:lastModifiedBy>HP</cp:lastModifiedBy>
  <cp:revision>8</cp:revision>
  <dcterms:created xsi:type="dcterms:W3CDTF">2022-02-17T03:46:57Z</dcterms:created>
  <dcterms:modified xsi:type="dcterms:W3CDTF">2022-02-17T05:01:24Z</dcterms:modified>
</cp:coreProperties>
</file>