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3500"/>
  <p:notesSz cx="9144000" cy="5143500"/>
  <p:embeddedFontLst>
    <p:embeddedFont>
      <p:font typeface="SJIMKA+Prata-Regular,BoldItalic"/>
      <p:regular r:id="rId14"/>
    </p:embeddedFont>
    <p:embeddedFont>
      <p:font typeface="NTNVTO+Prata-Regular,Italic"/>
      <p:regular r:id="rId15"/>
    </p:embeddedFont>
    <p:embeddedFont>
      <p:font typeface="NBDOUT+Prata-Regular"/>
      <p:regular r:id="rId16"/>
    </p:embeddedFont>
    <p:embeddedFont>
      <p:font typeface="VETBIN+Montserrat-Medium"/>
      <p:regular r:id="rId17"/>
    </p:embeddedFont>
    <p:embeddedFont>
      <p:font typeface="EQHFUK+Montserrat-Italic"/>
      <p:regular r:id="rId18"/>
    </p:embeddedFont>
    <p:embeddedFont>
      <p:font typeface="HNTDHR+Prata-Regular,Bold"/>
      <p:regular r:id="rId19"/>
    </p:embeddedFont>
    <p:embeddedFont>
      <p:font typeface="GNVMKI+Arial-BoldMT"/>
      <p:regular r:id="rId20"/>
    </p:embeddedFont>
    <p:embeddedFont>
      <p:font typeface="BUWJBA+ArialMT"/>
      <p:regular r:id="rId21"/>
    </p:embeddedFont>
    <p:embeddedFont>
      <p:font typeface="BVIIOU+Arimo-Italic"/>
      <p:regular r:id="rId22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font" Target="fonts/font1.fntdata" /><Relationship Id="rId15" Type="http://schemas.openxmlformats.org/officeDocument/2006/relationships/font" Target="fonts/font2.fntdata" /><Relationship Id="rId16" Type="http://schemas.openxmlformats.org/officeDocument/2006/relationships/font" Target="fonts/font3.fntdata" /><Relationship Id="rId17" Type="http://schemas.openxmlformats.org/officeDocument/2006/relationships/font" Target="fonts/font4.fntdata" /><Relationship Id="rId18" Type="http://schemas.openxmlformats.org/officeDocument/2006/relationships/font" Target="fonts/font5.fntdata" /><Relationship Id="rId19" Type="http://schemas.openxmlformats.org/officeDocument/2006/relationships/font" Target="fonts/font6.fntdata" /><Relationship Id="rId2" Type="http://schemas.openxmlformats.org/officeDocument/2006/relationships/tableStyles" Target="tableStyles.xml" /><Relationship Id="rId20" Type="http://schemas.openxmlformats.org/officeDocument/2006/relationships/font" Target="fonts/font7.fntdata" /><Relationship Id="rId21" Type="http://schemas.openxmlformats.org/officeDocument/2006/relationships/font" Target="fonts/font8.fntdata" /><Relationship Id="rId22" Type="http://schemas.openxmlformats.org/officeDocument/2006/relationships/font" Target="fonts/font9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hyperlink" Target="https://hot.liputan6.com/read/4690645/macam-ibadah-dalam-agama-islam-simak-syaratnya-agar-diterima-allah-swt" TargetMode="Externa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Relationship Id="rId3" Type="http://schemas.openxmlformats.org/officeDocument/2006/relationships/hyperlink" Target="https://kumparan.com/topic/sholat" TargetMode="Externa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949974" y="301296"/>
            <a:ext cx="697230" cy="1903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141414"/>
                </a:solidFill>
                <a:latin typeface="SJIMKA+Prata-Regular,BoldItalic"/>
                <a:cs typeface="SJIMKA+Prata-Regular,BoldItalic"/>
              </a:rPr>
              <a:t>Business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65057" y="1330129"/>
            <a:ext cx="3828796" cy="11081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8157" marR="0">
              <a:lnSpc>
                <a:spcPts val="359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Kelompok</a:t>
            </a:r>
            <a:r>
              <a:rPr dirty="0" sz="3000" spc="-32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0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9</a:t>
            </a:r>
          </a:p>
          <a:p>
            <a:pPr marL="0" marR="0">
              <a:lnSpc>
                <a:spcPts val="2397"/>
              </a:lnSpc>
              <a:spcBef>
                <a:spcPts val="30"/>
              </a:spcBef>
              <a:spcAft>
                <a:spcPts val="0"/>
              </a:spcAft>
            </a:pP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Wahyu</a:t>
            </a: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Prahyuda(2115041044)</a:t>
            </a:r>
          </a:p>
          <a:p>
            <a:pPr marL="142460" marR="0">
              <a:lnSpc>
                <a:spcPts val="2397"/>
              </a:lnSpc>
              <a:spcBef>
                <a:spcPts val="2"/>
              </a:spcBef>
              <a:spcAft>
                <a:spcPts val="0"/>
              </a:spcAft>
            </a:pP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M.Ikhsan(2115041046)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90211" y="2400433"/>
            <a:ext cx="4300982" cy="3426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Muhammad</a:t>
            </a: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000">
                <a:solidFill>
                  <a:srgbClr val="141414"/>
                </a:solidFill>
                <a:latin typeface="NBDOUT+Prata-Regular"/>
                <a:cs typeface="NBDOUT+Prata-Regular"/>
              </a:rPr>
              <a:t>Hussein(2115041088)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282028" y="3679039"/>
            <a:ext cx="999540" cy="2758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7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03025" y="568297"/>
            <a:ext cx="3925823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APA</a:t>
            </a:r>
            <a:r>
              <a:rPr dirty="0" sz="3200" spc="-35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ITU</a:t>
            </a:r>
            <a:r>
              <a:rPr dirty="0" sz="3200" spc="-35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IBADAH?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5425" y="1310638"/>
            <a:ext cx="7540663" cy="33253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VETBIN+Montserrat-Medium"/>
                <a:cs typeface="VETBIN+Montserrat-Medium"/>
              </a:rPr>
              <a:t>1.</a:t>
            </a:r>
            <a:r>
              <a:rPr dirty="0" sz="1200" spc="1360">
                <a:solidFill>
                  <a:srgbClr val="434343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Secara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etimologiꢀ</a:t>
            </a:r>
            <a:r>
              <a:rPr dirty="0" sz="1200" u="sng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pengertian</a:t>
            </a:r>
            <a:r>
              <a:rPr dirty="0" sz="1200" spc="22" u="sng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 </a:t>
            </a:r>
            <a:r>
              <a:rPr dirty="0" sz="1200" u="sng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ꢀadalah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merendahkan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atau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tunduk.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Pengertian</a:t>
            </a:r>
          </a:p>
          <a:p>
            <a:pPr marL="30480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menggambarkan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perilaku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mendekatkan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kepada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pencipta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atau</a:t>
            </a:r>
          </a:p>
          <a:p>
            <a:pPr marL="30480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Tuhan.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Perilaku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pengertian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secara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rutin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atau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terus-menerus</a:t>
            </a:r>
          </a:p>
          <a:p>
            <a:pPr marL="30480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sampai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waktu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tidak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ditentukan.</a:t>
            </a:r>
          </a:p>
          <a:p>
            <a:pPr marL="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VETBIN+Montserrat-Medium"/>
                <a:cs typeface="VETBIN+Montserrat-Medium"/>
              </a:rPr>
              <a:t>2.</a:t>
            </a:r>
            <a:r>
              <a:rPr dirty="0" sz="1200" spc="1115">
                <a:solidFill>
                  <a:srgbClr val="434343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Pengertian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tunduk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kepada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segala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perintah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larangan-Nya.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Dalamꢀ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Kamus</a:t>
            </a:r>
          </a:p>
          <a:p>
            <a:pPr marL="30480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Besar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Bahasa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Indonesia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(KBBI)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ꢀpengertian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perbuatan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untuk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menyatakan</a:t>
            </a:r>
          </a:p>
          <a:p>
            <a:pPr marL="30480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bakti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kepada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SWT,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didasari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ketaatan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mengerjakan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perintah-Nya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menjauhi</a:t>
            </a:r>
          </a:p>
          <a:p>
            <a:pPr marL="30480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larangan-Nya.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VETBIN+Montserrat-Medium"/>
                <a:cs typeface="VETBIN+Montserrat-Medium"/>
              </a:rPr>
              <a:t>3.</a:t>
            </a:r>
            <a:r>
              <a:rPr dirty="0" sz="1200" spc="1118">
                <a:solidFill>
                  <a:srgbClr val="434343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Makna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pengertianꢀ</a:t>
            </a:r>
            <a:r>
              <a:rPr dirty="0" sz="1200" u="sng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ꢀadalah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lekat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dengan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ajaran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agama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Islam.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 spc="-15">
                <a:solidFill>
                  <a:srgbClr val="141414"/>
                </a:solidFill>
                <a:latin typeface="VETBIN+Montserrat-Medium"/>
                <a:cs typeface="VETBIN+Montserrat-Medium"/>
              </a:rPr>
              <a:t>Dalamꢀ</a:t>
            </a:r>
            <a:r>
              <a:rPr dirty="0" sz="1200" u="sng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Islam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,</a:t>
            </a:r>
          </a:p>
          <a:p>
            <a:pPr marL="30480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pengertian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terbagi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menjadi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tiga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bagian.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Apa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saja?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Mulai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dengan</a:t>
            </a:r>
          </a:p>
          <a:p>
            <a:pPr marL="30480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anggota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badan,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hati,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diucapkan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secara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lisan.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Pengertian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tersebut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sesuai</a:t>
            </a:r>
          </a:p>
          <a:p>
            <a:pPr marL="304800" marR="0">
              <a:lnSpc>
                <a:spcPts val="1403"/>
              </a:lnSpc>
              <a:spcBef>
                <a:spcPts val="35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dengan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bentuk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syahadat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menyatakan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tidak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Tuhan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selain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SWT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</a:p>
          <a:p>
            <a:pPr marL="30480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Rasulullah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Muhammad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SAW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utusan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SWT.</a:t>
            </a:r>
          </a:p>
          <a:p>
            <a:pPr marL="0" marR="0">
              <a:lnSpc>
                <a:spcPts val="1401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EQHFUK+Montserrat-Italic"/>
                <a:cs typeface="EQHFUK+Montserrat-Italic"/>
              </a:rPr>
              <a:t>4.</a:t>
            </a:r>
            <a:r>
              <a:rPr dirty="0" sz="1200" spc="1052">
                <a:solidFill>
                  <a:srgbClr val="434343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“Dan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Aku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tidak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menciptakan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jin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dan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manusia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melainkan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supaya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mereka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beribadah</a:t>
            </a:r>
          </a:p>
          <a:p>
            <a:pPr marL="304800" marR="0">
              <a:lnSpc>
                <a:spcPts val="1401"/>
              </a:lnSpc>
              <a:spcBef>
                <a:spcPts val="88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kepada-Ku.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Aku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tidak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menghendaki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rizki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sedikit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pun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dari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mereka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dan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Aku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tidak</a:t>
            </a:r>
          </a:p>
          <a:p>
            <a:pPr marL="304800" marR="0">
              <a:lnSpc>
                <a:spcPts val="1401"/>
              </a:lnSpc>
              <a:spcBef>
                <a:spcPts val="38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menghendaki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supaya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mereka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memberi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makan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kepada-Ku.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Sesungguhnya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Allah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Dia-lah</a:t>
            </a:r>
          </a:p>
          <a:p>
            <a:pPr marL="304800" marR="0">
              <a:lnSpc>
                <a:spcPts val="1403"/>
              </a:lnSpc>
              <a:spcBef>
                <a:spcPts val="38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Maha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Pemberi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rizki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Yang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mempunyai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kekuatan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lagi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sangat</a:t>
            </a:r>
            <a:r>
              <a:rPr dirty="0" sz="1200" spc="14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200">
                <a:solidFill>
                  <a:srgbClr val="141414"/>
                </a:solidFill>
                <a:latin typeface="EQHFUK+Montserrat-Italic"/>
                <a:cs typeface="EQHFUK+Montserrat-Italic"/>
              </a:rPr>
              <a:t>kokoh.”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ꢀ(QS.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Adz-Dzaariyaat: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56</a:t>
            </a:r>
          </a:p>
          <a:p>
            <a:pPr marL="304800" marR="0">
              <a:lnSpc>
                <a:spcPts val="1403"/>
              </a:lnSpc>
              <a:spcBef>
                <a:spcPts val="85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-58)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44237" y="568297"/>
            <a:ext cx="6232550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HNTDHR+Prata-Regular,Bold"/>
                <a:cs typeface="HNTDHR+Prata-Regular,Bold"/>
              </a:rPr>
              <a:t>Jenis-Jenis</a:t>
            </a:r>
            <a:r>
              <a:rPr dirty="0" sz="3200" spc="-35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3200">
                <a:solidFill>
                  <a:srgbClr val="141414"/>
                </a:solidFill>
                <a:latin typeface="HNTDHR+Prata-Regular,Bold"/>
                <a:cs typeface="HNTDHR+Prata-Regular,Bold"/>
              </a:rPr>
              <a:t>Ibadah</a:t>
            </a:r>
            <a:r>
              <a:rPr dirty="0" sz="3200" spc="-35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3200">
                <a:solidFill>
                  <a:srgbClr val="141414"/>
                </a:solidFill>
                <a:latin typeface="HNTDHR+Prata-Regular,Bold"/>
                <a:cs typeface="HNTDHR+Prata-Regular,Bold"/>
              </a:rPr>
              <a:t>dalam</a:t>
            </a:r>
            <a:r>
              <a:rPr dirty="0" sz="3200" spc="-35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3200">
                <a:solidFill>
                  <a:srgbClr val="141414"/>
                </a:solidFill>
                <a:latin typeface="HNTDHR+Prata-Regular,Bold"/>
                <a:cs typeface="HNTDHR+Prata-Regular,Bold"/>
              </a:rPr>
              <a:t>Islam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77276" y="1680448"/>
            <a:ext cx="3227577" cy="3426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141414"/>
                </a:solidFill>
                <a:latin typeface="GNVMKI+Arial-BoldMT"/>
                <a:cs typeface="GNVMKI+Arial-BoldMT"/>
              </a:rPr>
              <a:t>Ibadahꢀ</a:t>
            </a: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Ibadah</a:t>
            </a:r>
            <a:r>
              <a:rPr dirty="0" sz="2000" spc="-21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Qolbiyyah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34994" y="1680448"/>
            <a:ext cx="3266388" cy="14180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Ibadah</a:t>
            </a:r>
            <a:r>
              <a:rPr dirty="0" sz="2000" spc="-21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Amaliyyah</a:t>
            </a:r>
          </a:p>
          <a:p>
            <a:pPr marL="0" marR="0">
              <a:lnSpc>
                <a:spcPts val="1638"/>
              </a:lnSpc>
              <a:spcBef>
                <a:spcPts val="109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Amaliyyah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oleh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aktivitas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anggota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tubuh.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Contohnya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adalah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gerakan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  <a:r>
              <a:rPr dirty="0" sz="1400" spc="-91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 u="sng">
                <a:solidFill>
                  <a:srgbClr val="141414"/>
                </a:solidFill>
                <a:latin typeface="VETBIN+Montserrat-Medium"/>
                <a:cs typeface="VETBIN+Montserrat-Medium"/>
                <a:hlinkClick r:id="rId3"/>
              </a:rPr>
              <a:t>sholat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melakukan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puasa,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haji,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lain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sebagainya.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980085" y="1859660"/>
            <a:ext cx="687222" cy="191650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03</a:t>
            </a:r>
          </a:p>
          <a:p>
            <a:pPr marL="7175" marR="0">
              <a:lnSpc>
                <a:spcPts val="3836"/>
              </a:lnSpc>
              <a:spcBef>
                <a:spcPts val="7167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04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49520" y="1922755"/>
            <a:ext cx="575462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01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05838" y="2107105"/>
            <a:ext cx="3610254" cy="10995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Maksudnya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adalah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setiap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oleh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aktivitas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hati.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mana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ini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meliputi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aspek</a:t>
            </a:r>
            <a:r>
              <a:rPr dirty="0" sz="1400" spc="-55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EQHFUK+Montserrat-Italic"/>
                <a:cs typeface="EQHFUK+Montserrat-Italic"/>
              </a:rPr>
              <a:t>i’tiqod</a:t>
            </a:r>
            <a:r>
              <a:rPr dirty="0" sz="1400" spc="19">
                <a:solidFill>
                  <a:srgbClr val="141414"/>
                </a:solidFill>
                <a:latin typeface="EQHFUK+Montserrat-Italic"/>
                <a:cs typeface="EQHFUK+Montserrat-Italic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atau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keyakinan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seperti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iman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kepada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wujud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SWT.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05838" y="3304474"/>
            <a:ext cx="2384551" cy="3426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Ibadah</a:t>
            </a:r>
            <a:r>
              <a:rPr dirty="0" sz="2000" spc="-21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Qowliyyah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802177" y="3294239"/>
            <a:ext cx="2348484" cy="3426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Ibadah</a:t>
            </a:r>
            <a:r>
              <a:rPr dirty="0" sz="2000" spc="-21">
                <a:solidFill>
                  <a:srgbClr val="141414"/>
                </a:solidFill>
                <a:latin typeface="HNTDHR+Prata-Regular,Bold"/>
                <a:cs typeface="HNTDHR+Prata-Regular,Bold"/>
              </a:rPr>
              <a:t> </a:t>
            </a:r>
            <a:r>
              <a:rPr dirty="0" sz="2000">
                <a:solidFill>
                  <a:srgbClr val="141414"/>
                </a:solidFill>
                <a:latin typeface="HNTDHR+Prata-Regular,Bold"/>
                <a:cs typeface="HNTDHR+Prata-Regular,Bold"/>
              </a:rPr>
              <a:t>Maaliyyah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94834" y="3351515"/>
            <a:ext cx="684377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02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802177" y="3605793"/>
            <a:ext cx="3215182" cy="886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ini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oleh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seorang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hamba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dengan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mendermakan</a:t>
            </a:r>
          </a:p>
          <a:p>
            <a:pPr marL="0" marR="0">
              <a:lnSpc>
                <a:spcPts val="1638"/>
              </a:lnSpc>
              <a:spcBef>
                <a:spcPts val="92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hartanya.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Misalnya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menunaikan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zakat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bershodaqoh.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305839" y="3643022"/>
            <a:ext cx="3293059" cy="1099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ini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oleh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aktivitas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lisan.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Contohnya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seperti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membaca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alquran,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bertasbih,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bertahmid,</a:t>
            </a:r>
          </a:p>
          <a:p>
            <a:pPr marL="0" marR="0">
              <a:lnSpc>
                <a:spcPts val="1638"/>
              </a:lnSpc>
              <a:spcBef>
                <a:spcPts val="92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bertahlil,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bertakbir,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lain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sebagainya.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62897" y="423212"/>
            <a:ext cx="7149186" cy="8911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Syarat-syarat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Ibadah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agar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Diterima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Allah</a:t>
            </a:r>
          </a:p>
          <a:p>
            <a:pPr marL="0" marR="0">
              <a:lnSpc>
                <a:spcPts val="335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141414"/>
                </a:solidFill>
                <a:latin typeface="NBDOUT+Prata-Regular"/>
                <a:cs typeface="NBDOUT+Prata-Regular"/>
              </a:rPr>
              <a:t>SWT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7145" y="1459315"/>
            <a:ext cx="4698796" cy="3992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Agar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suatu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diridai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SWT,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setidaknya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terdapat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2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ketentuan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harus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dipenuhi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seorang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muslim,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77145" y="2007955"/>
            <a:ext cx="5312357" cy="13136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Pertama,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suatu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harus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karena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orang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melakukannya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rela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ikhlas,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bukan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karena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paksaan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pihak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luar.</a:t>
            </a:r>
          </a:p>
          <a:p>
            <a:pPr marL="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Tidak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juga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karena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riya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atau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ingin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dipuji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orang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lain.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Hal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itu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tergambar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firman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SWT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surah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Al-Bayyinah</a:t>
            </a:r>
          </a:p>
          <a:p>
            <a:pPr marL="0" marR="0">
              <a:lnSpc>
                <a:spcPts val="1403"/>
              </a:lnSpc>
              <a:spcBef>
                <a:spcPts val="8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ayat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5: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"Padahal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mereka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tidak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disuruh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kecuali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supaya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menyembah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dengan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memurnikan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ketaatan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(ikhlas)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kepada-Nya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(menjalankan)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agama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lurus…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"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(Al-Bayyinah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[98]: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5).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77145" y="3470995"/>
            <a:ext cx="5420714" cy="9479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Kedua,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dikerjakan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tidak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dibuat-buat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sendiri,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melainkan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karena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sudah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dicontohkan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Rasulullah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SAW,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sebagaimana</a:t>
            </a:r>
          </a:p>
          <a:p>
            <a:pPr marL="0" marR="0">
              <a:lnSpc>
                <a:spcPts val="1403"/>
              </a:lnSpc>
              <a:spcBef>
                <a:spcPts val="85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tergambar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sabda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beliau:</a:t>
            </a:r>
          </a:p>
          <a:p>
            <a:pPr marL="0" marR="0">
              <a:lnSpc>
                <a:spcPts val="1403"/>
              </a:lnSpc>
              <a:spcBef>
                <a:spcPts val="36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"Siapa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mengada-ngada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unsur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agama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[tanpa</a:t>
            </a:r>
          </a:p>
          <a:p>
            <a:pPr marL="0" marR="0">
              <a:lnSpc>
                <a:spcPts val="1403"/>
              </a:lnSpc>
              <a:spcBef>
                <a:spcPts val="85"/>
              </a:spcBef>
              <a:spcAft>
                <a:spcPts val="0"/>
              </a:spcAft>
            </a:pP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dicontohkan],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maka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ibadahnya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tertolak,"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(H.R.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Bukhari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200">
                <a:solidFill>
                  <a:srgbClr val="141414"/>
                </a:solidFill>
                <a:latin typeface="VETBIN+Montserrat-Medium"/>
                <a:cs typeface="VETBIN+Montserrat-Medium"/>
              </a:rPr>
              <a:t>Muslim).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08666" y="568297"/>
            <a:ext cx="7125005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Tujuan</a:t>
            </a:r>
            <a:r>
              <a:rPr dirty="0" sz="3200" spc="-35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di</a:t>
            </a:r>
            <a:r>
              <a:rPr dirty="0" sz="3200" spc="-35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jalankannya</a:t>
            </a:r>
            <a:r>
              <a:rPr dirty="0" sz="3200" spc="-35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suatu</a:t>
            </a:r>
            <a:r>
              <a:rPr dirty="0" sz="3200" spc="-35">
                <a:solidFill>
                  <a:srgbClr val="141414"/>
                </a:solidFill>
                <a:latin typeface="NTNVTO+Prata-Regular,Italic"/>
                <a:cs typeface="NTNVTO+Prata-Regular,Italic"/>
              </a:rPr>
              <a:t> </a:t>
            </a: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ibadah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34533" y="1103796"/>
            <a:ext cx="6326544" cy="6780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Tujuan</a:t>
            </a:r>
            <a:r>
              <a:rPr dirty="0" sz="1400" spc="17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ibadah</a:t>
            </a:r>
            <a:r>
              <a:rPr dirty="0" sz="1400" spc="119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pada</a:t>
            </a:r>
            <a:r>
              <a:rPr dirty="0" sz="1400" spc="126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akhirnya</a:t>
            </a:r>
            <a:r>
              <a:rPr dirty="0" sz="1400" spc="87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akan</a:t>
            </a:r>
            <a:r>
              <a:rPr dirty="0" sz="1400" spc="91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memberikan</a:t>
            </a:r>
            <a:r>
              <a:rPr dirty="0" sz="1400" spc="93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manfaat</a:t>
            </a:r>
            <a:r>
              <a:rPr dirty="0" sz="1400" spc="129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kebaikan</a:t>
            </a:r>
            <a:r>
              <a:rPr dirty="0" sz="1400" spc="46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bagi</a:t>
            </a:r>
          </a:p>
          <a:p>
            <a:pPr marL="0" marR="0">
              <a:lnSpc>
                <a:spcPts val="1678"/>
              </a:lnSpc>
              <a:spcBef>
                <a:spcPts val="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siapa</a:t>
            </a:r>
            <a:r>
              <a:rPr dirty="0" sz="1400" spc="241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saja</a:t>
            </a:r>
            <a:r>
              <a:rPr dirty="0" sz="1400" spc="242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yang</a:t>
            </a:r>
            <a:r>
              <a:rPr dirty="0" sz="1400" spc="215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melaksanakannya.</a:t>
            </a:r>
            <a:r>
              <a:rPr dirty="0" sz="1400" spc="203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Berikut</a:t>
            </a:r>
            <a:r>
              <a:rPr dirty="0" sz="1400" spc="234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beberapa</a:t>
            </a:r>
            <a:r>
              <a:rPr dirty="0" sz="1400" spc="265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tujuan</a:t>
            </a:r>
            <a:r>
              <a:rPr dirty="0" sz="1400" spc="245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beribadah</a:t>
            </a:r>
          </a:p>
          <a:p>
            <a:pPr marL="0" marR="0">
              <a:lnSpc>
                <a:spcPts val="167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dalam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Islam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yang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perlu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Anda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ketahui: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24252" y="1978548"/>
            <a:ext cx="482917" cy="418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500">
                <a:solidFill>
                  <a:srgbClr val="141414"/>
                </a:solidFill>
                <a:latin typeface="NBDOUT+Prata-Regular"/>
                <a:cs typeface="NBDOUT+Prata-Regular"/>
              </a:rPr>
              <a:t>01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02795" y="1961765"/>
            <a:ext cx="6125311" cy="459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400" spc="17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untuk</a:t>
            </a:r>
            <a:r>
              <a:rPr dirty="0" sz="1400" spc="28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menciptakan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hubungan</a:t>
            </a:r>
            <a:r>
              <a:rPr dirty="0" sz="1400" spc="18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harmonis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antara</a:t>
            </a:r>
          </a:p>
          <a:p>
            <a:pPr marL="31750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makhluk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Sang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Penciptanya,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yaitu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SWT.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81454" y="2907241"/>
            <a:ext cx="568007" cy="418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500">
                <a:solidFill>
                  <a:srgbClr val="141414"/>
                </a:solidFill>
                <a:latin typeface="NBDOUT+Prata-Regular"/>
                <a:cs typeface="NBDOUT+Prata-Regular"/>
              </a:rPr>
              <a:t>02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302795" y="2890459"/>
            <a:ext cx="6033845" cy="4594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dilakukan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untuk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mengukur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sejauh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mana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kepatuhan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para</a:t>
            </a:r>
          </a:p>
          <a:p>
            <a:pPr marL="31750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makhluk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ciptaan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melaksanakan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perintah-Nya.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377408" y="3631929"/>
            <a:ext cx="6458610" cy="6728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Patuh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tidaknya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seorang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hamba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dalam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melaksanakan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perintah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Allah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mempengaruhi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nasib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mereka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dunia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maupun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di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akhirat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untuk</a:t>
            </a:r>
          </a:p>
          <a:p>
            <a:pPr marL="0" marR="0">
              <a:lnSpc>
                <a:spcPts val="1638"/>
              </a:lnSpc>
              <a:spcBef>
                <a:spcPts val="92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kehidupan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yang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datang.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480609" y="3978812"/>
            <a:ext cx="570230" cy="418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97"/>
              </a:lnSpc>
              <a:spcBef>
                <a:spcPts val="0"/>
              </a:spcBef>
              <a:spcAft>
                <a:spcPts val="0"/>
              </a:spcAft>
            </a:pPr>
            <a:r>
              <a:rPr dirty="0" sz="2500">
                <a:solidFill>
                  <a:srgbClr val="141414"/>
                </a:solidFill>
                <a:latin typeface="NBDOUT+Prata-Regular"/>
                <a:cs typeface="NBDOUT+Prata-Regular"/>
              </a:rPr>
              <a:t>03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892128" y="501819"/>
            <a:ext cx="3376371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Manfaat</a:t>
            </a: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Ibadahꢀ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77343" y="1540628"/>
            <a:ext cx="2489936" cy="4646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Membantu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kamu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lebih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bisa</a:t>
            </a:r>
          </a:p>
          <a:p>
            <a:pPr marL="0" marR="0">
              <a:lnSpc>
                <a:spcPts val="1678"/>
              </a:lnSpc>
              <a:spcBef>
                <a:spcPts val="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berpikir</a:t>
            </a:r>
            <a:r>
              <a:rPr dirty="0" sz="1400" spc="334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jernih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63556" y="1540628"/>
            <a:ext cx="3073476" cy="4646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Membantu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kita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dalam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mengontrol</a:t>
            </a:r>
          </a:p>
          <a:p>
            <a:pPr marL="0" marR="0">
              <a:lnSpc>
                <a:spcPts val="1678"/>
              </a:lnSpc>
              <a:spcBef>
                <a:spcPts val="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emosi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50899" y="1565565"/>
            <a:ext cx="687222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03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21024" y="1637003"/>
            <a:ext cx="575462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01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66338" y="3208639"/>
            <a:ext cx="684377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02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987261" y="3250794"/>
            <a:ext cx="3448363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BDOUT+Prata-Regular"/>
                <a:cs typeface="NBDOUT+Prata-Regular"/>
              </a:rPr>
              <a:t>04</a:t>
            </a:r>
            <a:r>
              <a:rPr dirty="0" sz="3200" spc="1023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Membuat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kamu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dapat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2100" baseline="49949">
                <a:solidFill>
                  <a:srgbClr val="141414"/>
                </a:solidFill>
                <a:latin typeface="NBDOUT+Prata-Regular"/>
                <a:cs typeface="NBDOUT+Prata-Regular"/>
              </a:rPr>
              <a:t>meraih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802728" y="3317897"/>
            <a:ext cx="2839624" cy="2512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Merasa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lebih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tenang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dan</a:t>
            </a:r>
            <a:r>
              <a:rPr dirty="0" sz="1400" spc="-11">
                <a:solidFill>
                  <a:srgbClr val="141414"/>
                </a:solidFill>
                <a:latin typeface="NBDOUT+Prata-Regular"/>
                <a:cs typeface="NBDOUT+Prata-Regular"/>
              </a:rPr>
              <a:t> </a:t>
            </a: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damai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734994" y="3468500"/>
            <a:ext cx="1132789" cy="2512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NBDOUT+Prata-Regular"/>
                <a:cs typeface="NBDOUT+Prata-Regular"/>
              </a:rPr>
              <a:t>kesuksesan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406979" y="568297"/>
            <a:ext cx="2498140" cy="5253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141414"/>
                </a:solidFill>
                <a:latin typeface="NTNVTO+Prata-Regular,Italic"/>
                <a:cs typeface="NTNVTO+Prata-Regular,Italic"/>
              </a:rPr>
              <a:t>Kesimpulan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90491" y="1574659"/>
            <a:ext cx="2882367" cy="2478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BUWJBA+ArialMT"/>
                <a:cs typeface="BUWJBA+ArialMT"/>
              </a:rPr>
              <a:t>•</a:t>
            </a:r>
            <a:r>
              <a:rPr dirty="0" sz="1400" spc="1410">
                <a:solidFill>
                  <a:srgbClr val="14141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Membuat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seseorang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dapat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576241" y="1788019"/>
            <a:ext cx="2910432" cy="4594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merasakan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manisnya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beriman</a:t>
            </a:r>
          </a:p>
          <a:p>
            <a:pPr marL="0" marR="0">
              <a:lnSpc>
                <a:spcPts val="1638"/>
              </a:lnSpc>
              <a:spcBef>
                <a:spcPts val="91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dengan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menajalankan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ibadah.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290491" y="2428099"/>
            <a:ext cx="3143376" cy="2478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BUWJBA+ArialMT"/>
                <a:cs typeface="BUWJBA+ArialMT"/>
              </a:rPr>
              <a:t>•</a:t>
            </a:r>
            <a:r>
              <a:rPr dirty="0" sz="1400" spc="1410">
                <a:solidFill>
                  <a:srgbClr val="14141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Menyebabkan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kedekatan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hati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576241" y="2641459"/>
            <a:ext cx="1890216" cy="24612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kepada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kebenaran.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290491" y="3068179"/>
            <a:ext cx="3186048" cy="2478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BUWJBA+ArialMT"/>
                <a:cs typeface="BUWJBA+ArialMT"/>
              </a:rPr>
              <a:t>•</a:t>
            </a:r>
            <a:r>
              <a:rPr dirty="0" sz="1400" spc="1410">
                <a:solidFill>
                  <a:srgbClr val="14141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Memperoleh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ketenangan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hati.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290491" y="3494899"/>
            <a:ext cx="3428567" cy="2478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BUWJBA+ArialMT"/>
                <a:cs typeface="BUWJBA+ArialMT"/>
              </a:rPr>
              <a:t>•</a:t>
            </a:r>
            <a:r>
              <a:rPr dirty="0" sz="1400" spc="1410">
                <a:solidFill>
                  <a:srgbClr val="14141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Memperoleh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kemudahan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urusan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576241" y="3708259"/>
            <a:ext cx="1091184" cy="24612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dan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 </a:t>
            </a:r>
            <a:r>
              <a:rPr dirty="0" sz="1400">
                <a:solidFill>
                  <a:srgbClr val="141414"/>
                </a:solidFill>
                <a:latin typeface="VETBIN+Montserrat-Medium"/>
                <a:cs typeface="VETBIN+Montserrat-Medium"/>
              </a:rPr>
              <a:t>rezeki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410526" y="2245542"/>
            <a:ext cx="4445428" cy="7394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522"/>
              </a:lnSpc>
              <a:spcBef>
                <a:spcPts val="0"/>
              </a:spcBef>
              <a:spcAft>
                <a:spcPts val="0"/>
              </a:spcAft>
            </a:pPr>
            <a:r>
              <a:rPr dirty="0" sz="5800">
                <a:solidFill>
                  <a:srgbClr val="141414"/>
                </a:solidFill>
                <a:latin typeface="BVIIOU+Arimo-Italic"/>
                <a:cs typeface="BVIIOU+Arimo-Italic"/>
              </a:rPr>
              <a:t>THANK</a:t>
            </a:r>
            <a:r>
              <a:rPr dirty="0" sz="5800" spc="154">
                <a:solidFill>
                  <a:srgbClr val="141414"/>
                </a:solidFill>
                <a:latin typeface="BVIIOU+Arimo-Italic"/>
                <a:cs typeface="BVIIOU+Arimo-Italic"/>
              </a:rPr>
              <a:t> </a:t>
            </a:r>
            <a:r>
              <a:rPr dirty="0" sz="5800">
                <a:solidFill>
                  <a:srgbClr val="141414"/>
                </a:solidFill>
                <a:latin typeface="BVIIOU+Arimo-Italic"/>
                <a:cs typeface="BVIIOU+Arimo-Italic"/>
              </a:rPr>
              <a:t>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2022-04-26T01:28:24-05:00</dcterms:modified>
</cp:coreProperties>
</file>