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09" r:id="rId7"/>
    <p:sldId id="310" r:id="rId8"/>
    <p:sldId id="311" r:id="rId9"/>
    <p:sldId id="289" r:id="rId10"/>
  </p:sldIdLst>
  <p:sldSz cx="9144000" cy="5143500"/>
  <p:notesSz cx="6858000" cy="9144000"/>
  <p:embeddedFontLst>
    <p:embeddedFont>
      <p:font typeface="Gaegu"/>
      <p:regular r:id="rId14"/>
    </p:embeddedFont>
    <p:embeddedFont>
      <p:font typeface="Questrial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badf322efb_0_166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badf322efb_0_166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0" name="Google Shape;190;p11"/>
          <p:cNvSpPr txBox="1"/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/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92" name="Google Shape;192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1"/>
        </a:solidFill>
        <a:effectLst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3"/>
          <p:cNvSpPr txBox="1"/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/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13"/>
          <p:cNvSpPr txBox="1"/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13"/>
          <p:cNvSpPr txBox="1"/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1" name="Google Shape;241;p13"/>
          <p:cNvSpPr txBox="1"/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13"/>
          <p:cNvSpPr txBox="1"/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3" name="Google Shape;243;p13"/>
          <p:cNvSpPr txBox="1"/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4" name="Google Shape;244;p13"/>
          <p:cNvSpPr txBox="1"/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5" name="Google Shape;245;p13"/>
          <p:cNvSpPr txBox="1"/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14"/>
          <p:cNvSpPr txBox="1"/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" name="Google Shape;281;p14"/>
          <p:cNvSpPr txBox="1"/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0" name="Google Shape;310;p15"/>
          <p:cNvSpPr txBox="1"/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1" name="Google Shape;311;p15"/>
          <p:cNvSpPr txBox="1"/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2" name="Google Shape;312;p15"/>
          <p:cNvSpPr txBox="1"/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3" name="Google Shape;313;p15"/>
          <p:cNvSpPr txBox="1"/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4" name="Google Shape;314;p15"/>
          <p:cNvSpPr txBox="1"/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5" name="Google Shape;315;p15"/>
          <p:cNvSpPr txBox="1"/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15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5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5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5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6"/>
          <p:cNvSpPr txBox="1"/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4" name="Google Shape;324;p16"/>
          <p:cNvSpPr txBox="1"/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/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6" name="Google Shape;326;p16"/>
          <p:cNvSpPr txBox="1"/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/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8" name="Google Shape;328;p16"/>
          <p:cNvSpPr txBox="1"/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/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1" name="Google Shape;341;p17"/>
          <p:cNvSpPr txBox="1"/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18"/>
          <p:cNvSpPr txBox="1"/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2" name="Google Shape;352;p18"/>
          <p:cNvSpPr txBox="1"/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18"/>
          <p:cNvSpPr txBox="1"/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4" name="Google Shape;354;p18"/>
          <p:cNvSpPr txBox="1"/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5" name="Google Shape;355;p18"/>
          <p:cNvSpPr txBox="1"/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5" name="Google Shape;365;p18"/>
          <p:cNvSpPr txBox="1"/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/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/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00" name="Google Shape;400;p19"/>
          <p:cNvSpPr txBox="1"/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1" name="Google Shape;401;p19"/>
          <p:cNvSpPr txBox="1"/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2" name="Google Shape;402;p19"/>
          <p:cNvSpPr txBox="1"/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8" name="Google Shape;418;p20"/>
          <p:cNvSpPr txBox="1"/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9" name="Google Shape;419;p20"/>
          <p:cNvSpPr txBox="1"/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0" name="Google Shape;420;p20"/>
          <p:cNvSpPr txBox="1"/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21"/>
          <p:cNvSpPr txBox="1"/>
          <p:nvPr>
            <p:ph type="subTitle" idx="1"/>
          </p:nvPr>
        </p:nvSpPr>
        <p:spPr>
          <a:xfrm flipH="1">
            <a:off x="1158950" y="2146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2" name="Google Shape;432;p21"/>
          <p:cNvSpPr/>
          <p:nvPr/>
        </p:nvSpPr>
        <p:spPr>
          <a:xfrm rot="-5586105" flipH="1">
            <a:off x="658321" y="3118105"/>
            <a:ext cx="1431005" cy="2848090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21"/>
          <p:cNvSpPr/>
          <p:nvPr/>
        </p:nvSpPr>
        <p:spPr>
          <a:xfrm>
            <a:off x="7724829" y="-633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096884" y="4214648"/>
            <a:ext cx="671774" cy="473274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61750" y="2953275"/>
            <a:ext cx="596275" cy="8319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834455" y="6332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1"/>
          <p:cNvSpPr/>
          <p:nvPr/>
        </p:nvSpPr>
        <p:spPr>
          <a:xfrm>
            <a:off x="986855" y="7856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1"/>
          <p:cNvSpPr/>
          <p:nvPr/>
        </p:nvSpPr>
        <p:spPr>
          <a:xfrm>
            <a:off x="7659699" y="18377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/>
          <p:nvPr>
            <p:ph type="ctrTitle"/>
          </p:nvPr>
        </p:nvSpPr>
        <p:spPr>
          <a:xfrm>
            <a:off x="1434412" y="1674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2" name="Google Shape;462;p22"/>
          <p:cNvSpPr txBox="1"/>
          <p:nvPr>
            <p:ph type="subTitle" idx="1"/>
          </p:nvPr>
        </p:nvSpPr>
        <p:spPr>
          <a:xfrm>
            <a:off x="1422088" y="21212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3" name="Google Shape;463;p22"/>
          <p:cNvSpPr txBox="1"/>
          <p:nvPr>
            <p:ph type="ctrTitle" idx="2"/>
          </p:nvPr>
        </p:nvSpPr>
        <p:spPr>
          <a:xfrm>
            <a:off x="3602350" y="16714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4" name="Google Shape;464;p22"/>
          <p:cNvSpPr txBox="1"/>
          <p:nvPr>
            <p:ph type="subTitle" idx="3"/>
          </p:nvPr>
        </p:nvSpPr>
        <p:spPr>
          <a:xfrm>
            <a:off x="3581649" y="21213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5" name="Google Shape;465;p22"/>
          <p:cNvSpPr txBox="1"/>
          <p:nvPr>
            <p:ph type="ctrTitle" idx="4"/>
          </p:nvPr>
        </p:nvSpPr>
        <p:spPr>
          <a:xfrm>
            <a:off x="5770300" y="16714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6" name="Google Shape;466;p22"/>
          <p:cNvSpPr txBox="1"/>
          <p:nvPr>
            <p:ph type="subTitle" idx="5"/>
          </p:nvPr>
        </p:nvSpPr>
        <p:spPr>
          <a:xfrm>
            <a:off x="5770300" y="21213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7" name="Google Shape;467;p22"/>
          <p:cNvSpPr txBox="1"/>
          <p:nvPr>
            <p:ph type="ctrTitle" idx="6"/>
          </p:nvPr>
        </p:nvSpPr>
        <p:spPr>
          <a:xfrm>
            <a:off x="1434412" y="3352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8" name="Google Shape;468;p22"/>
          <p:cNvSpPr txBox="1"/>
          <p:nvPr>
            <p:ph type="subTitle" idx="7"/>
          </p:nvPr>
        </p:nvSpPr>
        <p:spPr>
          <a:xfrm>
            <a:off x="1434375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9" name="Google Shape;469;p22"/>
          <p:cNvSpPr txBox="1"/>
          <p:nvPr>
            <p:ph type="ctrTitle" idx="8"/>
          </p:nvPr>
        </p:nvSpPr>
        <p:spPr>
          <a:xfrm>
            <a:off x="3602350" y="33495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0" name="Google Shape;470;p22"/>
          <p:cNvSpPr txBox="1"/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1" name="Google Shape;471;p22"/>
          <p:cNvSpPr txBox="1"/>
          <p:nvPr>
            <p:ph type="ctrTitle" idx="13"/>
          </p:nvPr>
        </p:nvSpPr>
        <p:spPr>
          <a:xfrm>
            <a:off x="5770300" y="33496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2" name="Google Shape;472;p22"/>
          <p:cNvSpPr txBox="1"/>
          <p:nvPr>
            <p:ph type="subTitle" idx="14"/>
          </p:nvPr>
        </p:nvSpPr>
        <p:spPr>
          <a:xfrm>
            <a:off x="5728913" y="38756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3" name="Google Shape;473;p22"/>
          <p:cNvSpPr txBox="1"/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4" name="Google Shape;474;p22"/>
          <p:cNvSpPr/>
          <p:nvPr/>
        </p:nvSpPr>
        <p:spPr>
          <a:xfrm>
            <a:off x="-348720" y="2737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22"/>
          <p:cNvSpPr/>
          <p:nvPr/>
        </p:nvSpPr>
        <p:spPr>
          <a:xfrm>
            <a:off x="8071229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380328" y="3256723"/>
            <a:ext cx="390898" cy="454177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8547984" y="540808"/>
            <a:ext cx="253457" cy="288618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/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85" name="Google Shape;485;p23"/>
          <p:cNvSpPr txBox="1"/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6" name="Google Shape;486;p23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23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23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/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9" name="Google Shape;499;p24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rgbClr val="3C2B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25"/>
          <p:cNvSpPr txBox="1"/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1" name="Google Shape;561;p25"/>
          <p:cNvSpPr txBox="1"/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028334" y="-6381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5036752" y="3878445"/>
            <a:ext cx="306762" cy="476331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720000" y="3311750"/>
            <a:ext cx="1221675" cy="1456958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7496549" y="3592275"/>
            <a:ext cx="1647382" cy="1551152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02657" y="-196435"/>
            <a:ext cx="1845297" cy="2595765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111110" y="66166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813646" y="56250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7955125" y="4554512"/>
            <a:ext cx="161995" cy="162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26"/>
          <p:cNvSpPr txBox="1"/>
          <p:nvPr>
            <p:ph type="ctrTitle"/>
          </p:nvPr>
        </p:nvSpPr>
        <p:spPr>
          <a:xfrm flipH="1">
            <a:off x="5323900" y="2522575"/>
            <a:ext cx="168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26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" name="Google Shape;595;p27"/>
          <p:cNvSpPr txBox="1"/>
          <p:nvPr>
            <p:ph type="subTitle" idx="1"/>
          </p:nvPr>
        </p:nvSpPr>
        <p:spPr>
          <a:xfrm flipH="1">
            <a:off x="719975" y="2631625"/>
            <a:ext cx="20172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6" name="Google Shape;596;p27"/>
          <p:cNvSpPr txBox="1"/>
          <p:nvPr>
            <p:ph type="subTitle" idx="2"/>
          </p:nvPr>
        </p:nvSpPr>
        <p:spPr>
          <a:xfrm flipH="1">
            <a:off x="6366825" y="1515100"/>
            <a:ext cx="214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7" name="Google Shape;597;p27"/>
          <p:cNvSpPr txBox="1"/>
          <p:nvPr>
            <p:ph type="title" idx="3"/>
          </p:nvPr>
        </p:nvSpPr>
        <p:spPr>
          <a:xfrm>
            <a:off x="806325" y="2245525"/>
            <a:ext cx="1704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8" name="Google Shape;598;p27"/>
          <p:cNvSpPr txBox="1"/>
          <p:nvPr>
            <p:ph type="title" idx="4"/>
          </p:nvPr>
        </p:nvSpPr>
        <p:spPr>
          <a:xfrm>
            <a:off x="6654350" y="2243550"/>
            <a:ext cx="178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9" name="Google Shape;599;p27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27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/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7" name="Google Shape;617;p29"/>
          <p:cNvSpPr txBox="1"/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4" name="Google Shape;114;p5"/>
          <p:cNvSpPr txBox="1"/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5"/>
          <p:cNvSpPr txBox="1"/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6" name="Google Shape;116;p5"/>
          <p:cNvSpPr txBox="1"/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5"/>
          <p:cNvSpPr txBox="1"/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7"/>
          <p:cNvSpPr txBox="1"/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4" name="Google Shape;164;p8"/>
          <p:cNvSpPr txBox="1"/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2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/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</a:t>
            </a:r>
            <a:r>
              <a:rPr lang="en-ID" altLang="en-GB"/>
              <a:t>dia Pembelajaran AUD</a:t>
            </a:r>
            <a:endParaRPr lang="en-ID" altLang="en-GB"/>
          </a:p>
        </p:txBody>
      </p:sp>
      <p:sp>
        <p:nvSpPr>
          <p:cNvPr id="640" name="Google Shape;640;p35"/>
          <p:cNvSpPr txBox="1"/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where your presentation begins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Landasan Penggunaan media pembelajaran</a:t>
            </a:r>
            <a:endParaRPr lang="en-ID" altLang="en-GB"/>
          </a:p>
        </p:txBody>
      </p:sp>
      <p:sp>
        <p:nvSpPr>
          <p:cNvPr id="652" name="Google Shape;652;p37"/>
          <p:cNvSpPr txBox="1"/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/>
          <p:nvPr>
            <p:ph type="title" idx="3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/>
          <p:nvPr>
            <p:ph type="title" idx="4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/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60" name="Google Shape;660;p37"/>
          <p:cNvSpPr txBox="1"/>
          <p:nvPr>
            <p:ph type="title" idx="9"/>
          </p:nvPr>
        </p:nvSpPr>
        <p:spPr>
          <a:xfrm>
            <a:off x="1693545" y="1788160"/>
            <a:ext cx="2903220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Landsan Filosofis</a:t>
            </a:r>
            <a:endParaRPr lang="en-ID" altLang="en-GB"/>
          </a:p>
        </p:txBody>
      </p:sp>
      <p:sp>
        <p:nvSpPr>
          <p:cNvPr id="661" name="Google Shape;661;p37"/>
          <p:cNvSpPr txBox="1"/>
          <p:nvPr>
            <p:ph type="title" idx="13"/>
          </p:nvPr>
        </p:nvSpPr>
        <p:spPr>
          <a:xfrm>
            <a:off x="4933950" y="1788160"/>
            <a:ext cx="3248660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Landasan Psikologis</a:t>
            </a:r>
            <a:endParaRPr lang="en-ID" altLang="en-GB"/>
          </a:p>
        </p:txBody>
      </p:sp>
      <p:sp>
        <p:nvSpPr>
          <p:cNvPr id="662" name="Google Shape;662;p37"/>
          <p:cNvSpPr txBox="1"/>
          <p:nvPr>
            <p:ph type="title" idx="14"/>
          </p:nvPr>
        </p:nvSpPr>
        <p:spPr>
          <a:xfrm>
            <a:off x="4933950" y="3462655"/>
            <a:ext cx="2642870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Landasan Empiris</a:t>
            </a:r>
            <a:endParaRPr lang="en-ID" altLang="en-GB"/>
          </a:p>
        </p:txBody>
      </p:sp>
      <p:sp>
        <p:nvSpPr>
          <p:cNvPr id="663" name="Google Shape;663;p37"/>
          <p:cNvSpPr txBox="1"/>
          <p:nvPr>
            <p:ph type="title" idx="15"/>
          </p:nvPr>
        </p:nvSpPr>
        <p:spPr>
          <a:xfrm>
            <a:off x="1089025" y="3462655"/>
            <a:ext cx="3362325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Landasan Teknologis</a:t>
            </a:r>
            <a:endParaRPr lang="en-ID" alt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ID" altLang="en-GB"/>
              <a:t>Landasan Filosofis</a:t>
            </a:r>
            <a:endParaRPr lang="en-ID" altLang="en-GB"/>
          </a:p>
        </p:txBody>
      </p:sp>
      <p:sp>
        <p:nvSpPr>
          <p:cNvPr id="646" name="Google Shape;646;p36"/>
          <p:cNvSpPr txBox="1"/>
          <p:nvPr>
            <p:ph type="body" idx="1"/>
          </p:nvPr>
        </p:nvSpPr>
        <p:spPr>
          <a:xfrm>
            <a:off x="264795" y="1310640"/>
            <a:ext cx="7987030" cy="356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Ada suatu pandangan bahwa dengan digunakannya berbagai jenis media</a:t>
            </a:r>
            <a:r>
              <a:rPr lang="en-ID" sz="1400"/>
              <a:t> </a:t>
            </a:r>
            <a:r>
              <a:rPr sz="1400"/>
              <a:t>hasil teknologi baru di dalam kelas, akan berakibat proses pembelajaran</a:t>
            </a:r>
            <a:r>
              <a:rPr lang="en-ID" sz="1400"/>
              <a:t> </a:t>
            </a:r>
            <a:r>
              <a:rPr sz="1400"/>
              <a:t>yang kurang manusiawi. Dengan kata lain, penerapan teknologi dalam</a:t>
            </a:r>
            <a:r>
              <a:rPr lang="en-ID" sz="1400"/>
              <a:t> </a:t>
            </a:r>
            <a:r>
              <a:rPr sz="1400"/>
              <a:t>pembelajaran akan terjadi dehumanisasi.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Bukankan dengan adanya</a:t>
            </a:r>
            <a:r>
              <a:rPr lang="en-ID" sz="1400"/>
              <a:t> </a:t>
            </a:r>
            <a:r>
              <a:rPr sz="1400"/>
              <a:t>berbagai media pembelajaran justru siswa dapat mempunyai banyak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pilihan untuk digunakan media yang sesuai dengan karakteristik</a:t>
            </a:r>
            <a:r>
              <a:rPr lang="en-ID" sz="1400"/>
              <a:t> </a:t>
            </a:r>
            <a:r>
              <a:rPr sz="1400"/>
              <a:t>pribadinya? Dengan kata lain siswa dihargai harkat kemanusiaanya diberi</a:t>
            </a:r>
            <a:r>
              <a:rPr lang="en-ID" sz="1400"/>
              <a:t> </a:t>
            </a:r>
            <a:r>
              <a:rPr sz="1400"/>
              <a:t>kebebasan untuk menentukan pilhan, baik cara maupun alat belajar</a:t>
            </a:r>
            <a:r>
              <a:rPr lang="en-ID" sz="1400"/>
              <a:t> </a:t>
            </a:r>
            <a:r>
              <a:rPr sz="1400"/>
              <a:t>sesuai dengan kemampuannya.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Dengan demikian, penerapan teknologi</a:t>
            </a:r>
            <a:r>
              <a:rPr lang="en-ID" sz="1400"/>
              <a:t> </a:t>
            </a:r>
            <a:r>
              <a:rPr sz="1400"/>
              <a:t>tidak berarti dehumanisasi. Sebenarnya perbedaan pendapat tersebut</a:t>
            </a:r>
            <a:r>
              <a:rPr lang="en-ID" sz="1400"/>
              <a:t> </a:t>
            </a:r>
            <a:r>
              <a:rPr sz="1400"/>
              <a:t>tidak perlu muncul, yang penting bagaimana pandangan guru terhadap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siswa dalam proses pembelajaran.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Jika guru menganggap siswa sebagai</a:t>
            </a:r>
            <a:r>
              <a:rPr lang="en-ID" sz="1400"/>
              <a:t> </a:t>
            </a:r>
            <a:r>
              <a:rPr sz="1400"/>
              <a:t>anak manusia yang memiliki keprbadian, harga diri, motivasi, dan memiliki</a:t>
            </a:r>
            <a:r>
              <a:rPr lang="en-ID" sz="1400"/>
              <a:t> </a:t>
            </a:r>
            <a:r>
              <a:rPr sz="1400"/>
              <a:t>kemampuan pribadi yang berbeda dengan yang lain,maka baik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menggunaka media hasil teknologi baru atau tidak, proses pembelajaran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/>
              <a:t>yang dilakukan akan tetap menggunakan pendekatan humanis.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" name="Picture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115" y="3867785"/>
            <a:ext cx="111442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ID" altLang="en-US"/>
              <a:t>Landasan Psikologis</a:t>
            </a:r>
            <a:endParaRPr lang="en-ID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Autofit/>
          </a:bodyPr>
          <a:p>
            <a:pPr marL="152400" indent="0">
              <a:buNone/>
            </a:pPr>
            <a:r>
              <a:rPr lang="en-US"/>
              <a:t>Kajian psikologis menyatakan bahwa anak akan lebih mudah</a:t>
            </a:r>
            <a:r>
              <a:rPr lang="en-ID" altLang="en-US"/>
              <a:t> </a:t>
            </a:r>
            <a:r>
              <a:rPr lang="en-US"/>
              <a:t>mempelajarai hal yang konkrit ketimbang yang abstrak. Berkaitan dengan</a:t>
            </a:r>
            <a:r>
              <a:rPr lang="en-ID" altLang="en-US"/>
              <a:t> </a:t>
            </a:r>
            <a:r>
              <a:rPr lang="en-US"/>
              <a:t>continuum konkret-abstrak dan kaitannya dengan penggunaan media</a:t>
            </a:r>
            <a:endParaRPr lang="en-US"/>
          </a:p>
          <a:p>
            <a:pPr marL="152400" indent="0">
              <a:buNone/>
            </a:pPr>
            <a:r>
              <a:rPr lang="en-US"/>
              <a:t>pembelajaran, ada beberapa pendapat. </a:t>
            </a:r>
            <a:endParaRPr lang="en-US"/>
          </a:p>
          <a:p>
            <a:pPr marL="152400" indent="0">
              <a:buNone/>
            </a:pPr>
            <a:r>
              <a:rPr lang="en-US"/>
              <a:t>Pertama, bahwa dalam proses</a:t>
            </a:r>
            <a:r>
              <a:rPr lang="en-ID" altLang="en-US"/>
              <a:t> </a:t>
            </a:r>
            <a:r>
              <a:rPr lang="en-US"/>
              <a:t>pembelajaran hendaknya menggunakan urutan dari belajar dengan</a:t>
            </a:r>
            <a:endParaRPr lang="en-US"/>
          </a:p>
          <a:p>
            <a:pPr marL="152400" indent="0">
              <a:buNone/>
            </a:pPr>
            <a:r>
              <a:rPr lang="en-US"/>
              <a:t>gambaran atau film ( iconic representation of experiment) kemudian ke</a:t>
            </a:r>
            <a:r>
              <a:rPr lang="en-ID" altLang="en-US"/>
              <a:t> </a:t>
            </a:r>
            <a:r>
              <a:rPr lang="en-US"/>
              <a:t>belajar dengan simbol , yaitu menggunakan kata-kata (symbolic</a:t>
            </a:r>
            <a:r>
              <a:rPr lang="en-ID" altLang="en-US"/>
              <a:t> </a:t>
            </a:r>
            <a:r>
              <a:rPr lang="en-US"/>
              <a:t>representation). </a:t>
            </a:r>
            <a:endParaRPr lang="en-US"/>
          </a:p>
          <a:p>
            <a:pPr marL="152400" indent="0">
              <a:buNone/>
            </a:pPr>
            <a:r>
              <a:rPr lang="en-US"/>
              <a:t>Hal ini juga berlaku tidak hanya untuk anak, tetapi juga</a:t>
            </a:r>
            <a:r>
              <a:rPr lang="en-ID" altLang="en-US"/>
              <a:t> </a:t>
            </a:r>
            <a:r>
              <a:rPr lang="en-US"/>
              <a:t>untuk orang dewasa. Kedua, bahwa sebenarnya nilai dari media terletak</a:t>
            </a:r>
            <a:r>
              <a:rPr lang="en-ID" altLang="en-US"/>
              <a:t> </a:t>
            </a:r>
            <a:r>
              <a:rPr lang="en-US"/>
              <a:t>pada tingkat realistiknya dalam proses penanaman konsep, ia membuat</a:t>
            </a:r>
            <a:r>
              <a:rPr lang="en-ID" altLang="en-US"/>
              <a:t> </a:t>
            </a:r>
            <a:r>
              <a:rPr lang="en-US"/>
              <a:t>jenjang berbagai jenis media mulai yang paling nyata ke yang paling</a:t>
            </a:r>
            <a:r>
              <a:rPr lang="en-ID" altLang="en-US"/>
              <a:t> </a:t>
            </a:r>
            <a:r>
              <a:rPr lang="en-US"/>
              <a:t>abstrak. </a:t>
            </a:r>
            <a:endParaRPr lang="en-US"/>
          </a:p>
          <a:p>
            <a:pPr marL="152400" indent="0">
              <a:buNone/>
            </a:pPr>
            <a:r>
              <a:rPr lang="en-US"/>
              <a:t>Ketiga, membuat jenjang konkrit-abstrak dengan dimulai dari</a:t>
            </a:r>
            <a:r>
              <a:rPr lang="en-ID" altLang="en-US"/>
              <a:t> </a:t>
            </a:r>
            <a:r>
              <a:rPr lang="en-US"/>
              <a:t>siswa yang berpartisipasi dalam pengalaman nyata, kmeudian menuju</a:t>
            </a:r>
            <a:r>
              <a:rPr lang="en-ID" altLang="en-US"/>
              <a:t> </a:t>
            </a:r>
            <a:r>
              <a:rPr lang="en-US"/>
              <a:t>siswa sebagai pengamat kejadian nyata, dilanjutkan ke siswa sebagai</a:t>
            </a:r>
            <a:r>
              <a:rPr lang="en-ID" altLang="en-US"/>
              <a:t> </a:t>
            </a:r>
            <a:r>
              <a:rPr lang="en-US"/>
              <a:t>pengamat terhadap kejadian yang disajikan dengan media, dan terakhir</a:t>
            </a:r>
            <a:r>
              <a:rPr lang="en-ID" altLang="en-US"/>
              <a:t> </a:t>
            </a:r>
            <a:r>
              <a:rPr lang="en-US"/>
              <a:t>siswa sebagai pengamat kejadian yang disajikan dengan symbol. Jenjang</a:t>
            </a:r>
            <a:r>
              <a:rPr lang="en-ID" altLang="en-US"/>
              <a:t> </a:t>
            </a:r>
            <a:r>
              <a:rPr lang="en-US"/>
              <a:t>konkrit-abstrak ini ditunjukkan dengan bagan dalam bentuk kerucut</a:t>
            </a:r>
            <a:endParaRPr lang="en-US"/>
          </a:p>
          <a:p>
            <a:pPr marL="152400" indent="0">
              <a:buNone/>
            </a:pPr>
            <a:r>
              <a:rPr lang="en-US"/>
              <a:t>pengalaman (cone of experiment).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79905"/>
            <a:ext cx="831850" cy="831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ID" altLang="en-US"/>
              <a:t>Landasan teknologis</a:t>
            </a:r>
            <a:endParaRPr lang="en-ID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52400" indent="0">
              <a:buNone/>
            </a:pPr>
            <a:r>
              <a:rPr lang="en-US" sz="1400"/>
              <a:t>Teknologi pembelajaran adalah teori dan praktek perancangan,</a:t>
            </a:r>
            <a:r>
              <a:rPr lang="en-ID" altLang="en-US" sz="1400"/>
              <a:t> </a:t>
            </a:r>
            <a:r>
              <a:rPr lang="en-US" sz="1400"/>
              <a:t>pengembangan, penerapan, pengelolaan, [enalaian proses dan sumber</a:t>
            </a:r>
            <a:r>
              <a:rPr lang="en-ID" altLang="en-US" sz="1400"/>
              <a:t> </a:t>
            </a:r>
            <a:r>
              <a:rPr lang="en-US" sz="1400"/>
              <a:t>belajar. </a:t>
            </a:r>
            <a:endParaRPr lang="en-US" sz="1400"/>
          </a:p>
          <a:p>
            <a:pPr marL="152400" indent="0">
              <a:buNone/>
            </a:pPr>
            <a:r>
              <a:rPr lang="en-US" sz="1400"/>
              <a:t>Jadi, teknologi pembelajaran merupakan proses kompleks dan</a:t>
            </a:r>
            <a:r>
              <a:rPr lang="en-ID" altLang="en-US" sz="1400"/>
              <a:t> </a:t>
            </a:r>
            <a:r>
              <a:rPr lang="en-US" sz="1400"/>
              <a:t>terpadu yang melibatkan orang, prosedur, ide, peralatan, dan organisasi</a:t>
            </a:r>
            <a:r>
              <a:rPr lang="en-ID" altLang="en-US" sz="1400"/>
              <a:t> </a:t>
            </a:r>
            <a:r>
              <a:rPr lang="en-US" sz="1400"/>
              <a:t>untuk menganalisis maslaha, mencari cara pemecahan, melaksankan,</a:t>
            </a:r>
            <a:endParaRPr lang="en-US" sz="1400"/>
          </a:p>
          <a:p>
            <a:pPr marL="152400" indent="0">
              <a:buNone/>
            </a:pPr>
            <a:r>
              <a:rPr lang="en-US" sz="1400"/>
              <a:t>mengevaluasi, dan mengelola pemecahan masalah-masalah dalam situasi</a:t>
            </a:r>
            <a:r>
              <a:rPr lang="en-ID" altLang="en-US" sz="1400"/>
              <a:t> </a:t>
            </a:r>
            <a:r>
              <a:rPr lang="en-US" sz="1400"/>
              <a:t>di mana kegiatan belajar itu mempunyai tujuan dan terkontrol. </a:t>
            </a:r>
            <a:endParaRPr lang="en-US" sz="1400"/>
          </a:p>
          <a:p>
            <a:pPr marL="152400" indent="0">
              <a:buNone/>
            </a:pPr>
            <a:r>
              <a:rPr lang="en-US" sz="1400"/>
              <a:t>Dalam</a:t>
            </a:r>
            <a:r>
              <a:rPr lang="en-ID" altLang="en-US" sz="1400"/>
              <a:t> </a:t>
            </a:r>
            <a:r>
              <a:rPr lang="en-US" sz="1400"/>
              <a:t>teknologi pembelajaran, pemecahan masalahan dilakukan dalam bentuk:</a:t>
            </a:r>
            <a:r>
              <a:rPr lang="en-ID" altLang="en-US" sz="1400"/>
              <a:t> </a:t>
            </a:r>
            <a:r>
              <a:rPr lang="en-US" sz="1400"/>
              <a:t>kesatuan komponen-komponen system pembalajaran yang telah disusun</a:t>
            </a:r>
            <a:r>
              <a:rPr lang="en-ID" altLang="en-US" sz="1400"/>
              <a:t> </a:t>
            </a:r>
            <a:r>
              <a:rPr lang="en-US" sz="1400"/>
              <a:t>dalm fungsi desain atau seleksi, dan dalam pemanfaatan serta</a:t>
            </a:r>
            <a:r>
              <a:rPr lang="en-ID" altLang="en-US" sz="1400"/>
              <a:t> </a:t>
            </a:r>
            <a:r>
              <a:rPr lang="en-US" sz="1400"/>
              <a:t>dikombinasikan sehingga menjadi system pembelajaran yang lengkap.</a:t>
            </a:r>
            <a:endParaRPr lang="en-US" sz="1400"/>
          </a:p>
          <a:p>
            <a:pPr marL="152400" indent="0">
              <a:buNone/>
            </a:pPr>
            <a:r>
              <a:rPr lang="en-US" sz="1400"/>
              <a:t>Komponen-komponen ini termasuk pesan, orang, bahan, media,</a:t>
            </a:r>
            <a:r>
              <a:rPr lang="en-ID" altLang="en-US" sz="1400"/>
              <a:t> </a:t>
            </a:r>
            <a:r>
              <a:rPr lang="en-US" sz="1400"/>
              <a:t>peralatan, teknik dan latar.</a:t>
            </a:r>
            <a:endParaRPr 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563370"/>
            <a:ext cx="674370" cy="1381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ID" altLang="en-US"/>
              <a:t>Landasan Empiris</a:t>
            </a:r>
            <a:endParaRPr lang="en-ID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52400" indent="0">
              <a:buNone/>
            </a:pPr>
            <a:r>
              <a:rPr lang="en-US"/>
              <a:t>Temuan-temuan penelitian menunjukkan bahwa terdapat interaksi antara</a:t>
            </a:r>
            <a:r>
              <a:rPr lang="en-ID" altLang="en-US"/>
              <a:t> </a:t>
            </a:r>
            <a:r>
              <a:rPr lang="en-US"/>
              <a:t>penggunaan media pembelajaran dan karakteristik belajar siswa dalam</a:t>
            </a:r>
            <a:r>
              <a:rPr lang="en-ID" altLang="en-US"/>
              <a:t> </a:t>
            </a:r>
            <a:r>
              <a:rPr lang="en-US"/>
              <a:t>menentukan hasil belajar siswa. </a:t>
            </a:r>
            <a:endParaRPr lang="en-US"/>
          </a:p>
          <a:p>
            <a:pPr marL="152400" indent="0">
              <a:buNone/>
            </a:pPr>
            <a:r>
              <a:rPr lang="en-US"/>
              <a:t>Artinya, siswa akan mendapat</a:t>
            </a:r>
            <a:r>
              <a:rPr lang="en-ID" altLang="en-US"/>
              <a:t> </a:t>
            </a:r>
            <a:r>
              <a:rPr lang="en-US"/>
              <a:t>keuntungan yang signifikan bila ia belajar dengan menggunakan media</a:t>
            </a:r>
            <a:r>
              <a:rPr lang="en-ID" altLang="en-US"/>
              <a:t> </a:t>
            </a:r>
            <a:r>
              <a:rPr lang="en-US"/>
              <a:t>yang sesuai dengan karakteristik tipe atau gaya belajarnya. Siswa yang</a:t>
            </a:r>
            <a:r>
              <a:rPr lang="en-ID" altLang="en-US"/>
              <a:t> </a:t>
            </a:r>
            <a:r>
              <a:rPr lang="en-US"/>
              <a:t>memilih tipe belajar visual akan lebih memperoleh keuntungan bila</a:t>
            </a:r>
            <a:r>
              <a:rPr lang="en-ID" altLang="en-US"/>
              <a:t> </a:t>
            </a:r>
            <a:r>
              <a:rPr lang="en-US"/>
              <a:t>pembelajaran menggunakan media visual, seperti gambar, diagram,</a:t>
            </a:r>
            <a:endParaRPr lang="en-US"/>
          </a:p>
          <a:p>
            <a:pPr marL="152400" indent="0">
              <a:buNone/>
            </a:pPr>
            <a:r>
              <a:rPr lang="en-US"/>
              <a:t>video, atua film. Sementara siswa yang memilih tipe belajar auditif, akan</a:t>
            </a:r>
            <a:r>
              <a:rPr lang="en-ID" altLang="en-US"/>
              <a:t> </a:t>
            </a:r>
            <a:r>
              <a:rPr lang="en-US"/>
              <a:t>lebih suka belajar dengan media audio, seperti radio, rekaman suara, atau</a:t>
            </a:r>
            <a:r>
              <a:rPr lang="en-ID" altLang="en-US"/>
              <a:t> </a:t>
            </a:r>
            <a:r>
              <a:rPr lang="en-US"/>
              <a:t>ceramah guru. Akan kebih tepat dan menguntungkan siswa dari kedua</a:t>
            </a:r>
            <a:endParaRPr lang="en-US"/>
          </a:p>
          <a:p>
            <a:pPr marL="152400" indent="0">
              <a:buNone/>
            </a:pPr>
            <a:r>
              <a:rPr lang="en-US"/>
              <a:t>tipe belajar tersebut jika menggunakan media audio-visual. </a:t>
            </a:r>
            <a:endParaRPr lang="en-US"/>
          </a:p>
          <a:p>
            <a:pPr marL="152400" indent="0">
              <a:buNone/>
            </a:pPr>
            <a:r>
              <a:rPr lang="en-US"/>
              <a:t>Berdasarkan</a:t>
            </a:r>
            <a:r>
              <a:rPr lang="en-ID" altLang="en-US"/>
              <a:t> </a:t>
            </a:r>
            <a:r>
              <a:rPr lang="en-US"/>
              <a:t>landasan rasional empiris tersebut, maka pemilihan media pembelajaran</a:t>
            </a:r>
            <a:endParaRPr lang="en-US"/>
          </a:p>
          <a:p>
            <a:pPr marL="152400" indent="0">
              <a:buNone/>
            </a:pPr>
            <a:r>
              <a:rPr lang="en-US"/>
              <a:t>hendaknya jangan atas dasar kesukaan guru, tetapi harus</a:t>
            </a:r>
            <a:r>
              <a:rPr lang="en-ID" altLang="en-US"/>
              <a:t> </a:t>
            </a:r>
            <a:r>
              <a:rPr lang="en-US"/>
              <a:t>mempertimbangkan kesesuaian antara karakteristik pebelajar,</a:t>
            </a:r>
            <a:r>
              <a:rPr lang="en-ID" altLang="en-US"/>
              <a:t> </a:t>
            </a:r>
            <a:r>
              <a:rPr lang="en-US"/>
              <a:t>karakteristik media pelajaran, dan karakteristik media itu sendiri.</a:t>
            </a:r>
            <a:endParaRPr lang="en-US"/>
          </a:p>
        </p:txBody>
      </p:sp>
      <p:grpSp>
        <p:nvGrpSpPr>
          <p:cNvPr id="3122" name="Google Shape;3122;p69"/>
          <p:cNvGrpSpPr/>
          <p:nvPr/>
        </p:nvGrpSpPr>
        <p:grpSpPr>
          <a:xfrm>
            <a:off x="3957151" y="3850384"/>
            <a:ext cx="731293" cy="1175911"/>
            <a:chOff x="3835866" y="3021709"/>
            <a:chExt cx="731293" cy="1175911"/>
          </a:xfrm>
        </p:grpSpPr>
        <p:grpSp>
          <p:nvGrpSpPr>
            <p:cNvPr id="3123" name="Google Shape;3123;p69"/>
            <p:cNvGrpSpPr/>
            <p:nvPr/>
          </p:nvGrpSpPr>
          <p:grpSpPr>
            <a:xfrm>
              <a:off x="3835866" y="3021709"/>
              <a:ext cx="731293" cy="1175911"/>
              <a:chOff x="4229025" y="873525"/>
              <a:chExt cx="574600" cy="923950"/>
            </a:xfrm>
          </p:grpSpPr>
          <p:sp>
            <p:nvSpPr>
              <p:cNvPr id="3124" name="Google Shape;3124;p69"/>
              <p:cNvSpPr/>
              <p:nvPr/>
            </p:nvSpPr>
            <p:spPr>
              <a:xfrm>
                <a:off x="4229025" y="1081550"/>
                <a:ext cx="574600" cy="715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28637" extrusionOk="0">
                    <a:moveTo>
                      <a:pt x="12563" y="0"/>
                    </a:moveTo>
                    <a:cubicBezTo>
                      <a:pt x="11709" y="0"/>
                      <a:pt x="11011" y="132"/>
                      <a:pt x="10775" y="454"/>
                    </a:cubicBezTo>
                    <a:cubicBezTo>
                      <a:pt x="10208" y="1321"/>
                      <a:pt x="11542" y="2255"/>
                      <a:pt x="11542" y="2255"/>
                    </a:cubicBezTo>
                    <a:cubicBezTo>
                      <a:pt x="11542" y="2255"/>
                      <a:pt x="10408" y="10328"/>
                      <a:pt x="9841" y="11796"/>
                    </a:cubicBezTo>
                    <a:cubicBezTo>
                      <a:pt x="9240" y="13230"/>
                      <a:pt x="0" y="24605"/>
                      <a:pt x="868" y="26306"/>
                    </a:cubicBezTo>
                    <a:cubicBezTo>
                      <a:pt x="1488" y="27522"/>
                      <a:pt x="11451" y="28636"/>
                      <a:pt x="17459" y="28636"/>
                    </a:cubicBezTo>
                    <a:cubicBezTo>
                      <a:pt x="19854" y="28636"/>
                      <a:pt x="21621" y="28459"/>
                      <a:pt x="21916" y="28041"/>
                    </a:cubicBezTo>
                    <a:cubicBezTo>
                      <a:pt x="22984" y="26606"/>
                      <a:pt x="16379" y="13197"/>
                      <a:pt x="15945" y="12663"/>
                    </a:cubicBezTo>
                    <a:cubicBezTo>
                      <a:pt x="15512" y="12129"/>
                      <a:pt x="15912" y="3089"/>
                      <a:pt x="15945" y="2923"/>
                    </a:cubicBezTo>
                    <a:cubicBezTo>
                      <a:pt x="16045" y="2722"/>
                      <a:pt x="17546" y="2122"/>
                      <a:pt x="17146" y="1221"/>
                    </a:cubicBezTo>
                    <a:cubicBezTo>
                      <a:pt x="16852" y="588"/>
                      <a:pt x="14363" y="0"/>
                      <a:pt x="1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5" name="Google Shape;3125;p69"/>
              <p:cNvSpPr/>
              <p:nvPr/>
            </p:nvSpPr>
            <p:spPr>
              <a:xfrm>
                <a:off x="4520900" y="1101450"/>
                <a:ext cx="1134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818" extrusionOk="0">
                    <a:moveTo>
                      <a:pt x="1432" y="1"/>
                    </a:moveTo>
                    <a:cubicBezTo>
                      <a:pt x="594" y="1"/>
                      <a:pt x="0" y="82"/>
                      <a:pt x="0" y="259"/>
                    </a:cubicBezTo>
                    <a:cubicBezTo>
                      <a:pt x="0" y="459"/>
                      <a:pt x="1001" y="692"/>
                      <a:pt x="2235" y="792"/>
                    </a:cubicBezTo>
                    <a:cubicBezTo>
                      <a:pt x="2552" y="809"/>
                      <a:pt x="2855" y="817"/>
                      <a:pt x="3130" y="817"/>
                    </a:cubicBezTo>
                    <a:cubicBezTo>
                      <a:pt x="3955" y="817"/>
                      <a:pt x="4537" y="742"/>
                      <a:pt x="4537" y="592"/>
                    </a:cubicBezTo>
                    <a:cubicBezTo>
                      <a:pt x="4537" y="425"/>
                      <a:pt x="3536" y="159"/>
                      <a:pt x="2302" y="25"/>
                    </a:cubicBezTo>
                    <a:cubicBezTo>
                      <a:pt x="1995" y="9"/>
                      <a:pt x="1701" y="1"/>
                      <a:pt x="1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6" name="Google Shape;3126;p69"/>
              <p:cNvSpPr/>
              <p:nvPr/>
            </p:nvSpPr>
            <p:spPr>
              <a:xfrm>
                <a:off x="4510050" y="1170450"/>
                <a:ext cx="56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556" extrusionOk="0">
                    <a:moveTo>
                      <a:pt x="134" y="0"/>
                    </a:moveTo>
                    <a:cubicBezTo>
                      <a:pt x="101" y="0"/>
                      <a:pt x="68" y="0"/>
                      <a:pt x="1" y="34"/>
                    </a:cubicBezTo>
                    <a:cubicBezTo>
                      <a:pt x="1" y="67"/>
                      <a:pt x="1" y="100"/>
                      <a:pt x="34" y="167"/>
                    </a:cubicBezTo>
                    <a:cubicBezTo>
                      <a:pt x="201" y="267"/>
                      <a:pt x="368" y="367"/>
                      <a:pt x="535" y="401"/>
                    </a:cubicBezTo>
                    <a:cubicBezTo>
                      <a:pt x="735" y="434"/>
                      <a:pt x="935" y="501"/>
                      <a:pt x="1102" y="534"/>
                    </a:cubicBezTo>
                    <a:cubicBezTo>
                      <a:pt x="1254" y="548"/>
                      <a:pt x="1400" y="556"/>
                      <a:pt x="1545" y="556"/>
                    </a:cubicBezTo>
                    <a:cubicBezTo>
                      <a:pt x="1751" y="556"/>
                      <a:pt x="1954" y="540"/>
                      <a:pt x="2169" y="501"/>
                    </a:cubicBezTo>
                    <a:cubicBezTo>
                      <a:pt x="2202" y="501"/>
                      <a:pt x="2269" y="434"/>
                      <a:pt x="2269" y="401"/>
                    </a:cubicBezTo>
                    <a:cubicBezTo>
                      <a:pt x="2269" y="367"/>
                      <a:pt x="2236" y="267"/>
                      <a:pt x="2169" y="267"/>
                    </a:cubicBezTo>
                    <a:cubicBezTo>
                      <a:pt x="1802" y="201"/>
                      <a:pt x="1469" y="167"/>
                      <a:pt x="1135" y="100"/>
                    </a:cubicBezTo>
                    <a:lnTo>
                      <a:pt x="635" y="34"/>
                    </a:lnTo>
                    <a:cubicBezTo>
                      <a:pt x="468" y="34"/>
                      <a:pt x="301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7" name="Google Shape;3127;p69"/>
              <p:cNvSpPr/>
              <p:nvPr/>
            </p:nvSpPr>
            <p:spPr>
              <a:xfrm>
                <a:off x="4505900" y="1210475"/>
                <a:ext cx="500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87" extrusionOk="0">
                    <a:moveTo>
                      <a:pt x="100" y="1"/>
                    </a:moveTo>
                    <a:cubicBezTo>
                      <a:pt x="100" y="1"/>
                      <a:pt x="67" y="1"/>
                      <a:pt x="0" y="101"/>
                    </a:cubicBezTo>
                    <a:cubicBezTo>
                      <a:pt x="0" y="134"/>
                      <a:pt x="0" y="167"/>
                      <a:pt x="67" y="234"/>
                    </a:cubicBezTo>
                    <a:cubicBezTo>
                      <a:pt x="234" y="301"/>
                      <a:pt x="334" y="401"/>
                      <a:pt x="500" y="434"/>
                    </a:cubicBezTo>
                    <a:cubicBezTo>
                      <a:pt x="634" y="501"/>
                      <a:pt x="801" y="501"/>
                      <a:pt x="967" y="568"/>
                    </a:cubicBezTo>
                    <a:cubicBezTo>
                      <a:pt x="1067" y="579"/>
                      <a:pt x="1171" y="586"/>
                      <a:pt x="1278" y="586"/>
                    </a:cubicBezTo>
                    <a:cubicBezTo>
                      <a:pt x="1490" y="586"/>
                      <a:pt x="1712" y="556"/>
                      <a:pt x="1935" y="468"/>
                    </a:cubicBezTo>
                    <a:cubicBezTo>
                      <a:pt x="1968" y="468"/>
                      <a:pt x="2001" y="434"/>
                      <a:pt x="2001" y="367"/>
                    </a:cubicBezTo>
                    <a:cubicBezTo>
                      <a:pt x="2001" y="334"/>
                      <a:pt x="1968" y="267"/>
                      <a:pt x="1935" y="267"/>
                    </a:cubicBezTo>
                    <a:cubicBezTo>
                      <a:pt x="1768" y="201"/>
                      <a:pt x="1635" y="201"/>
                      <a:pt x="1468" y="167"/>
                    </a:cubicBezTo>
                    <a:cubicBezTo>
                      <a:pt x="1301" y="134"/>
                      <a:pt x="1168" y="134"/>
                      <a:pt x="1001" y="101"/>
                    </a:cubicBezTo>
                    <a:cubicBezTo>
                      <a:pt x="834" y="101"/>
                      <a:pt x="734" y="67"/>
                      <a:pt x="567" y="67"/>
                    </a:cubicBezTo>
                    <a:cubicBezTo>
                      <a:pt x="400" y="1"/>
                      <a:pt x="267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8" name="Google Shape;3128;p69"/>
              <p:cNvSpPr/>
              <p:nvPr/>
            </p:nvSpPr>
            <p:spPr>
              <a:xfrm>
                <a:off x="4496725" y="1253850"/>
                <a:ext cx="533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19" extrusionOk="0">
                    <a:moveTo>
                      <a:pt x="134" y="0"/>
                    </a:moveTo>
                    <a:cubicBezTo>
                      <a:pt x="67" y="0"/>
                      <a:pt x="67" y="0"/>
                      <a:pt x="33" y="67"/>
                    </a:cubicBezTo>
                    <a:cubicBezTo>
                      <a:pt x="0" y="100"/>
                      <a:pt x="33" y="167"/>
                      <a:pt x="100" y="200"/>
                    </a:cubicBezTo>
                    <a:cubicBezTo>
                      <a:pt x="200" y="267"/>
                      <a:pt x="367" y="367"/>
                      <a:pt x="534" y="400"/>
                    </a:cubicBezTo>
                    <a:cubicBezTo>
                      <a:pt x="701" y="434"/>
                      <a:pt x="867" y="434"/>
                      <a:pt x="1034" y="500"/>
                    </a:cubicBezTo>
                    <a:cubicBezTo>
                      <a:pt x="1145" y="512"/>
                      <a:pt x="1257" y="519"/>
                      <a:pt x="1368" y="519"/>
                    </a:cubicBezTo>
                    <a:cubicBezTo>
                      <a:pt x="1590" y="519"/>
                      <a:pt x="1813" y="489"/>
                      <a:pt x="2035" y="400"/>
                    </a:cubicBezTo>
                    <a:cubicBezTo>
                      <a:pt x="2102" y="400"/>
                      <a:pt x="2135" y="367"/>
                      <a:pt x="2135" y="300"/>
                    </a:cubicBezTo>
                    <a:cubicBezTo>
                      <a:pt x="2135" y="267"/>
                      <a:pt x="2102" y="200"/>
                      <a:pt x="2035" y="200"/>
                    </a:cubicBezTo>
                    <a:cubicBezTo>
                      <a:pt x="1701" y="167"/>
                      <a:pt x="1434" y="100"/>
                      <a:pt x="1101" y="67"/>
                    </a:cubicBezTo>
                    <a:cubicBezTo>
                      <a:pt x="967" y="67"/>
                      <a:pt x="801" y="33"/>
                      <a:pt x="634" y="33"/>
                    </a:cubicBezTo>
                    <a:cubicBezTo>
                      <a:pt x="467" y="0"/>
                      <a:pt x="300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9" name="Google Shape;3129;p69"/>
              <p:cNvSpPr/>
              <p:nvPr/>
            </p:nvSpPr>
            <p:spPr>
              <a:xfrm>
                <a:off x="4492550" y="1299700"/>
                <a:ext cx="50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15" extrusionOk="0">
                    <a:moveTo>
                      <a:pt x="100" y="1"/>
                    </a:moveTo>
                    <a:cubicBezTo>
                      <a:pt x="34" y="1"/>
                      <a:pt x="34" y="34"/>
                      <a:pt x="0" y="67"/>
                    </a:cubicBezTo>
                    <a:cubicBezTo>
                      <a:pt x="0" y="101"/>
                      <a:pt x="0" y="134"/>
                      <a:pt x="34" y="201"/>
                    </a:cubicBezTo>
                    <a:cubicBezTo>
                      <a:pt x="200" y="268"/>
                      <a:pt x="334" y="368"/>
                      <a:pt x="501" y="401"/>
                    </a:cubicBezTo>
                    <a:cubicBezTo>
                      <a:pt x="634" y="434"/>
                      <a:pt x="801" y="434"/>
                      <a:pt x="968" y="468"/>
                    </a:cubicBezTo>
                    <a:cubicBezTo>
                      <a:pt x="1103" y="498"/>
                      <a:pt x="1244" y="514"/>
                      <a:pt x="1390" y="514"/>
                    </a:cubicBezTo>
                    <a:cubicBezTo>
                      <a:pt x="1568" y="514"/>
                      <a:pt x="1751" y="489"/>
                      <a:pt x="1935" y="434"/>
                    </a:cubicBezTo>
                    <a:cubicBezTo>
                      <a:pt x="1968" y="434"/>
                      <a:pt x="2002" y="401"/>
                      <a:pt x="2002" y="368"/>
                    </a:cubicBezTo>
                    <a:cubicBezTo>
                      <a:pt x="2002" y="334"/>
                      <a:pt x="1968" y="234"/>
                      <a:pt x="1935" y="234"/>
                    </a:cubicBezTo>
                    <a:cubicBezTo>
                      <a:pt x="1635" y="134"/>
                      <a:pt x="1301" y="101"/>
                      <a:pt x="1001" y="67"/>
                    </a:cubicBezTo>
                    <a:cubicBezTo>
                      <a:pt x="834" y="67"/>
                      <a:pt x="701" y="34"/>
                      <a:pt x="534" y="34"/>
                    </a:cubicBezTo>
                    <a:cubicBezTo>
                      <a:pt x="367" y="34"/>
                      <a:pt x="234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0" name="Google Shape;3130;p69"/>
              <p:cNvSpPr/>
              <p:nvPr/>
            </p:nvSpPr>
            <p:spPr>
              <a:xfrm>
                <a:off x="4480025" y="1343075"/>
                <a:ext cx="57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34" extrusionOk="0">
                    <a:moveTo>
                      <a:pt x="134" y="0"/>
                    </a:moveTo>
                    <a:cubicBezTo>
                      <a:pt x="68" y="0"/>
                      <a:pt x="34" y="0"/>
                      <a:pt x="34" y="34"/>
                    </a:cubicBezTo>
                    <a:cubicBezTo>
                      <a:pt x="1" y="100"/>
                      <a:pt x="34" y="134"/>
                      <a:pt x="68" y="167"/>
                    </a:cubicBezTo>
                    <a:cubicBezTo>
                      <a:pt x="401" y="334"/>
                      <a:pt x="735" y="367"/>
                      <a:pt x="1135" y="434"/>
                    </a:cubicBezTo>
                    <a:lnTo>
                      <a:pt x="1669" y="434"/>
                    </a:lnTo>
                    <a:cubicBezTo>
                      <a:pt x="1869" y="434"/>
                      <a:pt x="2036" y="367"/>
                      <a:pt x="2203" y="334"/>
                    </a:cubicBezTo>
                    <a:cubicBezTo>
                      <a:pt x="2269" y="334"/>
                      <a:pt x="2303" y="301"/>
                      <a:pt x="2203" y="267"/>
                    </a:cubicBezTo>
                    <a:cubicBezTo>
                      <a:pt x="2203" y="200"/>
                      <a:pt x="2169" y="134"/>
                      <a:pt x="2136" y="134"/>
                    </a:cubicBezTo>
                    <a:cubicBezTo>
                      <a:pt x="1969" y="100"/>
                      <a:pt x="1802" y="34"/>
                      <a:pt x="1635" y="34"/>
                    </a:cubicBezTo>
                    <a:cubicBezTo>
                      <a:pt x="1469" y="0"/>
                      <a:pt x="1302" y="0"/>
                      <a:pt x="1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1" name="Google Shape;3131;p69"/>
              <p:cNvSpPr/>
              <p:nvPr/>
            </p:nvSpPr>
            <p:spPr>
              <a:xfrm>
                <a:off x="4294075" y="1461775"/>
                <a:ext cx="439500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1476" extrusionOk="0">
                    <a:moveTo>
                      <a:pt x="6735" y="0"/>
                    </a:moveTo>
                    <a:cubicBezTo>
                      <a:pt x="6594" y="0"/>
                      <a:pt x="6450" y="35"/>
                      <a:pt x="6305" y="122"/>
                    </a:cubicBezTo>
                    <a:cubicBezTo>
                      <a:pt x="5838" y="423"/>
                      <a:pt x="0" y="9062"/>
                      <a:pt x="434" y="9629"/>
                    </a:cubicBezTo>
                    <a:cubicBezTo>
                      <a:pt x="1115" y="10569"/>
                      <a:pt x="8676" y="11475"/>
                      <a:pt x="13393" y="11475"/>
                    </a:cubicBezTo>
                    <a:cubicBezTo>
                      <a:pt x="15376" y="11475"/>
                      <a:pt x="16856" y="11315"/>
                      <a:pt x="17113" y="10930"/>
                    </a:cubicBezTo>
                    <a:cubicBezTo>
                      <a:pt x="17580" y="10263"/>
                      <a:pt x="13477" y="256"/>
                      <a:pt x="12910" y="223"/>
                    </a:cubicBezTo>
                    <a:cubicBezTo>
                      <a:pt x="12865" y="218"/>
                      <a:pt x="12822" y="215"/>
                      <a:pt x="12780" y="215"/>
                    </a:cubicBezTo>
                    <a:cubicBezTo>
                      <a:pt x="12052" y="215"/>
                      <a:pt x="11692" y="917"/>
                      <a:pt x="11280" y="917"/>
                    </a:cubicBezTo>
                    <a:cubicBezTo>
                      <a:pt x="11235" y="917"/>
                      <a:pt x="11189" y="909"/>
                      <a:pt x="11142" y="890"/>
                    </a:cubicBezTo>
                    <a:cubicBezTo>
                      <a:pt x="10641" y="656"/>
                      <a:pt x="10441" y="156"/>
                      <a:pt x="9574" y="122"/>
                    </a:cubicBezTo>
                    <a:cubicBezTo>
                      <a:pt x="9548" y="122"/>
                      <a:pt x="9523" y="121"/>
                      <a:pt x="9499" y="121"/>
                    </a:cubicBezTo>
                    <a:cubicBezTo>
                      <a:pt x="8740" y="121"/>
                      <a:pt x="8639" y="568"/>
                      <a:pt x="8253" y="568"/>
                    </a:cubicBezTo>
                    <a:cubicBezTo>
                      <a:pt x="8218" y="568"/>
                      <a:pt x="8180" y="564"/>
                      <a:pt x="8139" y="556"/>
                    </a:cubicBezTo>
                    <a:cubicBezTo>
                      <a:pt x="7722" y="452"/>
                      <a:pt x="7243" y="0"/>
                      <a:pt x="6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2" name="Google Shape;3132;p69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3" name="Google Shape;3133;p69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4" name="Google Shape;3134;p69"/>
              <p:cNvSpPr/>
              <p:nvPr/>
            </p:nvSpPr>
            <p:spPr>
              <a:xfrm>
                <a:off x="4580100" y="873525"/>
                <a:ext cx="1117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446" extrusionOk="0">
                    <a:moveTo>
                      <a:pt x="2227" y="0"/>
                    </a:moveTo>
                    <a:cubicBezTo>
                      <a:pt x="1793" y="0"/>
                      <a:pt x="1359" y="134"/>
                      <a:pt x="1002" y="402"/>
                    </a:cubicBezTo>
                    <a:cubicBezTo>
                      <a:pt x="301" y="903"/>
                      <a:pt x="1" y="1803"/>
                      <a:pt x="201" y="2637"/>
                    </a:cubicBezTo>
                    <a:cubicBezTo>
                      <a:pt x="434" y="3571"/>
                      <a:pt x="1268" y="4205"/>
                      <a:pt x="2136" y="4405"/>
                    </a:cubicBezTo>
                    <a:cubicBezTo>
                      <a:pt x="2282" y="4430"/>
                      <a:pt x="2438" y="4445"/>
                      <a:pt x="2597" y="4445"/>
                    </a:cubicBezTo>
                    <a:cubicBezTo>
                      <a:pt x="2873" y="4445"/>
                      <a:pt x="3162" y="4399"/>
                      <a:pt x="3437" y="4272"/>
                    </a:cubicBezTo>
                    <a:cubicBezTo>
                      <a:pt x="3804" y="4005"/>
                      <a:pt x="4104" y="3605"/>
                      <a:pt x="4271" y="3171"/>
                    </a:cubicBezTo>
                    <a:cubicBezTo>
                      <a:pt x="4471" y="2637"/>
                      <a:pt x="4471" y="2070"/>
                      <a:pt x="4471" y="1503"/>
                    </a:cubicBezTo>
                    <a:cubicBezTo>
                      <a:pt x="4404" y="1003"/>
                      <a:pt x="4371" y="402"/>
                      <a:pt x="3804" y="236"/>
                    </a:cubicBezTo>
                    <a:cubicBezTo>
                      <a:pt x="3783" y="228"/>
                      <a:pt x="3763" y="224"/>
                      <a:pt x="3744" y="224"/>
                    </a:cubicBezTo>
                    <a:cubicBezTo>
                      <a:pt x="3601" y="224"/>
                      <a:pt x="3490" y="419"/>
                      <a:pt x="3637" y="536"/>
                    </a:cubicBezTo>
                    <a:cubicBezTo>
                      <a:pt x="3870" y="769"/>
                      <a:pt x="3937" y="1203"/>
                      <a:pt x="3970" y="1503"/>
                    </a:cubicBezTo>
                    <a:cubicBezTo>
                      <a:pt x="4004" y="1937"/>
                      <a:pt x="4004" y="2337"/>
                      <a:pt x="3870" y="2737"/>
                    </a:cubicBezTo>
                    <a:cubicBezTo>
                      <a:pt x="3719" y="3374"/>
                      <a:pt x="3236" y="3956"/>
                      <a:pt x="2548" y="3956"/>
                    </a:cubicBezTo>
                    <a:cubicBezTo>
                      <a:pt x="2479" y="3956"/>
                      <a:pt x="2408" y="3950"/>
                      <a:pt x="2336" y="3938"/>
                    </a:cubicBezTo>
                    <a:cubicBezTo>
                      <a:pt x="1669" y="3872"/>
                      <a:pt x="935" y="3371"/>
                      <a:pt x="701" y="2704"/>
                    </a:cubicBezTo>
                    <a:cubicBezTo>
                      <a:pt x="501" y="2070"/>
                      <a:pt x="668" y="1370"/>
                      <a:pt x="1135" y="903"/>
                    </a:cubicBezTo>
                    <a:cubicBezTo>
                      <a:pt x="1489" y="525"/>
                      <a:pt x="2028" y="348"/>
                      <a:pt x="2561" y="348"/>
                    </a:cubicBezTo>
                    <a:cubicBezTo>
                      <a:pt x="2781" y="348"/>
                      <a:pt x="2999" y="377"/>
                      <a:pt x="3203" y="436"/>
                    </a:cubicBezTo>
                    <a:cubicBezTo>
                      <a:pt x="3217" y="440"/>
                      <a:pt x="3229" y="442"/>
                      <a:pt x="3240" y="442"/>
                    </a:cubicBezTo>
                    <a:cubicBezTo>
                      <a:pt x="3311" y="442"/>
                      <a:pt x="3332" y="360"/>
                      <a:pt x="3303" y="302"/>
                    </a:cubicBezTo>
                    <a:cubicBezTo>
                      <a:pt x="2978" y="101"/>
                      <a:pt x="2602" y="0"/>
                      <a:pt x="2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5" name="Google Shape;3135;p69"/>
              <p:cNvSpPr/>
              <p:nvPr/>
            </p:nvSpPr>
            <p:spPr>
              <a:xfrm>
                <a:off x="4470875" y="960900"/>
                <a:ext cx="102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3845" extrusionOk="0">
                    <a:moveTo>
                      <a:pt x="2569" y="377"/>
                    </a:moveTo>
                    <a:cubicBezTo>
                      <a:pt x="2602" y="477"/>
                      <a:pt x="2702" y="610"/>
                      <a:pt x="2769" y="710"/>
                    </a:cubicBezTo>
                    <a:cubicBezTo>
                      <a:pt x="2902" y="810"/>
                      <a:pt x="3002" y="944"/>
                      <a:pt x="3102" y="1077"/>
                    </a:cubicBezTo>
                    <a:cubicBezTo>
                      <a:pt x="3269" y="1311"/>
                      <a:pt x="3402" y="1611"/>
                      <a:pt x="3436" y="1911"/>
                    </a:cubicBezTo>
                    <a:cubicBezTo>
                      <a:pt x="3469" y="2545"/>
                      <a:pt x="3136" y="2978"/>
                      <a:pt x="2569" y="3145"/>
                    </a:cubicBezTo>
                    <a:cubicBezTo>
                      <a:pt x="2394" y="3192"/>
                      <a:pt x="2184" y="3222"/>
                      <a:pt x="1972" y="3222"/>
                    </a:cubicBezTo>
                    <a:cubicBezTo>
                      <a:pt x="1575" y="3222"/>
                      <a:pt x="1175" y="3116"/>
                      <a:pt x="1001" y="2812"/>
                    </a:cubicBezTo>
                    <a:cubicBezTo>
                      <a:pt x="667" y="2378"/>
                      <a:pt x="867" y="1644"/>
                      <a:pt x="1168" y="1211"/>
                    </a:cubicBezTo>
                    <a:cubicBezTo>
                      <a:pt x="1434" y="710"/>
                      <a:pt x="2001" y="377"/>
                      <a:pt x="2569" y="377"/>
                    </a:cubicBezTo>
                    <a:close/>
                    <a:moveTo>
                      <a:pt x="2771" y="0"/>
                    </a:moveTo>
                    <a:cubicBezTo>
                      <a:pt x="2748" y="0"/>
                      <a:pt x="2725" y="3"/>
                      <a:pt x="2702" y="10"/>
                    </a:cubicBezTo>
                    <a:cubicBezTo>
                      <a:pt x="2669" y="10"/>
                      <a:pt x="2602" y="76"/>
                      <a:pt x="2602" y="76"/>
                    </a:cubicBezTo>
                    <a:cubicBezTo>
                      <a:pt x="2461" y="37"/>
                      <a:pt x="2313" y="18"/>
                      <a:pt x="2163" y="18"/>
                    </a:cubicBezTo>
                    <a:cubicBezTo>
                      <a:pt x="1675" y="18"/>
                      <a:pt x="1174" y="219"/>
                      <a:pt x="867" y="577"/>
                    </a:cubicBezTo>
                    <a:cubicBezTo>
                      <a:pt x="334" y="1144"/>
                      <a:pt x="0" y="2011"/>
                      <a:pt x="234" y="2812"/>
                    </a:cubicBezTo>
                    <a:cubicBezTo>
                      <a:pt x="486" y="3540"/>
                      <a:pt x="1208" y="3845"/>
                      <a:pt x="1947" y="3845"/>
                    </a:cubicBezTo>
                    <a:cubicBezTo>
                      <a:pt x="2088" y="3845"/>
                      <a:pt x="2229" y="3834"/>
                      <a:pt x="2368" y="3812"/>
                    </a:cubicBezTo>
                    <a:cubicBezTo>
                      <a:pt x="3236" y="3779"/>
                      <a:pt x="3903" y="3212"/>
                      <a:pt x="4036" y="2311"/>
                    </a:cubicBezTo>
                    <a:cubicBezTo>
                      <a:pt x="4103" y="1878"/>
                      <a:pt x="4003" y="1411"/>
                      <a:pt x="3769" y="977"/>
                    </a:cubicBezTo>
                    <a:cubicBezTo>
                      <a:pt x="3669" y="777"/>
                      <a:pt x="3536" y="610"/>
                      <a:pt x="3369" y="410"/>
                    </a:cubicBezTo>
                    <a:cubicBezTo>
                      <a:pt x="3219" y="259"/>
                      <a:pt x="2987" y="0"/>
                      <a:pt x="2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6" name="Google Shape;3136;p69"/>
              <p:cNvSpPr/>
              <p:nvPr/>
            </p:nvSpPr>
            <p:spPr>
              <a:xfrm>
                <a:off x="4388300" y="1142075"/>
                <a:ext cx="87600" cy="879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17" extrusionOk="0">
                    <a:moveTo>
                      <a:pt x="2056" y="563"/>
                    </a:moveTo>
                    <a:cubicBezTo>
                      <a:pt x="2118" y="563"/>
                      <a:pt x="2184" y="573"/>
                      <a:pt x="2269" y="602"/>
                    </a:cubicBezTo>
                    <a:cubicBezTo>
                      <a:pt x="2502" y="735"/>
                      <a:pt x="2669" y="1035"/>
                      <a:pt x="2803" y="1269"/>
                    </a:cubicBezTo>
                    <a:cubicBezTo>
                      <a:pt x="2936" y="1736"/>
                      <a:pt x="2869" y="2303"/>
                      <a:pt x="2536" y="2636"/>
                    </a:cubicBezTo>
                    <a:cubicBezTo>
                      <a:pt x="2318" y="2854"/>
                      <a:pt x="2057" y="2973"/>
                      <a:pt x="1773" y="2973"/>
                    </a:cubicBezTo>
                    <a:cubicBezTo>
                      <a:pt x="1621" y="2973"/>
                      <a:pt x="1464" y="2939"/>
                      <a:pt x="1302" y="2870"/>
                    </a:cubicBezTo>
                    <a:cubicBezTo>
                      <a:pt x="935" y="2670"/>
                      <a:pt x="634" y="2236"/>
                      <a:pt x="668" y="1803"/>
                    </a:cubicBezTo>
                    <a:cubicBezTo>
                      <a:pt x="701" y="1302"/>
                      <a:pt x="1168" y="835"/>
                      <a:pt x="1669" y="802"/>
                    </a:cubicBezTo>
                    <a:cubicBezTo>
                      <a:pt x="1735" y="802"/>
                      <a:pt x="1802" y="668"/>
                      <a:pt x="1802" y="602"/>
                    </a:cubicBezTo>
                    <a:cubicBezTo>
                      <a:pt x="1898" y="582"/>
                      <a:pt x="1972" y="563"/>
                      <a:pt x="2056" y="563"/>
                    </a:cubicBezTo>
                    <a:close/>
                    <a:moveTo>
                      <a:pt x="1935" y="0"/>
                    </a:moveTo>
                    <a:cubicBezTo>
                      <a:pt x="1657" y="0"/>
                      <a:pt x="1392" y="120"/>
                      <a:pt x="1268" y="368"/>
                    </a:cubicBezTo>
                    <a:cubicBezTo>
                      <a:pt x="1202" y="402"/>
                      <a:pt x="1268" y="502"/>
                      <a:pt x="1268" y="535"/>
                    </a:cubicBezTo>
                    <a:cubicBezTo>
                      <a:pt x="768" y="668"/>
                      <a:pt x="301" y="1035"/>
                      <a:pt x="167" y="1569"/>
                    </a:cubicBezTo>
                    <a:cubicBezTo>
                      <a:pt x="1" y="2236"/>
                      <a:pt x="334" y="2970"/>
                      <a:pt x="935" y="3304"/>
                    </a:cubicBezTo>
                    <a:cubicBezTo>
                      <a:pt x="1161" y="3450"/>
                      <a:pt x="1418" y="3517"/>
                      <a:pt x="1680" y="3517"/>
                    </a:cubicBezTo>
                    <a:cubicBezTo>
                      <a:pt x="2076" y="3517"/>
                      <a:pt x="2482" y="3364"/>
                      <a:pt x="2803" y="3103"/>
                    </a:cubicBezTo>
                    <a:cubicBezTo>
                      <a:pt x="3370" y="2636"/>
                      <a:pt x="3503" y="1836"/>
                      <a:pt x="3270" y="1169"/>
                    </a:cubicBezTo>
                    <a:cubicBezTo>
                      <a:pt x="3103" y="735"/>
                      <a:pt x="2836" y="335"/>
                      <a:pt x="2436" y="135"/>
                    </a:cubicBezTo>
                    <a:cubicBezTo>
                      <a:pt x="2283" y="46"/>
                      <a:pt x="2107" y="0"/>
                      <a:pt x="1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7" name="Google Shape;3137;p69"/>
              <p:cNvSpPr/>
              <p:nvPr/>
            </p:nvSpPr>
            <p:spPr>
              <a:xfrm>
                <a:off x="4729375" y="1456475"/>
                <a:ext cx="659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00" extrusionOk="0">
                    <a:moveTo>
                      <a:pt x="1702" y="668"/>
                    </a:moveTo>
                    <a:cubicBezTo>
                      <a:pt x="1735" y="668"/>
                      <a:pt x="1735" y="735"/>
                      <a:pt x="1802" y="735"/>
                    </a:cubicBezTo>
                    <a:cubicBezTo>
                      <a:pt x="1835" y="735"/>
                      <a:pt x="1869" y="768"/>
                      <a:pt x="1902" y="801"/>
                    </a:cubicBezTo>
                    <a:lnTo>
                      <a:pt x="1969" y="835"/>
                    </a:lnTo>
                    <a:cubicBezTo>
                      <a:pt x="2002" y="835"/>
                      <a:pt x="2002" y="902"/>
                      <a:pt x="2002" y="902"/>
                    </a:cubicBezTo>
                    <a:cubicBezTo>
                      <a:pt x="2136" y="1002"/>
                      <a:pt x="2202" y="1168"/>
                      <a:pt x="2202" y="1402"/>
                    </a:cubicBezTo>
                    <a:cubicBezTo>
                      <a:pt x="2236" y="1569"/>
                      <a:pt x="2202" y="1769"/>
                      <a:pt x="2069" y="1936"/>
                    </a:cubicBezTo>
                    <a:cubicBezTo>
                      <a:pt x="1909" y="2072"/>
                      <a:pt x="1625" y="2178"/>
                      <a:pt x="1355" y="2178"/>
                    </a:cubicBezTo>
                    <a:cubicBezTo>
                      <a:pt x="1230" y="2178"/>
                      <a:pt x="1107" y="2155"/>
                      <a:pt x="1001" y="2102"/>
                    </a:cubicBezTo>
                    <a:cubicBezTo>
                      <a:pt x="835" y="2002"/>
                      <a:pt x="701" y="1902"/>
                      <a:pt x="635" y="1769"/>
                    </a:cubicBezTo>
                    <a:cubicBezTo>
                      <a:pt x="568" y="1669"/>
                      <a:pt x="568" y="1602"/>
                      <a:pt x="534" y="1502"/>
                    </a:cubicBezTo>
                    <a:lnTo>
                      <a:pt x="534" y="1469"/>
                    </a:lnTo>
                    <a:lnTo>
                      <a:pt x="534" y="1402"/>
                    </a:lnTo>
                    <a:lnTo>
                      <a:pt x="534" y="1268"/>
                    </a:lnTo>
                    <a:cubicBezTo>
                      <a:pt x="534" y="1068"/>
                      <a:pt x="668" y="902"/>
                      <a:pt x="801" y="768"/>
                    </a:cubicBezTo>
                    <a:cubicBezTo>
                      <a:pt x="835" y="835"/>
                      <a:pt x="901" y="868"/>
                      <a:pt x="972" y="868"/>
                    </a:cubicBezTo>
                    <a:cubicBezTo>
                      <a:pt x="1043" y="868"/>
                      <a:pt x="1118" y="835"/>
                      <a:pt x="1168" y="768"/>
                    </a:cubicBezTo>
                    <a:lnTo>
                      <a:pt x="1202" y="735"/>
                    </a:lnTo>
                    <a:lnTo>
                      <a:pt x="1335" y="735"/>
                    </a:lnTo>
                    <a:cubicBezTo>
                      <a:pt x="1368" y="735"/>
                      <a:pt x="1402" y="768"/>
                      <a:pt x="1468" y="768"/>
                    </a:cubicBezTo>
                    <a:cubicBezTo>
                      <a:pt x="1487" y="787"/>
                      <a:pt x="1511" y="795"/>
                      <a:pt x="1536" y="795"/>
                    </a:cubicBezTo>
                    <a:cubicBezTo>
                      <a:pt x="1602" y="795"/>
                      <a:pt x="1678" y="740"/>
                      <a:pt x="1702" y="668"/>
                    </a:cubicBezTo>
                    <a:close/>
                    <a:moveTo>
                      <a:pt x="1535" y="1"/>
                    </a:moveTo>
                    <a:cubicBezTo>
                      <a:pt x="1368" y="1"/>
                      <a:pt x="1168" y="68"/>
                      <a:pt x="1035" y="134"/>
                    </a:cubicBezTo>
                    <a:cubicBezTo>
                      <a:pt x="1001" y="134"/>
                      <a:pt x="1001" y="168"/>
                      <a:pt x="1001" y="168"/>
                    </a:cubicBezTo>
                    <a:lnTo>
                      <a:pt x="835" y="168"/>
                    </a:lnTo>
                    <a:cubicBezTo>
                      <a:pt x="501" y="268"/>
                      <a:pt x="234" y="568"/>
                      <a:pt x="134" y="902"/>
                    </a:cubicBezTo>
                    <a:cubicBezTo>
                      <a:pt x="1" y="1168"/>
                      <a:pt x="34" y="1502"/>
                      <a:pt x="201" y="1769"/>
                    </a:cubicBezTo>
                    <a:cubicBezTo>
                      <a:pt x="334" y="2002"/>
                      <a:pt x="534" y="2202"/>
                      <a:pt x="801" y="2336"/>
                    </a:cubicBezTo>
                    <a:cubicBezTo>
                      <a:pt x="988" y="2448"/>
                      <a:pt x="1188" y="2499"/>
                      <a:pt x="1387" y="2499"/>
                    </a:cubicBezTo>
                    <a:cubicBezTo>
                      <a:pt x="1722" y="2499"/>
                      <a:pt x="2051" y="2353"/>
                      <a:pt x="2302" y="2102"/>
                    </a:cubicBezTo>
                    <a:cubicBezTo>
                      <a:pt x="2402" y="1936"/>
                      <a:pt x="2536" y="1669"/>
                      <a:pt x="2569" y="1402"/>
                    </a:cubicBezTo>
                    <a:cubicBezTo>
                      <a:pt x="2636" y="1102"/>
                      <a:pt x="2536" y="801"/>
                      <a:pt x="2402" y="568"/>
                    </a:cubicBezTo>
                    <a:cubicBezTo>
                      <a:pt x="2202" y="234"/>
                      <a:pt x="1902" y="1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138" name="Google Shape;3138;p69"/>
            <p:cNvGrpSpPr/>
            <p:nvPr/>
          </p:nvGrpSpPr>
          <p:grpSpPr>
            <a:xfrm rot="229948">
              <a:off x="4134359" y="3888928"/>
              <a:ext cx="232189" cy="156794"/>
              <a:chOff x="2231838" y="3548381"/>
              <a:chExt cx="189956" cy="128264"/>
            </a:xfrm>
          </p:grpSpPr>
          <p:sp>
            <p:nvSpPr>
              <p:cNvPr id="3139" name="Google Shape;3139;p69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0" name="Google Shape;3140;p69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1" name="Google Shape;3141;p69"/>
              <p:cNvSpPr/>
              <p:nvPr/>
            </p:nvSpPr>
            <p:spPr>
              <a:xfrm rot="-2918318">
                <a:off x="2349647" y="3606304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2" name="Google Shape;3142;p69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143" name="Google Shape;3143;p69"/>
            <p:cNvSpPr/>
            <p:nvPr/>
          </p:nvSpPr>
          <p:spPr>
            <a:xfrm rot="-2689105">
              <a:off x="4064363" y="3940251"/>
              <a:ext cx="74664" cy="69797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3752215"/>
            <a:ext cx="121920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115" y="3655060"/>
            <a:ext cx="100012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14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68"/>
          <p:cNvSpPr txBox="1"/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 lang="en-GB"/>
          </a:p>
        </p:txBody>
      </p:sp>
      <p:sp>
        <p:nvSpPr>
          <p:cNvPr id="2917" name="Google Shape;2917;p68"/>
          <p:cNvSpPr/>
          <p:nvPr/>
        </p:nvSpPr>
        <p:spPr>
          <a:xfrm>
            <a:off x="4572002" y="2813430"/>
            <a:ext cx="309221" cy="309171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18" name="Google Shape;2918;p68"/>
          <p:cNvGrpSpPr/>
          <p:nvPr/>
        </p:nvGrpSpPr>
        <p:grpSpPr>
          <a:xfrm>
            <a:off x="5401844" y="2813539"/>
            <a:ext cx="309254" cy="309224"/>
            <a:chOff x="812101" y="2571761"/>
            <a:chExt cx="417066" cy="417024"/>
          </a:xfrm>
        </p:grpSpPr>
        <p:sp>
          <p:nvSpPr>
            <p:cNvPr id="2919" name="Google Shape;2919;p68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0" name="Google Shape;2920;p68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1" name="Google Shape;2921;p68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2" name="Google Shape;2922;p68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3" name="Google Shape;2923;p68"/>
          <p:cNvGrpSpPr/>
          <p:nvPr/>
        </p:nvGrpSpPr>
        <p:grpSpPr>
          <a:xfrm>
            <a:off x="6208406" y="2813579"/>
            <a:ext cx="309703" cy="309239"/>
            <a:chOff x="2344476" y="2571761"/>
            <a:chExt cx="417671" cy="417045"/>
          </a:xfrm>
        </p:grpSpPr>
        <p:sp>
          <p:nvSpPr>
            <p:cNvPr id="2924" name="Google Shape;2924;p68"/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5" name="Google Shape;2925;p68"/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926" name="Google Shape;2926;p6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4375" y="1468605"/>
            <a:ext cx="3592207" cy="239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7" name="Google Shape;2927;p68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2928" name="Google Shape;292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9" name="Google Shape;292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0" name="Google Shape;293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1" name="Google Shape;293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32" name="Google Shape;2932;p68"/>
          <p:cNvSpPr/>
          <p:nvPr/>
        </p:nvSpPr>
        <p:spPr>
          <a:xfrm>
            <a:off x="3068400" y="2117405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3" name="Google Shape;2933;p68"/>
          <p:cNvSpPr/>
          <p:nvPr/>
        </p:nvSpPr>
        <p:spPr>
          <a:xfrm rot="-6301377">
            <a:off x="746182" y="1956085"/>
            <a:ext cx="1101900" cy="713959"/>
          </a:xfrm>
          <a:custGeom>
            <a:avLst/>
            <a:gdLst/>
            <a:ahLst/>
            <a:cxnLst/>
            <a:rect l="l" t="t" r="r" b="b"/>
            <a:pathLst>
              <a:path w="44077" h="28559" extrusionOk="0">
                <a:moveTo>
                  <a:pt x="2818" y="19210"/>
                </a:moveTo>
                <a:cubicBezTo>
                  <a:pt x="2664" y="21447"/>
                  <a:pt x="3460" y="23603"/>
                  <a:pt x="5820" y="25245"/>
                </a:cubicBezTo>
                <a:cubicBezTo>
                  <a:pt x="6359" y="25620"/>
                  <a:pt x="6927" y="25950"/>
                  <a:pt x="7517" y="26237"/>
                </a:cubicBezTo>
                <a:lnTo>
                  <a:pt x="7517" y="26237"/>
                </a:lnTo>
                <a:cubicBezTo>
                  <a:pt x="6323" y="25764"/>
                  <a:pt x="5224" y="25110"/>
                  <a:pt x="4322" y="24208"/>
                </a:cubicBezTo>
                <a:cubicBezTo>
                  <a:pt x="2834" y="22757"/>
                  <a:pt x="2491" y="21012"/>
                  <a:pt x="2818" y="19210"/>
                </a:cubicBezTo>
                <a:close/>
                <a:moveTo>
                  <a:pt x="27910" y="1036"/>
                </a:moveTo>
                <a:cubicBezTo>
                  <a:pt x="28113" y="1036"/>
                  <a:pt x="28317" y="1039"/>
                  <a:pt x="28520" y="1046"/>
                </a:cubicBezTo>
                <a:cubicBezTo>
                  <a:pt x="32496" y="1161"/>
                  <a:pt x="36299" y="3178"/>
                  <a:pt x="38488" y="6462"/>
                </a:cubicBezTo>
                <a:cubicBezTo>
                  <a:pt x="41138" y="10495"/>
                  <a:pt x="40101" y="15623"/>
                  <a:pt x="37105" y="19137"/>
                </a:cubicBezTo>
                <a:cubicBezTo>
                  <a:pt x="34340" y="22306"/>
                  <a:pt x="29903" y="23977"/>
                  <a:pt x="25985" y="25129"/>
                </a:cubicBezTo>
                <a:cubicBezTo>
                  <a:pt x="22876" y="26070"/>
                  <a:pt x="19534" y="26634"/>
                  <a:pt x="16249" y="26634"/>
                </a:cubicBezTo>
                <a:cubicBezTo>
                  <a:pt x="14908" y="26634"/>
                  <a:pt x="13576" y="26540"/>
                  <a:pt x="12273" y="26339"/>
                </a:cubicBezTo>
                <a:cubicBezTo>
                  <a:pt x="9161" y="25936"/>
                  <a:pt x="5128" y="24611"/>
                  <a:pt x="4034" y="21327"/>
                </a:cubicBezTo>
                <a:cubicBezTo>
                  <a:pt x="3112" y="18504"/>
                  <a:pt x="4898" y="15508"/>
                  <a:pt x="6511" y="13318"/>
                </a:cubicBezTo>
                <a:cubicBezTo>
                  <a:pt x="10029" y="8628"/>
                  <a:pt x="16554" y="3888"/>
                  <a:pt x="22848" y="3888"/>
                </a:cubicBezTo>
                <a:cubicBezTo>
                  <a:pt x="23358" y="3888"/>
                  <a:pt x="23867" y="3920"/>
                  <a:pt x="24372" y="3984"/>
                </a:cubicBezTo>
                <a:cubicBezTo>
                  <a:pt x="24402" y="3990"/>
                  <a:pt x="24431" y="3993"/>
                  <a:pt x="24458" y="3993"/>
                </a:cubicBezTo>
                <a:cubicBezTo>
                  <a:pt x="24946" y="3993"/>
                  <a:pt x="24912" y="3053"/>
                  <a:pt x="24257" y="2890"/>
                </a:cubicBezTo>
                <a:cubicBezTo>
                  <a:pt x="23712" y="2819"/>
                  <a:pt x="23165" y="2784"/>
                  <a:pt x="22619" y="2784"/>
                </a:cubicBezTo>
                <a:cubicBezTo>
                  <a:pt x="20757" y="2784"/>
                  <a:pt x="18899" y="3180"/>
                  <a:pt x="17107" y="3852"/>
                </a:cubicBezTo>
                <a:lnTo>
                  <a:pt x="17107" y="3852"/>
                </a:lnTo>
                <a:cubicBezTo>
                  <a:pt x="20492" y="2125"/>
                  <a:pt x="24186" y="1036"/>
                  <a:pt x="27910" y="1036"/>
                </a:cubicBezTo>
                <a:close/>
                <a:moveTo>
                  <a:pt x="27469" y="0"/>
                </a:moveTo>
                <a:cubicBezTo>
                  <a:pt x="25811" y="0"/>
                  <a:pt x="24137" y="223"/>
                  <a:pt x="22528" y="643"/>
                </a:cubicBezTo>
                <a:cubicBezTo>
                  <a:pt x="16075" y="2313"/>
                  <a:pt x="9968" y="6462"/>
                  <a:pt x="5704" y="11590"/>
                </a:cubicBezTo>
                <a:cubicBezTo>
                  <a:pt x="2824" y="15047"/>
                  <a:pt x="0" y="20405"/>
                  <a:pt x="3169" y="24553"/>
                </a:cubicBezTo>
                <a:cubicBezTo>
                  <a:pt x="4955" y="26858"/>
                  <a:pt x="8240" y="27722"/>
                  <a:pt x="10947" y="28183"/>
                </a:cubicBezTo>
                <a:cubicBezTo>
                  <a:pt x="12514" y="28444"/>
                  <a:pt x="14100" y="28559"/>
                  <a:pt x="15689" y="28559"/>
                </a:cubicBezTo>
                <a:cubicBezTo>
                  <a:pt x="17958" y="28559"/>
                  <a:pt x="20234" y="28325"/>
                  <a:pt x="22471" y="27953"/>
                </a:cubicBezTo>
                <a:cubicBezTo>
                  <a:pt x="32496" y="26167"/>
                  <a:pt x="44077" y="19368"/>
                  <a:pt x="43155" y="7787"/>
                </a:cubicBezTo>
                <a:cubicBezTo>
                  <a:pt x="43126" y="7441"/>
                  <a:pt x="42838" y="7268"/>
                  <a:pt x="42564" y="7268"/>
                </a:cubicBezTo>
                <a:cubicBezTo>
                  <a:pt x="42291" y="7268"/>
                  <a:pt x="42031" y="7441"/>
                  <a:pt x="42060" y="7787"/>
                </a:cubicBezTo>
                <a:cubicBezTo>
                  <a:pt x="42305" y="10799"/>
                  <a:pt x="41639" y="13461"/>
                  <a:pt x="40355" y="15774"/>
                </a:cubicBezTo>
                <a:lnTo>
                  <a:pt x="40355" y="15774"/>
                </a:lnTo>
                <a:cubicBezTo>
                  <a:pt x="41333" y="13043"/>
                  <a:pt x="41291" y="9898"/>
                  <a:pt x="40044" y="7268"/>
                </a:cubicBezTo>
                <a:cubicBezTo>
                  <a:pt x="37644" y="2164"/>
                  <a:pt x="32636" y="0"/>
                  <a:pt x="274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4" name="Google Shape;2934;p68"/>
          <p:cNvGrpSpPr/>
          <p:nvPr/>
        </p:nvGrpSpPr>
        <p:grpSpPr>
          <a:xfrm>
            <a:off x="760689" y="1733542"/>
            <a:ext cx="187272" cy="218036"/>
            <a:chOff x="760696" y="1016575"/>
            <a:chExt cx="241329" cy="280938"/>
          </a:xfrm>
        </p:grpSpPr>
        <p:sp>
          <p:nvSpPr>
            <p:cNvPr id="2935" name="Google Shape;2935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6" name="Google Shape;2936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7" name="Google Shape;2937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38" name="Google Shape;2938;p68"/>
          <p:cNvGrpSpPr/>
          <p:nvPr/>
        </p:nvGrpSpPr>
        <p:grpSpPr>
          <a:xfrm rot="-10638234">
            <a:off x="3671135" y="2941994"/>
            <a:ext cx="187262" cy="218052"/>
            <a:chOff x="760696" y="1016575"/>
            <a:chExt cx="241329" cy="280938"/>
          </a:xfrm>
        </p:grpSpPr>
        <p:sp>
          <p:nvSpPr>
            <p:cNvPr id="2939" name="Google Shape;2939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0" name="Google Shape;2940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1" name="Google Shape;2941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43" name="Google Shape;2943;p68"/>
          <p:cNvGrpSpPr/>
          <p:nvPr/>
        </p:nvGrpSpPr>
        <p:grpSpPr>
          <a:xfrm>
            <a:off x="7861923" y="1116586"/>
            <a:ext cx="703840" cy="2146447"/>
            <a:chOff x="3688375" y="3264875"/>
            <a:chExt cx="450400" cy="1373550"/>
          </a:xfrm>
        </p:grpSpPr>
        <p:sp>
          <p:nvSpPr>
            <p:cNvPr id="2944" name="Google Shape;2944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9" name="Google Shape;2949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0" name="Google Shape;2950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1" name="Google Shape;2951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2" name="Google Shape;2952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3" name="Google Shape;2953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4295</Words>
  <Application>WPS Presentation</Application>
  <PresentationFormat/>
  <Paragraphs>63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SimSun</vt:lpstr>
      <vt:lpstr>Wingdings</vt:lpstr>
      <vt:lpstr>Arial</vt:lpstr>
      <vt:lpstr>Gaegu</vt:lpstr>
      <vt:lpstr>Questrial</vt:lpstr>
      <vt:lpstr>Permanent Marker</vt:lpstr>
      <vt:lpstr>Anonymous</vt:lpstr>
      <vt:lpstr>Sarala</vt:lpstr>
      <vt:lpstr>Fira Sans Extra Condensed Medium</vt:lpstr>
      <vt:lpstr>Nunito Light</vt:lpstr>
      <vt:lpstr>Proxima Nova Semibold</vt:lpstr>
      <vt:lpstr>Proxima Nova</vt:lpstr>
      <vt:lpstr>Microsoft YaHei</vt:lpstr>
      <vt:lpstr>Arial Unicode MS</vt:lpstr>
      <vt:lpstr>Barlow Semi Condensed Light</vt:lpstr>
      <vt:lpstr>Poppins</vt:lpstr>
      <vt:lpstr>Lora</vt:lpstr>
      <vt:lpstr>Calibri</vt:lpstr>
      <vt:lpstr>Amatic SC</vt:lpstr>
      <vt:lpstr>Roboto Medium</vt:lpstr>
      <vt:lpstr>Meet Our Professors by Slidesgo</vt:lpstr>
      <vt:lpstr>Meet our professors presentation</vt:lpstr>
      <vt:lpstr>Our teachers</vt:lpstr>
      <vt:lpstr>Contents of this template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 AUD</dc:title>
  <dc:creator/>
  <cp:lastModifiedBy>Ulwan Syafrudin</cp:lastModifiedBy>
  <cp:revision>1</cp:revision>
  <dcterms:created xsi:type="dcterms:W3CDTF">2021-03-31T10:20:45Z</dcterms:created>
  <dcterms:modified xsi:type="dcterms:W3CDTF">2021-03-31T10:20:49Z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