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5CFB7C-1FD5-4707-8569-DF5DBC625FEC}" type="doc">
      <dgm:prSet loTypeId="urn:microsoft.com/office/officeart/2005/8/layout/vList3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id-ID"/>
        </a:p>
      </dgm:t>
    </dgm:pt>
    <dgm:pt modelId="{9D0FEE6E-68D1-4CCB-A0FD-AAC86FACED32}">
      <dgm:prSet/>
      <dgm:spPr/>
      <dgm:t>
        <a:bodyPr/>
        <a:lstStyle/>
        <a:p>
          <a:pPr rtl="0"/>
          <a:r>
            <a:rPr lang="id-ID" dirty="0" smtClean="0"/>
            <a:t>Media pembelajaran sebagai alat bantu dalam pembelajaran</a:t>
          </a:r>
          <a:endParaRPr lang="id-ID" dirty="0"/>
        </a:p>
      </dgm:t>
    </dgm:pt>
    <dgm:pt modelId="{5A9E3544-8E91-47E7-93B2-9398AC4121E3}" cxnId="{734B5F05-1027-4312-8541-D546D48C3636}" type="parTrans">
      <dgm:prSet/>
      <dgm:spPr/>
      <dgm:t>
        <a:bodyPr/>
        <a:lstStyle/>
        <a:p>
          <a:endParaRPr lang="id-ID"/>
        </a:p>
      </dgm:t>
    </dgm:pt>
    <dgm:pt modelId="{5C5F8A11-2E72-4828-92F5-E7F1ED00276C}" cxnId="{734B5F05-1027-4312-8541-D546D48C3636}" type="sibTrans">
      <dgm:prSet/>
      <dgm:spPr/>
      <dgm:t>
        <a:bodyPr/>
        <a:lstStyle/>
        <a:p>
          <a:endParaRPr lang="id-ID"/>
        </a:p>
      </dgm:t>
    </dgm:pt>
    <dgm:pt modelId="{716DF756-2594-43A7-8E83-231EBD58C8C2}">
      <dgm:prSet/>
      <dgm:spPr/>
      <dgm:t>
        <a:bodyPr/>
        <a:lstStyle/>
        <a:p>
          <a:pPr rtl="0"/>
          <a:r>
            <a:rPr lang="id-ID" dirty="0" smtClean="0"/>
            <a:t>Media pembelajaran sebagai sumber belajar</a:t>
          </a:r>
          <a:endParaRPr lang="id-ID" dirty="0"/>
        </a:p>
      </dgm:t>
    </dgm:pt>
    <dgm:pt modelId="{3BF6EC0A-84AB-413D-92C6-491F1B646B53}" cxnId="{30F0C85E-1160-41D8-8371-EEE249978C19}" type="parTrans">
      <dgm:prSet/>
      <dgm:spPr/>
      <dgm:t>
        <a:bodyPr/>
        <a:lstStyle/>
        <a:p>
          <a:endParaRPr lang="id-ID"/>
        </a:p>
      </dgm:t>
    </dgm:pt>
    <dgm:pt modelId="{5F240D00-6C06-413D-9A06-922E16EB9552}" cxnId="{30F0C85E-1160-41D8-8371-EEE249978C19}" type="sibTrans">
      <dgm:prSet/>
      <dgm:spPr/>
      <dgm:t>
        <a:bodyPr/>
        <a:lstStyle/>
        <a:p>
          <a:endParaRPr lang="id-ID"/>
        </a:p>
      </dgm:t>
    </dgm:pt>
    <dgm:pt modelId="{B55FC116-6599-4D65-9AD0-968593E134F2}" type="pres">
      <dgm:prSet presAssocID="{E45CFB7C-1FD5-4707-8569-DF5DBC625FEC}" presName="linearFlow" presStyleCnt="0">
        <dgm:presLayoutVars>
          <dgm:dir/>
          <dgm:resizeHandles val="exact"/>
        </dgm:presLayoutVars>
      </dgm:prSet>
      <dgm:spPr/>
    </dgm:pt>
    <dgm:pt modelId="{6FE1BD56-4270-4698-91BC-3C741A11C149}" type="pres">
      <dgm:prSet presAssocID="{9D0FEE6E-68D1-4CCB-A0FD-AAC86FACED32}" presName="composite" presStyleCnt="0"/>
      <dgm:spPr/>
    </dgm:pt>
    <dgm:pt modelId="{EAA73A69-B98B-440C-9203-668F05AA5D6E}" type="pres">
      <dgm:prSet presAssocID="{9D0FEE6E-68D1-4CCB-A0FD-AAC86FACED32}" presName="imgShp" presStyleLbl="fgImgPlac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6C896D16-4783-48FC-A899-F3C290C404BE}" type="pres">
      <dgm:prSet presAssocID="{9D0FEE6E-68D1-4CCB-A0FD-AAC86FACED32}" presName="txShp" presStyleLbl="node1" presStyleIdx="0" presStyleCnt="2">
        <dgm:presLayoutVars>
          <dgm:bulletEnabled val="1"/>
        </dgm:presLayoutVars>
      </dgm:prSet>
      <dgm:spPr/>
    </dgm:pt>
    <dgm:pt modelId="{EBE103FD-82FD-40B5-8737-462DC26486F4}" type="pres">
      <dgm:prSet presAssocID="{5C5F8A11-2E72-4828-92F5-E7F1ED00276C}" presName="spacing" presStyleCnt="0"/>
      <dgm:spPr/>
    </dgm:pt>
    <dgm:pt modelId="{90B2B152-72D2-423F-BF1B-0BE0BC7D3E9A}" type="pres">
      <dgm:prSet presAssocID="{716DF756-2594-43A7-8E83-231EBD58C8C2}" presName="composite" presStyleCnt="0"/>
      <dgm:spPr/>
    </dgm:pt>
    <dgm:pt modelId="{FB4B0123-CE00-4BAB-8DF8-7FD046AAD86A}" type="pres">
      <dgm:prSet presAssocID="{716DF756-2594-43A7-8E83-231EBD58C8C2}" presName="imgShp" presStyleLbl="fgImgPlace1" presStyleIdx="1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449B6577-D3B2-40FF-93E5-78C7A61E14A7}" type="pres">
      <dgm:prSet presAssocID="{716DF756-2594-43A7-8E83-231EBD58C8C2}" presName="txShp" presStyleLbl="node1" presStyleIdx="1" presStyleCnt="2">
        <dgm:presLayoutVars>
          <dgm:bulletEnabled val="1"/>
        </dgm:presLayoutVars>
      </dgm:prSet>
      <dgm:spPr/>
    </dgm:pt>
  </dgm:ptLst>
  <dgm:cxnLst>
    <dgm:cxn modelId="{C7396938-F1E9-4219-A9CF-15C165813EF2}" type="presOf" srcId="{716DF756-2594-43A7-8E83-231EBD58C8C2}" destId="{449B6577-D3B2-40FF-93E5-78C7A61E14A7}" srcOrd="0" destOrd="0" presId="urn:microsoft.com/office/officeart/2005/8/layout/vList3"/>
    <dgm:cxn modelId="{1B032BDC-13D5-43FF-9457-58E6C0DCC069}" type="presOf" srcId="{E45CFB7C-1FD5-4707-8569-DF5DBC625FEC}" destId="{B55FC116-6599-4D65-9AD0-968593E134F2}" srcOrd="0" destOrd="0" presId="urn:microsoft.com/office/officeart/2005/8/layout/vList3"/>
    <dgm:cxn modelId="{7D6F9E1C-852C-4880-8937-A4B872EE15B3}" type="presOf" srcId="{9D0FEE6E-68D1-4CCB-A0FD-AAC86FACED32}" destId="{6C896D16-4783-48FC-A899-F3C290C404BE}" srcOrd="0" destOrd="0" presId="urn:microsoft.com/office/officeart/2005/8/layout/vList3"/>
    <dgm:cxn modelId="{30F0C85E-1160-41D8-8371-EEE249978C19}" srcId="{E45CFB7C-1FD5-4707-8569-DF5DBC625FEC}" destId="{716DF756-2594-43A7-8E83-231EBD58C8C2}" srcOrd="1" destOrd="0" parTransId="{3BF6EC0A-84AB-413D-92C6-491F1B646B53}" sibTransId="{5F240D00-6C06-413D-9A06-922E16EB9552}"/>
    <dgm:cxn modelId="{734B5F05-1027-4312-8541-D546D48C3636}" srcId="{E45CFB7C-1FD5-4707-8569-DF5DBC625FEC}" destId="{9D0FEE6E-68D1-4CCB-A0FD-AAC86FACED32}" srcOrd="0" destOrd="0" parTransId="{5A9E3544-8E91-47E7-93B2-9398AC4121E3}" sibTransId="{5C5F8A11-2E72-4828-92F5-E7F1ED00276C}"/>
    <dgm:cxn modelId="{583E7F13-520D-4BCF-93D4-C427E2FA2646}" type="presParOf" srcId="{B55FC116-6599-4D65-9AD0-968593E134F2}" destId="{6FE1BD56-4270-4698-91BC-3C741A11C149}" srcOrd="0" destOrd="0" presId="urn:microsoft.com/office/officeart/2005/8/layout/vList3"/>
    <dgm:cxn modelId="{B8B20F1A-3CDD-4A6B-A68B-78E39E2288FA}" type="presParOf" srcId="{6FE1BD56-4270-4698-91BC-3C741A11C149}" destId="{EAA73A69-B98B-440C-9203-668F05AA5D6E}" srcOrd="0" destOrd="0" presId="urn:microsoft.com/office/officeart/2005/8/layout/vList3"/>
    <dgm:cxn modelId="{DC429D4D-2664-4B7D-A405-C2FD32F94A0B}" type="presParOf" srcId="{6FE1BD56-4270-4698-91BC-3C741A11C149}" destId="{6C896D16-4783-48FC-A899-F3C290C404BE}" srcOrd="1" destOrd="0" presId="urn:microsoft.com/office/officeart/2005/8/layout/vList3"/>
    <dgm:cxn modelId="{6034335D-3748-4B6A-95A6-CFCB74F8E988}" type="presParOf" srcId="{B55FC116-6599-4D65-9AD0-968593E134F2}" destId="{EBE103FD-82FD-40B5-8737-462DC26486F4}" srcOrd="1" destOrd="0" presId="urn:microsoft.com/office/officeart/2005/8/layout/vList3"/>
    <dgm:cxn modelId="{30280AE5-8B52-404D-B88E-442F5A4484E5}" type="presParOf" srcId="{B55FC116-6599-4D65-9AD0-968593E134F2}" destId="{90B2B152-72D2-423F-BF1B-0BE0BC7D3E9A}" srcOrd="2" destOrd="0" presId="urn:microsoft.com/office/officeart/2005/8/layout/vList3"/>
    <dgm:cxn modelId="{02E41949-AF2C-4F57-A0C2-D3EFEABD2A85}" type="presParOf" srcId="{90B2B152-72D2-423F-BF1B-0BE0BC7D3E9A}" destId="{FB4B0123-CE00-4BAB-8DF8-7FD046AAD86A}" srcOrd="0" destOrd="0" presId="urn:microsoft.com/office/officeart/2005/8/layout/vList3"/>
    <dgm:cxn modelId="{FBB42A55-1A99-4D40-BE56-2B6BDF788B89}" type="presParOf" srcId="{90B2B152-72D2-423F-BF1B-0BE0BC7D3E9A}" destId="{449B6577-D3B2-40FF-93E5-78C7A61E14A7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896D16-4783-48FC-A899-F3C290C404BE}">
      <dsp:nvSpPr>
        <dsp:cNvPr id="0" name=""/>
        <dsp:cNvSpPr/>
      </dsp:nvSpPr>
      <dsp:spPr>
        <a:xfrm rot="10800000">
          <a:off x="1788360" y="2178"/>
          <a:ext cx="5472684" cy="1639611"/>
        </a:xfrm>
        <a:prstGeom prst="homePlat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023" tIns="125730" rIns="234696" bIns="125730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300" kern="1200" dirty="0" smtClean="0"/>
            <a:t>Media pembelajaran sebagai alat bantu dalam pembelajaran</a:t>
          </a:r>
          <a:endParaRPr lang="id-ID" sz="3300" kern="1200" dirty="0"/>
        </a:p>
      </dsp:txBody>
      <dsp:txXfrm rot="10800000">
        <a:off x="2198263" y="2178"/>
        <a:ext cx="5062781" cy="1639611"/>
      </dsp:txXfrm>
    </dsp:sp>
    <dsp:sp modelId="{EAA73A69-B98B-440C-9203-668F05AA5D6E}">
      <dsp:nvSpPr>
        <dsp:cNvPr id="0" name=""/>
        <dsp:cNvSpPr/>
      </dsp:nvSpPr>
      <dsp:spPr>
        <a:xfrm>
          <a:off x="968555" y="2178"/>
          <a:ext cx="1639611" cy="1639611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9B6577-D3B2-40FF-93E5-78C7A61E14A7}">
      <dsp:nvSpPr>
        <dsp:cNvPr id="0" name=""/>
        <dsp:cNvSpPr/>
      </dsp:nvSpPr>
      <dsp:spPr>
        <a:xfrm rot="10800000">
          <a:off x="1788360" y="2131226"/>
          <a:ext cx="5472684" cy="1639611"/>
        </a:xfrm>
        <a:prstGeom prst="homePlat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023" tIns="125730" rIns="234696" bIns="125730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300" kern="1200" dirty="0" smtClean="0"/>
            <a:t>Media pembelajaran sebagai sumber belajar</a:t>
          </a:r>
          <a:endParaRPr lang="id-ID" sz="3300" kern="1200" dirty="0"/>
        </a:p>
      </dsp:txBody>
      <dsp:txXfrm rot="10800000">
        <a:off x="2198263" y="2131226"/>
        <a:ext cx="5062781" cy="1639611"/>
      </dsp:txXfrm>
    </dsp:sp>
    <dsp:sp modelId="{FB4B0123-CE00-4BAB-8DF8-7FD046AAD86A}">
      <dsp:nvSpPr>
        <dsp:cNvPr id="0" name=""/>
        <dsp:cNvSpPr/>
      </dsp:nvSpPr>
      <dsp:spPr>
        <a:xfrm>
          <a:off x="968555" y="2131226"/>
          <a:ext cx="1639611" cy="1639611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type="homePlate" r:blip="" rot="180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emf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tx2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 Box 99"/>
          <p:cNvSpPr txBox="1"/>
          <p:nvPr/>
        </p:nvSpPr>
        <p:spPr>
          <a:xfrm>
            <a:off x="1536700" y="1198880"/>
            <a:ext cx="9334500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 algn="ctr"/>
            <a:r>
              <a:rPr lang="en-US" b="0">
                <a:latin typeface="Calibri" panose="020F0502020204030204" charset="0"/>
                <a:ea typeface="SimSun" panose="02010600030101010101" pitchFamily="2" charset="-122"/>
              </a:rPr>
              <a:t>Pembelajaran merupakan suatu kegiatan melaksanakan kurikulum suatu lembaga pendidikan agar dapat mempengaruhi para siswa mencapai tujuan pendidikan yang telah ditetapkan.</a:t>
            </a:r>
            <a:endParaRPr lang="en-US"/>
          </a:p>
        </p:txBody>
      </p:sp>
      <p:sp>
        <p:nvSpPr>
          <p:cNvPr id="4" name="Text Box 3"/>
          <p:cNvSpPr txBox="1"/>
          <p:nvPr/>
        </p:nvSpPr>
        <p:spPr>
          <a:xfrm>
            <a:off x="2173605" y="2593975"/>
            <a:ext cx="8060690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 algn="ctr"/>
            <a:r>
              <a:rPr lang="en-ID" altLang="en-US" b="0">
                <a:latin typeface="Calibri" panose="020F0502020204030204" charset="0"/>
                <a:ea typeface="SimSun" panose="02010600030101010101" pitchFamily="2" charset="-122"/>
              </a:rPr>
              <a:t>S</a:t>
            </a:r>
            <a:r>
              <a:rPr lang="en-US" b="0">
                <a:latin typeface="Calibri" panose="020F0502020204030204" charset="0"/>
                <a:ea typeface="SimSun" panose="02010600030101010101" pitchFamily="2" charset="-122"/>
              </a:rPr>
              <a:t>iswa berinteraksi dengan lingkungan belajar yang diatur guru melalui proses pembelajaran.</a:t>
            </a:r>
            <a:endParaRPr lang="en-US"/>
          </a:p>
        </p:txBody>
      </p:sp>
      <p:sp>
        <p:nvSpPr>
          <p:cNvPr id="5" name="Down Arrow 4"/>
          <p:cNvSpPr/>
          <p:nvPr/>
        </p:nvSpPr>
        <p:spPr>
          <a:xfrm>
            <a:off x="5861685" y="1844040"/>
            <a:ext cx="683895" cy="62103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cxnSp>
        <p:nvCxnSpPr>
          <p:cNvPr id="7" name="Straight Arrow Connector 6"/>
          <p:cNvCxnSpPr>
            <a:stCxn id="4" idx="2"/>
          </p:cNvCxnSpPr>
          <p:nvPr/>
        </p:nvCxnSpPr>
        <p:spPr>
          <a:xfrm flipH="1">
            <a:off x="2484120" y="3239135"/>
            <a:ext cx="3719830" cy="5619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Box 7"/>
          <p:cNvSpPr txBox="1"/>
          <p:nvPr/>
        </p:nvSpPr>
        <p:spPr>
          <a:xfrm>
            <a:off x="1536700" y="3813810"/>
            <a:ext cx="2149475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ID" altLang="en-US">
                <a:latin typeface="Calibri" panose="020F0502020204030204" charset="0"/>
                <a:ea typeface="SimSun" panose="02010600030101010101" pitchFamily="2" charset="-122"/>
                <a:sym typeface="+mn-ea"/>
              </a:rPr>
              <a:t>T</a:t>
            </a:r>
            <a:r>
              <a:rPr lang="en-US">
                <a:latin typeface="Calibri" panose="020F0502020204030204" charset="0"/>
                <a:ea typeface="SimSun" panose="02010600030101010101" pitchFamily="2" charset="-122"/>
                <a:sym typeface="+mn-ea"/>
              </a:rPr>
              <a:t>ujuan pembelaja</a:t>
            </a:r>
            <a:r>
              <a:rPr lang="en-ID" altLang="en-US">
                <a:latin typeface="Calibri" panose="020F0502020204030204" charset="0"/>
                <a:ea typeface="SimSun" panose="02010600030101010101" pitchFamily="2" charset="-122"/>
                <a:sym typeface="+mn-ea"/>
              </a:rPr>
              <a:t>ran</a:t>
            </a:r>
            <a:endParaRPr lang="en-ID" altLang="en-US">
              <a:latin typeface="Calibri" panose="020F0502020204030204" charset="0"/>
              <a:ea typeface="SimSun" panose="02010600030101010101" pitchFamily="2" charset="-122"/>
              <a:sym typeface="+mn-ea"/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3874135" y="3813810"/>
            <a:ext cx="122174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>
                <a:latin typeface="Calibri" panose="020F0502020204030204" charset="0"/>
                <a:ea typeface="SimSun" panose="02010600030101010101" pitchFamily="2" charset="-122"/>
                <a:sym typeface="+mn-ea"/>
              </a:rPr>
              <a:t> </a:t>
            </a:r>
            <a:r>
              <a:rPr lang="en-ID" altLang="en-US">
                <a:latin typeface="Calibri" panose="020F0502020204030204" charset="0"/>
                <a:ea typeface="SimSun" panose="02010600030101010101" pitchFamily="2" charset="-122"/>
                <a:sym typeface="+mn-ea"/>
              </a:rPr>
              <a:t>B</a:t>
            </a:r>
            <a:r>
              <a:rPr lang="en-US">
                <a:latin typeface="Calibri" panose="020F0502020204030204" charset="0"/>
                <a:ea typeface="SimSun" panose="02010600030101010101" pitchFamily="2" charset="-122"/>
                <a:sym typeface="+mn-ea"/>
              </a:rPr>
              <a:t>ahan </a:t>
            </a:r>
            <a:r>
              <a:rPr lang="en-ID" altLang="en-US">
                <a:latin typeface="Calibri" panose="020F0502020204030204" charset="0"/>
                <a:ea typeface="SimSun" panose="02010600030101010101" pitchFamily="2" charset="-122"/>
                <a:sym typeface="+mn-ea"/>
              </a:rPr>
              <a:t>ajar</a:t>
            </a:r>
            <a:endParaRPr lang="en-ID" altLang="en-US">
              <a:latin typeface="Calibri" panose="020F0502020204030204" charset="0"/>
              <a:ea typeface="SimSun" panose="02010600030101010101" pitchFamily="2" charset="-122"/>
              <a:sym typeface="+mn-ea"/>
            </a:endParaRPr>
          </a:p>
        </p:txBody>
      </p:sp>
      <p:sp>
        <p:nvSpPr>
          <p:cNvPr id="10" name="Text Box 9"/>
          <p:cNvSpPr txBox="1"/>
          <p:nvPr/>
        </p:nvSpPr>
        <p:spPr>
          <a:xfrm>
            <a:off x="5194935" y="3801110"/>
            <a:ext cx="2251075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ID" altLang="en-US">
                <a:latin typeface="Calibri" panose="020F0502020204030204" charset="0"/>
                <a:ea typeface="SimSun" panose="02010600030101010101" pitchFamily="2" charset="-122"/>
                <a:sym typeface="+mn-ea"/>
              </a:rPr>
              <a:t>M</a:t>
            </a:r>
            <a:r>
              <a:rPr lang="en-US">
                <a:latin typeface="Calibri" panose="020F0502020204030204" charset="0"/>
                <a:ea typeface="SimSun" panose="02010600030101010101" pitchFamily="2" charset="-122"/>
                <a:sym typeface="+mn-ea"/>
              </a:rPr>
              <a:t>etod</a:t>
            </a:r>
            <a:r>
              <a:rPr lang="en-ID" altLang="en-US">
                <a:latin typeface="Calibri" panose="020F0502020204030204" charset="0"/>
                <a:ea typeface="SimSun" panose="02010600030101010101" pitchFamily="2" charset="-122"/>
                <a:sym typeface="+mn-ea"/>
              </a:rPr>
              <a:t>e</a:t>
            </a:r>
            <a:r>
              <a:rPr lang="en-US">
                <a:latin typeface="Calibri" panose="020F0502020204030204" charset="0"/>
                <a:ea typeface="SimSun" panose="02010600030101010101" pitchFamily="2" charset="-122"/>
                <a:sym typeface="+mn-ea"/>
              </a:rPr>
              <a:t> pembelajaran</a:t>
            </a:r>
            <a:endParaRPr lang="en-US"/>
          </a:p>
        </p:txBody>
      </p:sp>
      <p:sp>
        <p:nvSpPr>
          <p:cNvPr id="11" name="Text Box 10"/>
          <p:cNvSpPr txBox="1"/>
          <p:nvPr/>
        </p:nvSpPr>
        <p:spPr>
          <a:xfrm>
            <a:off x="7713980" y="3813810"/>
            <a:ext cx="113411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>
                <a:latin typeface="Calibri" panose="020F0502020204030204" charset="0"/>
                <a:ea typeface="SimSun" panose="02010600030101010101" pitchFamily="2" charset="-122"/>
                <a:sym typeface="+mn-ea"/>
              </a:rPr>
              <a:t> </a:t>
            </a:r>
            <a:r>
              <a:rPr lang="en-ID" altLang="en-US">
                <a:latin typeface="Calibri" panose="020F0502020204030204" charset="0"/>
                <a:ea typeface="SimSun" panose="02010600030101010101" pitchFamily="2" charset="-122"/>
                <a:sym typeface="+mn-ea"/>
              </a:rPr>
              <a:t>P</a:t>
            </a:r>
            <a:r>
              <a:rPr lang="en-US">
                <a:latin typeface="Calibri" panose="020F0502020204030204" charset="0"/>
                <a:ea typeface="SimSun" panose="02010600030101010101" pitchFamily="2" charset="-122"/>
                <a:sym typeface="+mn-ea"/>
              </a:rPr>
              <a:t>enilaian </a:t>
            </a:r>
            <a:endParaRPr lang="en-US"/>
          </a:p>
        </p:txBody>
      </p:sp>
      <p:cxnSp>
        <p:nvCxnSpPr>
          <p:cNvPr id="12" name="Straight Arrow Connector 11"/>
          <p:cNvCxnSpPr>
            <a:stCxn id="4" idx="2"/>
          </p:cNvCxnSpPr>
          <p:nvPr/>
        </p:nvCxnSpPr>
        <p:spPr>
          <a:xfrm>
            <a:off x="6203950" y="3239135"/>
            <a:ext cx="7620" cy="6705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4596130" y="3242310"/>
            <a:ext cx="1646555" cy="6521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6211570" y="3257550"/>
            <a:ext cx="1957070" cy="6832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Box 14"/>
          <p:cNvSpPr txBox="1"/>
          <p:nvPr/>
        </p:nvSpPr>
        <p:spPr>
          <a:xfrm>
            <a:off x="9046845" y="3813810"/>
            <a:ext cx="82550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>
                <a:latin typeface="Calibri" panose="020F0502020204030204" charset="0"/>
                <a:ea typeface="SimSun" panose="02010600030101010101" pitchFamily="2" charset="-122"/>
                <a:sym typeface="+mn-ea"/>
              </a:rPr>
              <a:t> </a:t>
            </a:r>
            <a:r>
              <a:rPr lang="en-ID" altLang="en-US">
                <a:latin typeface="Calibri" panose="020F0502020204030204" charset="0"/>
                <a:ea typeface="SimSun" panose="02010600030101010101" pitchFamily="2" charset="-122"/>
                <a:sym typeface="+mn-ea"/>
              </a:rPr>
              <a:t>Media</a:t>
            </a:r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6211570" y="3257550"/>
            <a:ext cx="3152775" cy="6521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73742850" name="Group 1073742849"/>
          <p:cNvGrpSpPr/>
          <p:nvPr/>
        </p:nvGrpSpPr>
        <p:grpSpPr>
          <a:xfrm>
            <a:off x="3760470" y="4531360"/>
            <a:ext cx="5286375" cy="1647825"/>
            <a:chOff x="3695" y="325"/>
            <a:chExt cx="5195" cy="2595"/>
          </a:xfrm>
        </p:grpSpPr>
        <p:pic>
          <p:nvPicPr>
            <p:cNvPr id="1073742851" name="Picture 1073742850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3715" y="1104"/>
              <a:ext cx="1272" cy="110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073742852" name="Freeform 1073742851"/>
            <p:cNvSpPr/>
            <p:nvPr/>
          </p:nvSpPr>
          <p:spPr>
            <a:xfrm>
              <a:off x="3724" y="1093"/>
              <a:ext cx="1212" cy="1042"/>
            </a:xfrm>
            <a:custGeom>
              <a:avLst/>
              <a:gdLst/>
              <a:ahLst/>
              <a:cxnLst/>
              <a:pathLst>
                <a:path w="1212" h="1042">
                  <a:moveTo>
                    <a:pt x="607" y="0"/>
                  </a:moveTo>
                  <a:lnTo>
                    <a:pt x="524" y="4"/>
                  </a:lnTo>
                  <a:lnTo>
                    <a:pt x="445" y="18"/>
                  </a:lnTo>
                  <a:lnTo>
                    <a:pt x="370" y="40"/>
                  </a:lnTo>
                  <a:lnTo>
                    <a:pt x="300" y="71"/>
                  </a:lnTo>
                  <a:lnTo>
                    <a:pt x="236" y="108"/>
                  </a:lnTo>
                  <a:lnTo>
                    <a:pt x="177" y="152"/>
                  </a:lnTo>
                  <a:lnTo>
                    <a:pt x="126" y="202"/>
                  </a:lnTo>
                  <a:lnTo>
                    <a:pt x="83" y="257"/>
                  </a:lnTo>
                  <a:lnTo>
                    <a:pt x="47" y="318"/>
                  </a:lnTo>
                  <a:lnTo>
                    <a:pt x="21" y="382"/>
                  </a:lnTo>
                  <a:lnTo>
                    <a:pt x="5" y="450"/>
                  </a:lnTo>
                  <a:lnTo>
                    <a:pt x="0" y="520"/>
                  </a:lnTo>
                  <a:lnTo>
                    <a:pt x="5" y="591"/>
                  </a:lnTo>
                  <a:lnTo>
                    <a:pt x="21" y="659"/>
                  </a:lnTo>
                  <a:lnTo>
                    <a:pt x="47" y="723"/>
                  </a:lnTo>
                  <a:lnTo>
                    <a:pt x="83" y="783"/>
                  </a:lnTo>
                  <a:lnTo>
                    <a:pt x="126" y="839"/>
                  </a:lnTo>
                  <a:lnTo>
                    <a:pt x="177" y="889"/>
                  </a:lnTo>
                  <a:lnTo>
                    <a:pt x="236" y="933"/>
                  </a:lnTo>
                  <a:lnTo>
                    <a:pt x="300" y="970"/>
                  </a:lnTo>
                  <a:lnTo>
                    <a:pt x="370" y="1000"/>
                  </a:lnTo>
                  <a:lnTo>
                    <a:pt x="445" y="1023"/>
                  </a:lnTo>
                  <a:lnTo>
                    <a:pt x="524" y="1036"/>
                  </a:lnTo>
                  <a:lnTo>
                    <a:pt x="607" y="1041"/>
                  </a:lnTo>
                  <a:lnTo>
                    <a:pt x="689" y="1036"/>
                  </a:lnTo>
                  <a:lnTo>
                    <a:pt x="768" y="1023"/>
                  </a:lnTo>
                  <a:lnTo>
                    <a:pt x="842" y="1000"/>
                  </a:lnTo>
                  <a:lnTo>
                    <a:pt x="912" y="970"/>
                  </a:lnTo>
                  <a:lnTo>
                    <a:pt x="976" y="933"/>
                  </a:lnTo>
                  <a:lnTo>
                    <a:pt x="1034" y="889"/>
                  </a:lnTo>
                  <a:lnTo>
                    <a:pt x="1086" y="839"/>
                  </a:lnTo>
                  <a:lnTo>
                    <a:pt x="1129" y="783"/>
                  </a:lnTo>
                  <a:lnTo>
                    <a:pt x="1164" y="723"/>
                  </a:lnTo>
                  <a:lnTo>
                    <a:pt x="1190" y="659"/>
                  </a:lnTo>
                  <a:lnTo>
                    <a:pt x="1206" y="591"/>
                  </a:lnTo>
                  <a:lnTo>
                    <a:pt x="1212" y="520"/>
                  </a:lnTo>
                  <a:lnTo>
                    <a:pt x="1206" y="450"/>
                  </a:lnTo>
                  <a:lnTo>
                    <a:pt x="1190" y="382"/>
                  </a:lnTo>
                  <a:lnTo>
                    <a:pt x="1164" y="318"/>
                  </a:lnTo>
                  <a:lnTo>
                    <a:pt x="1129" y="257"/>
                  </a:lnTo>
                  <a:lnTo>
                    <a:pt x="1086" y="202"/>
                  </a:lnTo>
                  <a:lnTo>
                    <a:pt x="1034" y="152"/>
                  </a:lnTo>
                  <a:lnTo>
                    <a:pt x="976" y="108"/>
                  </a:lnTo>
                  <a:lnTo>
                    <a:pt x="912" y="71"/>
                  </a:lnTo>
                  <a:lnTo>
                    <a:pt x="842" y="40"/>
                  </a:lnTo>
                  <a:lnTo>
                    <a:pt x="768" y="18"/>
                  </a:lnTo>
                  <a:lnTo>
                    <a:pt x="689" y="4"/>
                  </a:lnTo>
                  <a:lnTo>
                    <a:pt x="607" y="0"/>
                  </a:lnTo>
                  <a:close/>
                </a:path>
              </a:pathLst>
            </a:custGeom>
            <a:solidFill>
              <a:srgbClr val="BF4F4D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73742853" name="Freeform 1073742852"/>
            <p:cNvSpPr/>
            <p:nvPr/>
          </p:nvSpPr>
          <p:spPr>
            <a:xfrm>
              <a:off x="3724" y="1093"/>
              <a:ext cx="1212" cy="1042"/>
            </a:xfrm>
            <a:custGeom>
              <a:avLst/>
              <a:gdLst/>
              <a:ahLst/>
              <a:cxnLst/>
              <a:pathLst>
                <a:path w="1212" h="1042">
                  <a:moveTo>
                    <a:pt x="607" y="0"/>
                  </a:moveTo>
                  <a:lnTo>
                    <a:pt x="524" y="4"/>
                  </a:lnTo>
                  <a:lnTo>
                    <a:pt x="445" y="18"/>
                  </a:lnTo>
                  <a:lnTo>
                    <a:pt x="370" y="40"/>
                  </a:lnTo>
                  <a:lnTo>
                    <a:pt x="300" y="71"/>
                  </a:lnTo>
                  <a:lnTo>
                    <a:pt x="236" y="108"/>
                  </a:lnTo>
                  <a:lnTo>
                    <a:pt x="177" y="152"/>
                  </a:lnTo>
                  <a:lnTo>
                    <a:pt x="126" y="202"/>
                  </a:lnTo>
                  <a:lnTo>
                    <a:pt x="83" y="257"/>
                  </a:lnTo>
                  <a:lnTo>
                    <a:pt x="47" y="318"/>
                  </a:lnTo>
                  <a:lnTo>
                    <a:pt x="21" y="382"/>
                  </a:lnTo>
                  <a:lnTo>
                    <a:pt x="5" y="450"/>
                  </a:lnTo>
                  <a:lnTo>
                    <a:pt x="0" y="520"/>
                  </a:lnTo>
                  <a:lnTo>
                    <a:pt x="5" y="591"/>
                  </a:lnTo>
                  <a:lnTo>
                    <a:pt x="21" y="659"/>
                  </a:lnTo>
                  <a:lnTo>
                    <a:pt x="47" y="723"/>
                  </a:lnTo>
                  <a:lnTo>
                    <a:pt x="83" y="783"/>
                  </a:lnTo>
                  <a:lnTo>
                    <a:pt x="126" y="839"/>
                  </a:lnTo>
                  <a:lnTo>
                    <a:pt x="177" y="889"/>
                  </a:lnTo>
                  <a:lnTo>
                    <a:pt x="236" y="933"/>
                  </a:lnTo>
                  <a:lnTo>
                    <a:pt x="300" y="970"/>
                  </a:lnTo>
                  <a:lnTo>
                    <a:pt x="370" y="1000"/>
                  </a:lnTo>
                  <a:lnTo>
                    <a:pt x="445" y="1023"/>
                  </a:lnTo>
                  <a:lnTo>
                    <a:pt x="524" y="1036"/>
                  </a:lnTo>
                  <a:lnTo>
                    <a:pt x="607" y="1041"/>
                  </a:lnTo>
                  <a:lnTo>
                    <a:pt x="689" y="1036"/>
                  </a:lnTo>
                  <a:lnTo>
                    <a:pt x="768" y="1023"/>
                  </a:lnTo>
                  <a:lnTo>
                    <a:pt x="842" y="1000"/>
                  </a:lnTo>
                  <a:lnTo>
                    <a:pt x="912" y="970"/>
                  </a:lnTo>
                  <a:lnTo>
                    <a:pt x="976" y="933"/>
                  </a:lnTo>
                  <a:lnTo>
                    <a:pt x="1034" y="889"/>
                  </a:lnTo>
                  <a:lnTo>
                    <a:pt x="1086" y="839"/>
                  </a:lnTo>
                  <a:lnTo>
                    <a:pt x="1129" y="783"/>
                  </a:lnTo>
                  <a:lnTo>
                    <a:pt x="1164" y="723"/>
                  </a:lnTo>
                  <a:lnTo>
                    <a:pt x="1190" y="659"/>
                  </a:lnTo>
                  <a:lnTo>
                    <a:pt x="1206" y="591"/>
                  </a:lnTo>
                  <a:lnTo>
                    <a:pt x="1212" y="520"/>
                  </a:lnTo>
                  <a:lnTo>
                    <a:pt x="1206" y="450"/>
                  </a:lnTo>
                  <a:lnTo>
                    <a:pt x="1190" y="382"/>
                  </a:lnTo>
                  <a:lnTo>
                    <a:pt x="1164" y="318"/>
                  </a:lnTo>
                  <a:lnTo>
                    <a:pt x="1129" y="257"/>
                  </a:lnTo>
                  <a:lnTo>
                    <a:pt x="1086" y="202"/>
                  </a:lnTo>
                  <a:lnTo>
                    <a:pt x="1034" y="152"/>
                  </a:lnTo>
                  <a:lnTo>
                    <a:pt x="976" y="108"/>
                  </a:lnTo>
                  <a:lnTo>
                    <a:pt x="912" y="71"/>
                  </a:lnTo>
                  <a:lnTo>
                    <a:pt x="842" y="40"/>
                  </a:lnTo>
                  <a:lnTo>
                    <a:pt x="768" y="18"/>
                  </a:lnTo>
                  <a:lnTo>
                    <a:pt x="689" y="4"/>
                  </a:lnTo>
                  <a:lnTo>
                    <a:pt x="607" y="0"/>
                  </a:lnTo>
                  <a:close/>
                </a:path>
              </a:pathLst>
            </a:custGeom>
            <a:noFill/>
            <a:ln w="38100" cap="flat" cmpd="sng">
              <a:solidFill>
                <a:srgbClr val="F2F2F2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pic>
          <p:nvPicPr>
            <p:cNvPr id="1073742854" name="Picture 107374285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620" y="1104"/>
              <a:ext cx="1270" cy="110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073742855" name="Freeform 1073742854"/>
            <p:cNvSpPr/>
            <p:nvPr/>
          </p:nvSpPr>
          <p:spPr>
            <a:xfrm>
              <a:off x="7629" y="1093"/>
              <a:ext cx="1210" cy="1042"/>
            </a:xfrm>
            <a:custGeom>
              <a:avLst/>
              <a:gdLst/>
              <a:ahLst/>
              <a:cxnLst/>
              <a:pathLst>
                <a:path w="1210" h="1042">
                  <a:moveTo>
                    <a:pt x="604" y="0"/>
                  </a:moveTo>
                  <a:lnTo>
                    <a:pt x="522" y="4"/>
                  </a:lnTo>
                  <a:lnTo>
                    <a:pt x="444" y="18"/>
                  </a:lnTo>
                  <a:lnTo>
                    <a:pt x="369" y="40"/>
                  </a:lnTo>
                  <a:lnTo>
                    <a:pt x="299" y="71"/>
                  </a:lnTo>
                  <a:lnTo>
                    <a:pt x="235" y="108"/>
                  </a:lnTo>
                  <a:lnTo>
                    <a:pt x="177" y="152"/>
                  </a:lnTo>
                  <a:lnTo>
                    <a:pt x="126" y="202"/>
                  </a:lnTo>
                  <a:lnTo>
                    <a:pt x="82" y="257"/>
                  </a:lnTo>
                  <a:lnTo>
                    <a:pt x="47" y="318"/>
                  </a:lnTo>
                  <a:lnTo>
                    <a:pt x="21" y="382"/>
                  </a:lnTo>
                  <a:lnTo>
                    <a:pt x="5" y="450"/>
                  </a:lnTo>
                  <a:lnTo>
                    <a:pt x="0" y="520"/>
                  </a:lnTo>
                  <a:lnTo>
                    <a:pt x="5" y="591"/>
                  </a:lnTo>
                  <a:lnTo>
                    <a:pt x="21" y="659"/>
                  </a:lnTo>
                  <a:lnTo>
                    <a:pt x="47" y="723"/>
                  </a:lnTo>
                  <a:lnTo>
                    <a:pt x="82" y="783"/>
                  </a:lnTo>
                  <a:lnTo>
                    <a:pt x="126" y="839"/>
                  </a:lnTo>
                  <a:lnTo>
                    <a:pt x="177" y="889"/>
                  </a:lnTo>
                  <a:lnTo>
                    <a:pt x="235" y="933"/>
                  </a:lnTo>
                  <a:lnTo>
                    <a:pt x="299" y="970"/>
                  </a:lnTo>
                  <a:lnTo>
                    <a:pt x="369" y="1000"/>
                  </a:lnTo>
                  <a:lnTo>
                    <a:pt x="444" y="1023"/>
                  </a:lnTo>
                  <a:lnTo>
                    <a:pt x="522" y="1036"/>
                  </a:lnTo>
                  <a:lnTo>
                    <a:pt x="604" y="1041"/>
                  </a:lnTo>
                  <a:lnTo>
                    <a:pt x="686" y="1036"/>
                  </a:lnTo>
                  <a:lnTo>
                    <a:pt x="765" y="1023"/>
                  </a:lnTo>
                  <a:lnTo>
                    <a:pt x="840" y="1000"/>
                  </a:lnTo>
                  <a:lnTo>
                    <a:pt x="909" y="970"/>
                  </a:lnTo>
                  <a:lnTo>
                    <a:pt x="974" y="933"/>
                  </a:lnTo>
                  <a:lnTo>
                    <a:pt x="1032" y="889"/>
                  </a:lnTo>
                  <a:lnTo>
                    <a:pt x="1083" y="839"/>
                  </a:lnTo>
                  <a:lnTo>
                    <a:pt x="1127" y="783"/>
                  </a:lnTo>
                  <a:lnTo>
                    <a:pt x="1162" y="723"/>
                  </a:lnTo>
                  <a:lnTo>
                    <a:pt x="1188" y="659"/>
                  </a:lnTo>
                  <a:lnTo>
                    <a:pt x="1204" y="591"/>
                  </a:lnTo>
                  <a:lnTo>
                    <a:pt x="1209" y="520"/>
                  </a:lnTo>
                  <a:lnTo>
                    <a:pt x="1204" y="450"/>
                  </a:lnTo>
                  <a:lnTo>
                    <a:pt x="1188" y="382"/>
                  </a:lnTo>
                  <a:lnTo>
                    <a:pt x="1162" y="318"/>
                  </a:lnTo>
                  <a:lnTo>
                    <a:pt x="1127" y="257"/>
                  </a:lnTo>
                  <a:lnTo>
                    <a:pt x="1083" y="202"/>
                  </a:lnTo>
                  <a:lnTo>
                    <a:pt x="1032" y="152"/>
                  </a:lnTo>
                  <a:lnTo>
                    <a:pt x="974" y="108"/>
                  </a:lnTo>
                  <a:lnTo>
                    <a:pt x="909" y="71"/>
                  </a:lnTo>
                  <a:lnTo>
                    <a:pt x="840" y="40"/>
                  </a:lnTo>
                  <a:lnTo>
                    <a:pt x="765" y="18"/>
                  </a:lnTo>
                  <a:lnTo>
                    <a:pt x="686" y="4"/>
                  </a:lnTo>
                  <a:lnTo>
                    <a:pt x="604" y="0"/>
                  </a:lnTo>
                  <a:close/>
                </a:path>
              </a:pathLst>
            </a:custGeom>
            <a:solidFill>
              <a:srgbClr val="4BABC6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73742856" name="Freeform 1073742855"/>
            <p:cNvSpPr/>
            <p:nvPr/>
          </p:nvSpPr>
          <p:spPr>
            <a:xfrm>
              <a:off x="7629" y="1093"/>
              <a:ext cx="1210" cy="1042"/>
            </a:xfrm>
            <a:custGeom>
              <a:avLst/>
              <a:gdLst/>
              <a:ahLst/>
              <a:cxnLst/>
              <a:pathLst>
                <a:path w="1210" h="1042">
                  <a:moveTo>
                    <a:pt x="604" y="0"/>
                  </a:moveTo>
                  <a:lnTo>
                    <a:pt x="522" y="4"/>
                  </a:lnTo>
                  <a:lnTo>
                    <a:pt x="444" y="18"/>
                  </a:lnTo>
                  <a:lnTo>
                    <a:pt x="369" y="40"/>
                  </a:lnTo>
                  <a:lnTo>
                    <a:pt x="299" y="71"/>
                  </a:lnTo>
                  <a:lnTo>
                    <a:pt x="235" y="108"/>
                  </a:lnTo>
                  <a:lnTo>
                    <a:pt x="177" y="152"/>
                  </a:lnTo>
                  <a:lnTo>
                    <a:pt x="126" y="202"/>
                  </a:lnTo>
                  <a:lnTo>
                    <a:pt x="82" y="257"/>
                  </a:lnTo>
                  <a:lnTo>
                    <a:pt x="47" y="318"/>
                  </a:lnTo>
                  <a:lnTo>
                    <a:pt x="21" y="382"/>
                  </a:lnTo>
                  <a:lnTo>
                    <a:pt x="5" y="450"/>
                  </a:lnTo>
                  <a:lnTo>
                    <a:pt x="0" y="520"/>
                  </a:lnTo>
                  <a:lnTo>
                    <a:pt x="5" y="591"/>
                  </a:lnTo>
                  <a:lnTo>
                    <a:pt x="21" y="659"/>
                  </a:lnTo>
                  <a:lnTo>
                    <a:pt x="47" y="723"/>
                  </a:lnTo>
                  <a:lnTo>
                    <a:pt x="82" y="783"/>
                  </a:lnTo>
                  <a:lnTo>
                    <a:pt x="126" y="839"/>
                  </a:lnTo>
                  <a:lnTo>
                    <a:pt x="177" y="889"/>
                  </a:lnTo>
                  <a:lnTo>
                    <a:pt x="235" y="933"/>
                  </a:lnTo>
                  <a:lnTo>
                    <a:pt x="299" y="970"/>
                  </a:lnTo>
                  <a:lnTo>
                    <a:pt x="369" y="1000"/>
                  </a:lnTo>
                  <a:lnTo>
                    <a:pt x="444" y="1023"/>
                  </a:lnTo>
                  <a:lnTo>
                    <a:pt x="522" y="1036"/>
                  </a:lnTo>
                  <a:lnTo>
                    <a:pt x="604" y="1041"/>
                  </a:lnTo>
                  <a:lnTo>
                    <a:pt x="686" y="1036"/>
                  </a:lnTo>
                  <a:lnTo>
                    <a:pt x="765" y="1023"/>
                  </a:lnTo>
                  <a:lnTo>
                    <a:pt x="840" y="1000"/>
                  </a:lnTo>
                  <a:lnTo>
                    <a:pt x="909" y="970"/>
                  </a:lnTo>
                  <a:lnTo>
                    <a:pt x="974" y="933"/>
                  </a:lnTo>
                  <a:lnTo>
                    <a:pt x="1032" y="889"/>
                  </a:lnTo>
                  <a:lnTo>
                    <a:pt x="1083" y="839"/>
                  </a:lnTo>
                  <a:lnTo>
                    <a:pt x="1127" y="783"/>
                  </a:lnTo>
                  <a:lnTo>
                    <a:pt x="1162" y="723"/>
                  </a:lnTo>
                  <a:lnTo>
                    <a:pt x="1188" y="659"/>
                  </a:lnTo>
                  <a:lnTo>
                    <a:pt x="1204" y="591"/>
                  </a:lnTo>
                  <a:lnTo>
                    <a:pt x="1209" y="520"/>
                  </a:lnTo>
                  <a:lnTo>
                    <a:pt x="1204" y="450"/>
                  </a:lnTo>
                  <a:lnTo>
                    <a:pt x="1188" y="382"/>
                  </a:lnTo>
                  <a:lnTo>
                    <a:pt x="1162" y="318"/>
                  </a:lnTo>
                  <a:lnTo>
                    <a:pt x="1127" y="257"/>
                  </a:lnTo>
                  <a:lnTo>
                    <a:pt x="1083" y="202"/>
                  </a:lnTo>
                  <a:lnTo>
                    <a:pt x="1032" y="152"/>
                  </a:lnTo>
                  <a:lnTo>
                    <a:pt x="974" y="108"/>
                  </a:lnTo>
                  <a:lnTo>
                    <a:pt x="909" y="71"/>
                  </a:lnTo>
                  <a:lnTo>
                    <a:pt x="840" y="40"/>
                  </a:lnTo>
                  <a:lnTo>
                    <a:pt x="765" y="18"/>
                  </a:lnTo>
                  <a:lnTo>
                    <a:pt x="686" y="4"/>
                  </a:lnTo>
                  <a:lnTo>
                    <a:pt x="604" y="0"/>
                  </a:lnTo>
                  <a:close/>
                </a:path>
              </a:pathLst>
            </a:custGeom>
            <a:noFill/>
            <a:ln w="38100" cap="flat" cmpd="sng">
              <a:solidFill>
                <a:srgbClr val="F2F2F2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073742857" name="Freeform 1073742856"/>
            <p:cNvSpPr/>
            <p:nvPr/>
          </p:nvSpPr>
          <p:spPr>
            <a:xfrm>
              <a:off x="4315" y="332"/>
              <a:ext cx="3934" cy="2580"/>
            </a:xfrm>
            <a:custGeom>
              <a:avLst/>
              <a:gdLst/>
              <a:ahLst/>
              <a:cxnLst/>
              <a:pathLst>
                <a:path w="3934" h="2580">
                  <a:moveTo>
                    <a:pt x="1968" y="2580"/>
                  </a:moveTo>
                  <a:lnTo>
                    <a:pt x="2076" y="2579"/>
                  </a:lnTo>
                  <a:lnTo>
                    <a:pt x="2183" y="2575"/>
                  </a:lnTo>
                  <a:lnTo>
                    <a:pt x="2287" y="2570"/>
                  </a:lnTo>
                  <a:lnTo>
                    <a:pt x="2390" y="2563"/>
                  </a:lnTo>
                  <a:lnTo>
                    <a:pt x="2491" y="2553"/>
                  </a:lnTo>
                  <a:lnTo>
                    <a:pt x="2590" y="2542"/>
                  </a:lnTo>
                  <a:lnTo>
                    <a:pt x="2687" y="2529"/>
                  </a:lnTo>
                  <a:lnTo>
                    <a:pt x="2781" y="2514"/>
                  </a:lnTo>
                  <a:lnTo>
                    <a:pt x="2872" y="2497"/>
                  </a:lnTo>
                  <a:lnTo>
                    <a:pt x="2961" y="2479"/>
                  </a:lnTo>
                  <a:lnTo>
                    <a:pt x="3047" y="2459"/>
                  </a:lnTo>
                  <a:lnTo>
                    <a:pt x="3130" y="2437"/>
                  </a:lnTo>
                  <a:lnTo>
                    <a:pt x="3209" y="2414"/>
                  </a:lnTo>
                  <a:lnTo>
                    <a:pt x="3286" y="2389"/>
                  </a:lnTo>
                  <a:lnTo>
                    <a:pt x="3359" y="2363"/>
                  </a:lnTo>
                  <a:lnTo>
                    <a:pt x="3428" y="2336"/>
                  </a:lnTo>
                  <a:lnTo>
                    <a:pt x="3493" y="2307"/>
                  </a:lnTo>
                  <a:lnTo>
                    <a:pt x="3555" y="2277"/>
                  </a:lnTo>
                  <a:lnTo>
                    <a:pt x="3613" y="2246"/>
                  </a:lnTo>
                  <a:lnTo>
                    <a:pt x="3666" y="2214"/>
                  </a:lnTo>
                  <a:lnTo>
                    <a:pt x="3715" y="2180"/>
                  </a:lnTo>
                  <a:lnTo>
                    <a:pt x="3759" y="2146"/>
                  </a:lnTo>
                  <a:lnTo>
                    <a:pt x="3799" y="2110"/>
                  </a:lnTo>
                  <a:lnTo>
                    <a:pt x="3834" y="2074"/>
                  </a:lnTo>
                  <a:lnTo>
                    <a:pt x="3864" y="2037"/>
                  </a:lnTo>
                  <a:lnTo>
                    <a:pt x="3889" y="1999"/>
                  </a:lnTo>
                  <a:lnTo>
                    <a:pt x="3908" y="1960"/>
                  </a:lnTo>
                  <a:lnTo>
                    <a:pt x="3922" y="1921"/>
                  </a:lnTo>
                  <a:lnTo>
                    <a:pt x="3931" y="1881"/>
                  </a:lnTo>
                  <a:lnTo>
                    <a:pt x="3934" y="1841"/>
                  </a:lnTo>
                  <a:moveTo>
                    <a:pt x="1968" y="2580"/>
                  </a:moveTo>
                  <a:lnTo>
                    <a:pt x="1860" y="2579"/>
                  </a:lnTo>
                  <a:lnTo>
                    <a:pt x="1754" y="2575"/>
                  </a:lnTo>
                  <a:lnTo>
                    <a:pt x="1649" y="2570"/>
                  </a:lnTo>
                  <a:lnTo>
                    <a:pt x="1546" y="2563"/>
                  </a:lnTo>
                  <a:lnTo>
                    <a:pt x="1445" y="2553"/>
                  </a:lnTo>
                  <a:lnTo>
                    <a:pt x="1346" y="2542"/>
                  </a:lnTo>
                  <a:lnTo>
                    <a:pt x="1249" y="2529"/>
                  </a:lnTo>
                  <a:lnTo>
                    <a:pt x="1155" y="2514"/>
                  </a:lnTo>
                  <a:lnTo>
                    <a:pt x="1064" y="2497"/>
                  </a:lnTo>
                  <a:lnTo>
                    <a:pt x="975" y="2479"/>
                  </a:lnTo>
                  <a:lnTo>
                    <a:pt x="889" y="2459"/>
                  </a:lnTo>
                  <a:lnTo>
                    <a:pt x="806" y="2437"/>
                  </a:lnTo>
                  <a:lnTo>
                    <a:pt x="726" y="2414"/>
                  </a:lnTo>
                  <a:lnTo>
                    <a:pt x="650" y="2389"/>
                  </a:lnTo>
                  <a:lnTo>
                    <a:pt x="576" y="2363"/>
                  </a:lnTo>
                  <a:lnTo>
                    <a:pt x="507" y="2336"/>
                  </a:lnTo>
                  <a:lnTo>
                    <a:pt x="442" y="2307"/>
                  </a:lnTo>
                  <a:lnTo>
                    <a:pt x="380" y="2277"/>
                  </a:lnTo>
                  <a:lnTo>
                    <a:pt x="322" y="2246"/>
                  </a:lnTo>
                  <a:lnTo>
                    <a:pt x="269" y="2214"/>
                  </a:lnTo>
                  <a:lnTo>
                    <a:pt x="220" y="2180"/>
                  </a:lnTo>
                  <a:lnTo>
                    <a:pt x="175" y="2146"/>
                  </a:lnTo>
                  <a:lnTo>
                    <a:pt x="135" y="2110"/>
                  </a:lnTo>
                  <a:lnTo>
                    <a:pt x="101" y="2074"/>
                  </a:lnTo>
                  <a:lnTo>
                    <a:pt x="70" y="2037"/>
                  </a:lnTo>
                  <a:lnTo>
                    <a:pt x="46" y="1999"/>
                  </a:lnTo>
                  <a:lnTo>
                    <a:pt x="26" y="1960"/>
                  </a:lnTo>
                  <a:lnTo>
                    <a:pt x="12" y="1921"/>
                  </a:lnTo>
                  <a:lnTo>
                    <a:pt x="3" y="1881"/>
                  </a:lnTo>
                  <a:lnTo>
                    <a:pt x="0" y="1841"/>
                  </a:lnTo>
                  <a:moveTo>
                    <a:pt x="1968" y="0"/>
                  </a:moveTo>
                  <a:lnTo>
                    <a:pt x="2073" y="1"/>
                  </a:lnTo>
                  <a:lnTo>
                    <a:pt x="2176" y="4"/>
                  </a:lnTo>
                  <a:lnTo>
                    <a:pt x="2277" y="9"/>
                  </a:lnTo>
                  <a:lnTo>
                    <a:pt x="2377" y="16"/>
                  </a:lnTo>
                  <a:lnTo>
                    <a:pt x="2475" y="25"/>
                  </a:lnTo>
                  <a:lnTo>
                    <a:pt x="2571" y="36"/>
                  </a:lnTo>
                  <a:lnTo>
                    <a:pt x="2665" y="49"/>
                  </a:lnTo>
                  <a:lnTo>
                    <a:pt x="2757" y="63"/>
                  </a:lnTo>
                  <a:lnTo>
                    <a:pt x="2846" y="80"/>
                  </a:lnTo>
                  <a:lnTo>
                    <a:pt x="2933" y="97"/>
                  </a:lnTo>
                  <a:lnTo>
                    <a:pt x="3017" y="117"/>
                  </a:lnTo>
                  <a:lnTo>
                    <a:pt x="3098" y="138"/>
                  </a:lnTo>
                  <a:lnTo>
                    <a:pt x="3176" y="160"/>
                  </a:lnTo>
                  <a:lnTo>
                    <a:pt x="3252" y="184"/>
                  </a:lnTo>
                  <a:lnTo>
                    <a:pt x="3324" y="210"/>
                  </a:lnTo>
                  <a:lnTo>
                    <a:pt x="3393" y="236"/>
                  </a:lnTo>
                  <a:lnTo>
                    <a:pt x="3458" y="264"/>
                  </a:lnTo>
                  <a:lnTo>
                    <a:pt x="3520" y="293"/>
                  </a:lnTo>
                  <a:lnTo>
                    <a:pt x="3578" y="324"/>
                  </a:lnTo>
                  <a:lnTo>
                    <a:pt x="3632" y="355"/>
                  </a:lnTo>
                  <a:lnTo>
                    <a:pt x="3682" y="388"/>
                  </a:lnTo>
                  <a:lnTo>
                    <a:pt x="3728" y="421"/>
                  </a:lnTo>
                  <a:lnTo>
                    <a:pt x="3770" y="456"/>
                  </a:lnTo>
                  <a:lnTo>
                    <a:pt x="3807" y="491"/>
                  </a:lnTo>
                  <a:lnTo>
                    <a:pt x="3840" y="528"/>
                  </a:lnTo>
                  <a:lnTo>
                    <a:pt x="3868" y="565"/>
                  </a:lnTo>
                  <a:lnTo>
                    <a:pt x="3891" y="603"/>
                  </a:lnTo>
                  <a:lnTo>
                    <a:pt x="3910" y="641"/>
                  </a:lnTo>
                  <a:lnTo>
                    <a:pt x="3923" y="680"/>
                  </a:lnTo>
                  <a:lnTo>
                    <a:pt x="3931" y="720"/>
                  </a:lnTo>
                  <a:lnTo>
                    <a:pt x="3934" y="761"/>
                  </a:lnTo>
                  <a:moveTo>
                    <a:pt x="1968" y="0"/>
                  </a:moveTo>
                  <a:lnTo>
                    <a:pt x="1864" y="1"/>
                  </a:lnTo>
                  <a:lnTo>
                    <a:pt x="1761" y="4"/>
                  </a:lnTo>
                  <a:lnTo>
                    <a:pt x="1659" y="9"/>
                  </a:lnTo>
                  <a:lnTo>
                    <a:pt x="1559" y="16"/>
                  </a:lnTo>
                  <a:lnTo>
                    <a:pt x="1461" y="25"/>
                  </a:lnTo>
                  <a:lnTo>
                    <a:pt x="1365" y="36"/>
                  </a:lnTo>
                  <a:lnTo>
                    <a:pt x="1271" y="49"/>
                  </a:lnTo>
                  <a:lnTo>
                    <a:pt x="1179" y="63"/>
                  </a:lnTo>
                  <a:lnTo>
                    <a:pt x="1090" y="80"/>
                  </a:lnTo>
                  <a:lnTo>
                    <a:pt x="1003" y="97"/>
                  </a:lnTo>
                  <a:lnTo>
                    <a:pt x="919" y="117"/>
                  </a:lnTo>
                  <a:lnTo>
                    <a:pt x="838" y="138"/>
                  </a:lnTo>
                  <a:lnTo>
                    <a:pt x="759" y="160"/>
                  </a:lnTo>
                  <a:lnTo>
                    <a:pt x="684" y="184"/>
                  </a:lnTo>
                  <a:lnTo>
                    <a:pt x="611" y="210"/>
                  </a:lnTo>
                  <a:lnTo>
                    <a:pt x="542" y="236"/>
                  </a:lnTo>
                  <a:lnTo>
                    <a:pt x="477" y="264"/>
                  </a:lnTo>
                  <a:lnTo>
                    <a:pt x="415" y="293"/>
                  </a:lnTo>
                  <a:lnTo>
                    <a:pt x="357" y="324"/>
                  </a:lnTo>
                  <a:lnTo>
                    <a:pt x="303" y="355"/>
                  </a:lnTo>
                  <a:lnTo>
                    <a:pt x="253" y="388"/>
                  </a:lnTo>
                  <a:lnTo>
                    <a:pt x="206" y="421"/>
                  </a:lnTo>
                  <a:lnTo>
                    <a:pt x="165" y="456"/>
                  </a:lnTo>
                  <a:lnTo>
                    <a:pt x="127" y="491"/>
                  </a:lnTo>
                  <a:lnTo>
                    <a:pt x="94" y="528"/>
                  </a:lnTo>
                  <a:lnTo>
                    <a:pt x="66" y="565"/>
                  </a:lnTo>
                  <a:lnTo>
                    <a:pt x="43" y="603"/>
                  </a:lnTo>
                  <a:lnTo>
                    <a:pt x="24" y="641"/>
                  </a:lnTo>
                  <a:lnTo>
                    <a:pt x="11" y="680"/>
                  </a:lnTo>
                  <a:lnTo>
                    <a:pt x="3" y="720"/>
                  </a:lnTo>
                  <a:lnTo>
                    <a:pt x="0" y="761"/>
                  </a:lnTo>
                </a:path>
              </a:pathLst>
            </a:custGeom>
            <a:noFill/>
            <a:ln w="9525" cap="flat" cmpd="sng">
              <a:solidFill>
                <a:srgbClr val="B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pic>
          <p:nvPicPr>
            <p:cNvPr id="1073742858" name="Picture 107374285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059" y="784"/>
              <a:ext cx="2456" cy="1803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073742859" name="Freeform 1073742858"/>
            <p:cNvSpPr/>
            <p:nvPr/>
          </p:nvSpPr>
          <p:spPr>
            <a:xfrm>
              <a:off x="5068" y="834"/>
              <a:ext cx="2388" cy="1620"/>
            </a:xfrm>
            <a:custGeom>
              <a:avLst/>
              <a:gdLst/>
              <a:ahLst/>
              <a:cxnLst/>
              <a:pathLst>
                <a:path w="2388" h="1620">
                  <a:moveTo>
                    <a:pt x="1793" y="0"/>
                  </a:moveTo>
                  <a:lnTo>
                    <a:pt x="1793" y="406"/>
                  </a:lnTo>
                  <a:lnTo>
                    <a:pt x="0" y="406"/>
                  </a:lnTo>
                  <a:lnTo>
                    <a:pt x="0" y="1215"/>
                  </a:lnTo>
                  <a:lnTo>
                    <a:pt x="1793" y="1215"/>
                  </a:lnTo>
                  <a:lnTo>
                    <a:pt x="1793" y="1620"/>
                  </a:lnTo>
                  <a:lnTo>
                    <a:pt x="2388" y="809"/>
                  </a:lnTo>
                  <a:lnTo>
                    <a:pt x="179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73742860" name="Freeform 1073742859"/>
            <p:cNvSpPr/>
            <p:nvPr/>
          </p:nvSpPr>
          <p:spPr>
            <a:xfrm>
              <a:off x="5068" y="834"/>
              <a:ext cx="2388" cy="1620"/>
            </a:xfrm>
            <a:custGeom>
              <a:avLst/>
              <a:gdLst/>
              <a:ahLst/>
              <a:cxnLst/>
              <a:pathLst>
                <a:path w="2388" h="1620">
                  <a:moveTo>
                    <a:pt x="1793" y="0"/>
                  </a:moveTo>
                  <a:lnTo>
                    <a:pt x="1793" y="406"/>
                  </a:lnTo>
                  <a:lnTo>
                    <a:pt x="0" y="406"/>
                  </a:lnTo>
                  <a:lnTo>
                    <a:pt x="0" y="1215"/>
                  </a:lnTo>
                  <a:lnTo>
                    <a:pt x="1793" y="1215"/>
                  </a:lnTo>
                  <a:lnTo>
                    <a:pt x="1793" y="1620"/>
                  </a:lnTo>
                  <a:lnTo>
                    <a:pt x="2388" y="809"/>
                  </a:lnTo>
                  <a:lnTo>
                    <a:pt x="1793" y="0"/>
                  </a:lnTo>
                  <a:close/>
                </a:path>
              </a:pathLst>
            </a:custGeom>
            <a:noFill/>
            <a:ln w="38100" cap="flat" cmpd="sng">
              <a:solidFill>
                <a:srgbClr val="F2F2F2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pic>
          <p:nvPicPr>
            <p:cNvPr id="1073742861" name="Picture 1073742860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064" y="1463"/>
              <a:ext cx="1066" cy="42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073742862" name="Picture 1073742861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882" y="2303"/>
              <a:ext cx="929" cy="42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073742863" name="Text Box 1073742862"/>
            <p:cNvSpPr txBox="1"/>
            <p:nvPr/>
          </p:nvSpPr>
          <p:spPr>
            <a:xfrm>
              <a:off x="4005" y="1454"/>
              <a:ext cx="668" cy="320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/>
            <a:p>
              <a:pPr indent="0">
                <a:lnSpc>
                  <a:spcPts val="1595"/>
                </a:lnSpc>
                <a:spcBef>
                  <a:spcPts val="0"/>
                </a:spcBef>
              </a:pPr>
              <a:r>
                <a:rPr lang="en-US"/>
                <a:t>Guru</a:t>
              </a:r>
              <a:endParaRPr lang="en-US"/>
            </a:p>
            <a:p>
              <a:endParaRPr lang="en-US"/>
            </a:p>
          </p:txBody>
        </p:sp>
        <p:sp>
          <p:nvSpPr>
            <p:cNvPr id="1073742864" name="Text Box 1073742863"/>
            <p:cNvSpPr txBox="1"/>
            <p:nvPr/>
          </p:nvSpPr>
          <p:spPr>
            <a:xfrm>
              <a:off x="5244" y="1602"/>
              <a:ext cx="592" cy="221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/>
            <a:p>
              <a:pPr indent="0">
                <a:lnSpc>
                  <a:spcPts val="1105"/>
                </a:lnSpc>
                <a:spcBef>
                  <a:spcPts val="0"/>
                </a:spcBef>
              </a:pPr>
              <a:r>
                <a:rPr lang="en-ID" altLang="en-US">
                  <a:solidFill>
                    <a:schemeClr val="bg1"/>
                  </a:solidFill>
                </a:rPr>
                <a:t>M</a:t>
              </a:r>
              <a:r>
                <a:rPr lang="en-US">
                  <a:solidFill>
                    <a:schemeClr val="bg1"/>
                  </a:solidFill>
                </a:rPr>
                <a:t>edia</a:t>
              </a:r>
              <a:endParaRPr lang="en-US">
                <a:solidFill>
                  <a:schemeClr val="bg1"/>
                </a:solidFill>
              </a:endParaRPr>
            </a:p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73742865" name="Text Box 1073742864"/>
            <p:cNvSpPr txBox="1"/>
            <p:nvPr/>
          </p:nvSpPr>
          <p:spPr>
            <a:xfrm>
              <a:off x="7872" y="1454"/>
              <a:ext cx="747" cy="320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/>
            <a:p>
              <a:pPr indent="0">
                <a:lnSpc>
                  <a:spcPts val="1595"/>
                </a:lnSpc>
                <a:spcBef>
                  <a:spcPts val="0"/>
                </a:spcBef>
              </a:pPr>
              <a:r>
                <a:rPr lang="en-US"/>
                <a:t>Siswa</a:t>
              </a:r>
              <a:endParaRPr lang="en-US"/>
            </a:p>
            <a:p>
              <a:endParaRPr lang="en-US"/>
            </a:p>
          </p:txBody>
        </p:sp>
        <p:sp>
          <p:nvSpPr>
            <p:cNvPr id="1073742866" name="Text Box 1073742865"/>
            <p:cNvSpPr txBox="1"/>
            <p:nvPr/>
          </p:nvSpPr>
          <p:spPr>
            <a:xfrm>
              <a:off x="5892" y="2293"/>
              <a:ext cx="869" cy="360"/>
            </a:xfrm>
            <a:prstGeom prst="rect">
              <a:avLst/>
            </a:prstGeom>
            <a:solidFill>
              <a:srgbClr val="4F80BC"/>
            </a:solidFill>
            <a:ln w="38100" cap="flat" cmpd="sng">
              <a:solidFill>
                <a:srgbClr val="F2F2F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0" tIns="0" rIns="0" bIns="0"/>
            <a:p>
              <a:pPr marL="31115" indent="0">
                <a:lnSpc>
                  <a:spcPts val="1220"/>
                </a:lnSpc>
                <a:spcBef>
                  <a:spcPts val="275"/>
                </a:spcBef>
              </a:pPr>
              <a:r>
                <a:rPr lang="en-US"/>
                <a:t>Metode</a:t>
              </a:r>
              <a:endParaRPr lang="en-US"/>
            </a:p>
            <a:p>
              <a:endParaRPr lang="en-US"/>
            </a:p>
          </p:txBody>
        </p:sp>
        <p:sp>
          <p:nvSpPr>
            <p:cNvPr id="1073742867" name="Text Box 1073742866"/>
            <p:cNvSpPr txBox="1"/>
            <p:nvPr/>
          </p:nvSpPr>
          <p:spPr>
            <a:xfrm>
              <a:off x="6074" y="1453"/>
              <a:ext cx="1006" cy="360"/>
            </a:xfrm>
            <a:prstGeom prst="rect">
              <a:avLst/>
            </a:prstGeom>
            <a:solidFill>
              <a:srgbClr val="9ABA59"/>
            </a:solidFill>
            <a:ln w="38100" cap="flat" cmpd="sng">
              <a:solidFill>
                <a:srgbClr val="F2F2F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0" tIns="0" rIns="0" bIns="0"/>
            <a:p>
              <a:pPr marL="131445" indent="0">
                <a:lnSpc>
                  <a:spcPts val="1210"/>
                </a:lnSpc>
                <a:spcBef>
                  <a:spcPts val="290"/>
                </a:spcBef>
              </a:pPr>
              <a:r>
                <a:rPr lang="en-US"/>
                <a:t>Pesan</a:t>
              </a:r>
              <a:endParaRPr lang="en-US"/>
            </a:p>
            <a:p>
              <a:endParaRPr lang="en-US"/>
            </a:p>
          </p:txBody>
        </p:sp>
      </p:grpSp>
      <p:sp>
        <p:nvSpPr>
          <p:cNvPr id="17" name="Text Box 16"/>
          <p:cNvSpPr txBox="1"/>
          <p:nvPr/>
        </p:nvSpPr>
        <p:spPr>
          <a:xfrm>
            <a:off x="3432175" y="353060"/>
            <a:ext cx="541591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ID" altLang="en-US" sz="2800" b="1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HAKIKAT MEDIA PEMBELAJARN</a:t>
            </a:r>
            <a:endParaRPr lang="en-ID" altLang="en-US" sz="2800" b="1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5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/>
      <p:pic>
        <p:nvPicPr>
          <p:cNvPr id="7" name="Content Placeholder 6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339850" y="1483360"/>
            <a:ext cx="9806940" cy="4693920"/>
          </a:xfrm>
          <a:prstGeom prst="rect">
            <a:avLst/>
          </a:prstGeom>
        </p:spPr>
      </p:pic>
      <p:sp>
        <p:nvSpPr>
          <p:cNvPr id="9" name="Text Box 8"/>
          <p:cNvSpPr txBox="1"/>
          <p:nvPr/>
        </p:nvSpPr>
        <p:spPr>
          <a:xfrm>
            <a:off x="2421890" y="523875"/>
            <a:ext cx="6911340" cy="64516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pPr algn="ctr"/>
            <a:r>
              <a:rPr lang="en-US" sz="3600" b="1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Pengertian Media Pe</a:t>
            </a:r>
            <a:r>
              <a:rPr lang="en-ID" altLang="en-US" sz="3600" b="1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mbelajaran</a:t>
            </a:r>
            <a:endParaRPr lang="en-ID" altLang="en-US" sz="3600" b="1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3744278" y="679450"/>
            <a:ext cx="5544820" cy="107632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ctr"/>
            <a:r>
              <a:rPr lang="id-ID" sz="3200" b="1" dirty="0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FUNGSI MEDIA PEMBELAJARAN</a:t>
            </a:r>
            <a:br>
              <a:rPr lang="id-ID" sz="3200" b="1" dirty="0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</a:br>
            <a:endParaRPr lang="id-ID" sz="3200" b="1" dirty="0" smtClean="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sym typeface="+mn-ea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824355" y="1755776"/>
          <a:ext cx="8229600" cy="37730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AA73A69-B98B-440C-9203-668F05AA5D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EAA73A69-B98B-440C-9203-668F05AA5D6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C896D16-4783-48FC-A899-F3C290C404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5">
                                            <p:graphicEl>
                                              <a:dgm id="{6C896D16-4783-48FC-A899-F3C290C404B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B4B0123-CE00-4BAB-8DF8-7FD046AAD8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5">
                                            <p:graphicEl>
                                              <a:dgm id="{FB4B0123-CE00-4BAB-8DF8-7FD046AAD86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49B6577-D3B2-40FF-93E5-78C7A61E14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5">
                                            <p:graphicEl>
                                              <a:dgm id="{449B6577-D3B2-40FF-93E5-78C7A61E14A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2950210" y="749300"/>
            <a:ext cx="6068060" cy="107632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lvl="0" algn="ctr"/>
            <a:r>
              <a:rPr lang="id-ID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MANFAAT MEDIA PEMBELAJARAN.</a:t>
            </a:r>
            <a:br>
              <a:rPr lang="id-ID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</a:br>
            <a:endParaRPr lang="id-ID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+mn-ea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p>
            <a:pPr marL="457200" indent="-457200">
              <a:buFont typeface="+mj-lt"/>
              <a:buAutoNum type="alphaLcPeriod"/>
            </a:pPr>
            <a:r>
              <a:rPr lang="id-ID" sz="2000" b="1" dirty="0" smtClean="0">
                <a:latin typeface="Maiandra GD" panose="020E0502030308020204" pitchFamily="34" charset="0"/>
              </a:rPr>
              <a:t>Menjelaskan </a:t>
            </a:r>
            <a:r>
              <a:rPr lang="id-ID" sz="2000" b="1" dirty="0">
                <a:latin typeface="Maiandra GD" panose="020E0502030308020204" pitchFamily="34" charset="0"/>
              </a:rPr>
              <a:t>materi pembelajaran atau obyek yang abstrak (tidak nyata) menjadi konkret nyata.</a:t>
            </a:r>
            <a:endParaRPr lang="id-ID" sz="2000" b="1" dirty="0">
              <a:latin typeface="Maiandra GD" panose="020E0502030308020204" pitchFamily="34" charset="0"/>
            </a:endParaRPr>
          </a:p>
          <a:p>
            <a:pPr marL="457200" indent="-457200">
              <a:buFont typeface="+mj-lt"/>
              <a:buAutoNum type="alphaLcPeriod"/>
            </a:pPr>
            <a:r>
              <a:rPr lang="id-ID" sz="2000" b="1" dirty="0" smtClean="0">
                <a:latin typeface="Maiandra GD" panose="020E0502030308020204" pitchFamily="34" charset="0"/>
              </a:rPr>
              <a:t>Memberikan </a:t>
            </a:r>
            <a:r>
              <a:rPr lang="id-ID" sz="2000" b="1" dirty="0">
                <a:latin typeface="Maiandra GD" panose="020E0502030308020204" pitchFamily="34" charset="0"/>
              </a:rPr>
              <a:t>pengalaman nyata dan langsung karena siswa dapat berkomunikasi dan berinteraksi dengan lingkungan tempat belajarnya.</a:t>
            </a:r>
            <a:endParaRPr lang="id-ID" sz="2000" b="1" dirty="0">
              <a:latin typeface="Maiandra GD" panose="020E0502030308020204" pitchFamily="34" charset="0"/>
            </a:endParaRPr>
          </a:p>
          <a:p>
            <a:pPr marL="457200" indent="-457200">
              <a:buFont typeface="+mj-lt"/>
              <a:buAutoNum type="alphaLcPeriod"/>
            </a:pPr>
            <a:r>
              <a:rPr lang="id-ID" sz="2000" b="1" dirty="0" smtClean="0">
                <a:latin typeface="Maiandra GD" panose="020E0502030308020204" pitchFamily="34" charset="0"/>
              </a:rPr>
              <a:t>Mempelajari </a:t>
            </a:r>
            <a:r>
              <a:rPr lang="id-ID" sz="2000" b="1" dirty="0">
                <a:latin typeface="Maiandra GD" panose="020E0502030308020204" pitchFamily="34" charset="0"/>
              </a:rPr>
              <a:t>materi pembelajaran secara berulang-ulang.</a:t>
            </a:r>
            <a:endParaRPr lang="id-ID" sz="2000" b="1" dirty="0">
              <a:latin typeface="Maiandra GD" panose="020E0502030308020204" pitchFamily="34" charset="0"/>
            </a:endParaRPr>
          </a:p>
          <a:p>
            <a:pPr marL="457200" indent="-457200">
              <a:buFont typeface="+mj-lt"/>
              <a:buAutoNum type="alphaLcPeriod"/>
            </a:pPr>
            <a:r>
              <a:rPr lang="id-ID" sz="2000" b="1" dirty="0" smtClean="0">
                <a:latin typeface="Maiandra GD" panose="020E0502030308020204" pitchFamily="34" charset="0"/>
              </a:rPr>
              <a:t>Memungkinkan </a:t>
            </a:r>
            <a:r>
              <a:rPr lang="id-ID" sz="2000" b="1" dirty="0">
                <a:latin typeface="Maiandra GD" panose="020E0502030308020204" pitchFamily="34" charset="0"/>
              </a:rPr>
              <a:t>adanya persamaan pendapat dan persepsi yang benar terhadap suatu materi pembelajaran atau obyek.</a:t>
            </a:r>
            <a:endParaRPr lang="id-ID" sz="2000" b="1" dirty="0">
              <a:latin typeface="Maiandra GD" panose="020E0502030308020204" pitchFamily="34" charset="0"/>
            </a:endParaRPr>
          </a:p>
          <a:p>
            <a:pPr marL="457200" indent="-457200">
              <a:buFont typeface="+mj-lt"/>
              <a:buAutoNum type="alphaLcPeriod"/>
            </a:pPr>
            <a:r>
              <a:rPr lang="id-ID" sz="2000" b="1" dirty="0" smtClean="0">
                <a:latin typeface="Maiandra GD" panose="020E0502030308020204" pitchFamily="34" charset="0"/>
              </a:rPr>
              <a:t>Menarik </a:t>
            </a:r>
            <a:r>
              <a:rPr lang="id-ID" sz="2000" b="1" dirty="0">
                <a:latin typeface="Maiandra GD" panose="020E0502030308020204" pitchFamily="34" charset="0"/>
              </a:rPr>
              <a:t>perhatian siswa, sehingga membangkitkan minat, motivasi, aktivitas, dan kreativitas belajar siswa.</a:t>
            </a:r>
            <a:endParaRPr lang="id-ID" sz="2000" b="1" dirty="0">
              <a:latin typeface="Maiandra GD" panose="020E0502030308020204" pitchFamily="34" charset="0"/>
            </a:endParaRPr>
          </a:p>
          <a:p>
            <a:pPr marL="457200" indent="-457200">
              <a:buFont typeface="+mj-lt"/>
              <a:buAutoNum type="alphaLcPeriod"/>
            </a:pPr>
            <a:r>
              <a:rPr lang="id-ID" sz="2000" b="1" dirty="0" smtClean="0">
                <a:latin typeface="Maiandra GD" panose="020E0502030308020204" pitchFamily="34" charset="0"/>
              </a:rPr>
              <a:t>Membantu </a:t>
            </a:r>
            <a:r>
              <a:rPr lang="id-ID" sz="2000" b="1" dirty="0">
                <a:latin typeface="Maiandra GD" panose="020E0502030308020204" pitchFamily="34" charset="0"/>
              </a:rPr>
              <a:t>siswa belajar secara individual, kelmpok, atau klasikal.</a:t>
            </a:r>
            <a:endParaRPr lang="id-ID" sz="2000" b="1" dirty="0">
              <a:latin typeface="Maiandra GD" panose="020E0502030308020204" pitchFamily="34" charset="0"/>
            </a:endParaRPr>
          </a:p>
          <a:p>
            <a:pPr marL="457200" indent="-457200">
              <a:buFont typeface="+mj-lt"/>
              <a:buAutoNum type="alphaLcPeriod"/>
            </a:pPr>
            <a:endParaRPr lang="id-ID" sz="2000" b="1" dirty="0">
              <a:latin typeface="Maiandra GD" panose="020E0502030308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1012</Words>
  <Application>WPS Presentation</Application>
  <PresentationFormat>Widescreen</PresentationFormat>
  <Paragraphs>45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4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Times New Roman</vt:lpstr>
      <vt:lpstr>Maiandra GD</vt:lpstr>
      <vt:lpstr>Office Theme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/>
  <cp:lastModifiedBy>Ulwan Syafrudin</cp:lastModifiedBy>
  <cp:revision>1</cp:revision>
  <dcterms:created xsi:type="dcterms:W3CDTF">2021-03-24T11:47:21Z</dcterms:created>
  <dcterms:modified xsi:type="dcterms:W3CDTF">2021-03-24T11:47:22Z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1033-11.2.0.10017</vt:lpwstr>
  </property>
</Properties>
</file>