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418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0" r:id="rId3"/>
    <p:sldId id="257" r:id="rId4"/>
    <p:sldId id="258" r:id="rId5"/>
    <p:sldId id="293" r:id="rId6"/>
    <p:sldId id="294" r:id="rId7"/>
    <p:sldId id="285" r:id="rId8"/>
    <p:sldId id="260" r:id="rId9"/>
    <p:sldId id="264" r:id="rId10"/>
    <p:sldId id="286" r:id="rId11"/>
    <p:sldId id="287" r:id="rId12"/>
    <p:sldId id="295" r:id="rId13"/>
    <p:sldId id="296" r:id="rId14"/>
    <p:sldId id="297" r:id="rId15"/>
    <p:sldId id="262" r:id="rId16"/>
    <p:sldId id="292" r:id="rId17"/>
    <p:sldId id="288" r:id="rId18"/>
    <p:sldId id="261" r:id="rId19"/>
    <p:sldId id="291" r:id="rId20"/>
    <p:sldId id="289" r:id="rId21"/>
    <p:sldId id="279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Inconsolata" pitchFamily="1" charset="0"/>
      <p:regular r:id="rId30"/>
      <p:bold r:id="rId31"/>
    </p:embeddedFont>
    <p:embeddedFont>
      <p:font typeface="Kristen ITC" panose="03050502040202030202" pitchFamily="66" charset="0"/>
      <p:regular r:id="rId32"/>
    </p:embeddedFont>
    <p:embeddedFont>
      <p:font typeface="Maiandra GD" panose="020E0502030308020204" pitchFamily="34" charset="0"/>
      <p:regular r:id="rId33"/>
    </p:embeddedFont>
    <p:embeddedFont>
      <p:font typeface="Pangolin" panose="020B0604020202020204" charset="0"/>
      <p:regular r:id="rId34"/>
    </p:embeddedFont>
    <p:embeddedFont>
      <p:font typeface="Sans Serif Shaded" panose="04000000000000000000" pitchFamily="82" charset="0"/>
      <p:regular r:id="rId35"/>
    </p:embeddedFont>
    <p:embeddedFont>
      <p:font typeface="Tw Cen MT" panose="020B0602020104020603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6D50F-4680-400E-915F-0FAA09B2B5BC}">
  <a:tblStyle styleId="{0256D50F-4680-400E-915F-0FAA09B2B5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2" autoAdjust="0"/>
  </p:normalViewPr>
  <p:slideViewPr>
    <p:cSldViewPr>
      <p:cViewPr varScale="1">
        <p:scale>
          <a:sx n="96" d="100"/>
          <a:sy n="96" d="100"/>
        </p:scale>
        <p:origin x="106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81E20-063F-4523-A1ED-641F2F88DEE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C6B5B-CDEB-49C5-BE63-DAFAEB4D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57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0T17:05:50.866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7047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45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0"/>
            <a:ext cx="8762858" cy="4941094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3211693"/>
            <a:ext cx="8496943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0"/>
            <a:ext cx="6539684" cy="342658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19988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496992"/>
            <a:ext cx="7316390" cy="2074896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2628907"/>
            <a:ext cx="7316390" cy="412750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3433847"/>
            <a:ext cx="4607740" cy="872334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3662268"/>
            <a:ext cx="3035429" cy="896654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2874486"/>
            <a:ext cx="680390" cy="37385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3833517"/>
            <a:ext cx="386540" cy="38654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391336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79749"/>
            <a:ext cx="7796031" cy="4416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514350"/>
            <a:ext cx="7794385" cy="2396177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527192"/>
            <a:ext cx="7796046" cy="511854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56974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7677" cy="239617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079750"/>
            <a:ext cx="7796047" cy="9552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07304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514350"/>
            <a:ext cx="7143765" cy="2187528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2707524"/>
            <a:ext cx="6500967" cy="283326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079751"/>
            <a:ext cx="7797662" cy="951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514351" y="6694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19212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2093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92891"/>
            <a:ext cx="7796030" cy="18838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185601"/>
            <a:ext cx="7796030" cy="8554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001327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26427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1547547"/>
            <a:ext cx="2482596" cy="115254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3291966"/>
            <a:ext cx="2482596" cy="73897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1547547"/>
            <a:ext cx="2482596" cy="115142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3291965"/>
            <a:ext cx="2482596" cy="73897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1547546"/>
            <a:ext cx="2482596" cy="115289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3291963"/>
            <a:ext cx="2482596" cy="7389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05404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1547547"/>
            <a:ext cx="7796030" cy="24833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74821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514350"/>
            <a:ext cx="1698485" cy="35165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514350"/>
            <a:ext cx="5928323" cy="351658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007741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647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52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80464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61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280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785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028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095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2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6030" cy="239511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806700"/>
            <a:ext cx="7796030" cy="122971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639351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8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547547"/>
            <a:ext cx="3816536" cy="248339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547547"/>
            <a:ext cx="3814904" cy="248339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22935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8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1547547"/>
            <a:ext cx="3642119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146300"/>
            <a:ext cx="3816534" cy="188463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1547547"/>
            <a:ext cx="3648368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146300"/>
            <a:ext cx="3816535" cy="188463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51578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72831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709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514350"/>
            <a:ext cx="3095145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514350"/>
            <a:ext cx="4525781" cy="3516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031789"/>
            <a:ext cx="3095146" cy="19991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900852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4350"/>
            <a:ext cx="4758977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0"/>
            <a:ext cx="2698610" cy="380365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031789"/>
            <a:ext cx="4758976" cy="177186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760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0"/>
            <a:ext cx="9004013" cy="498306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47547"/>
            <a:ext cx="7797662" cy="248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BA80CF-D820-4489-B332-9F85DAA97D89}" type="datetimeFigureOut">
              <a:rPr lang="en-ID" smtClean="0"/>
              <a:t>09/05/2022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843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  <p:sldLayoutId id="2147484205" r:id="rId18"/>
    <p:sldLayoutId id="2147484206" r:id="rId19"/>
    <p:sldLayoutId id="2147484207" r:id="rId20"/>
    <p:sldLayoutId id="2147484208" r:id="rId21"/>
    <p:sldLayoutId id="2147484209" r:id="rId22"/>
    <p:sldLayoutId id="2147484210" r:id="rId23"/>
    <p:sldLayoutId id="2147484211" r:id="rId24"/>
    <p:sldLayoutId id="2147484212" r:id="rId25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301170" y="699542"/>
            <a:ext cx="4442212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tx1"/>
                </a:solidFill>
                <a:latin typeface="Sans Serif Shaded" panose="04000000000000000000" pitchFamily="82" charset="0"/>
              </a:rPr>
              <a:t>IBADAH</a:t>
            </a:r>
            <a:endParaRPr sz="6000" dirty="0">
              <a:solidFill>
                <a:schemeClr val="tx1"/>
              </a:solidFill>
              <a:latin typeface="Sans Serif Shaded" panose="04000000000000000000" pitchFamily="82" charset="0"/>
            </a:endParaRPr>
          </a:p>
        </p:txBody>
      </p:sp>
      <p:sp>
        <p:nvSpPr>
          <p:cNvPr id="3" name="Google Shape;57;p16"/>
          <p:cNvSpPr txBox="1">
            <a:spLocks/>
          </p:cNvSpPr>
          <p:nvPr/>
        </p:nvSpPr>
        <p:spPr>
          <a:xfrm>
            <a:off x="5580112" y="3579862"/>
            <a:ext cx="3434100" cy="109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lang="en-US" dirty="0"/>
          </a:p>
        </p:txBody>
      </p:sp>
      <p:sp>
        <p:nvSpPr>
          <p:cNvPr id="4" name="Google Shape;57;p16"/>
          <p:cNvSpPr txBox="1">
            <a:spLocks/>
          </p:cNvSpPr>
          <p:nvPr/>
        </p:nvSpPr>
        <p:spPr>
          <a:xfrm>
            <a:off x="4522276" y="4090036"/>
            <a:ext cx="4586228" cy="121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r"/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781883" y="1275606"/>
            <a:ext cx="7272808" cy="223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i="0" dirty="0" err="1">
                <a:latin typeface="Tw Cen MT" panose="020B0602020104020603" pitchFamily="34" charset="0"/>
              </a:rPr>
              <a:t>Ibadah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ghairu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mandlah</a:t>
            </a:r>
            <a:r>
              <a:rPr lang="en-US" sz="1800" i="0" dirty="0">
                <a:latin typeface="Tw Cen MT" panose="020B0602020104020603" pitchFamily="34" charset="0"/>
              </a:rPr>
              <a:t> (</a:t>
            </a:r>
            <a:r>
              <a:rPr lang="en-US" sz="1800" i="0" dirty="0" err="1">
                <a:latin typeface="Tw Cen MT" panose="020B0602020104020603" pitchFamily="34" charset="0"/>
              </a:rPr>
              <a:t>ibadah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umum</a:t>
            </a:r>
            <a:r>
              <a:rPr lang="en-US" sz="1800" i="0" dirty="0">
                <a:latin typeface="Tw Cen MT" panose="020B0602020104020603" pitchFamily="34" charset="0"/>
              </a:rPr>
              <a:t>) </a:t>
            </a:r>
            <a:r>
              <a:rPr lang="en-US" sz="1800" i="0" dirty="0" err="1">
                <a:latin typeface="Tw Cen MT" panose="020B0602020104020603" pitchFamily="34" charset="0"/>
              </a:rPr>
              <a:t>adalah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ibadah</a:t>
            </a:r>
            <a:r>
              <a:rPr lang="en-US" sz="1800" i="0" dirty="0">
                <a:latin typeface="Tw Cen MT" panose="020B0602020104020603" pitchFamily="34" charset="0"/>
              </a:rPr>
              <a:t> yang </a:t>
            </a:r>
            <a:r>
              <a:rPr lang="en-US" sz="1800" i="0" dirty="0" err="1">
                <a:latin typeface="Tw Cen MT" panose="020B0602020104020603" pitchFamily="34" charset="0"/>
              </a:rPr>
              <a:t>tata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cara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pelaksanaannya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tidak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diatur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secara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rinci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oleh</a:t>
            </a:r>
            <a:r>
              <a:rPr lang="en-US" sz="1800" i="0" dirty="0">
                <a:latin typeface="Tw Cen MT" panose="020B0602020104020603" pitchFamily="34" charset="0"/>
              </a:rPr>
              <a:t> Allah </a:t>
            </a:r>
            <a:r>
              <a:rPr lang="en-US" sz="1800" i="0" dirty="0" err="1">
                <a:latin typeface="Tw Cen MT" panose="020B0602020104020603" pitchFamily="34" charset="0"/>
              </a:rPr>
              <a:t>dan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Rasulullah</a:t>
            </a:r>
            <a:r>
              <a:rPr lang="en-US" sz="1800" i="0" dirty="0">
                <a:latin typeface="Tw Cen MT" panose="020B0602020104020603" pitchFamily="34" charset="0"/>
              </a:rPr>
              <a:t>. </a:t>
            </a:r>
            <a:r>
              <a:rPr lang="en-US" sz="1800" i="0" dirty="0" err="1">
                <a:latin typeface="Tw Cen MT" panose="020B0602020104020603" pitchFamily="34" charset="0"/>
              </a:rPr>
              <a:t>Ibadah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umum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ini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tidak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menyangkut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hubungan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manusia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dengan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tuhan</a:t>
            </a:r>
            <a:r>
              <a:rPr lang="en-US" sz="1800" i="0" dirty="0">
                <a:latin typeface="Tw Cen MT" panose="020B0602020104020603" pitchFamily="34" charset="0"/>
              </a:rPr>
              <a:t>, </a:t>
            </a:r>
            <a:r>
              <a:rPr lang="en-US" sz="1800" i="0" dirty="0" err="1">
                <a:latin typeface="Tw Cen MT" panose="020B0602020104020603" pitchFamily="34" charset="0"/>
              </a:rPr>
              <a:t>melainkan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hubungan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antara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manusia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dengan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manusia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atau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dengan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alam</a:t>
            </a:r>
            <a:r>
              <a:rPr lang="en-US" sz="1800" i="0" dirty="0">
                <a:latin typeface="Tw Cen MT" panose="020B0602020104020603" pitchFamily="34" charset="0"/>
              </a:rPr>
              <a:t> yang </a:t>
            </a:r>
            <a:r>
              <a:rPr lang="en-US" sz="1800" i="0" dirty="0" err="1">
                <a:latin typeface="Tw Cen MT" panose="020B0602020104020603" pitchFamily="34" charset="0"/>
              </a:rPr>
              <a:t>memiliki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nilai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ibadah</a:t>
            </a:r>
            <a:r>
              <a:rPr lang="en-US" sz="1800" i="0" dirty="0">
                <a:latin typeface="Tw Cen MT" panose="020B0602020104020603" pitchFamily="34" charset="0"/>
              </a:rPr>
              <a:t>. </a:t>
            </a:r>
            <a:endParaRPr sz="1800" i="0" dirty="0">
              <a:latin typeface="Tw Cen MT" panose="020B0602020104020603" pitchFamily="34" charset="0"/>
            </a:endParaRPr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Google Shape;62;p17"/>
          <p:cNvSpPr txBox="1">
            <a:spLocks/>
          </p:cNvSpPr>
          <p:nvPr/>
        </p:nvSpPr>
        <p:spPr>
          <a:xfrm>
            <a:off x="611561" y="411510"/>
            <a:ext cx="7613452" cy="648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Inconsolata" charset="0"/>
              </a:rPr>
              <a:t>2. Ibadah </a:t>
            </a:r>
            <a:r>
              <a:rPr lang="en-US" sz="2800" b="1" i="1" dirty="0" err="1">
                <a:latin typeface="Inconsolata" charset="0"/>
              </a:rPr>
              <a:t>ghairu</a:t>
            </a:r>
            <a:r>
              <a:rPr lang="en-US" sz="2800" b="1" i="1" dirty="0">
                <a:latin typeface="Inconsolata" charset="0"/>
              </a:rPr>
              <a:t> </a:t>
            </a:r>
            <a:r>
              <a:rPr lang="en-US" sz="2800" b="1" i="1" dirty="0" err="1">
                <a:latin typeface="Inconsolata" charset="0"/>
              </a:rPr>
              <a:t>mahdhah</a:t>
            </a:r>
            <a:r>
              <a:rPr lang="en-US" sz="2800" b="1" i="1" dirty="0">
                <a:latin typeface="Inconsolata" charset="0"/>
              </a:rPr>
              <a:t> </a:t>
            </a:r>
            <a:r>
              <a:rPr lang="en-US" sz="2800" b="1" dirty="0">
                <a:latin typeface="Inconsolata" charset="0"/>
              </a:rPr>
              <a:t>(</a:t>
            </a:r>
            <a:r>
              <a:rPr lang="en-US" sz="2800" b="1" dirty="0" err="1">
                <a:latin typeface="Inconsolata" charset="0"/>
              </a:rPr>
              <a:t>العبادت</a:t>
            </a:r>
            <a:r>
              <a:rPr lang="en-US" sz="2800" b="1" dirty="0">
                <a:latin typeface="Inconsolata" charset="0"/>
              </a:rPr>
              <a:t> </a:t>
            </a:r>
            <a:r>
              <a:rPr lang="en-US" sz="2800" b="1" dirty="0" err="1">
                <a:latin typeface="Inconsolata" charset="0"/>
              </a:rPr>
              <a:t>غير</a:t>
            </a:r>
            <a:r>
              <a:rPr lang="en-US" sz="2800" b="1" dirty="0">
                <a:latin typeface="Inconsolata" charset="0"/>
              </a:rPr>
              <a:t> </a:t>
            </a:r>
            <a:r>
              <a:rPr lang="en-US" sz="2800" b="1" dirty="0" err="1">
                <a:latin typeface="Inconsolata" charset="0"/>
              </a:rPr>
              <a:t>المحضة</a:t>
            </a:r>
            <a:r>
              <a:rPr lang="en-US" sz="2800" b="1" dirty="0">
                <a:latin typeface="Inconsolata" charset="0"/>
              </a:rPr>
              <a:t>)</a:t>
            </a:r>
            <a:endParaRPr lang="en-US" sz="2800" dirty="0">
              <a:latin typeface="Inconsola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9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539552" y="195486"/>
            <a:ext cx="7750731" cy="6101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Ciri-ciri</a:t>
            </a:r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dari</a:t>
            </a:r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 ibadah </a:t>
            </a:r>
            <a:r>
              <a:rPr lang="en-US" sz="28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ghairu</a:t>
            </a:r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mahdhah</a:t>
            </a:r>
            <a:endParaRPr sz="28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23528" y="843558"/>
            <a:ext cx="2664296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>
              <a:buNone/>
            </a:pPr>
            <a:r>
              <a:rPr lang="en-US" b="1" dirty="0" err="1">
                <a:latin typeface="Tw Cen MT" panose="020B0602020104020603" pitchFamily="34" charset="0"/>
              </a:rPr>
              <a:t>Pertama</a:t>
            </a:r>
            <a:endParaRPr lang="en-US" b="1" dirty="0">
              <a:latin typeface="Tw Cen MT" panose="020B0602020104020603" pitchFamily="34" charset="0"/>
            </a:endParaRPr>
          </a:p>
          <a:p>
            <a:pPr marL="127000" lvl="0" indent="0">
              <a:buNone/>
            </a:pPr>
            <a:r>
              <a:rPr lang="en-US" dirty="0" err="1">
                <a:latin typeface="Tw Cen MT" panose="020B0602020104020603" pitchFamily="34" charset="0"/>
              </a:rPr>
              <a:t>Ibadah</a:t>
            </a:r>
            <a:r>
              <a:rPr lang="en-US" dirty="0">
                <a:latin typeface="Tw Cen MT" panose="020B0602020104020603" pitchFamily="34" charset="0"/>
              </a:rPr>
              <a:t> (</a:t>
            </a:r>
            <a:r>
              <a:rPr lang="en-US" dirty="0" err="1">
                <a:latin typeface="Tw Cen MT" panose="020B0602020104020603" pitchFamily="34" charset="0"/>
              </a:rPr>
              <a:t>perkataan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atau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perbuatan</a:t>
            </a:r>
            <a:r>
              <a:rPr lang="en-US" dirty="0">
                <a:latin typeface="Tw Cen MT" panose="020B0602020104020603" pitchFamily="34" charset="0"/>
              </a:rPr>
              <a:t>) </a:t>
            </a:r>
            <a:r>
              <a:rPr lang="en-US" dirty="0" err="1">
                <a:latin typeface="Tw Cen MT" panose="020B0602020104020603" pitchFamily="34" charset="0"/>
              </a:rPr>
              <a:t>tersebut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pada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asalnya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bukanlah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ibadah</a:t>
            </a:r>
            <a:r>
              <a:rPr lang="en-US" dirty="0">
                <a:latin typeface="Tw Cen MT" panose="020B0602020104020603" pitchFamily="34" charset="0"/>
              </a:rPr>
              <a:t>. Akan </a:t>
            </a:r>
            <a:r>
              <a:rPr lang="en-US" dirty="0" err="1">
                <a:latin typeface="Tw Cen MT" panose="020B0602020104020603" pitchFamily="34" charset="0"/>
              </a:rPr>
              <a:t>tetapi</a:t>
            </a:r>
            <a:r>
              <a:rPr lang="en-US" dirty="0">
                <a:latin typeface="Tw Cen MT" panose="020B0602020104020603" pitchFamily="34" charset="0"/>
              </a:rPr>
              <a:t>, </a:t>
            </a:r>
            <a:r>
              <a:rPr lang="en-US" dirty="0" err="1">
                <a:latin typeface="Tw Cen MT" panose="020B0602020104020603" pitchFamily="34" charset="0"/>
              </a:rPr>
              <a:t>berubah</a:t>
            </a:r>
            <a:r>
              <a:rPr lang="en-US" dirty="0">
                <a:latin typeface="Tw Cen MT" panose="020B0602020104020603" pitchFamily="34" charset="0"/>
              </a:rPr>
              <a:t> status </a:t>
            </a:r>
            <a:r>
              <a:rPr lang="en-US" dirty="0" err="1">
                <a:latin typeface="Tw Cen MT" panose="020B0602020104020603" pitchFamily="34" charset="0"/>
              </a:rPr>
              <a:t>menjadi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ibadah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karena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melihat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menimbang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niat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pelakunya</a:t>
            </a:r>
            <a:r>
              <a:rPr lang="en-US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3201605" y="843558"/>
            <a:ext cx="2664296" cy="2880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>
              <a:buNone/>
            </a:pPr>
            <a:r>
              <a:rPr lang="en-US" b="1" dirty="0" err="1">
                <a:latin typeface="Tw Cen MT" panose="020B0602020104020603" pitchFamily="34" charset="0"/>
              </a:rPr>
              <a:t>Kedua</a:t>
            </a:r>
            <a:endParaRPr lang="en-US" b="1" dirty="0">
              <a:latin typeface="Tw Cen MT" panose="020B0602020104020603" pitchFamily="34" charset="0"/>
            </a:endParaRPr>
          </a:p>
          <a:p>
            <a:pPr marL="127000" lvl="0" indent="0">
              <a:buNone/>
            </a:pPr>
            <a:r>
              <a:rPr lang="en-US" dirty="0" err="1">
                <a:latin typeface="Tw Cen MT" panose="020B0602020104020603" pitchFamily="34" charset="0"/>
              </a:rPr>
              <a:t>maksud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pokok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perbuatan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tersebut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adalah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untuk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memenuhi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urusan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atau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kebutuhan</a:t>
            </a:r>
            <a:r>
              <a:rPr lang="en-US" dirty="0">
                <a:latin typeface="Tw Cen MT" panose="020B0602020104020603" pitchFamily="34" charset="0"/>
              </a:rPr>
              <a:t> yang </a:t>
            </a:r>
            <a:r>
              <a:rPr lang="en-US" dirty="0" err="1">
                <a:latin typeface="Tw Cen MT" panose="020B0602020104020603" pitchFamily="34" charset="0"/>
              </a:rPr>
              <a:t>bersifat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duniawi</a:t>
            </a:r>
            <a:r>
              <a:rPr lang="en-US" dirty="0">
                <a:latin typeface="Tw Cen MT" panose="020B0602020104020603" pitchFamily="34" charset="0"/>
              </a:rPr>
              <a:t>, </a:t>
            </a:r>
            <a:r>
              <a:rPr lang="en-US" dirty="0" err="1">
                <a:latin typeface="Tw Cen MT" panose="020B0602020104020603" pitchFamily="34" charset="0"/>
              </a:rPr>
              <a:t>bukan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untuk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meraih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pahala</a:t>
            </a:r>
            <a:r>
              <a:rPr lang="en-US" dirty="0">
                <a:latin typeface="Tw Cen MT" panose="020B0602020104020603" pitchFamily="34" charset="0"/>
              </a:rPr>
              <a:t> di </a:t>
            </a:r>
            <a:r>
              <a:rPr lang="en-US" dirty="0" err="1">
                <a:latin typeface="Tw Cen MT" panose="020B0602020104020603" pitchFamily="34" charset="0"/>
              </a:rPr>
              <a:t>akhirat</a:t>
            </a:r>
            <a:r>
              <a:rPr lang="en-US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3"/>
          </p:nvPr>
        </p:nvSpPr>
        <p:spPr>
          <a:xfrm>
            <a:off x="5994999" y="843558"/>
            <a:ext cx="2439300" cy="28803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>
              <a:buNone/>
            </a:pPr>
            <a:r>
              <a:rPr lang="en-US" b="1" dirty="0" err="1">
                <a:latin typeface="Tw Cen MT" panose="020B0602020104020603" pitchFamily="34" charset="0"/>
              </a:rPr>
              <a:t>Ketiga</a:t>
            </a:r>
            <a:endParaRPr lang="en-US" b="1" dirty="0">
              <a:latin typeface="Tw Cen MT" panose="020B0602020104020603" pitchFamily="34" charset="0"/>
            </a:endParaRPr>
          </a:p>
          <a:p>
            <a:pPr marL="127000" lvl="0" indent="0">
              <a:buNone/>
            </a:pPr>
            <a:r>
              <a:rPr lang="en-US" dirty="0" err="1">
                <a:latin typeface="Tw Cen MT" panose="020B0602020104020603" pitchFamily="34" charset="0"/>
              </a:rPr>
              <a:t>amal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perbuatan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tersebut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bisa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diketahui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dikenal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meskipun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tidak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ada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wahyu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dari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para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rasul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19930-1C4E-457C-A216-F81750117FEE}"/>
              </a:ext>
            </a:extLst>
          </p:cNvPr>
          <p:cNvSpPr txBox="1"/>
          <p:nvPr/>
        </p:nvSpPr>
        <p:spPr>
          <a:xfrm>
            <a:off x="1403648" y="3939902"/>
            <a:ext cx="5760640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Contoh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ibadah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ghairu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mahdhah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bersilahturahmi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menjenguk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orang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sakit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sedekah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mencari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ilmu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bekerja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bermanfaat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lainnya</a:t>
            </a:r>
            <a:endParaRPr lang="en-ID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7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3969-F0E4-4769-BD0E-2C3A6FB7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74" y="358385"/>
            <a:ext cx="7234017" cy="8574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Ibadah </a:t>
            </a:r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berdasarkan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kepentingan</a:t>
            </a:r>
            <a:endParaRPr lang="en-ID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F5F31-10BD-4D8E-A585-8C063D8B8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310800"/>
            <a:ext cx="3489602" cy="30426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just"/>
            <a:r>
              <a:rPr lang="en-ID" dirty="0">
                <a:latin typeface="Tw Cen MT" panose="020B0602020104020603" pitchFamily="34" charset="0"/>
              </a:rPr>
              <a:t>Ibadah </a:t>
            </a:r>
            <a:r>
              <a:rPr lang="en-ID" dirty="0" err="1">
                <a:latin typeface="Tw Cen MT" panose="020B0602020104020603" pitchFamily="34" charset="0"/>
              </a:rPr>
              <a:t>fardiy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bentuk</a:t>
            </a:r>
            <a:r>
              <a:rPr lang="en-ID" dirty="0">
                <a:latin typeface="Tw Cen MT" panose="020B0602020104020603" pitchFamily="34" charset="0"/>
              </a:rPr>
              <a:t> ibadah yang </a:t>
            </a:r>
            <a:r>
              <a:rPr lang="en-ID" dirty="0" err="1">
                <a:latin typeface="Tw Cen MT" panose="020B0602020104020603" pitchFamily="34" charset="0"/>
              </a:rPr>
              <a:t>manfaatnya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hanya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dapat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dirasakan</a:t>
            </a:r>
            <a:r>
              <a:rPr lang="en-ID" dirty="0">
                <a:latin typeface="Tw Cen MT" panose="020B0602020104020603" pitchFamily="34" charset="0"/>
              </a:rPr>
              <a:t> oleh orang yang </a:t>
            </a:r>
            <a:r>
              <a:rPr lang="en-ID" dirty="0" err="1">
                <a:latin typeface="Tw Cen MT" panose="020B0602020104020603" pitchFamily="34" charset="0"/>
              </a:rPr>
              <a:t>melakukannya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saja</a:t>
            </a:r>
            <a:r>
              <a:rPr lang="en-ID" dirty="0">
                <a:latin typeface="Tw Cen MT" panose="020B0602020104020603" pitchFamily="34" charset="0"/>
              </a:rPr>
              <a:t>, dan </a:t>
            </a:r>
            <a:r>
              <a:rPr lang="en-ID" dirty="0" err="1">
                <a:latin typeface="Tw Cen MT" panose="020B0602020104020603" pitchFamily="34" charset="0"/>
              </a:rPr>
              <a:t>tidak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hubungannya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secara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langsung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orang lain. </a:t>
            </a:r>
            <a:r>
              <a:rPr lang="en-ID" dirty="0" err="1">
                <a:latin typeface="Tw Cen MT" panose="020B0602020104020603" pitchFamily="34" charset="0"/>
              </a:rPr>
              <a:t>Seperti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Shalat</a:t>
            </a:r>
            <a:r>
              <a:rPr lang="en-ID" dirty="0">
                <a:latin typeface="Tw Cen MT" panose="020B0602020104020603" pitchFamily="34" charset="0"/>
              </a:rPr>
              <a:t> dan </a:t>
            </a:r>
            <a:r>
              <a:rPr lang="en-ID" dirty="0" err="1">
                <a:latin typeface="Tw Cen MT" panose="020B0602020104020603" pitchFamily="34" charset="0"/>
              </a:rPr>
              <a:t>Puasa</a:t>
            </a:r>
            <a:r>
              <a:rPr lang="en-ID" dirty="0">
                <a:latin typeface="Tw Cen MT" panose="020B0602020104020603" pitchFamily="34" charset="0"/>
              </a:rPr>
              <a:t>. •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6D27B-8B0B-453C-8051-127348F949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11960" y="1310800"/>
            <a:ext cx="4050656" cy="304260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just"/>
            <a:r>
              <a:rPr lang="en-ID" dirty="0">
                <a:latin typeface="Tw Cen MT" panose="020B0602020104020603" pitchFamily="34" charset="0"/>
              </a:rPr>
              <a:t>Ibadah </a:t>
            </a:r>
            <a:r>
              <a:rPr lang="en-ID" dirty="0" err="1">
                <a:latin typeface="Tw Cen MT" panose="020B0602020104020603" pitchFamily="34" charset="0"/>
              </a:rPr>
              <a:t>ijtima’iy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ibadah yang </a:t>
            </a:r>
            <a:r>
              <a:rPr lang="en-ID" dirty="0" err="1">
                <a:latin typeface="Tw Cen MT" panose="020B0602020104020603" pitchFamily="34" charset="0"/>
              </a:rPr>
              <a:t>manfaatnya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dapat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dirasakan</a:t>
            </a:r>
            <a:r>
              <a:rPr lang="en-ID" dirty="0">
                <a:latin typeface="Tw Cen MT" panose="020B0602020104020603" pitchFamily="34" charset="0"/>
              </a:rPr>
              <a:t> oleh yang </a:t>
            </a:r>
            <a:r>
              <a:rPr lang="en-ID" dirty="0" err="1">
                <a:latin typeface="Tw Cen MT" panose="020B0602020104020603" pitchFamily="34" charset="0"/>
              </a:rPr>
              <a:t>mengerjakan</a:t>
            </a:r>
            <a:r>
              <a:rPr lang="en-ID" dirty="0">
                <a:latin typeface="Tw Cen MT" panose="020B0602020104020603" pitchFamily="34" charset="0"/>
              </a:rPr>
              <a:t> ibadah </a:t>
            </a:r>
            <a:r>
              <a:rPr lang="en-ID" dirty="0" err="1">
                <a:latin typeface="Tw Cen MT" panose="020B0602020104020603" pitchFamily="34" charset="0"/>
              </a:rPr>
              <a:t>tersebut</a:t>
            </a:r>
            <a:r>
              <a:rPr lang="en-ID" dirty="0">
                <a:latin typeface="Tw Cen MT" panose="020B0602020104020603" pitchFamily="34" charset="0"/>
              </a:rPr>
              <a:t>, juga </a:t>
            </a:r>
            <a:r>
              <a:rPr lang="en-ID" dirty="0" err="1">
                <a:latin typeface="Tw Cen MT" panose="020B0602020104020603" pitchFamily="34" charset="0"/>
              </a:rPr>
              <a:t>mengandung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aspek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sosial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yakni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dapat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dirasakan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secara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langsung</a:t>
            </a:r>
            <a:r>
              <a:rPr lang="en-ID" dirty="0">
                <a:latin typeface="Tw Cen MT" panose="020B0602020104020603" pitchFamily="34" charset="0"/>
              </a:rPr>
              <a:t> oleh orang lain. </a:t>
            </a:r>
            <a:r>
              <a:rPr lang="en-ID" dirty="0" err="1">
                <a:latin typeface="Tw Cen MT" panose="020B0602020104020603" pitchFamily="34" charset="0"/>
              </a:rPr>
              <a:t>Misalnya</a:t>
            </a:r>
            <a:r>
              <a:rPr lang="en-ID" dirty="0">
                <a:latin typeface="Tw Cen MT" panose="020B0602020104020603" pitchFamily="34" charset="0"/>
              </a:rPr>
              <a:t> ibadah zakat, di mana </a:t>
            </a:r>
            <a:r>
              <a:rPr lang="en-ID" dirty="0" err="1">
                <a:latin typeface="Tw Cen MT" panose="020B0602020104020603" pitchFamily="34" charset="0"/>
              </a:rPr>
              <a:t>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muzakki</a:t>
            </a:r>
            <a:r>
              <a:rPr lang="en-ID" dirty="0">
                <a:latin typeface="Tw Cen MT" panose="020B0602020104020603" pitchFamily="34" charset="0"/>
              </a:rPr>
              <a:t> (orang yang </a:t>
            </a:r>
            <a:r>
              <a:rPr lang="en-ID" dirty="0" err="1">
                <a:latin typeface="Tw Cen MT" panose="020B0602020104020603" pitchFamily="34" charset="0"/>
              </a:rPr>
              <a:t>berzakat</a:t>
            </a:r>
            <a:r>
              <a:rPr lang="en-ID" dirty="0">
                <a:latin typeface="Tw Cen MT" panose="020B0602020104020603" pitchFamily="34" charset="0"/>
              </a:rPr>
              <a:t>) </a:t>
            </a:r>
            <a:r>
              <a:rPr lang="en-ID" dirty="0" err="1">
                <a:latin typeface="Tw Cen MT" panose="020B0602020104020603" pitchFamily="34" charset="0"/>
              </a:rPr>
              <a:t>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bersih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jiwanya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sifat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kikir</a:t>
            </a:r>
            <a:r>
              <a:rPr lang="en-ID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58C2E-2A48-4623-87C6-CAD68FED46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274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3969-F0E4-4769-BD0E-2C3A6FB7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74" y="358385"/>
            <a:ext cx="7234017" cy="857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Ibadah </a:t>
            </a:r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berdasarkan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waktu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pelaksanaan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endParaRPr lang="en-ID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F5F31-10BD-4D8E-A585-8C063D8B8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310800"/>
            <a:ext cx="3489602" cy="320516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just"/>
            <a:r>
              <a:rPr lang="en-ID" dirty="0">
                <a:latin typeface="Tw Cen MT" panose="020B0602020104020603" pitchFamily="34" charset="0"/>
              </a:rPr>
              <a:t>Ibadah </a:t>
            </a:r>
            <a:r>
              <a:rPr lang="en-ID" dirty="0" err="1">
                <a:latin typeface="Tw Cen MT" panose="020B0602020104020603" pitchFamily="34" charset="0"/>
              </a:rPr>
              <a:t>muwaqqat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yaitu</a:t>
            </a:r>
            <a:r>
              <a:rPr lang="en-ID" dirty="0">
                <a:latin typeface="Tw Cen MT" panose="020B0602020104020603" pitchFamily="34" charset="0"/>
              </a:rPr>
              <a:t> ibadah yang </a:t>
            </a:r>
            <a:r>
              <a:rPr lang="en-ID" dirty="0" err="1">
                <a:latin typeface="Tw Cen MT" panose="020B0602020104020603" pitchFamily="34" charset="0"/>
              </a:rPr>
              <a:t>waktu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pelaksanaanya</a:t>
            </a:r>
            <a:r>
              <a:rPr lang="en-ID" dirty="0">
                <a:latin typeface="Tw Cen MT" panose="020B0602020104020603" pitchFamily="34" charset="0"/>
              </a:rPr>
              <a:t> sangat </a:t>
            </a:r>
            <a:r>
              <a:rPr lang="en-ID" dirty="0" err="1">
                <a:latin typeface="Tw Cen MT" panose="020B0602020104020603" pitchFamily="34" charset="0"/>
              </a:rPr>
              <a:t>terikat</a:t>
            </a:r>
            <a:r>
              <a:rPr lang="en-ID" dirty="0">
                <a:latin typeface="Tw Cen MT" panose="020B0602020104020603" pitchFamily="34" charset="0"/>
              </a:rPr>
              <a:t> oleh </a:t>
            </a:r>
            <a:r>
              <a:rPr lang="en-ID" dirty="0" err="1">
                <a:latin typeface="Tw Cen MT" panose="020B0602020104020603" pitchFamily="34" charset="0"/>
              </a:rPr>
              <a:t>waktu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telah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ditetapkan</a:t>
            </a:r>
            <a:r>
              <a:rPr lang="en-ID" dirty="0">
                <a:latin typeface="Tw Cen MT" panose="020B0602020104020603" pitchFamily="34" charset="0"/>
              </a:rPr>
              <a:t> oleh Allah dan Rasul-Nya. </a:t>
            </a:r>
            <a:r>
              <a:rPr lang="en-ID" dirty="0" err="1">
                <a:latin typeface="Tw Cen MT" panose="020B0602020104020603" pitchFamily="34" charset="0"/>
              </a:rPr>
              <a:t>Apabila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melaksanakan</a:t>
            </a:r>
            <a:r>
              <a:rPr lang="en-ID" dirty="0">
                <a:latin typeface="Tw Cen MT" panose="020B0602020104020603" pitchFamily="34" charset="0"/>
              </a:rPr>
              <a:t> di </a:t>
            </a:r>
            <a:r>
              <a:rPr lang="en-ID" dirty="0" err="1">
                <a:latin typeface="Tw Cen MT" panose="020B0602020104020603" pitchFamily="34" charset="0"/>
              </a:rPr>
              <a:t>luar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waktu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ditetapkan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maka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menjadi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tidak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secara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hukum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bahkan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dianggap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berdosa</a:t>
            </a:r>
            <a:r>
              <a:rPr lang="en-ID" dirty="0">
                <a:latin typeface="Tw Cen MT" panose="020B0602020104020603" pitchFamily="34" charset="0"/>
              </a:rPr>
              <a:t>. </a:t>
            </a:r>
            <a:r>
              <a:rPr lang="en-ID" dirty="0" err="1">
                <a:latin typeface="Tw Cen MT" panose="020B0602020104020603" pitchFamily="34" charset="0"/>
              </a:rPr>
              <a:t>Misalnya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shalat</a:t>
            </a:r>
            <a:r>
              <a:rPr lang="en-ID" dirty="0">
                <a:latin typeface="Tw Cen MT" panose="020B0602020104020603" pitchFamily="34" charset="0"/>
              </a:rPr>
              <a:t> lima </a:t>
            </a:r>
            <a:r>
              <a:rPr lang="en-ID" dirty="0" err="1">
                <a:latin typeface="Tw Cen MT" panose="020B0602020104020603" pitchFamily="34" charset="0"/>
              </a:rPr>
              <a:t>waktu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puasa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ramadhan</a:t>
            </a:r>
            <a:r>
              <a:rPr lang="en-ID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6D27B-8B0B-453C-8051-127348F949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11960" y="1310800"/>
            <a:ext cx="4050656" cy="304260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just"/>
            <a:r>
              <a:rPr lang="en-ID" dirty="0">
                <a:latin typeface="Tw Cen MT" panose="020B0602020104020603" pitchFamily="34" charset="0"/>
              </a:rPr>
              <a:t>Ibadah </a:t>
            </a:r>
            <a:r>
              <a:rPr lang="en-ID" dirty="0" err="1">
                <a:latin typeface="Tw Cen MT" panose="020B0602020104020603" pitchFamily="34" charset="0"/>
              </a:rPr>
              <a:t>ghairu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muwaqqat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ialah</a:t>
            </a:r>
            <a:r>
              <a:rPr lang="en-ID" dirty="0">
                <a:latin typeface="Tw Cen MT" panose="020B0602020104020603" pitchFamily="34" charset="0"/>
              </a:rPr>
              <a:t> ibadah yang </a:t>
            </a:r>
            <a:r>
              <a:rPr lang="en-ID" dirty="0" err="1">
                <a:latin typeface="Tw Cen MT" panose="020B0602020104020603" pitchFamily="34" charset="0"/>
              </a:rPr>
              <a:t>waktu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pelaksaannnya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tidak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tergantung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waktuwaktu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tertentu</a:t>
            </a:r>
            <a:r>
              <a:rPr lang="en-ID" dirty="0">
                <a:latin typeface="Tw Cen MT" panose="020B0602020104020603" pitchFamily="34" charset="0"/>
              </a:rPr>
              <a:t>. </a:t>
            </a:r>
            <a:r>
              <a:rPr lang="en-ID" dirty="0" err="1">
                <a:latin typeface="Tw Cen MT" panose="020B0602020104020603" pitchFamily="34" charset="0"/>
              </a:rPr>
              <a:t>Contoh</a:t>
            </a:r>
            <a:r>
              <a:rPr lang="en-ID" dirty="0">
                <a:latin typeface="Tw Cen MT" panose="020B0602020104020603" pitchFamily="34" charset="0"/>
              </a:rPr>
              <a:t>: </a:t>
            </a:r>
            <a:r>
              <a:rPr lang="en-ID" dirty="0" err="1">
                <a:latin typeface="Tw Cen MT" panose="020B0602020104020603" pitchFamily="34" charset="0"/>
              </a:rPr>
              <a:t>bertasbih</a:t>
            </a:r>
            <a:r>
              <a:rPr lang="en-ID" dirty="0">
                <a:latin typeface="Tw Cen MT" panose="020B0602020104020603" pitchFamily="34" charset="0"/>
              </a:rPr>
              <a:t> dan </a:t>
            </a:r>
            <a:r>
              <a:rPr lang="en-ID" dirty="0" err="1">
                <a:latin typeface="Tw Cen MT" panose="020B0602020104020603" pitchFamily="34" charset="0"/>
              </a:rPr>
              <a:t>berzikir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sedekah</a:t>
            </a:r>
            <a:r>
              <a:rPr lang="en-ID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58C2E-2A48-4623-87C6-CAD68FED46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153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3969-F0E4-4769-BD0E-2C3A6FB7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74" y="358385"/>
            <a:ext cx="7234017" cy="857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Ibadah </a:t>
            </a:r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berdasarkan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 HUKUM</a:t>
            </a:r>
            <a:endParaRPr lang="en-ID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F5F31-10BD-4D8E-A585-8C063D8B8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310800"/>
            <a:ext cx="3489602" cy="30426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just"/>
            <a:r>
              <a:rPr lang="en-ID" dirty="0">
                <a:latin typeface="Tw Cen MT" panose="020B0602020104020603" pitchFamily="34" charset="0"/>
              </a:rPr>
              <a:t>IBADAH </a:t>
            </a:r>
            <a:r>
              <a:rPr lang="en-ID" dirty="0" err="1">
                <a:latin typeface="Tw Cen MT" panose="020B0602020104020603" pitchFamily="34" charset="0"/>
              </a:rPr>
              <a:t>Wajib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ibadah yang </a:t>
            </a:r>
            <a:r>
              <a:rPr lang="en-ID" dirty="0" err="1">
                <a:latin typeface="Tw Cen MT" panose="020B0602020104020603" pitchFamily="34" charset="0"/>
              </a:rPr>
              <a:t>harus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dilaksanakan</a:t>
            </a:r>
            <a:r>
              <a:rPr lang="en-ID" dirty="0">
                <a:latin typeface="Tw Cen MT" panose="020B0602020104020603" pitchFamily="34" charset="0"/>
              </a:rPr>
              <a:t>, APA BILA DITINGGALKAN (TIDAK DILAKUKAN) AKAN </a:t>
            </a:r>
            <a:r>
              <a:rPr lang="en-ID" dirty="0" err="1">
                <a:latin typeface="Tw Cen MT" panose="020B0602020104020603" pitchFamily="34" charset="0"/>
              </a:rPr>
              <a:t>berdosa</a:t>
            </a:r>
            <a:r>
              <a:rPr lang="en-ID" dirty="0">
                <a:latin typeface="Tw Cen MT" panose="020B0602020104020603" pitchFamily="34" charset="0"/>
              </a:rPr>
              <a:t>. </a:t>
            </a:r>
            <a:r>
              <a:rPr lang="en-ID" dirty="0" err="1">
                <a:latin typeface="Tw Cen MT" panose="020B0602020104020603" pitchFamily="34" charset="0"/>
              </a:rPr>
              <a:t>Misalnya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shalat</a:t>
            </a:r>
            <a:r>
              <a:rPr lang="en-ID" dirty="0">
                <a:latin typeface="Tw Cen MT" panose="020B0602020104020603" pitchFamily="34" charset="0"/>
              </a:rPr>
              <a:t> lima </a:t>
            </a:r>
            <a:r>
              <a:rPr lang="en-ID" dirty="0" err="1">
                <a:latin typeface="Tw Cen MT" panose="020B0602020104020603" pitchFamily="34" charset="0"/>
              </a:rPr>
              <a:t>waktu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puasa</a:t>
            </a:r>
            <a:r>
              <a:rPr lang="en-ID" dirty="0">
                <a:latin typeface="Tw Cen MT" panose="020B0602020104020603" pitchFamily="34" charset="0"/>
              </a:rPr>
              <a:t> Ramadhan, dan zakat.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6D27B-8B0B-453C-8051-127348F949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11960" y="1310800"/>
            <a:ext cx="4050656" cy="304260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just"/>
            <a:r>
              <a:rPr lang="en-ID" dirty="0">
                <a:latin typeface="Tw Cen MT" panose="020B0602020104020603" pitchFamily="34" charset="0"/>
              </a:rPr>
              <a:t>Ibadah sunnah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Ibadah yang </a:t>
            </a:r>
            <a:r>
              <a:rPr lang="en-ID" dirty="0" err="1">
                <a:latin typeface="Tw Cen MT" panose="020B0602020104020603" pitchFamily="34" charset="0"/>
              </a:rPr>
              <a:t>dianjurkan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pelaksanaannya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Pelaksananya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memperoleh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pahala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Allah SWT., </a:t>
            </a:r>
            <a:r>
              <a:rPr lang="en-ID" dirty="0" err="1">
                <a:latin typeface="Tw Cen MT" panose="020B0602020104020603" pitchFamily="34" charset="0"/>
              </a:rPr>
              <a:t>namun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bagi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tidak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melaksanakan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tidak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dianggap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berdosa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contohnya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shalat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sunnat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rawatib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sedekah</a:t>
            </a:r>
            <a:r>
              <a:rPr lang="en-ID" dirty="0">
                <a:latin typeface="Tw Cen MT" panose="020B0602020104020603" pitchFamily="34" charset="0"/>
              </a:rPr>
              <a:t>, PUASA SENIN KAMIS DAN LAINNYA.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58C2E-2A48-4623-87C6-CAD68FED46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143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sp>
        <p:nvSpPr>
          <p:cNvPr id="101" name="Google Shape;101;p22"/>
          <p:cNvSpPr txBox="1">
            <a:spLocks noGrp="1"/>
          </p:cNvSpPr>
          <p:nvPr>
            <p:ph type="ctrTitle" idx="4294967295"/>
          </p:nvPr>
        </p:nvSpPr>
        <p:spPr>
          <a:xfrm>
            <a:off x="359532" y="411511"/>
            <a:ext cx="8424936" cy="2160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Syarat-syarat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ibadah</a:t>
            </a:r>
            <a:endParaRPr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3D061-9BDD-4AC9-A9B0-26546C00DA80}"/>
              </a:ext>
            </a:extLst>
          </p:cNvPr>
          <p:cNvSpPr txBox="1"/>
          <p:nvPr/>
        </p:nvSpPr>
        <p:spPr>
          <a:xfrm>
            <a:off x="539552" y="1140589"/>
            <a:ext cx="3636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>
                <a:latin typeface="Tw Cen MT" panose="020B0602020104020603" pitchFamily="34" charset="0"/>
              </a:rPr>
              <a:t>	1. </a:t>
            </a:r>
            <a:r>
              <a:rPr lang="en-ID" dirty="0" err="1">
                <a:latin typeface="Tw Cen MT" panose="020B0602020104020603" pitchFamily="34" charset="0"/>
              </a:rPr>
              <a:t>Ikhlas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karena</a:t>
            </a:r>
            <a:r>
              <a:rPr lang="en-ID" dirty="0">
                <a:latin typeface="Tw Cen MT" panose="020B0602020104020603" pitchFamily="34" charset="0"/>
              </a:rPr>
              <a:t> Allah </a:t>
            </a:r>
            <a:r>
              <a:rPr lang="en-ID" dirty="0" err="1">
                <a:latin typeface="Tw Cen MT" panose="020B0602020104020603" pitchFamily="34" charset="0"/>
              </a:rPr>
              <a:t>menjadi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Syarat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pertama</a:t>
            </a:r>
            <a:r>
              <a:rPr lang="en-ID" dirty="0">
                <a:latin typeface="Tw Cen MT" panose="020B0602020104020603" pitchFamily="34" charset="0"/>
              </a:rPr>
              <a:t>. </a:t>
            </a:r>
            <a:r>
              <a:rPr lang="en-ID" dirty="0" err="1">
                <a:latin typeface="Tw Cen MT" panose="020B0602020104020603" pitchFamily="34" charset="0"/>
              </a:rPr>
              <a:t>Artinya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suatu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perbuatan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dianggap</a:t>
            </a:r>
            <a:r>
              <a:rPr lang="en-ID" dirty="0">
                <a:latin typeface="Tw Cen MT" panose="020B0602020104020603" pitchFamily="34" charset="0"/>
              </a:rPr>
              <a:t> ibadah </a:t>
            </a:r>
            <a:r>
              <a:rPr lang="en-ID" dirty="0" err="1">
                <a:latin typeface="Tw Cen MT" panose="020B0602020104020603" pitchFamily="34" charset="0"/>
              </a:rPr>
              <a:t>jika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dimaksudkan</a:t>
            </a:r>
            <a:r>
              <a:rPr lang="en-ID" dirty="0">
                <a:latin typeface="Tw Cen MT" panose="020B0602020104020603" pitchFamily="34" charset="0"/>
              </a:rPr>
              <a:t> (</a:t>
            </a:r>
            <a:r>
              <a:rPr lang="en-ID" dirty="0" err="1">
                <a:latin typeface="Tw Cen MT" panose="020B0602020104020603" pitchFamily="34" charset="0"/>
              </a:rPr>
              <a:t>diniatkan</a:t>
            </a:r>
            <a:r>
              <a:rPr lang="en-ID" dirty="0">
                <a:latin typeface="Tw Cen MT" panose="020B0602020104020603" pitchFamily="34" charset="0"/>
              </a:rPr>
              <a:t>) </a:t>
            </a:r>
            <a:r>
              <a:rPr lang="en-ID" dirty="0" err="1">
                <a:latin typeface="Tw Cen MT" panose="020B0602020104020603" pitchFamily="34" charset="0"/>
              </a:rPr>
              <a:t>sebagai</a:t>
            </a:r>
            <a:r>
              <a:rPr lang="en-ID" dirty="0">
                <a:latin typeface="Tw Cen MT" panose="020B0602020104020603" pitchFamily="34" charset="0"/>
              </a:rPr>
              <a:t> ibadah. Oleh </a:t>
            </a:r>
            <a:r>
              <a:rPr lang="en-ID" dirty="0" err="1">
                <a:latin typeface="Tw Cen MT" panose="020B0602020104020603" pitchFamily="34" charset="0"/>
              </a:rPr>
              <a:t>karena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itu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setiap</a:t>
            </a:r>
            <a:r>
              <a:rPr lang="en-ID" dirty="0">
                <a:latin typeface="Tw Cen MT" panose="020B0602020104020603" pitchFamily="34" charset="0"/>
              </a:rPr>
              <a:t> ibadah yang </a:t>
            </a:r>
            <a:r>
              <a:rPr lang="en-ID" dirty="0" err="1">
                <a:latin typeface="Tw Cen MT" panose="020B0602020104020603" pitchFamily="34" charset="0"/>
              </a:rPr>
              <a:t>dilakukan</a:t>
            </a:r>
            <a:r>
              <a:rPr lang="en-ID" dirty="0">
                <a:latin typeface="Tw Cen MT" panose="020B0602020104020603" pitchFamily="34" charset="0"/>
              </a:rPr>
              <a:t> oleh </a:t>
            </a:r>
            <a:r>
              <a:rPr lang="en-ID" dirty="0" err="1">
                <a:latin typeface="Tw Cen MT" panose="020B0602020104020603" pitchFamily="34" charset="0"/>
              </a:rPr>
              <a:t>umat</a:t>
            </a:r>
            <a:r>
              <a:rPr lang="en-ID" dirty="0">
                <a:latin typeface="Tw Cen MT" panose="020B0602020104020603" pitchFamily="34" charset="0"/>
              </a:rPr>
              <a:t> Islam </a:t>
            </a:r>
            <a:r>
              <a:rPr lang="en-ID" dirty="0" err="1">
                <a:latin typeface="Tw Cen MT" panose="020B0602020104020603" pitchFamily="34" charset="0"/>
              </a:rPr>
              <a:t>harus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dimulai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niat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membedakan</a:t>
            </a:r>
            <a:r>
              <a:rPr lang="en-ID" dirty="0">
                <a:latin typeface="Tw Cen MT" panose="020B0602020104020603" pitchFamily="34" charset="0"/>
              </a:rPr>
              <a:t> ibadah mana yang </a:t>
            </a:r>
            <a:r>
              <a:rPr lang="en-ID" dirty="0" err="1">
                <a:latin typeface="Tw Cen MT" panose="020B0602020104020603" pitchFamily="34" charset="0"/>
              </a:rPr>
              <a:t>mencari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keridhaan</a:t>
            </a:r>
            <a:r>
              <a:rPr lang="en-ID" dirty="0">
                <a:latin typeface="Tw Cen MT" panose="020B0602020104020603" pitchFamily="34" charset="0"/>
              </a:rPr>
              <a:t> Allah dan mana yang </a:t>
            </a:r>
            <a:r>
              <a:rPr lang="en-ID" dirty="0" err="1">
                <a:latin typeface="Tw Cen MT" panose="020B0602020104020603" pitchFamily="34" charset="0"/>
              </a:rPr>
              <a:t>tidak</a:t>
            </a:r>
            <a:endParaRPr lang="en-ID" dirty="0">
              <a:latin typeface="Tw Cen MT" panose="020B06020201040206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E7DED-B406-4F29-981A-D6FB0EC1D08F}"/>
              </a:ext>
            </a:extLst>
          </p:cNvPr>
          <p:cNvSpPr txBox="1"/>
          <p:nvPr/>
        </p:nvSpPr>
        <p:spPr>
          <a:xfrm>
            <a:off x="4499992" y="1059582"/>
            <a:ext cx="3960440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ID" dirty="0">
                <a:latin typeface="Tw Cen MT" panose="020B0602020104020603" pitchFamily="34" charset="0"/>
              </a:rPr>
              <a:t>	2. </a:t>
            </a:r>
            <a:r>
              <a:rPr lang="en-ID" dirty="0" err="1">
                <a:latin typeface="Tw Cen MT" panose="020B0602020104020603" pitchFamily="34" charset="0"/>
              </a:rPr>
              <a:t>Tidak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Berlawanan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SyariahSyarat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kedua</a:t>
            </a:r>
            <a:r>
              <a:rPr lang="en-ID" dirty="0">
                <a:latin typeface="Tw Cen MT" panose="020B0602020104020603" pitchFamily="34" charset="0"/>
              </a:rPr>
              <a:t>, ibadah </a:t>
            </a:r>
            <a:r>
              <a:rPr lang="en-ID" dirty="0" err="1">
                <a:latin typeface="Tw Cen MT" panose="020B0602020104020603" pitchFamily="34" charset="0"/>
              </a:rPr>
              <a:t>itu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tidak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bertentangan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syariat</a:t>
            </a:r>
            <a:r>
              <a:rPr lang="en-ID" dirty="0">
                <a:latin typeface="Tw Cen MT" panose="020B0602020104020603" pitchFamily="34" charset="0"/>
              </a:rPr>
              <a:t>. Jika </a:t>
            </a:r>
            <a:r>
              <a:rPr lang="en-ID" dirty="0" err="1">
                <a:latin typeface="Tw Cen MT" panose="020B0602020104020603" pitchFamily="34" charset="0"/>
              </a:rPr>
              <a:t>bertentangan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syariat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suatu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perbuatan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tidak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termasuk</a:t>
            </a:r>
            <a:r>
              <a:rPr lang="en-ID" dirty="0">
                <a:latin typeface="Tw Cen MT" panose="020B0602020104020603" pitchFamily="34" charset="0"/>
              </a:rPr>
              <a:t> ibadah </a:t>
            </a:r>
            <a:r>
              <a:rPr lang="en-ID" dirty="0" err="1">
                <a:latin typeface="Tw Cen MT" panose="020B0602020104020603" pitchFamily="34" charset="0"/>
              </a:rPr>
              <a:t>meskipun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didasari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niat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sebagai</a:t>
            </a:r>
            <a:r>
              <a:rPr lang="en-ID" dirty="0">
                <a:latin typeface="Tw Cen MT" panose="020B0602020104020603" pitchFamily="34" charset="0"/>
              </a:rPr>
              <a:t> mana Allah </a:t>
            </a:r>
            <a:r>
              <a:rPr lang="en-ID" dirty="0" err="1">
                <a:latin typeface="Tw Cen MT" panose="020B0602020104020603" pitchFamily="34" charset="0"/>
              </a:rPr>
              <a:t>menegaskan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hal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ini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Dia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berfirman</a:t>
            </a:r>
            <a:r>
              <a:rPr lang="en-ID" dirty="0">
                <a:latin typeface="Tw Cen MT" panose="020B0602020104020603" pitchFamily="34" charset="0"/>
              </a:rPr>
              <a:t>, “ Dan </a:t>
            </a:r>
            <a:r>
              <a:rPr lang="en-ID" dirty="0" err="1">
                <a:latin typeface="Tw Cen MT" panose="020B0602020104020603" pitchFamily="34" charset="0"/>
              </a:rPr>
              <a:t>janganlah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kamu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mencampuradukkan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hak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batil</a:t>
            </a:r>
            <a:r>
              <a:rPr lang="en-ID" dirty="0">
                <a:latin typeface="Tw Cen MT" panose="020B0602020104020603" pitchFamily="34" charset="0"/>
              </a:rPr>
              <a:t> dan (</a:t>
            </a:r>
            <a:r>
              <a:rPr lang="en-ID" dirty="0" err="1">
                <a:latin typeface="Tw Cen MT" panose="020B0602020104020603" pitchFamily="34" charset="0"/>
              </a:rPr>
              <a:t>jangan</a:t>
            </a:r>
            <a:r>
              <a:rPr lang="en-ID" dirty="0">
                <a:latin typeface="Tw Cen MT" panose="020B0602020104020603" pitchFamily="34" charset="0"/>
              </a:rPr>
              <a:t>) </a:t>
            </a:r>
            <a:r>
              <a:rPr lang="en-ID" dirty="0" err="1">
                <a:latin typeface="Tw Cen MT" panose="020B0602020104020603" pitchFamily="34" charset="0"/>
              </a:rPr>
              <a:t>menyembunyikan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hak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sedang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kamu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mengetahuinya</a:t>
            </a:r>
            <a:r>
              <a:rPr lang="en-ID" dirty="0">
                <a:latin typeface="Tw Cen MT" panose="020B0602020104020603" pitchFamily="34" charset="0"/>
              </a:rPr>
              <a:t> .” (QS. Al Baqarah: 42)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 idx="4294967295"/>
          </p:nvPr>
        </p:nvSpPr>
        <p:spPr>
          <a:xfrm>
            <a:off x="1475656" y="123478"/>
            <a:ext cx="56261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Tujuan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Ibadah</a:t>
            </a:r>
            <a:endParaRPr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8748464" y="4803998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4;p24"/>
          <p:cNvSpPr txBox="1">
            <a:spLocks/>
          </p:cNvSpPr>
          <p:nvPr/>
        </p:nvSpPr>
        <p:spPr>
          <a:xfrm>
            <a:off x="467544" y="1141449"/>
            <a:ext cx="8002721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/>
            <a:r>
              <a:rPr lang="en-US" sz="1600" dirty="0">
                <a:latin typeface="Tw Cen MT" panose="020B0602020104020603" pitchFamily="34" charset="0"/>
              </a:rPr>
              <a:t>	Allah SWT </a:t>
            </a:r>
            <a:r>
              <a:rPr lang="en-US" sz="1600" dirty="0" err="1">
                <a:latin typeface="Tw Cen MT" panose="020B0602020104020603" pitchFamily="34" charset="0"/>
              </a:rPr>
              <a:t>menciptakan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manusia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dengan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sebaik-baiknya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penciptaan</a:t>
            </a:r>
            <a:r>
              <a:rPr lang="en-US" sz="1600" dirty="0">
                <a:latin typeface="Tw Cen MT" panose="020B0602020104020603" pitchFamily="34" charset="0"/>
              </a:rPr>
              <a:t>. </a:t>
            </a:r>
            <a:r>
              <a:rPr lang="en-US" sz="1600" dirty="0" err="1">
                <a:latin typeface="Tw Cen MT" panose="020B0602020104020603" pitchFamily="34" charset="0"/>
              </a:rPr>
              <a:t>Bahkan</a:t>
            </a:r>
            <a:r>
              <a:rPr lang="en-US" sz="1600" dirty="0">
                <a:latin typeface="Tw Cen MT" panose="020B0602020104020603" pitchFamily="34" charset="0"/>
              </a:rPr>
              <a:t> Allah </a:t>
            </a:r>
            <a:r>
              <a:rPr lang="en-US" sz="1600" dirty="0" err="1">
                <a:latin typeface="Tw Cen MT" panose="020B0602020104020603" pitchFamily="34" charset="0"/>
              </a:rPr>
              <a:t>menanugerahkan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akal</a:t>
            </a:r>
            <a:r>
              <a:rPr lang="en-US" sz="1600" dirty="0">
                <a:latin typeface="Tw Cen MT" panose="020B0602020104020603" pitchFamily="34" charset="0"/>
              </a:rPr>
              <a:t> pada </a:t>
            </a:r>
            <a:r>
              <a:rPr lang="en-US" sz="1600" dirty="0" err="1">
                <a:latin typeface="Tw Cen MT" panose="020B0602020104020603" pitchFamily="34" charset="0"/>
              </a:rPr>
              <a:t>manusia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untuk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membedakan</a:t>
            </a:r>
            <a:r>
              <a:rPr lang="en-US" sz="1600" dirty="0">
                <a:latin typeface="Tw Cen MT" panose="020B0602020104020603" pitchFamily="34" charset="0"/>
              </a:rPr>
              <a:t> mana yang </a:t>
            </a:r>
            <a:r>
              <a:rPr lang="en-US" sz="1600" dirty="0" err="1">
                <a:latin typeface="Tw Cen MT" panose="020B0602020104020603" pitchFamily="34" charset="0"/>
              </a:rPr>
              <a:t>benar</a:t>
            </a:r>
            <a:r>
              <a:rPr lang="en-US" sz="1600" dirty="0">
                <a:latin typeface="Tw Cen MT" panose="020B0602020104020603" pitchFamily="34" charset="0"/>
              </a:rPr>
              <a:t> dan yang </a:t>
            </a:r>
            <a:r>
              <a:rPr lang="en-US" sz="1600" dirty="0" err="1">
                <a:latin typeface="Tw Cen MT" panose="020B0602020104020603" pitchFamily="34" charset="0"/>
              </a:rPr>
              <a:t>batil</a:t>
            </a:r>
            <a:r>
              <a:rPr lang="en-US" sz="1600" dirty="0">
                <a:latin typeface="Tw Cen MT" panose="020B0602020104020603" pitchFamily="34" charset="0"/>
              </a:rPr>
              <a:t>. </a:t>
            </a:r>
            <a:r>
              <a:rPr lang="en-US" sz="1600" dirty="0" err="1">
                <a:latin typeface="Tw Cen MT" panose="020B0602020104020603" pitchFamily="34" charset="0"/>
              </a:rPr>
              <a:t>Dengan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keistimewaan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tersebut</a:t>
            </a:r>
            <a:r>
              <a:rPr lang="en-US" sz="1600" dirty="0">
                <a:latin typeface="Tw Cen MT" panose="020B0602020104020603" pitchFamily="34" charset="0"/>
              </a:rPr>
              <a:t>, </a:t>
            </a:r>
            <a:r>
              <a:rPr lang="en-US" sz="1600" dirty="0" err="1">
                <a:latin typeface="Tw Cen MT" panose="020B0602020104020603" pitchFamily="34" charset="0"/>
              </a:rPr>
              <a:t>manusia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diberikan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dua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tujuan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untuk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menjalani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hidup</a:t>
            </a:r>
            <a:r>
              <a:rPr lang="en-US" sz="1600" dirty="0">
                <a:latin typeface="Tw Cen MT" panose="020B0602020104020603" pitchFamily="34" charset="0"/>
              </a:rPr>
              <a:t> di dunia. Yang </a:t>
            </a:r>
            <a:r>
              <a:rPr lang="en-US" sz="1600" dirty="0" err="1">
                <a:latin typeface="Tw Cen MT" panose="020B0602020104020603" pitchFamily="34" charset="0"/>
              </a:rPr>
              <a:t>pertama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yaitu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beribadah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secara</a:t>
            </a:r>
            <a:r>
              <a:rPr lang="en-US" sz="1600" dirty="0">
                <a:latin typeface="Tw Cen MT" panose="020B0602020104020603" pitchFamily="34" charset="0"/>
              </a:rPr>
              <a:t> total </a:t>
            </a:r>
            <a:r>
              <a:rPr lang="en-US" sz="1600" dirty="0" err="1">
                <a:latin typeface="Tw Cen MT" panose="020B0602020104020603" pitchFamily="34" charset="0"/>
              </a:rPr>
              <a:t>kepada</a:t>
            </a:r>
            <a:r>
              <a:rPr lang="en-US" sz="1600" dirty="0">
                <a:latin typeface="Tw Cen MT" panose="020B0602020104020603" pitchFamily="34" charset="0"/>
              </a:rPr>
              <a:t> Allah SWT. Dimana Allah SWT </a:t>
            </a:r>
            <a:r>
              <a:rPr lang="en-US" sz="1600" dirty="0" err="1">
                <a:latin typeface="Tw Cen MT" panose="020B0602020104020603" pitchFamily="34" charset="0"/>
              </a:rPr>
              <a:t>berfirman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dalam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surat</a:t>
            </a:r>
            <a:r>
              <a:rPr lang="en-US" sz="1600" dirty="0">
                <a:latin typeface="Tw Cen MT" panose="020B0602020104020603" pitchFamily="34" charset="0"/>
              </a:rPr>
              <a:t> adz-</a:t>
            </a:r>
            <a:r>
              <a:rPr lang="en-US" sz="1600" dirty="0" err="1">
                <a:latin typeface="Tw Cen MT" panose="020B0602020104020603" pitchFamily="34" charset="0"/>
              </a:rPr>
              <a:t>dzariyat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ayat</a:t>
            </a:r>
            <a:r>
              <a:rPr lang="en-US" sz="1600" dirty="0">
                <a:latin typeface="Tw Cen MT" panose="020B0602020104020603" pitchFamily="34" charset="0"/>
              </a:rPr>
              <a:t> 56 yang </a:t>
            </a:r>
            <a:r>
              <a:rPr lang="en-US" sz="1600" dirty="0" err="1">
                <a:latin typeface="Tw Cen MT" panose="020B0602020104020603" pitchFamily="34" charset="0"/>
              </a:rPr>
              <a:t>artinya</a:t>
            </a:r>
            <a:r>
              <a:rPr lang="en-US" sz="1600" dirty="0">
                <a:latin typeface="Tw Cen MT" panose="020B0602020104020603" pitchFamily="34" charset="0"/>
              </a:rPr>
              <a:t> “Dan Aku </a:t>
            </a:r>
            <a:r>
              <a:rPr lang="en-US" sz="1600" dirty="0" err="1">
                <a:latin typeface="Tw Cen MT" panose="020B0602020104020603" pitchFamily="34" charset="0"/>
              </a:rPr>
              <a:t>tidak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menciptakan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jin</a:t>
            </a:r>
            <a:r>
              <a:rPr lang="en-US" sz="1600" dirty="0">
                <a:latin typeface="Tw Cen MT" panose="020B0602020104020603" pitchFamily="34" charset="0"/>
              </a:rPr>
              <a:t> dan </a:t>
            </a:r>
            <a:r>
              <a:rPr lang="en-US" sz="1600" dirty="0" err="1">
                <a:latin typeface="Tw Cen MT" panose="020B0602020104020603" pitchFamily="34" charset="0"/>
              </a:rPr>
              <a:t>manusia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melainkan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supaya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mereka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mengabdi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kepada</a:t>
            </a:r>
            <a:r>
              <a:rPr lang="en-US" sz="1600" dirty="0">
                <a:latin typeface="Tw Cen MT" panose="020B0602020104020603" pitchFamily="34" charset="0"/>
              </a:rPr>
              <a:t>-Ku”. </a:t>
            </a:r>
            <a:r>
              <a:rPr lang="en-US" sz="1600" dirty="0" err="1">
                <a:latin typeface="Tw Cen MT" panose="020B0602020104020603" pitchFamily="34" charset="0"/>
              </a:rPr>
              <a:t>Makna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dari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ayat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tersebut</a:t>
            </a:r>
            <a:r>
              <a:rPr lang="en-US" sz="1600" dirty="0">
                <a:latin typeface="Tw Cen MT" panose="020B0602020104020603" pitchFamily="34" charset="0"/>
              </a:rPr>
              <a:t>, </a:t>
            </a:r>
            <a:r>
              <a:rPr lang="en-US" sz="1600" dirty="0" err="1">
                <a:latin typeface="Tw Cen MT" panose="020B0602020104020603" pitchFamily="34" charset="0"/>
              </a:rPr>
              <a:t>bahwa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tujuan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dari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penciptaan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manusia</a:t>
            </a:r>
            <a:r>
              <a:rPr lang="en-US" sz="1600" dirty="0">
                <a:latin typeface="Tw Cen MT" panose="020B0602020104020603" pitchFamily="34" charset="0"/>
              </a:rPr>
              <a:t> dan </a:t>
            </a:r>
            <a:r>
              <a:rPr lang="en-US" sz="1600" dirty="0" err="1">
                <a:latin typeface="Tw Cen MT" panose="020B0602020104020603" pitchFamily="34" charset="0"/>
              </a:rPr>
              <a:t>jin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yaitu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untuk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mengabdikan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diri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kepada</a:t>
            </a:r>
            <a:r>
              <a:rPr lang="en-US" sz="1600" dirty="0">
                <a:latin typeface="Tw Cen MT" panose="020B0602020104020603" pitchFamily="34" charset="0"/>
              </a:rPr>
              <a:t> Allah SWT. Ibadah </a:t>
            </a:r>
            <a:r>
              <a:rPr lang="en-US" sz="1600" dirty="0" err="1">
                <a:latin typeface="Tw Cen MT" panose="020B0602020104020603" pitchFamily="34" charset="0"/>
              </a:rPr>
              <a:t>merupakan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pengabdian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seorang</a:t>
            </a:r>
            <a:r>
              <a:rPr lang="en-US" sz="1600" dirty="0">
                <a:latin typeface="Tw Cen MT" panose="020B0602020104020603" pitchFamily="34" charset="0"/>
              </a:rPr>
              <a:t> hamba </a:t>
            </a:r>
            <a:r>
              <a:rPr lang="en-US" sz="1600" dirty="0" err="1">
                <a:latin typeface="Tw Cen MT" panose="020B0602020104020603" pitchFamily="34" charset="0"/>
              </a:rPr>
              <a:t>kepada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Tuhannya</a:t>
            </a:r>
            <a:r>
              <a:rPr lang="en-US" sz="1600" dirty="0">
                <a:latin typeface="Tw Cen MT" panose="020B0602020104020603" pitchFamily="34" charset="0"/>
              </a:rPr>
              <a:t>. Dimana </a:t>
            </a:r>
            <a:r>
              <a:rPr lang="en-US" sz="1600" dirty="0" err="1">
                <a:latin typeface="Tw Cen MT" panose="020B0602020104020603" pitchFamily="34" charset="0"/>
              </a:rPr>
              <a:t>puncak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dari</a:t>
            </a:r>
            <a:r>
              <a:rPr lang="en-US" sz="1600" dirty="0">
                <a:latin typeface="Tw Cen MT" panose="020B0602020104020603" pitchFamily="34" charset="0"/>
              </a:rPr>
              <a:t> ibadah </a:t>
            </a:r>
            <a:r>
              <a:rPr lang="en-US" sz="1600" dirty="0" err="1">
                <a:latin typeface="Tw Cen MT" panose="020B0602020104020603" pitchFamily="34" charset="0"/>
              </a:rPr>
              <a:t>adalah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ketika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seorang</a:t>
            </a:r>
            <a:r>
              <a:rPr lang="en-US" sz="1600" dirty="0">
                <a:latin typeface="Tw Cen MT" panose="020B0602020104020603" pitchFamily="34" charset="0"/>
              </a:rPr>
              <a:t> hamba </a:t>
            </a:r>
            <a:r>
              <a:rPr lang="en-US" sz="1600" dirty="0" err="1">
                <a:latin typeface="Tw Cen MT" panose="020B0602020104020603" pitchFamily="34" charset="0"/>
              </a:rPr>
              <a:t>mendapatkan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ridho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dari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Tuhannya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20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 idx="4294967295"/>
          </p:nvPr>
        </p:nvSpPr>
        <p:spPr>
          <a:xfrm>
            <a:off x="1475656" y="123478"/>
            <a:ext cx="56261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Tujuan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Ibadah</a:t>
            </a:r>
            <a:endParaRPr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8748464" y="4803998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4;p24"/>
          <p:cNvSpPr txBox="1">
            <a:spLocks/>
          </p:cNvSpPr>
          <p:nvPr/>
        </p:nvSpPr>
        <p:spPr>
          <a:xfrm>
            <a:off x="349662" y="3735836"/>
            <a:ext cx="8326794" cy="83027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2750" indent="-285750">
              <a:buFont typeface="Arial" pitchFamily="34" charset="0"/>
              <a:buChar char="•"/>
            </a:pPr>
            <a:r>
              <a:rPr lang="en-US" dirty="0" err="1">
                <a:latin typeface="Tw Cen MT" panose="020B0602020104020603" pitchFamily="34" charset="0"/>
              </a:rPr>
              <a:t>Mengharapkan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ampunan</a:t>
            </a:r>
            <a:r>
              <a:rPr lang="en-US" dirty="0">
                <a:latin typeface="Tw Cen MT" panose="020B0602020104020603" pitchFamily="34" charset="0"/>
              </a:rPr>
              <a:t> dan </a:t>
            </a:r>
            <a:r>
              <a:rPr lang="en-US" dirty="0" err="1">
                <a:latin typeface="Tw Cen MT" panose="020B0602020104020603" pitchFamily="34" charset="0"/>
              </a:rPr>
              <a:t>surganya</a:t>
            </a:r>
            <a:r>
              <a:rPr lang="en-US" dirty="0">
                <a:latin typeface="Tw Cen MT" panose="020B0602020104020603" pitchFamily="34" charset="0"/>
              </a:rPr>
              <a:t> Allah</a:t>
            </a:r>
          </a:p>
          <a:p>
            <a:pPr marL="412750" indent="-285750">
              <a:buFont typeface="Arial" pitchFamily="34" charset="0"/>
              <a:buChar char="•"/>
            </a:pPr>
            <a:endParaRPr lang="en-US" dirty="0">
              <a:latin typeface="Tw Cen MT" panose="020B0602020104020603" pitchFamily="34" charset="0"/>
            </a:endParaRPr>
          </a:p>
          <a:p>
            <a:pPr marL="412750" lvl="0" indent="-285750">
              <a:buFont typeface="Arial" pitchFamily="34" charset="0"/>
              <a:buChar char="•"/>
            </a:pPr>
            <a:r>
              <a:rPr lang="en-US" dirty="0" err="1">
                <a:latin typeface="Tw Cen MT" panose="020B0602020104020603" pitchFamily="34" charset="0"/>
              </a:rPr>
              <a:t>Menyerahkan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urusan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kepada</a:t>
            </a:r>
            <a:r>
              <a:rPr lang="en-US" dirty="0">
                <a:latin typeface="Tw Cen MT" panose="020B0602020104020603" pitchFamily="34" charset="0"/>
              </a:rPr>
              <a:t> Allah (</a:t>
            </a:r>
            <a:r>
              <a:rPr lang="en-US" dirty="0" err="1">
                <a:latin typeface="Tw Cen MT" panose="020B0602020104020603" pitchFamily="34" charset="0"/>
              </a:rPr>
              <a:t>tawakkal</a:t>
            </a:r>
            <a:r>
              <a:rPr lang="en-US" dirty="0">
                <a:latin typeface="Tw Cen MT" panose="020B0602020104020603" pitchFamily="34" charset="0"/>
              </a:rPr>
              <a:t>).</a:t>
            </a:r>
          </a:p>
          <a:p>
            <a:pPr marL="127000"/>
            <a:endParaRPr lang="en-US" dirty="0"/>
          </a:p>
        </p:txBody>
      </p:sp>
      <p:sp>
        <p:nvSpPr>
          <p:cNvPr id="13" name="Google Shape;124;p24"/>
          <p:cNvSpPr txBox="1">
            <a:spLocks/>
          </p:cNvSpPr>
          <p:nvPr/>
        </p:nvSpPr>
        <p:spPr>
          <a:xfrm>
            <a:off x="349662" y="1027982"/>
            <a:ext cx="8326794" cy="139771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9900" indent="-342900">
              <a:buFont typeface="Arial" pitchFamily="34" charset="0"/>
              <a:buChar char="•"/>
            </a:pPr>
            <a:r>
              <a:rPr lang="en-US" dirty="0" err="1">
                <a:latin typeface="Tw Cen MT" panose="020B0602020104020603" pitchFamily="34" charset="0"/>
              </a:rPr>
              <a:t>Memenuhi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kewajiban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manusia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kepada</a:t>
            </a:r>
            <a:r>
              <a:rPr lang="en-US" dirty="0">
                <a:latin typeface="Tw Cen MT" panose="020B0602020104020603" pitchFamily="34" charset="0"/>
              </a:rPr>
              <a:t> Allah, </a:t>
            </a:r>
            <a:r>
              <a:rPr lang="en-US" dirty="0" err="1">
                <a:latin typeface="Tw Cen MT" panose="020B0602020104020603" pitchFamily="34" charset="0"/>
              </a:rPr>
              <a:t>sebab</a:t>
            </a:r>
            <a:r>
              <a:rPr lang="en-US" dirty="0">
                <a:latin typeface="Tw Cen MT" panose="020B0602020104020603" pitchFamily="34" charset="0"/>
              </a:rPr>
              <a:t> Allah </a:t>
            </a:r>
            <a:r>
              <a:rPr lang="en-US" dirty="0" err="1">
                <a:latin typeface="Tw Cen MT" panose="020B0602020104020603" pitchFamily="34" charset="0"/>
              </a:rPr>
              <a:t>menciptakan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manusia</a:t>
            </a:r>
            <a:r>
              <a:rPr lang="en-US" dirty="0">
                <a:latin typeface="Tw Cen MT" panose="020B0602020104020603" pitchFamily="34" charset="0"/>
              </a:rPr>
              <a:t> di dunia </a:t>
            </a:r>
            <a:r>
              <a:rPr lang="en-US" dirty="0" err="1">
                <a:latin typeface="Tw Cen MT" panose="020B0602020104020603" pitchFamily="34" charset="0"/>
              </a:rPr>
              <a:t>ini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hanya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diperintahkan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untuk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menjalankan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segala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sesuatu</a:t>
            </a:r>
            <a:r>
              <a:rPr lang="en-US" dirty="0">
                <a:latin typeface="Tw Cen MT" panose="020B0602020104020603" pitchFamily="34" charset="0"/>
              </a:rPr>
              <a:t> yang </a:t>
            </a:r>
            <a:r>
              <a:rPr lang="en-US" dirty="0" err="1">
                <a:latin typeface="Tw Cen MT" panose="020B0602020104020603" pitchFamily="34" charset="0"/>
              </a:rPr>
              <a:t>diperintahkan</a:t>
            </a:r>
            <a:r>
              <a:rPr lang="en-US" dirty="0">
                <a:latin typeface="Tw Cen MT" panose="020B0602020104020603" pitchFamily="34" charset="0"/>
              </a:rPr>
              <a:t> oleh Allah</a:t>
            </a:r>
          </a:p>
          <a:p>
            <a:pPr marL="127000"/>
            <a:endParaRPr lang="en-US" dirty="0">
              <a:latin typeface="Tw Cen MT" panose="020B0602020104020603" pitchFamily="34" charset="0"/>
            </a:endParaRPr>
          </a:p>
          <a:p>
            <a:pPr marL="469900" indent="-342900">
              <a:buFont typeface="Arial" pitchFamily="34" charset="0"/>
              <a:buChar char="•"/>
            </a:pPr>
            <a:r>
              <a:rPr lang="en-US" dirty="0" err="1">
                <a:latin typeface="Tw Cen MT" panose="020B0602020104020603" pitchFamily="34" charset="0"/>
              </a:rPr>
              <a:t>Mendekatkan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diri</a:t>
            </a:r>
            <a:r>
              <a:rPr lang="en-US" dirty="0">
                <a:latin typeface="Tw Cen MT" panose="020B0602020104020603" pitchFamily="34" charset="0"/>
              </a:rPr>
              <a:t> dan </a:t>
            </a:r>
            <a:r>
              <a:rPr lang="en-US" dirty="0" err="1">
                <a:latin typeface="Tw Cen MT" panose="020B0602020104020603" pitchFamily="34" charset="0"/>
              </a:rPr>
              <a:t>mencari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ridha</a:t>
            </a:r>
            <a:r>
              <a:rPr lang="en-US" dirty="0">
                <a:latin typeface="Tw Cen MT" panose="020B0602020104020603" pitchFamily="34" charset="0"/>
              </a:rPr>
              <a:t> Allah</a:t>
            </a:r>
          </a:p>
          <a:p>
            <a:pPr marL="127000"/>
            <a:endParaRPr lang="en-US" dirty="0">
              <a:latin typeface="Tw Cen MT" panose="020B0602020104020603" pitchFamily="34" charset="0"/>
            </a:endParaRPr>
          </a:p>
          <a:p>
            <a:pPr marL="469900" lvl="0" indent="-342900">
              <a:buFont typeface="Arial" pitchFamily="34" charset="0"/>
              <a:buChar char="•"/>
            </a:pPr>
            <a:r>
              <a:rPr lang="en-US" dirty="0" err="1">
                <a:latin typeface="Tw Cen MT" panose="020B0602020104020603" pitchFamily="34" charset="0"/>
              </a:rPr>
              <a:t>Tujuan</a:t>
            </a:r>
            <a:r>
              <a:rPr lang="en-US" dirty="0">
                <a:latin typeface="Tw Cen MT" panose="020B0602020104020603" pitchFamily="34" charset="0"/>
              </a:rPr>
              <a:t> lain </a:t>
            </a:r>
            <a:r>
              <a:rPr lang="en-US" dirty="0" err="1">
                <a:latin typeface="Tw Cen MT" panose="020B0602020104020603" pitchFamily="34" charset="0"/>
              </a:rPr>
              <a:t>dari</a:t>
            </a:r>
            <a:r>
              <a:rPr lang="en-US" dirty="0">
                <a:latin typeface="Tw Cen MT" panose="020B0602020104020603" pitchFamily="34" charset="0"/>
              </a:rPr>
              <a:t> ibadah </a:t>
            </a:r>
            <a:r>
              <a:rPr lang="en-US" dirty="0" err="1">
                <a:latin typeface="Tw Cen MT" panose="020B0602020104020603" pitchFamily="34" charset="0"/>
              </a:rPr>
              <a:t>adalah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ketaqwaan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hati</a:t>
            </a:r>
            <a:r>
              <a:rPr lang="en-US" dirty="0">
                <a:latin typeface="Tw Cen MT" panose="020B0602020104020603" pitchFamily="34" charset="0"/>
              </a:rPr>
              <a:t>. </a:t>
            </a:r>
          </a:p>
          <a:p>
            <a:pPr marL="469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4" name="Google Shape;124;p24"/>
          <p:cNvSpPr txBox="1">
            <a:spLocks/>
          </p:cNvSpPr>
          <p:nvPr/>
        </p:nvSpPr>
        <p:spPr>
          <a:xfrm>
            <a:off x="483730" y="2449654"/>
            <a:ext cx="8208912" cy="129817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Agar </a:t>
            </a:r>
            <a:r>
              <a:rPr lang="en-US" dirty="0" err="1">
                <a:latin typeface="Tw Cen MT" panose="020B0602020104020603" pitchFamily="34" charset="0"/>
              </a:rPr>
              <a:t>kita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merasakan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pengawasan</a:t>
            </a:r>
            <a:r>
              <a:rPr lang="en-US" dirty="0">
                <a:latin typeface="Tw Cen MT" panose="020B0602020104020603" pitchFamily="34" charset="0"/>
              </a:rPr>
              <a:t> Allah, </a:t>
            </a:r>
            <a:r>
              <a:rPr lang="en-US" dirty="0" err="1">
                <a:latin typeface="Tw Cen MT" panose="020B0602020104020603" pitchFamily="34" charset="0"/>
              </a:rPr>
              <a:t>sehingga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seseorang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merasa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takut</a:t>
            </a:r>
            <a:r>
              <a:rPr lang="en-US" dirty="0">
                <a:latin typeface="Tw Cen MT" panose="020B0602020104020603" pitchFamily="34" charset="0"/>
              </a:rPr>
              <a:t> dan </a:t>
            </a:r>
            <a:r>
              <a:rPr lang="en-US" dirty="0" err="1">
                <a:latin typeface="Tw Cen MT" panose="020B0602020104020603" pitchFamily="34" charset="0"/>
              </a:rPr>
              <a:t>malu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dalam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berbuat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maksiat</a:t>
            </a:r>
            <a:r>
              <a:rPr lang="en-US" dirty="0">
                <a:latin typeface="Tw Cen MT" panose="020B0602020104020603" pitchFamily="34" charset="0"/>
              </a:rPr>
              <a:t> dan </a:t>
            </a:r>
            <a:r>
              <a:rPr lang="en-US" dirty="0" err="1">
                <a:latin typeface="Tw Cen MT" panose="020B0602020104020603" pitchFamily="34" charset="0"/>
              </a:rPr>
              <a:t>dosa</a:t>
            </a:r>
            <a:r>
              <a:rPr lang="en-US" dirty="0">
                <a:latin typeface="Tw Cen MT" panose="020B0602020104020603" pitchFamily="34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latin typeface="Tw Cen MT" panose="020B0602020104020603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>
                <a:latin typeface="Tw Cen MT" panose="020B0602020104020603" pitchFamily="34" charset="0"/>
              </a:rPr>
              <a:t>Mendapatkan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ganjaran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pahala</a:t>
            </a:r>
            <a:r>
              <a:rPr lang="en-US" dirty="0">
                <a:latin typeface="Tw Cen MT" panose="020B0602020104020603" pitchFamily="34" charset="0"/>
              </a:rPr>
              <a:t> yang </a:t>
            </a:r>
            <a:r>
              <a:rPr lang="en-US" dirty="0" err="1">
                <a:latin typeface="Tw Cen MT" panose="020B0602020104020603" pitchFamily="34" charset="0"/>
              </a:rPr>
              <a:t>berlipat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ganda</a:t>
            </a:r>
            <a:r>
              <a:rPr lang="en-US" dirty="0">
                <a:latin typeface="Tw Cen MT" panose="020B0602020104020603" pitchFamily="34" charset="0"/>
              </a:rPr>
              <a:t> yang </a:t>
            </a:r>
            <a:r>
              <a:rPr lang="en-US" dirty="0" err="1">
                <a:latin typeface="Tw Cen MT" panose="020B0602020104020603" pitchFamily="34" charset="0"/>
              </a:rPr>
              <a:t>senantiasa</a:t>
            </a:r>
            <a:r>
              <a:rPr lang="en-US" dirty="0">
                <a:latin typeface="Tw Cen MT" panose="020B0602020104020603" pitchFamily="34" charset="0"/>
              </a:rPr>
              <a:t> Allah </a:t>
            </a:r>
            <a:r>
              <a:rPr lang="en-US" dirty="0" err="1">
                <a:latin typeface="Tw Cen MT" panose="020B0602020104020603" pitchFamily="34" charset="0"/>
              </a:rPr>
              <a:t>janjikan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kepada</a:t>
            </a:r>
            <a:r>
              <a:rPr lang="en-US" dirty="0">
                <a:latin typeface="Tw Cen MT" panose="020B0602020104020603" pitchFamily="34" charset="0"/>
              </a:rPr>
              <a:t> orang-orang </a:t>
            </a:r>
            <a:r>
              <a:rPr lang="en-US" dirty="0" err="1">
                <a:latin typeface="Tw Cen MT" panose="020B0602020104020603" pitchFamily="34" charset="0"/>
              </a:rPr>
              <a:t>mukmin</a:t>
            </a:r>
            <a:r>
              <a:rPr lang="en-US" dirty="0">
                <a:latin typeface="Tw Cen MT" panose="020B0602020104020603" pitchFamily="34" charset="0"/>
              </a:rPr>
              <a:t> yang </a:t>
            </a:r>
            <a:r>
              <a:rPr lang="en-US" dirty="0" err="1">
                <a:latin typeface="Tw Cen MT" panose="020B0602020104020603" pitchFamily="34" charset="0"/>
              </a:rPr>
              <a:t>beribadah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kepada-Nya</a:t>
            </a:r>
            <a:r>
              <a:rPr lang="en-US" dirty="0"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177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27584" y="483518"/>
            <a:ext cx="716200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Manfaat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Beribadah</a:t>
            </a:r>
            <a:endParaRPr lang="en-US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" name="Google Shape;124;p24"/>
          <p:cNvSpPr txBox="1">
            <a:spLocks/>
          </p:cNvSpPr>
          <p:nvPr/>
        </p:nvSpPr>
        <p:spPr>
          <a:xfrm>
            <a:off x="827584" y="1570335"/>
            <a:ext cx="6009795" cy="223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2750" indent="-285750">
              <a:buFont typeface="Arial" pitchFamily="34" charset="0"/>
              <a:buChar char="•"/>
            </a:pPr>
            <a:r>
              <a:rPr lang="en-US" sz="2000" dirty="0" err="1">
                <a:latin typeface="Tw Cen MT" panose="020B0602020104020603" pitchFamily="34" charset="0"/>
              </a:rPr>
              <a:t>Membuat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seseorang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dapat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merasakan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manisnya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beriman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dengan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menajalankan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ibadah</a:t>
            </a:r>
            <a:r>
              <a:rPr lang="en-US" sz="2000" dirty="0">
                <a:latin typeface="Tw Cen MT" panose="020B0602020104020603" pitchFamily="34" charset="0"/>
              </a:rPr>
              <a:t>. </a:t>
            </a:r>
          </a:p>
          <a:p>
            <a:pPr marL="412750" indent="-285750">
              <a:buFont typeface="Arial" pitchFamily="34" charset="0"/>
              <a:buChar char="•"/>
            </a:pPr>
            <a:r>
              <a:rPr lang="en-US" sz="2000" dirty="0" err="1">
                <a:latin typeface="Tw Cen MT" panose="020B0602020104020603" pitchFamily="34" charset="0"/>
              </a:rPr>
              <a:t>Menyebabkan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kedekatan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hati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kepada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kebenaran</a:t>
            </a:r>
            <a:r>
              <a:rPr lang="en-US" sz="2000" dirty="0">
                <a:latin typeface="Tw Cen MT" panose="020B0602020104020603" pitchFamily="34" charset="0"/>
              </a:rPr>
              <a:t>.</a:t>
            </a:r>
          </a:p>
          <a:p>
            <a:pPr marL="412750" indent="-285750">
              <a:buFont typeface="Arial" pitchFamily="34" charset="0"/>
              <a:buChar char="•"/>
            </a:pPr>
            <a:r>
              <a:rPr lang="en-US" sz="2000" dirty="0" err="1">
                <a:latin typeface="Tw Cen MT" panose="020B0602020104020603" pitchFamily="34" charset="0"/>
              </a:rPr>
              <a:t>Memperoleh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ketenangan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hati</a:t>
            </a:r>
            <a:r>
              <a:rPr lang="en-US" sz="2000" dirty="0">
                <a:latin typeface="Tw Cen MT" panose="020B0602020104020603" pitchFamily="34" charset="0"/>
              </a:rPr>
              <a:t>.</a:t>
            </a:r>
          </a:p>
          <a:p>
            <a:pPr marL="412750" indent="-285750">
              <a:buFont typeface="Arial" pitchFamily="34" charset="0"/>
              <a:buChar char="•"/>
            </a:pPr>
            <a:r>
              <a:rPr lang="en-US" sz="2000" dirty="0" err="1">
                <a:latin typeface="Tw Cen MT" panose="020B0602020104020603" pitchFamily="34" charset="0"/>
              </a:rPr>
              <a:t>Memperoleh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kemudahan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urusan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dan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rezeki</a:t>
            </a:r>
            <a:endParaRPr lang="en-US" sz="2000" dirty="0">
              <a:latin typeface="Tw Cen MT" panose="020B0602020104020603" pitchFamily="34" charset="0"/>
            </a:endParaRPr>
          </a:p>
          <a:p>
            <a:pPr marL="127000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A6421-25A8-4E6A-A1E8-AF31829E6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1" y="267494"/>
            <a:ext cx="7796030" cy="3768917"/>
          </a:xfrm>
        </p:spPr>
        <p:txBody>
          <a:bodyPr/>
          <a:lstStyle/>
          <a:p>
            <a:r>
              <a:rPr lang="en-ID" dirty="0"/>
              <a:t>	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Manfaat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lain yang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akan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diperoleh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dari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ibadah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seorang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manusia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adalah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akan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mendapat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ridha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allah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Bagi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seorang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muslim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yang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taat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tidak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ada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hal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yang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lebih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berharga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dalam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hidup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ini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selain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mendapat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ridha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allah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swt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Kerelaan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allah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atas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segala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amal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ibadah yang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dilakukan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manusia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menjadi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tujuan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sekaligus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dan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pintu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utama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dibukanya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nikmat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rizki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, dan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rahmat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allah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</a:p>
          <a:p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	Ibadah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harus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mengantarkan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pada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ketakwaan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suatu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sikap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moral yang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menuntun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pelakunya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tetap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dalam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garis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kesadaran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bahwa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pengawasan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allah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selalu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menyertai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setiap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langkah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dan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detak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jantungnya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. Ibadah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mengantarkan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pelakunya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memiliki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keluhuran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akhlak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yang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mulia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terhadap</a:t>
            </a:r>
            <a:r>
              <a:rPr lang="en-ID" cap="non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cap="none" dirty="0" err="1">
                <a:solidFill>
                  <a:schemeClr val="tx1"/>
                </a:solidFill>
                <a:latin typeface="Tw Cen MT" panose="020B0602020104020603" pitchFamily="34" charset="0"/>
              </a:rPr>
              <a:t>sesama</a:t>
            </a:r>
            <a:r>
              <a:rPr lang="en-ID" cap="none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843DB-4204-4A58-9968-5001E7A0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502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0F44-2685-474B-B1D1-3A68EB56B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1197750"/>
            <a:ext cx="6408712" cy="2748000"/>
          </a:xfrm>
        </p:spPr>
        <p:txBody>
          <a:bodyPr/>
          <a:lstStyle/>
          <a:p>
            <a:pPr lvl="0" algn="ctr">
              <a:lnSpc>
                <a:spcPct val="150000"/>
              </a:lnSpc>
              <a:tabLst>
                <a:tab pos="4419600" algn="l"/>
              </a:tabLst>
            </a:pPr>
            <a:r>
              <a:rPr lang="en-US" dirty="0">
                <a:solidFill>
                  <a:schemeClr val="tx1"/>
                </a:solidFill>
                <a:latin typeface="Kristen ITC" panose="03050502040202030202" pitchFamily="66" charset="0"/>
              </a:rPr>
              <a:t>KELOMPOK 9</a:t>
            </a:r>
            <a:br>
              <a:rPr lang="en-ID" sz="1800" dirty="0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Dandy </a:t>
            </a:r>
            <a:r>
              <a:rPr lang="en-ID" sz="1800" dirty="0" err="1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Alifian</a:t>
            </a:r>
            <a:r>
              <a:rPr lang="en-ID" sz="1800" dirty="0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Syach</a:t>
            </a:r>
            <a:r>
              <a:rPr lang="en-ID" sz="1800" dirty="0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(2115041043)</a:t>
            </a:r>
            <a:br>
              <a:rPr lang="en-ID" sz="1800" dirty="0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 err="1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Farras</a:t>
            </a:r>
            <a:r>
              <a:rPr lang="en-ID" sz="1800" dirty="0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Mursyidan</a:t>
            </a:r>
            <a:r>
              <a:rPr lang="en-ID" sz="1800" dirty="0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Daulat (2115041095)</a:t>
            </a:r>
            <a:br>
              <a:rPr lang="en-ID" sz="1800" dirty="0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Muhammad Farhat (2115041103)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82917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430684" y="195486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>
                <a:latin typeface="Kristen ITC" panose="03050502040202030202" pitchFamily="66" charset="0"/>
              </a:rPr>
              <a:t>KESIMPULAN</a:t>
            </a:r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" name="Google Shape;226;p35"/>
          <p:cNvSpPr txBox="1">
            <a:spLocks/>
          </p:cNvSpPr>
          <p:nvPr/>
        </p:nvSpPr>
        <p:spPr>
          <a:xfrm>
            <a:off x="251520" y="987574"/>
            <a:ext cx="8264151" cy="331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139700" indent="0" algn="just">
              <a:buNone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	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Ibadah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adalah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semua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mencakup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segala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perbuatan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disukai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dan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diridhai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oleh Allah SWT,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baik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berupa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perkataan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maupun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perbuatan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baik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terang-terangan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maupun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tersembunyi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dalam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rangka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mengagungkan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Allah SWT dan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mengharapkan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pahala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-Nya.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Fungsi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ibadah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adalah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mewujudkan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hubungan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antara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hamba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Tuhannya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mendidik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mental, dan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menjadikan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diri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disiplin.Hikmah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ibadah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adalah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menjadikan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manusia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disiplin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dan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bertanggungjawab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Keutamaan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ibadah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adalah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untuk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mensucikan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jiwa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dan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meningkatkan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derajat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manusia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dihadapan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w Cen MT" panose="020B0602020104020603" pitchFamily="34" charset="0"/>
              </a:rPr>
              <a:t>tuhannya</a:t>
            </a:r>
            <a:r>
              <a:rPr lang="en-ID" dirty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7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title" idx="4294967295"/>
          </p:nvPr>
        </p:nvSpPr>
        <p:spPr>
          <a:xfrm>
            <a:off x="118442" y="1635645"/>
            <a:ext cx="5245646" cy="9171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1"/>
                </a:solidFill>
                <a:latin typeface="Sans Serif Shaded" panose="04000000000000000000" pitchFamily="82" charset="0"/>
              </a:rPr>
              <a:t>TERIMA KASIH</a:t>
            </a:r>
            <a:endParaRPr sz="4400" dirty="0">
              <a:solidFill>
                <a:schemeClr val="tx1"/>
              </a:solidFill>
              <a:latin typeface="Sans Serif Shaded" panose="04000000000000000000" pitchFamily="82" charset="0"/>
            </a:endParaRPr>
          </a:p>
        </p:txBody>
      </p:sp>
      <p:sp>
        <p:nvSpPr>
          <p:cNvPr id="264" name="Google Shape;264;p39"/>
          <p:cNvSpPr/>
          <p:nvPr/>
        </p:nvSpPr>
        <p:spPr>
          <a:xfrm>
            <a:off x="5875463" y="1578259"/>
            <a:ext cx="1934246" cy="17865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63;p39">
            <a:extLst>
              <a:ext uri="{FF2B5EF4-FFF2-40B4-BE49-F238E27FC236}">
                <a16:creationId xmlns:a16="http://schemas.microsoft.com/office/drawing/2014/main" id="{B737D6E0-340C-42CB-93BF-E86B00F587B8}"/>
              </a:ext>
            </a:extLst>
          </p:cNvPr>
          <p:cNvSpPr txBox="1">
            <a:spLocks/>
          </p:cNvSpPr>
          <p:nvPr/>
        </p:nvSpPr>
        <p:spPr>
          <a:xfrm>
            <a:off x="152400" y="2363788"/>
            <a:ext cx="3965575" cy="21066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ID" dirty="0"/>
          </a:p>
        </p:txBody>
      </p:sp>
      <p:sp>
        <p:nvSpPr>
          <p:cNvPr id="2" name="Smiley Face 1">
            <a:extLst>
              <a:ext uri="{FF2B5EF4-FFF2-40B4-BE49-F238E27FC236}">
                <a16:creationId xmlns:a16="http://schemas.microsoft.com/office/drawing/2014/main" id="{8C8DB019-566D-461A-9D6F-EB0A099BDA90}"/>
              </a:ext>
            </a:extLst>
          </p:cNvPr>
          <p:cNvSpPr/>
          <p:nvPr/>
        </p:nvSpPr>
        <p:spPr>
          <a:xfrm>
            <a:off x="5438430" y="1256604"/>
            <a:ext cx="2808312" cy="2592288"/>
          </a:xfrm>
          <a:prstGeom prst="smileyFace">
            <a:avLst>
              <a:gd name="adj" fmla="val 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2AFD95B5-8291-48C8-A578-D06639F60851}"/>
                  </a:ext>
                </a:extLst>
              </p14:cNvPr>
              <p14:cNvContentPartPr/>
              <p14:nvPr/>
            </p14:nvContentPartPr>
            <p14:xfrm>
              <a:off x="-643129" y="149996"/>
              <a:ext cx="360" cy="3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2AFD95B5-8291-48C8-A578-D06639F608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60769" y="41996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66374" y="358385"/>
            <a:ext cx="687397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Tw Cen MT" panose="020B0602020104020603" pitchFamily="34" charset="0"/>
              </a:rPr>
              <a:t>PENGERTIAN IBADAH</a:t>
            </a:r>
            <a:endParaRPr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66374" y="1385498"/>
            <a:ext cx="7234018" cy="1834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dirty="0" err="1">
                <a:latin typeface="Tw Cen MT" panose="020B0602020104020603" pitchFamily="34" charset="0"/>
              </a:rPr>
              <a:t>Menurut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ulama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fikih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secara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etimologis</a:t>
            </a:r>
            <a:r>
              <a:rPr lang="en-US" sz="1800" dirty="0">
                <a:latin typeface="Tw Cen MT" panose="020B0602020104020603" pitchFamily="34" charset="0"/>
              </a:rPr>
              <a:t> kata ‘</a:t>
            </a:r>
            <a:r>
              <a:rPr lang="en-US" sz="1800" dirty="0" err="1">
                <a:latin typeface="Tw Cen MT" panose="020B0602020104020603" pitchFamily="34" charset="0"/>
              </a:rPr>
              <a:t>ibadah</a:t>
            </a:r>
            <a:r>
              <a:rPr lang="en-US" sz="1800" dirty="0">
                <a:latin typeface="Tw Cen MT" panose="020B0602020104020603" pitchFamily="34" charset="0"/>
              </a:rPr>
              <a:t>’ </a:t>
            </a:r>
            <a:r>
              <a:rPr lang="en-US" sz="1800" dirty="0" err="1">
                <a:latin typeface="Tw Cen MT" panose="020B0602020104020603" pitchFamily="34" charset="0"/>
              </a:rPr>
              <a:t>berasal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dari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bahasa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arab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i="1" dirty="0">
                <a:latin typeface="Tw Cen MT" panose="020B0602020104020603" pitchFamily="34" charset="0"/>
              </a:rPr>
              <a:t>al-‘</a:t>
            </a:r>
            <a:r>
              <a:rPr lang="en-US" sz="1800" i="1" dirty="0" err="1">
                <a:latin typeface="Tw Cen MT" panose="020B0602020104020603" pitchFamily="34" charset="0"/>
              </a:rPr>
              <a:t>ibadah</a:t>
            </a:r>
            <a:r>
              <a:rPr lang="en-US" sz="1800" dirty="0">
                <a:latin typeface="Tw Cen MT" panose="020B0602020104020603" pitchFamily="34" charset="0"/>
              </a:rPr>
              <a:t>, yang </a:t>
            </a:r>
            <a:r>
              <a:rPr lang="en-US" sz="1800" dirty="0" err="1">
                <a:latin typeface="Tw Cen MT" panose="020B0602020104020603" pitchFamily="34" charset="0"/>
              </a:rPr>
              <a:t>berarti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taat</a:t>
            </a:r>
            <a:r>
              <a:rPr lang="en-US" sz="1800" dirty="0">
                <a:latin typeface="Tw Cen MT" panose="020B0602020104020603" pitchFamily="34" charset="0"/>
              </a:rPr>
              <a:t>, </a:t>
            </a:r>
            <a:r>
              <a:rPr lang="en-US" sz="1800" dirty="0" err="1">
                <a:latin typeface="Tw Cen MT" panose="020B0602020104020603" pitchFamily="34" charset="0"/>
              </a:rPr>
              <a:t>menurut</a:t>
            </a:r>
            <a:r>
              <a:rPr lang="en-US" sz="1800" dirty="0">
                <a:latin typeface="Tw Cen MT" panose="020B0602020104020603" pitchFamily="34" charset="0"/>
              </a:rPr>
              <a:t>, </a:t>
            </a:r>
            <a:r>
              <a:rPr lang="en-US" sz="1800" dirty="0" err="1">
                <a:latin typeface="Tw Cen MT" panose="020B0602020104020603" pitchFamily="34" charset="0"/>
              </a:rPr>
              <a:t>mengikut</a:t>
            </a:r>
            <a:r>
              <a:rPr lang="en-US" sz="1800" dirty="0">
                <a:latin typeface="Tw Cen MT" panose="020B0602020104020603" pitchFamily="34" charset="0"/>
              </a:rPr>
              <a:t>, </a:t>
            </a:r>
            <a:r>
              <a:rPr lang="en-US" sz="1800" dirty="0" err="1">
                <a:latin typeface="Tw Cen MT" panose="020B0602020104020603" pitchFamily="34" charset="0"/>
              </a:rPr>
              <a:t>tunduk</a:t>
            </a:r>
            <a:r>
              <a:rPr lang="en-US" sz="1800" dirty="0">
                <a:latin typeface="Tw Cen MT" panose="020B0602020104020603" pitchFamily="34" charset="0"/>
              </a:rPr>
              <a:t>. </a:t>
            </a:r>
            <a:r>
              <a:rPr lang="en-US" sz="1800" dirty="0" err="1">
                <a:latin typeface="Tw Cen MT" panose="020B0602020104020603" pitchFamily="34" charset="0"/>
              </a:rPr>
              <a:t>Ibadah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juga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berarti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doa</a:t>
            </a:r>
            <a:r>
              <a:rPr lang="en-US" sz="1800" dirty="0">
                <a:latin typeface="Tw Cen MT" panose="020B0602020104020603" pitchFamily="34" charset="0"/>
              </a:rPr>
              <a:t>, </a:t>
            </a:r>
            <a:r>
              <a:rPr lang="en-US" sz="1800" dirty="0" err="1">
                <a:latin typeface="Tw Cen MT" panose="020B0602020104020603" pitchFamily="34" charset="0"/>
              </a:rPr>
              <a:t>menyembah</a:t>
            </a:r>
            <a:r>
              <a:rPr lang="en-US" sz="1800" dirty="0">
                <a:latin typeface="Tw Cen MT" panose="020B0602020104020603" pitchFamily="34" charset="0"/>
              </a:rPr>
              <a:t>, </a:t>
            </a:r>
            <a:r>
              <a:rPr lang="en-US" sz="1800" dirty="0" err="1">
                <a:latin typeface="Tw Cen MT" panose="020B0602020104020603" pitchFamily="34" charset="0"/>
              </a:rPr>
              <a:t>atau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mengabdi</a:t>
            </a:r>
            <a:r>
              <a:rPr lang="en-US" sz="1800" dirty="0">
                <a:latin typeface="Tw Cen MT" panose="020B0602020104020603" pitchFamily="34" charset="0"/>
              </a:rPr>
              <a:t>. </a:t>
            </a:r>
            <a:r>
              <a:rPr lang="en-US" sz="1800" dirty="0" err="1">
                <a:latin typeface="Tw Cen MT" panose="020B0602020104020603" pitchFamily="34" charset="0"/>
              </a:rPr>
              <a:t>Sedang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secara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terminologi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ibadah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diartikan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segala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sesuatu</a:t>
            </a:r>
            <a:r>
              <a:rPr lang="en-US" sz="1800" dirty="0">
                <a:latin typeface="Tw Cen MT" panose="020B0602020104020603" pitchFamily="34" charset="0"/>
              </a:rPr>
              <a:t> yang </a:t>
            </a:r>
            <a:r>
              <a:rPr lang="en-US" sz="1800" dirty="0" err="1">
                <a:latin typeface="Tw Cen MT" panose="020B0602020104020603" pitchFamily="34" charset="0"/>
              </a:rPr>
              <a:t>dikerjakan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untuk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mencapai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keridhoan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allah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dan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mengharapkan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  <a:r>
              <a:rPr lang="en-US" sz="1800" dirty="0" err="1">
                <a:latin typeface="Tw Cen MT" panose="020B0602020104020603" pitchFamily="34" charset="0"/>
              </a:rPr>
              <a:t>pahala-Nya</a:t>
            </a:r>
            <a:r>
              <a:rPr lang="en-US" sz="1800" dirty="0">
                <a:latin typeface="Tw Cen MT" panose="020B0602020104020603" pitchFamily="34" charset="0"/>
              </a:rPr>
              <a:t> di </a:t>
            </a:r>
            <a:r>
              <a:rPr lang="en-US" sz="1800" dirty="0" err="1">
                <a:latin typeface="Tw Cen MT" panose="020B0602020104020603" pitchFamily="34" charset="0"/>
              </a:rPr>
              <a:t>akhirat</a:t>
            </a:r>
            <a:r>
              <a:rPr lang="en-US" sz="18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827584" y="479612"/>
            <a:ext cx="453650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Kristen ITC" panose="03050502040202030202" pitchFamily="66" charset="0"/>
              </a:rPr>
              <a:t>DALIL IBADAH</a:t>
            </a:r>
            <a:endParaRPr sz="36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866374" y="1563638"/>
            <a:ext cx="6513937" cy="2016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r" rtl="1">
              <a:buNone/>
            </a:pPr>
            <a:r>
              <a:rPr lang="ar-SA" sz="2400" dirty="0"/>
              <a:t>يَاأَيُّهَا النَّاسُ اعْبُدُوا رَبَّكُمُ الَّذِي خَلَقَك وَالَّذِينَ مِن قَبْلِكُمْ لَعَلَّكُمْ تَتَّقُو</a:t>
            </a:r>
            <a:endParaRPr lang="en-GB" sz="2400" dirty="0"/>
          </a:p>
          <a:p>
            <a:pPr marL="139700" indent="0" rtl="1">
              <a:buNone/>
            </a:pPr>
            <a:r>
              <a:rPr lang="en-US" sz="1600" dirty="0"/>
              <a:t> </a:t>
            </a:r>
          </a:p>
          <a:p>
            <a:pPr marL="139700" indent="0">
              <a:buNone/>
            </a:pPr>
            <a:r>
              <a:rPr lang="en-US" sz="1600" dirty="0">
                <a:latin typeface="Tw Cen MT" panose="020B0602020104020603" pitchFamily="34" charset="0"/>
              </a:rPr>
              <a:t>“</a:t>
            </a:r>
            <a:r>
              <a:rPr lang="en-US" sz="1600" dirty="0" err="1">
                <a:latin typeface="Tw Cen MT" panose="020B0602020104020603" pitchFamily="34" charset="0"/>
              </a:rPr>
              <a:t>Hai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manusia</a:t>
            </a:r>
            <a:r>
              <a:rPr lang="en-US" sz="1600" dirty="0">
                <a:latin typeface="Tw Cen MT" panose="020B0602020104020603" pitchFamily="34" charset="0"/>
              </a:rPr>
              <a:t>, </a:t>
            </a:r>
            <a:r>
              <a:rPr lang="en-US" sz="1600" dirty="0" err="1">
                <a:latin typeface="Tw Cen MT" panose="020B0602020104020603" pitchFamily="34" charset="0"/>
              </a:rPr>
              <a:t>sembahlah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Tuhanmu</a:t>
            </a:r>
            <a:r>
              <a:rPr lang="en-US" sz="1600" dirty="0">
                <a:latin typeface="Tw Cen MT" panose="020B0602020104020603" pitchFamily="34" charset="0"/>
              </a:rPr>
              <a:t> yang </a:t>
            </a:r>
            <a:r>
              <a:rPr lang="en-US" sz="1600" dirty="0" err="1">
                <a:latin typeface="Tw Cen MT" panose="020B0602020104020603" pitchFamily="34" charset="0"/>
              </a:rPr>
              <a:t>telah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menciptakanmu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dan</a:t>
            </a:r>
            <a:r>
              <a:rPr lang="en-US" sz="1600" dirty="0">
                <a:latin typeface="Tw Cen MT" panose="020B0602020104020603" pitchFamily="34" charset="0"/>
              </a:rPr>
              <a:t> orang-orang yang </a:t>
            </a:r>
            <a:r>
              <a:rPr lang="en-US" sz="1600" dirty="0" err="1">
                <a:latin typeface="Tw Cen MT" panose="020B0602020104020603" pitchFamily="34" charset="0"/>
              </a:rPr>
              <a:t>sebelummu</a:t>
            </a:r>
            <a:r>
              <a:rPr lang="en-US" sz="1600" dirty="0">
                <a:latin typeface="Tw Cen MT" panose="020B0602020104020603" pitchFamily="34" charset="0"/>
              </a:rPr>
              <a:t>, agar </a:t>
            </a:r>
            <a:r>
              <a:rPr lang="en-US" sz="1600" dirty="0" err="1">
                <a:latin typeface="Tw Cen MT" panose="020B0602020104020603" pitchFamily="34" charset="0"/>
              </a:rPr>
              <a:t>kamu</a:t>
            </a:r>
            <a:r>
              <a:rPr lang="en-US" sz="1600" dirty="0">
                <a:latin typeface="Tw Cen MT" panose="020B0602020104020603" pitchFamily="34" charset="0"/>
              </a:rPr>
              <a:t> </a:t>
            </a:r>
            <a:r>
              <a:rPr lang="en-US" sz="1600" dirty="0" err="1">
                <a:latin typeface="Tw Cen MT" panose="020B0602020104020603" pitchFamily="34" charset="0"/>
              </a:rPr>
              <a:t>bertakwa</a:t>
            </a:r>
            <a:r>
              <a:rPr lang="en-US" sz="1600" dirty="0">
                <a:latin typeface="Tw Cen MT" panose="020B0602020104020603" pitchFamily="34" charset="0"/>
              </a:rPr>
              <a:t>.” (</a:t>
            </a:r>
            <a:r>
              <a:rPr lang="id-ID" sz="1600" dirty="0">
                <a:latin typeface="Tw Cen MT" panose="020B0602020104020603" pitchFamily="34" charset="0"/>
              </a:rPr>
              <a:t>QS Al-Baqarah : 21</a:t>
            </a:r>
            <a:r>
              <a:rPr lang="en-US" sz="1600" dirty="0">
                <a:latin typeface="Tw Cen MT" panose="020B0602020104020603" pitchFamily="34" charset="0"/>
              </a:rPr>
              <a:t>)</a:t>
            </a:r>
            <a:r>
              <a:rPr lang="id-ID" sz="1600" dirty="0">
                <a:latin typeface="Tw Cen MT" panose="020B0602020104020603" pitchFamily="34" charset="0"/>
              </a:rPr>
              <a:t>  </a:t>
            </a:r>
            <a:endParaRPr lang="en-US" sz="1600" dirty="0">
              <a:latin typeface="Tw Cen MT" panose="020B0602020104020603" pitchFamily="34" charset="0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75AD9-930B-4237-94C9-26C94958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555526"/>
            <a:ext cx="7450041" cy="3528392"/>
          </a:xfrm>
        </p:spPr>
        <p:txBody>
          <a:bodyPr/>
          <a:lstStyle/>
          <a:p>
            <a:pPr marL="139700" indent="0">
              <a:buNone/>
            </a:pPr>
            <a:r>
              <a:rPr lang="en-ID" dirty="0" err="1">
                <a:latin typeface="Kristen ITC" panose="03050502040202030202" pitchFamily="66" charset="0"/>
              </a:rPr>
              <a:t>Kewajiban</a:t>
            </a:r>
            <a:r>
              <a:rPr lang="en-ID" dirty="0">
                <a:latin typeface="Kristen ITC" panose="03050502040202030202" pitchFamily="66" charset="0"/>
              </a:rPr>
              <a:t> </a:t>
            </a:r>
            <a:r>
              <a:rPr lang="en-ID" dirty="0" err="1">
                <a:latin typeface="Kristen ITC" panose="03050502040202030202" pitchFamily="66" charset="0"/>
              </a:rPr>
              <a:t>Sholat</a:t>
            </a:r>
            <a:r>
              <a:rPr lang="en-ID" dirty="0">
                <a:latin typeface="Kristen ITC" panose="03050502040202030202" pitchFamily="66" charset="0"/>
              </a:rPr>
              <a:t> Lima Waktu QS. An </a:t>
            </a:r>
            <a:r>
              <a:rPr lang="en-ID" dirty="0" err="1">
                <a:latin typeface="Kristen ITC" panose="03050502040202030202" pitchFamily="66" charset="0"/>
              </a:rPr>
              <a:t>Nisa</a:t>
            </a:r>
            <a:r>
              <a:rPr lang="en-ID" dirty="0">
                <a:latin typeface="Kristen ITC" panose="03050502040202030202" pitchFamily="66" charset="0"/>
              </a:rPr>
              <a:t>: 103</a:t>
            </a:r>
          </a:p>
          <a:p>
            <a:pPr marL="139700" indent="0">
              <a:buNone/>
            </a:pPr>
            <a:endParaRPr lang="en-ID" dirty="0"/>
          </a:p>
          <a:p>
            <a:pPr marL="139700" indent="0" algn="r">
              <a:buNone/>
            </a:pPr>
            <a:r>
              <a:rPr lang="en-ID" sz="2400" dirty="0"/>
              <a:t> </a:t>
            </a:r>
            <a:r>
              <a:rPr lang="ar-AE" sz="2400" dirty="0"/>
              <a:t>فَاِذَا قَضَيْتُمُ الصَّلٰوةَ فَاذْكُرُوا اللّٰهَ قِيَامًا وَّقُعُوْدًا وَّعَلٰى جُنُوْبِكُمْ ۚ فَاِذَا اطْمَأْنَنْتُمْ فَاَقِيْمُوا الصَّلٰوةَ ۚ اِنَّ الصَّلٰوةَ كَانَتْ عَلَى الْمُؤْمِنِيْنَ كِتٰبًا مَّوْقُوْتًا</a:t>
            </a:r>
            <a:endParaRPr lang="en-US" sz="2400" dirty="0"/>
          </a:p>
          <a:p>
            <a:pPr marL="139700" indent="0" algn="r">
              <a:buNone/>
            </a:pPr>
            <a:endParaRPr lang="en-ID" dirty="0"/>
          </a:p>
          <a:p>
            <a:pPr marL="139700" indent="0">
              <a:buNone/>
            </a:pPr>
            <a:r>
              <a:rPr lang="en-ID" dirty="0" err="1">
                <a:latin typeface="Tw Cen MT" panose="020B0602020104020603" pitchFamily="34" charset="0"/>
              </a:rPr>
              <a:t>Artinya</a:t>
            </a:r>
            <a:r>
              <a:rPr lang="en-ID" dirty="0">
                <a:latin typeface="Tw Cen MT" panose="020B0602020104020603" pitchFamily="34" charset="0"/>
              </a:rPr>
              <a:t>: "</a:t>
            </a:r>
            <a:r>
              <a:rPr lang="en-ID" dirty="0" err="1">
                <a:latin typeface="Tw Cen MT" panose="020B0602020104020603" pitchFamily="34" charset="0"/>
              </a:rPr>
              <a:t>Sungguh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shalat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kewajiban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ditentukan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waktunya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atas</a:t>
            </a:r>
            <a:r>
              <a:rPr lang="en-ID" dirty="0">
                <a:latin typeface="Tw Cen MT" panose="020B0602020104020603" pitchFamily="34" charset="0"/>
              </a:rPr>
              <a:t> orang-orang yang </a:t>
            </a:r>
            <a:r>
              <a:rPr lang="en-ID" dirty="0" err="1">
                <a:latin typeface="Tw Cen MT" panose="020B0602020104020603" pitchFamily="34" charset="0"/>
              </a:rPr>
              <a:t>beriman</a:t>
            </a:r>
            <a:r>
              <a:rPr lang="en-ID" dirty="0">
                <a:latin typeface="Tw Cen MT" panose="020B0602020104020603" pitchFamily="34" charset="0"/>
              </a:rPr>
              <a:t>." (QS. An </a:t>
            </a:r>
            <a:r>
              <a:rPr lang="en-ID" dirty="0" err="1">
                <a:latin typeface="Tw Cen MT" panose="020B0602020104020603" pitchFamily="34" charset="0"/>
              </a:rPr>
              <a:t>Nisa</a:t>
            </a:r>
            <a:r>
              <a:rPr lang="en-ID" dirty="0">
                <a:latin typeface="Tw Cen MT" panose="020B0602020104020603" pitchFamily="34" charset="0"/>
              </a:rPr>
              <a:t>: 103) </a:t>
            </a:r>
            <a:r>
              <a:rPr lang="en-ID" dirty="0" err="1">
                <a:latin typeface="Tw Cen MT" panose="020B0602020104020603" pitchFamily="34" charset="0"/>
              </a:rPr>
              <a:t>Ketentuan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mengenai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sholat</a:t>
            </a:r>
            <a:r>
              <a:rPr lang="en-ID" dirty="0">
                <a:latin typeface="Tw Cen MT" panose="020B0602020104020603" pitchFamily="34" charset="0"/>
              </a:rPr>
              <a:t> lima </a:t>
            </a:r>
            <a:r>
              <a:rPr lang="en-ID" dirty="0" err="1">
                <a:latin typeface="Tw Cen MT" panose="020B0602020104020603" pitchFamily="34" charset="0"/>
              </a:rPr>
              <a:t>waktu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memang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tidak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dijelaskan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secara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eksplisit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dalam</a:t>
            </a:r>
            <a:r>
              <a:rPr lang="en-ID" dirty="0">
                <a:latin typeface="Tw Cen MT" panose="020B0602020104020603" pitchFamily="34" charset="0"/>
              </a:rPr>
              <a:t> Al Quran. </a:t>
            </a:r>
            <a:r>
              <a:rPr lang="en-ID" dirty="0" err="1">
                <a:latin typeface="Tw Cen MT" panose="020B0602020104020603" pitchFamily="34" charset="0"/>
              </a:rPr>
              <a:t>Namun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berdasarkan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ayat</a:t>
            </a:r>
            <a:r>
              <a:rPr lang="en-ID" dirty="0">
                <a:latin typeface="Tw Cen MT" panose="020B0602020104020603" pitchFamily="34" charset="0"/>
              </a:rPr>
              <a:t> di </a:t>
            </a:r>
            <a:r>
              <a:rPr lang="en-ID" dirty="0" err="1">
                <a:latin typeface="Tw Cen MT" panose="020B0602020104020603" pitchFamily="34" charset="0"/>
              </a:rPr>
              <a:t>atas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kewajiban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sholat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telah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ditentukan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waktunya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sendiri</a:t>
            </a:r>
            <a:r>
              <a:rPr lang="en-ID" dirty="0">
                <a:latin typeface="Tw Cen MT" panose="020B0602020104020603" pitchFamily="34" charset="0"/>
              </a:rPr>
              <a:t>. Adapun, detail </a:t>
            </a:r>
            <a:r>
              <a:rPr lang="en-ID" dirty="0" err="1">
                <a:latin typeface="Tw Cen MT" panose="020B0602020104020603" pitchFamily="34" charset="0"/>
              </a:rPr>
              <a:t>waktu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pelaksanaan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sholat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dijelaskan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dalam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hadits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bersumber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Rasulullah SAW.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0B0A0-6EFE-4819-90B6-4F890CDAAA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826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0B6B-D0A8-4567-BD09-65B2A796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374" y="339502"/>
            <a:ext cx="7090001" cy="4104456"/>
          </a:xfrm>
        </p:spPr>
        <p:txBody>
          <a:bodyPr/>
          <a:lstStyle/>
          <a:p>
            <a:pPr marL="139700" indent="0">
              <a:buNone/>
            </a:pPr>
            <a:r>
              <a:rPr lang="en-ID" dirty="0">
                <a:latin typeface="Kristen ITC" panose="03050502040202030202" pitchFamily="66" charset="0"/>
              </a:rPr>
              <a:t>QS. Al </a:t>
            </a:r>
            <a:r>
              <a:rPr lang="en-ID" dirty="0" err="1">
                <a:latin typeface="Kristen ITC" panose="03050502040202030202" pitchFamily="66" charset="0"/>
              </a:rPr>
              <a:t>Isra</a:t>
            </a:r>
            <a:r>
              <a:rPr lang="en-ID" dirty="0">
                <a:latin typeface="Kristen ITC" panose="03050502040202030202" pitchFamily="66" charset="0"/>
              </a:rPr>
              <a:t>: 1 </a:t>
            </a:r>
          </a:p>
          <a:p>
            <a:pPr marL="139700" indent="0">
              <a:buNone/>
            </a:pPr>
            <a:endParaRPr lang="en-ID" dirty="0"/>
          </a:p>
          <a:p>
            <a:pPr marL="139700" indent="0" algn="r">
              <a:buNone/>
            </a:pPr>
            <a:r>
              <a:rPr lang="ar-AE" sz="2000" dirty="0"/>
              <a:t>سُبْحَٰنَ ٱلَّذِىٓ أَسْرَىٰ بِعَبْدِهِۦ لَيْلًا مِّنَ ٱلْمَسْجِدِ ٱلْحَرَامِ إِلَى ٱلْمَسْجِدِ ٱلْأَقْصَا ٱلَّذِى بَٰرَكْنَا حَوْلَهُۥ لِنُرِيَهُۥ مِنْ ءَايَٰتِنَآ ۚ إِنَّهُۥ هُوَ ٱلسَّمِيعُ ٱلْبَصِيرُ</a:t>
            </a:r>
          </a:p>
          <a:p>
            <a:pPr marL="139700" indent="0">
              <a:buNone/>
            </a:pPr>
            <a:endParaRPr lang="ar-AE" dirty="0"/>
          </a:p>
          <a:p>
            <a:pPr marL="139700" indent="0">
              <a:buNone/>
            </a:pPr>
            <a:r>
              <a:rPr lang="en-ID" dirty="0" err="1">
                <a:latin typeface="Tw Cen MT" panose="020B0602020104020603" pitchFamily="34" charset="0"/>
              </a:rPr>
              <a:t>Artinya</a:t>
            </a:r>
            <a:r>
              <a:rPr lang="en-ID" dirty="0">
                <a:latin typeface="Tw Cen MT" panose="020B0602020104020603" pitchFamily="34" charset="0"/>
              </a:rPr>
              <a:t>: "</a:t>
            </a:r>
            <a:r>
              <a:rPr lang="en-ID" dirty="0" err="1">
                <a:latin typeface="Tw Cen MT" panose="020B0602020104020603" pitchFamily="34" charset="0"/>
              </a:rPr>
              <a:t>Mahasuci</a:t>
            </a:r>
            <a:r>
              <a:rPr lang="en-ID" dirty="0">
                <a:latin typeface="Tw Cen MT" panose="020B0602020104020603" pitchFamily="34" charset="0"/>
              </a:rPr>
              <a:t> (Allah), yang </a:t>
            </a:r>
            <a:r>
              <a:rPr lang="en-ID" dirty="0" err="1">
                <a:latin typeface="Tw Cen MT" panose="020B0602020104020603" pitchFamily="34" charset="0"/>
              </a:rPr>
              <a:t>telah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memperjalankan</a:t>
            </a:r>
            <a:r>
              <a:rPr lang="en-ID" dirty="0">
                <a:latin typeface="Tw Cen MT" panose="020B0602020104020603" pitchFamily="34" charset="0"/>
              </a:rPr>
              <a:t> hamba-Nya (Muhammad) pada </a:t>
            </a:r>
            <a:r>
              <a:rPr lang="en-ID" dirty="0" err="1">
                <a:latin typeface="Tw Cen MT" panose="020B0602020104020603" pitchFamily="34" charset="0"/>
              </a:rPr>
              <a:t>malam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hari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Masjidil</a:t>
            </a:r>
            <a:r>
              <a:rPr lang="en-ID" dirty="0">
                <a:latin typeface="Tw Cen MT" panose="020B0602020104020603" pitchFamily="34" charset="0"/>
              </a:rPr>
              <a:t> Haram </a:t>
            </a:r>
            <a:r>
              <a:rPr lang="en-ID" dirty="0" err="1">
                <a:latin typeface="Tw Cen MT" panose="020B0602020104020603" pitchFamily="34" charset="0"/>
              </a:rPr>
              <a:t>ke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Masjidil</a:t>
            </a:r>
            <a:r>
              <a:rPr lang="en-ID" dirty="0">
                <a:latin typeface="Tw Cen MT" panose="020B0602020104020603" pitchFamily="34" charset="0"/>
              </a:rPr>
              <a:t> Aqsa yang </a:t>
            </a:r>
            <a:r>
              <a:rPr lang="en-ID" dirty="0" err="1">
                <a:latin typeface="Tw Cen MT" panose="020B0602020104020603" pitchFamily="34" charset="0"/>
              </a:rPr>
              <a:t>telah</a:t>
            </a:r>
            <a:r>
              <a:rPr lang="en-ID" dirty="0">
                <a:latin typeface="Tw Cen MT" panose="020B0602020104020603" pitchFamily="34" charset="0"/>
              </a:rPr>
              <a:t> Kami </a:t>
            </a:r>
            <a:r>
              <a:rPr lang="en-ID" dirty="0" err="1">
                <a:latin typeface="Tw Cen MT" panose="020B0602020104020603" pitchFamily="34" charset="0"/>
              </a:rPr>
              <a:t>berkahi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sekelilingnya</a:t>
            </a:r>
            <a:r>
              <a:rPr lang="en-ID" dirty="0">
                <a:latin typeface="Tw Cen MT" panose="020B0602020104020603" pitchFamily="34" charset="0"/>
              </a:rPr>
              <a:t> agar Kami </a:t>
            </a:r>
            <a:r>
              <a:rPr lang="en-ID" dirty="0" err="1">
                <a:latin typeface="Tw Cen MT" panose="020B0602020104020603" pitchFamily="34" charset="0"/>
              </a:rPr>
              <a:t>perlihatkan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kepadanya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sebagian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tanda-tanda</a:t>
            </a:r>
            <a:r>
              <a:rPr lang="en-ID" dirty="0">
                <a:latin typeface="Tw Cen MT" panose="020B0602020104020603" pitchFamily="34" charset="0"/>
              </a:rPr>
              <a:t> (</a:t>
            </a:r>
            <a:r>
              <a:rPr lang="en-ID" dirty="0" err="1">
                <a:latin typeface="Tw Cen MT" panose="020B0602020104020603" pitchFamily="34" charset="0"/>
              </a:rPr>
              <a:t>kebesaran</a:t>
            </a:r>
            <a:r>
              <a:rPr lang="en-ID" dirty="0">
                <a:latin typeface="Tw Cen MT" panose="020B0602020104020603" pitchFamily="34" charset="0"/>
              </a:rPr>
              <a:t>) Kami. </a:t>
            </a:r>
            <a:r>
              <a:rPr lang="en-ID" dirty="0" err="1">
                <a:latin typeface="Tw Cen MT" panose="020B0602020104020603" pitchFamily="34" charset="0"/>
              </a:rPr>
              <a:t>Sesungguhnya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Maha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Mendengar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Maha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Melihat</a:t>
            </a:r>
            <a:r>
              <a:rPr lang="en-ID" dirty="0">
                <a:latin typeface="Tw Cen MT" panose="020B0602020104020603" pitchFamily="34" charset="0"/>
              </a:rPr>
              <a:t>." (QS. Al </a:t>
            </a:r>
            <a:r>
              <a:rPr lang="en-ID" dirty="0" err="1">
                <a:latin typeface="Tw Cen MT" panose="020B0602020104020603" pitchFamily="34" charset="0"/>
              </a:rPr>
              <a:t>Isra</a:t>
            </a:r>
            <a:r>
              <a:rPr lang="en-ID" dirty="0">
                <a:latin typeface="Tw Cen MT" panose="020B0602020104020603" pitchFamily="34" charset="0"/>
              </a:rPr>
              <a:t>: 1) </a:t>
            </a:r>
            <a:r>
              <a:rPr lang="en-ID" dirty="0" err="1">
                <a:latin typeface="Tw Cen MT" panose="020B0602020104020603" pitchFamily="34" charset="0"/>
              </a:rPr>
              <a:t>Isra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Mi'raj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terjadi</a:t>
            </a:r>
            <a:r>
              <a:rPr lang="en-ID" dirty="0">
                <a:latin typeface="Tw Cen MT" panose="020B0602020104020603" pitchFamily="34" charset="0"/>
              </a:rPr>
              <a:t> pada </a:t>
            </a:r>
            <a:r>
              <a:rPr lang="en-ID" dirty="0" err="1">
                <a:latin typeface="Tw Cen MT" panose="020B0602020104020603" pitchFamily="34" charset="0"/>
              </a:rPr>
              <a:t>malam</a:t>
            </a:r>
            <a:r>
              <a:rPr lang="en-ID" dirty="0">
                <a:latin typeface="Tw Cen MT" panose="020B0602020104020603" pitchFamily="34" charset="0"/>
              </a:rPr>
              <a:t> 27 Rajab di </a:t>
            </a:r>
            <a:r>
              <a:rPr lang="en-ID" dirty="0" err="1">
                <a:latin typeface="Tw Cen MT" panose="020B0602020104020603" pitchFamily="34" charset="0"/>
              </a:rPr>
              <a:t>tahun</a:t>
            </a:r>
            <a:r>
              <a:rPr lang="en-ID" dirty="0">
                <a:latin typeface="Tw Cen MT" panose="020B0602020104020603" pitchFamily="34" charset="0"/>
              </a:rPr>
              <a:t> ke-8 </a:t>
            </a:r>
            <a:r>
              <a:rPr lang="en-ID" dirty="0" err="1">
                <a:latin typeface="Tw Cen MT" panose="020B0602020104020603" pitchFamily="34" charset="0"/>
              </a:rPr>
              <a:t>kenabian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nabi</a:t>
            </a:r>
            <a:r>
              <a:rPr lang="en-ID" dirty="0">
                <a:latin typeface="Tw Cen MT" panose="020B0602020104020603" pitchFamily="34" charset="0"/>
              </a:rPr>
              <a:t> Muhammad SAW. </a:t>
            </a:r>
            <a:r>
              <a:rPr lang="en-ID" dirty="0" err="1">
                <a:latin typeface="Tw Cen MT" panose="020B0602020104020603" pitchFamily="34" charset="0"/>
              </a:rPr>
              <a:t>Beliau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kemudian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menerima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perintah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mengerjakan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sholat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wajib</a:t>
            </a:r>
            <a:r>
              <a:rPr lang="en-ID" dirty="0">
                <a:latin typeface="Tw Cen MT" panose="020B0602020104020603" pitchFamily="34" charset="0"/>
              </a:rPr>
              <a:t> 5 kali </a:t>
            </a:r>
            <a:r>
              <a:rPr lang="en-ID" dirty="0" err="1">
                <a:latin typeface="Tw Cen MT" panose="020B0602020104020603" pitchFamily="34" charset="0"/>
              </a:rPr>
              <a:t>dalam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sehari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semalam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atau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sebanyak</a:t>
            </a:r>
            <a:r>
              <a:rPr lang="en-ID" dirty="0">
                <a:latin typeface="Tw Cen MT" panose="020B0602020104020603" pitchFamily="34" charset="0"/>
              </a:rPr>
              <a:t> 17 </a:t>
            </a:r>
            <a:r>
              <a:rPr lang="en-ID" dirty="0" err="1">
                <a:latin typeface="Tw Cen MT" panose="020B0602020104020603" pitchFamily="34" charset="0"/>
              </a:rPr>
              <a:t>rakaat</a:t>
            </a:r>
            <a:r>
              <a:rPr lang="en-ID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EE6E9-84F2-412C-B07E-E36726DD1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2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1403648" y="1275606"/>
            <a:ext cx="5616624" cy="18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/>
                </a:solidFill>
                <a:latin typeface="Sans Serif Shaded" panose="04000000000000000000" pitchFamily="82" charset="0"/>
              </a:rPr>
              <a:t>MACAM </a:t>
            </a:r>
            <a:r>
              <a:rPr lang="en-GB" sz="4000" dirty="0" err="1">
                <a:solidFill>
                  <a:schemeClr val="tx1"/>
                </a:solidFill>
                <a:latin typeface="Sans Serif Shaded" panose="04000000000000000000" pitchFamily="82" charset="0"/>
              </a:rPr>
              <a:t>MACAM</a:t>
            </a:r>
            <a:r>
              <a:rPr lang="en-GB" sz="4000" dirty="0">
                <a:solidFill>
                  <a:schemeClr val="tx1"/>
                </a:solidFill>
                <a:latin typeface="Sans Serif Shaded" panose="04000000000000000000" pitchFamily="82" charset="0"/>
              </a:rPr>
              <a:t> IBADAH</a:t>
            </a:r>
            <a:endParaRPr sz="4000" dirty="0">
              <a:solidFill>
                <a:schemeClr val="tx1"/>
              </a:solidFill>
              <a:latin typeface="Sans Serif Shaded" panose="04000000000000000000" pitchFamily="82" charset="0"/>
            </a:endParaRPr>
          </a:p>
        </p:txBody>
      </p:sp>
      <p:sp>
        <p:nvSpPr>
          <p:cNvPr id="3" name="Google Shape;57;p16"/>
          <p:cNvSpPr txBox="1">
            <a:spLocks/>
          </p:cNvSpPr>
          <p:nvPr/>
        </p:nvSpPr>
        <p:spPr>
          <a:xfrm>
            <a:off x="5580112" y="3579862"/>
            <a:ext cx="3434100" cy="109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lang="en-US" dirty="0"/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3BFFC71B-97CA-4E1D-8DEE-1558031D0FD5}"/>
              </a:ext>
            </a:extLst>
          </p:cNvPr>
          <p:cNvSpPr/>
          <p:nvPr/>
        </p:nvSpPr>
        <p:spPr>
          <a:xfrm>
            <a:off x="4067944" y="1779662"/>
            <a:ext cx="216024" cy="11772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0AA17AA9-ABC4-4234-A992-104CD3224F1C}"/>
              </a:ext>
            </a:extLst>
          </p:cNvPr>
          <p:cNvSpPr/>
          <p:nvPr/>
        </p:nvSpPr>
        <p:spPr>
          <a:xfrm>
            <a:off x="4082231" y="1815380"/>
            <a:ext cx="216024" cy="11772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06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83568" y="1347614"/>
            <a:ext cx="6984776" cy="2304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i="0" dirty="0">
                <a:latin typeface="Tw Cen MT" panose="020B0602020104020603" pitchFamily="34" charset="0"/>
              </a:rPr>
              <a:t>IBADAH MAHDHAH </a:t>
            </a:r>
            <a:r>
              <a:rPr lang="en-US" sz="1800" i="0" dirty="0" err="1">
                <a:latin typeface="Tw Cen MT" panose="020B0602020104020603" pitchFamily="34" charset="0"/>
              </a:rPr>
              <a:t>adalah</a:t>
            </a:r>
            <a:r>
              <a:rPr lang="en-US" sz="1800" i="0" dirty="0">
                <a:latin typeface="Tw Cen MT" panose="020B0602020104020603" pitchFamily="34" charset="0"/>
              </a:rPr>
              <a:t> ibadah </a:t>
            </a:r>
            <a:r>
              <a:rPr lang="en-US" sz="1800" i="0" dirty="0" err="1">
                <a:latin typeface="Tw Cen MT" panose="020B0602020104020603" pitchFamily="34" charset="0"/>
              </a:rPr>
              <a:t>langsung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kepada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allah</a:t>
            </a:r>
            <a:r>
              <a:rPr lang="en-US" sz="1800" i="0" dirty="0">
                <a:latin typeface="Tw Cen MT" panose="020B0602020104020603" pitchFamily="34" charset="0"/>
              </a:rPr>
              <a:t> tata </a:t>
            </a:r>
            <a:r>
              <a:rPr lang="en-US" sz="1800" i="0" dirty="0" err="1">
                <a:latin typeface="Tw Cen MT" panose="020B0602020104020603" pitchFamily="34" charset="0"/>
              </a:rPr>
              <a:t>cara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pelaksanaannya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telah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diatur</a:t>
            </a:r>
            <a:r>
              <a:rPr lang="en-US" sz="1800" i="0" dirty="0">
                <a:latin typeface="Tw Cen MT" panose="020B0602020104020603" pitchFamily="34" charset="0"/>
              </a:rPr>
              <a:t> dan </a:t>
            </a:r>
            <a:r>
              <a:rPr lang="en-US" sz="1800" i="0" dirty="0" err="1">
                <a:latin typeface="Tw Cen MT" panose="020B0602020104020603" pitchFamily="34" charset="0"/>
              </a:rPr>
              <a:t>ditetapkan</a:t>
            </a:r>
            <a:r>
              <a:rPr lang="en-US" sz="1800" i="0" dirty="0">
                <a:latin typeface="Tw Cen MT" panose="020B0602020104020603" pitchFamily="34" charset="0"/>
              </a:rPr>
              <a:t> oleh Allah </a:t>
            </a:r>
            <a:r>
              <a:rPr lang="en-US" sz="1800" i="0" dirty="0" err="1">
                <a:latin typeface="Tw Cen MT" panose="020B0602020104020603" pitchFamily="34" charset="0"/>
              </a:rPr>
              <a:t>atau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dicontohkan</a:t>
            </a:r>
            <a:r>
              <a:rPr lang="en-US" sz="1800" i="0" dirty="0">
                <a:latin typeface="Tw Cen MT" panose="020B0602020104020603" pitchFamily="34" charset="0"/>
              </a:rPr>
              <a:t> oleh Rasulullah. Allah </a:t>
            </a:r>
            <a:r>
              <a:rPr lang="en-US" sz="1800" i="0" dirty="0" err="1">
                <a:latin typeface="Tw Cen MT" panose="020B0602020104020603" pitchFamily="34" charset="0"/>
              </a:rPr>
              <a:t>dan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Rasul-Nya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telah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menetapkan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pedoman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atau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cara</a:t>
            </a:r>
            <a:r>
              <a:rPr lang="en-US" sz="1800" i="0" dirty="0">
                <a:latin typeface="Tw Cen MT" panose="020B0602020104020603" pitchFamily="34" charset="0"/>
              </a:rPr>
              <a:t> yang </a:t>
            </a:r>
            <a:r>
              <a:rPr lang="en-US" sz="1800" i="0" dirty="0" err="1">
                <a:latin typeface="Tw Cen MT" panose="020B0602020104020603" pitchFamily="34" charset="0"/>
              </a:rPr>
              <a:t>harus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ditaati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dalam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beribadah</a:t>
            </a:r>
            <a:r>
              <a:rPr lang="en-US" sz="1800" i="0" dirty="0">
                <a:latin typeface="Tw Cen MT" panose="020B0602020104020603" pitchFamily="34" charset="0"/>
              </a:rPr>
              <a:t>, </a:t>
            </a:r>
            <a:r>
              <a:rPr lang="en-US" sz="1800" i="0" dirty="0" err="1">
                <a:latin typeface="Tw Cen MT" panose="020B0602020104020603" pitchFamily="34" charset="0"/>
              </a:rPr>
              <a:t>tidak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boleh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ditambah-tambah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atau</a:t>
            </a:r>
            <a:r>
              <a:rPr lang="en-US" sz="1800" i="0" dirty="0">
                <a:latin typeface="Tw Cen MT" panose="020B0602020104020603" pitchFamily="34" charset="0"/>
              </a:rPr>
              <a:t> </a:t>
            </a:r>
            <a:r>
              <a:rPr lang="en-US" sz="1800" i="0" dirty="0" err="1">
                <a:latin typeface="Tw Cen MT" panose="020B0602020104020603" pitchFamily="34" charset="0"/>
              </a:rPr>
              <a:t>dikurangi</a:t>
            </a:r>
            <a:r>
              <a:rPr lang="en-US" sz="1800" i="0" dirty="0">
                <a:latin typeface="Tw Cen MT" panose="020B0602020104020603" pitchFamily="34" charset="0"/>
              </a:rPr>
              <a:t>. </a:t>
            </a:r>
            <a:endParaRPr sz="1800" i="0" dirty="0">
              <a:latin typeface="Tw Cen MT" panose="020B0602020104020603" pitchFamily="34" charset="0"/>
            </a:endParaRPr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62;p17"/>
          <p:cNvSpPr txBox="1">
            <a:spLocks/>
          </p:cNvSpPr>
          <p:nvPr/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Inconsolata" charset="0"/>
              </a:rPr>
              <a:t>1. Ibadah </a:t>
            </a:r>
            <a:r>
              <a:rPr lang="en-US" sz="2800" b="1" i="1" dirty="0" err="1">
                <a:latin typeface="Inconsolata" charset="0"/>
              </a:rPr>
              <a:t>mahdhah</a:t>
            </a:r>
            <a:r>
              <a:rPr lang="en-US" sz="2800" b="1" dirty="0">
                <a:latin typeface="Inconsolata" charset="0"/>
              </a:rPr>
              <a:t> (</a:t>
            </a:r>
            <a:r>
              <a:rPr lang="en-US" sz="2800" b="1" dirty="0" err="1">
                <a:latin typeface="Inconsolata" charset="0"/>
              </a:rPr>
              <a:t>العبادت</a:t>
            </a:r>
            <a:r>
              <a:rPr lang="en-US" sz="2800" b="1" dirty="0">
                <a:latin typeface="Inconsolata" charset="0"/>
              </a:rPr>
              <a:t> </a:t>
            </a:r>
            <a:r>
              <a:rPr lang="en-US" sz="2800" b="1" dirty="0" err="1">
                <a:latin typeface="Inconsolata" charset="0"/>
              </a:rPr>
              <a:t>المحضة</a:t>
            </a:r>
            <a:r>
              <a:rPr lang="en-US" sz="2800" b="1" dirty="0">
                <a:latin typeface="Inconsolata" charset="0"/>
              </a:rPr>
              <a:t>)</a:t>
            </a:r>
            <a:endParaRPr lang="en" sz="2800" b="1" dirty="0">
              <a:latin typeface="Inconsolata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788100" y="146181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Ciri-ciri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dari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ibadah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mahdhah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endParaRPr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09856" y="1131590"/>
            <a:ext cx="2694115" cy="2445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>
              <a:buNone/>
            </a:pPr>
            <a:r>
              <a:rPr lang="en-US" b="1" dirty="0" err="1">
                <a:latin typeface="Tw Cen MT" panose="020B0602020104020603" pitchFamily="34" charset="0"/>
              </a:rPr>
              <a:t>Pertama</a:t>
            </a:r>
            <a:endParaRPr lang="en-US" b="1" dirty="0">
              <a:latin typeface="Tw Cen MT" panose="020B0602020104020603" pitchFamily="34" charset="0"/>
            </a:endParaRPr>
          </a:p>
          <a:p>
            <a:pPr marL="127000" lvl="0" indent="0">
              <a:buNone/>
            </a:pPr>
            <a:r>
              <a:rPr lang="en-US" dirty="0" err="1">
                <a:latin typeface="Tw Cen MT" panose="020B0602020104020603" pitchFamily="34" charset="0"/>
              </a:rPr>
              <a:t>ibadah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i="1" dirty="0" err="1">
                <a:latin typeface="Tw Cen MT" panose="020B0602020104020603" pitchFamily="34" charset="0"/>
              </a:rPr>
              <a:t>mahdhah</a:t>
            </a:r>
            <a:r>
              <a:rPr lang="en-US" i="1" dirty="0">
                <a:latin typeface="Tw Cen MT" panose="020B0602020104020603" pitchFamily="34" charset="0"/>
              </a:rPr>
              <a:t>  </a:t>
            </a:r>
            <a:r>
              <a:rPr lang="en-US" dirty="0" err="1">
                <a:latin typeface="Tw Cen MT" panose="020B0602020104020603" pitchFamily="34" charset="0"/>
              </a:rPr>
              <a:t>adalah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amal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ucapan</a:t>
            </a:r>
            <a:r>
              <a:rPr lang="en-US" dirty="0">
                <a:latin typeface="Tw Cen MT" panose="020B0602020104020603" pitchFamily="34" charset="0"/>
              </a:rPr>
              <a:t> yang </a:t>
            </a:r>
            <a:r>
              <a:rPr lang="en-US" dirty="0" err="1">
                <a:latin typeface="Tw Cen MT" panose="020B0602020104020603" pitchFamily="34" charset="0"/>
              </a:rPr>
              <a:t>merupakan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jenis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ibadah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sejak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asal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penetapannya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dari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dalil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syariat</a:t>
            </a:r>
            <a:r>
              <a:rPr lang="en-US" sz="1200" dirty="0"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3124719" y="1134526"/>
            <a:ext cx="2671417" cy="244533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>
              <a:buNone/>
            </a:pPr>
            <a:r>
              <a:rPr lang="en-US" b="1" dirty="0" err="1">
                <a:latin typeface="Tw Cen MT" panose="020B0602020104020603" pitchFamily="34" charset="0"/>
              </a:rPr>
              <a:t>Kedua</a:t>
            </a:r>
            <a:endParaRPr lang="en-US" b="1" dirty="0">
              <a:latin typeface="Tw Cen MT" panose="020B0602020104020603" pitchFamily="34" charset="0"/>
            </a:endParaRPr>
          </a:p>
          <a:p>
            <a:pPr marL="127000" lvl="0" indent="0">
              <a:buNone/>
            </a:pPr>
            <a:r>
              <a:rPr lang="en-US" dirty="0" err="1">
                <a:latin typeface="Tw Cen MT" panose="020B0602020104020603" pitchFamily="34" charset="0"/>
              </a:rPr>
              <a:t>ibadah</a:t>
            </a:r>
            <a:r>
              <a:rPr lang="en-US" dirty="0">
                <a:latin typeface="Tw Cen MT" panose="020B0602020104020603" pitchFamily="34" charset="0"/>
              </a:rPr>
              <a:t> </a:t>
            </a:r>
            <a:r>
              <a:rPr lang="en-US" i="1" dirty="0" err="1">
                <a:latin typeface="Tw Cen MT" panose="020B0602020104020603" pitchFamily="34" charset="0"/>
              </a:rPr>
              <a:t>mahdhah</a:t>
            </a:r>
            <a:r>
              <a:rPr lang="en-US" i="1" dirty="0">
                <a:latin typeface="Tw Cen MT" panose="020B0602020104020603" pitchFamily="34" charset="0"/>
              </a:rPr>
              <a:t>  </a:t>
            </a:r>
            <a:r>
              <a:rPr lang="en-US" dirty="0" err="1">
                <a:latin typeface="Tw Cen MT" panose="020B0602020104020603" pitchFamily="34" charset="0"/>
              </a:rPr>
              <a:t>juga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ditunjukkan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dengan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maksud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pokok</a:t>
            </a:r>
            <a:r>
              <a:rPr lang="en-US" dirty="0">
                <a:latin typeface="Tw Cen MT" panose="020B0602020104020603" pitchFamily="34" charset="0"/>
              </a:rPr>
              <a:t> orang yang </a:t>
            </a:r>
            <a:r>
              <a:rPr lang="en-US" dirty="0" err="1">
                <a:latin typeface="Tw Cen MT" panose="020B0602020104020603" pitchFamily="34" charset="0"/>
              </a:rPr>
              <a:t>mengerjakannya</a:t>
            </a:r>
            <a:r>
              <a:rPr lang="en-US" dirty="0">
                <a:latin typeface="Tw Cen MT" panose="020B0602020104020603" pitchFamily="34" charset="0"/>
              </a:rPr>
              <a:t>, </a:t>
            </a:r>
            <a:r>
              <a:rPr lang="en-US" dirty="0" err="1">
                <a:latin typeface="Tw Cen MT" panose="020B0602020104020603" pitchFamily="34" charset="0"/>
              </a:rPr>
              <a:t>yaitu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dalam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rangka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meraih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pahala</a:t>
            </a:r>
            <a:r>
              <a:rPr lang="en-US" dirty="0">
                <a:latin typeface="Tw Cen MT" panose="020B0602020104020603" pitchFamily="34" charset="0"/>
              </a:rPr>
              <a:t> di </a:t>
            </a:r>
            <a:r>
              <a:rPr lang="en-US" dirty="0" err="1">
                <a:latin typeface="Tw Cen MT" panose="020B0602020104020603" pitchFamily="34" charset="0"/>
              </a:rPr>
              <a:t>akhirat</a:t>
            </a:r>
            <a:r>
              <a:rPr lang="en-US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3"/>
          </p:nvPr>
        </p:nvSpPr>
        <p:spPr>
          <a:xfrm>
            <a:off x="5939582" y="1131590"/>
            <a:ext cx="2694115" cy="24453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>
              <a:buNone/>
            </a:pPr>
            <a:r>
              <a:rPr lang="en-US" b="1" dirty="0" err="1">
                <a:latin typeface="Tw Cen MT" panose="020B0602020104020603" pitchFamily="34" charset="0"/>
              </a:rPr>
              <a:t>Ketiga</a:t>
            </a:r>
            <a:r>
              <a:rPr lang="en-US" b="1" dirty="0">
                <a:latin typeface="Tw Cen MT" panose="020B0602020104020603" pitchFamily="34" charset="0"/>
              </a:rPr>
              <a:t> </a:t>
            </a:r>
          </a:p>
          <a:p>
            <a:pPr marL="127000" lvl="0" indent="0">
              <a:buNone/>
            </a:pPr>
            <a:r>
              <a:rPr lang="en-US" dirty="0" err="1">
                <a:latin typeface="Tw Cen MT" panose="020B0602020104020603" pitchFamily="34" charset="0"/>
              </a:rPr>
              <a:t>ibadah</a:t>
            </a:r>
            <a:r>
              <a:rPr lang="en-US" dirty="0">
                <a:latin typeface="Tw Cen MT" panose="020B0602020104020603" pitchFamily="34" charset="0"/>
              </a:rPr>
              <a:t> </a:t>
            </a:r>
            <a:r>
              <a:rPr lang="en-US" i="1" dirty="0" err="1">
                <a:latin typeface="Tw Cen MT" panose="020B0602020104020603" pitchFamily="34" charset="0"/>
              </a:rPr>
              <a:t>mahdhah</a:t>
            </a:r>
            <a:r>
              <a:rPr lang="en-US" i="1" dirty="0">
                <a:latin typeface="Tw Cen MT" panose="020B0602020104020603" pitchFamily="34" charset="0"/>
              </a:rPr>
              <a:t>  </a:t>
            </a:r>
            <a:r>
              <a:rPr lang="en-US" dirty="0" err="1">
                <a:latin typeface="Tw Cen MT" panose="020B0602020104020603" pitchFamily="34" charset="0"/>
              </a:rPr>
              <a:t>hanya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bisa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diketahui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melalui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jalan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wahyu</a:t>
            </a:r>
            <a:r>
              <a:rPr lang="en-US" dirty="0">
                <a:latin typeface="Tw Cen MT" panose="020B0602020104020603" pitchFamily="34" charset="0"/>
              </a:rPr>
              <a:t>, </a:t>
            </a:r>
            <a:r>
              <a:rPr lang="en-US" dirty="0" err="1">
                <a:latin typeface="Tw Cen MT" panose="020B0602020104020603" pitchFamily="34" charset="0"/>
              </a:rPr>
              <a:t>tidak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ada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jalan</a:t>
            </a:r>
            <a:r>
              <a:rPr lang="en-US" dirty="0">
                <a:latin typeface="Tw Cen MT" panose="020B0602020104020603" pitchFamily="34" charset="0"/>
              </a:rPr>
              <a:t> yang </a:t>
            </a:r>
            <a:r>
              <a:rPr lang="en-US" dirty="0" err="1">
                <a:latin typeface="Tw Cen MT" panose="020B0602020104020603" pitchFamily="34" charset="0"/>
              </a:rPr>
              <a:t>lainnya</a:t>
            </a:r>
            <a:r>
              <a:rPr lang="en-US" dirty="0">
                <a:latin typeface="Tw Cen MT" panose="020B0602020104020603" pitchFamily="34" charset="0"/>
              </a:rPr>
              <a:t>, </a:t>
            </a:r>
            <a:r>
              <a:rPr lang="en-US" dirty="0" err="1">
                <a:latin typeface="Tw Cen MT" panose="020B0602020104020603" pitchFamily="34" charset="0"/>
              </a:rPr>
              <a:t>termasuk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melalui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akal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atau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budaya</a:t>
            </a:r>
            <a:r>
              <a:rPr lang="en-US" dirty="0">
                <a:latin typeface="Tw Cen MT" panose="020B0602020104020603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" name="Google Shape;177;p30"/>
          <p:cNvSpPr txBox="1">
            <a:spLocks/>
          </p:cNvSpPr>
          <p:nvPr/>
        </p:nvSpPr>
        <p:spPr>
          <a:xfrm>
            <a:off x="2696230" y="3795886"/>
            <a:ext cx="3528393" cy="77273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Contoh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ibadah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mahdhah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yaitu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: 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shalat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puasa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, zakat dan haji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321</TotalTime>
  <Words>1383</Words>
  <Application>Microsoft Office PowerPoint</Application>
  <PresentationFormat>On-screen Show (16:9)</PresentationFormat>
  <Paragraphs>92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Maiandra GD</vt:lpstr>
      <vt:lpstr>Impact</vt:lpstr>
      <vt:lpstr>Arial</vt:lpstr>
      <vt:lpstr>Sans Serif Shaded</vt:lpstr>
      <vt:lpstr>Tw Cen MT</vt:lpstr>
      <vt:lpstr>Pangolin</vt:lpstr>
      <vt:lpstr>Calibri</vt:lpstr>
      <vt:lpstr>Inconsolata</vt:lpstr>
      <vt:lpstr>Kristen ITC</vt:lpstr>
      <vt:lpstr>Times New Roman</vt:lpstr>
      <vt:lpstr>Main Event</vt:lpstr>
      <vt:lpstr>IBADAH</vt:lpstr>
      <vt:lpstr>KELOMPOK 9 Dandy Alifian Syach (2115041043) Farras Mursyidan Daulat (2115041095) Muhammad Farhat (2115041103) </vt:lpstr>
      <vt:lpstr>PENGERTIAN IBADAH</vt:lpstr>
      <vt:lpstr>DALIL IBADAH</vt:lpstr>
      <vt:lpstr>PowerPoint Presentation</vt:lpstr>
      <vt:lpstr>PowerPoint Presentation</vt:lpstr>
      <vt:lpstr>MACAM MACAM IBADAH</vt:lpstr>
      <vt:lpstr>PowerPoint Presentation</vt:lpstr>
      <vt:lpstr>Ciri-ciri dari ibadah mahdhah </vt:lpstr>
      <vt:lpstr>PowerPoint Presentation</vt:lpstr>
      <vt:lpstr>Ciri-ciri dari ibadah ghairu mahdhah</vt:lpstr>
      <vt:lpstr>Ibadah berdasarkan kepentingan</vt:lpstr>
      <vt:lpstr>Ibadah berdasarkan waktu pelaksanaan </vt:lpstr>
      <vt:lpstr>Ibadah berdasarkan HUKUM</vt:lpstr>
      <vt:lpstr>Syarat-syarat ibadah</vt:lpstr>
      <vt:lpstr>Tujuan Ibadah</vt:lpstr>
      <vt:lpstr>Tujuan Ibadah</vt:lpstr>
      <vt:lpstr>Manfaat Beribadah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IBADAH</dc:title>
  <dc:creator>farhat</dc:creator>
  <cp:lastModifiedBy>farhat</cp:lastModifiedBy>
  <cp:revision>18</cp:revision>
  <dcterms:modified xsi:type="dcterms:W3CDTF">2022-05-09T05:01:45Z</dcterms:modified>
</cp:coreProperties>
</file>