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7" r:id="rId2"/>
    <p:sldId id="259" r:id="rId3"/>
    <p:sldId id="260" r:id="rId4"/>
    <p:sldId id="261" r:id="rId5"/>
    <p:sldId id="280" r:id="rId6"/>
    <p:sldId id="279"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9A3C3"/>
    <a:srgbClr val="2B8F66"/>
    <a:srgbClr val="EC1C24"/>
    <a:srgbClr val="F6921E"/>
    <a:srgbClr val="00A69C"/>
    <a:srgbClr val="DD4E30"/>
    <a:srgbClr val="82C69F"/>
    <a:srgbClr val="F5C1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603" autoAdjust="0"/>
    <p:restoredTop sz="94660"/>
  </p:normalViewPr>
  <p:slideViewPr>
    <p:cSldViewPr snapToGrid="0">
      <p:cViewPr>
        <p:scale>
          <a:sx n="60" d="100"/>
          <a:sy n="60" d="100"/>
        </p:scale>
        <p:origin x="-606" y="-4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49"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150"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2022/3/10</a:t>
            </a:fld>
            <a:endParaRPr lang="zh-CN" altLang="en-US"/>
          </a:p>
        </p:txBody>
      </p:sp>
      <p:sp>
        <p:nvSpPr>
          <p:cNvPr id="1049151"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152"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143"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Calibri" panose="020F0502020204030204" charset="0"/>
                <a:cs typeface="Calibri" panose="020F0502020204030204" charset="0"/>
              </a:defRPr>
            </a:lvl1pPr>
          </a:lstStyle>
          <a:p>
            <a:endParaRPr lang="zh-CN" altLang="en-US"/>
          </a:p>
        </p:txBody>
      </p:sp>
      <p:sp>
        <p:nvSpPr>
          <p:cNvPr id="1049144"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Calibri" panose="020F0502020204030204" charset="0"/>
                <a:cs typeface="Calibri" panose="020F0502020204030204" charset="0"/>
              </a:defRPr>
            </a:lvl1pPr>
          </a:lstStyle>
          <a:p>
            <a:fld id="{D2A48B96-639E-45A3-A0BA-2464DFDB1FAA}" type="datetimeFigureOut">
              <a:rPr lang="zh-CN" altLang="en-US" smtClean="0"/>
              <a:t>2022/3/10</a:t>
            </a:fld>
            <a:endParaRPr lang="zh-CN" altLang="en-US"/>
          </a:p>
        </p:txBody>
      </p:sp>
      <p:sp>
        <p:nvSpPr>
          <p:cNvPr id="1049145"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9146"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47"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Calibri" panose="020F0502020204030204" charset="0"/>
                <a:cs typeface="Calibri" panose="020F0502020204030204" charset="0"/>
              </a:defRPr>
            </a:lvl1pPr>
          </a:lstStyle>
          <a:p>
            <a:endParaRPr lang="zh-CN" altLang="en-US"/>
          </a:p>
        </p:txBody>
      </p:sp>
      <p:sp>
        <p:nvSpPr>
          <p:cNvPr id="1049148"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Calibri" panose="020F0502020204030204" charset="0"/>
                <a:cs typeface="Calibri" panose="020F0502020204030204" charset="0"/>
              </a:defRPr>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277300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Calibri" panose="020F0502020204030204" charset="0"/>
        <a:cs typeface="Calibri" panose="020F0502020204030204" charset="0"/>
      </a:defRPr>
    </a:lvl1pPr>
    <a:lvl2pPr marL="457200" algn="l" defTabSz="914400" rtl="0" eaLnBrk="1" latinLnBrk="0" hangingPunct="1">
      <a:defRPr sz="1200" kern="1200">
        <a:solidFill>
          <a:schemeClr val="tx1"/>
        </a:solidFill>
        <a:latin typeface="+mn-lt"/>
        <a:ea typeface="Calibri" panose="020F0502020204030204" charset="0"/>
        <a:cs typeface="Calibri" panose="020F0502020204030204" charset="0"/>
      </a:defRPr>
    </a:lvl2pPr>
    <a:lvl3pPr marL="914400" algn="l" defTabSz="914400" rtl="0" eaLnBrk="1" latinLnBrk="0" hangingPunct="1">
      <a:defRPr sz="1200" kern="1200">
        <a:solidFill>
          <a:schemeClr val="tx1"/>
        </a:solidFill>
        <a:latin typeface="+mn-lt"/>
        <a:ea typeface="Calibri" panose="020F0502020204030204" charset="0"/>
        <a:cs typeface="Calibri" panose="020F0502020204030204" charset="0"/>
      </a:defRPr>
    </a:lvl3pPr>
    <a:lvl4pPr marL="1371600" algn="l" defTabSz="914400" rtl="0" eaLnBrk="1" latinLnBrk="0" hangingPunct="1">
      <a:defRPr sz="1200" kern="1200">
        <a:solidFill>
          <a:schemeClr val="tx1"/>
        </a:solidFill>
        <a:latin typeface="+mn-lt"/>
        <a:ea typeface="Calibri" panose="020F0502020204030204" charset="0"/>
        <a:cs typeface="Calibri" panose="020F0502020204030204" charset="0"/>
      </a:defRPr>
    </a:lvl4pPr>
    <a:lvl5pPr marL="1828800" algn="l" defTabSz="914400" rtl="0" eaLnBrk="1" latinLnBrk="0" hangingPunct="1">
      <a:defRPr sz="1200" kern="1200">
        <a:solidFill>
          <a:schemeClr val="tx1"/>
        </a:solidFill>
        <a:latin typeface="+mn-lt"/>
        <a:ea typeface="Calibri" panose="020F0502020204030204" charset="0"/>
        <a:cs typeface="Calibri" panose="020F050202020403020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1048582"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1048583"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9110" name="标题 1"/>
          <p:cNvSpPr>
            <a:spLocks noGrp="1"/>
          </p:cNvSpPr>
          <p:nvPr>
            <p:ph type="title"/>
          </p:nvPr>
        </p:nvSpPr>
        <p:spPr/>
        <p:txBody>
          <a:bodyPr/>
          <a:lstStyle/>
          <a:p>
            <a:r>
              <a:rPr lang="zh-CN" altLang="en-US"/>
              <a:t>单击此处编辑母版标题样式</a:t>
            </a:r>
          </a:p>
        </p:txBody>
      </p:sp>
      <p:sp>
        <p:nvSpPr>
          <p:cNvPr id="1049111"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12"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13" name="页脚占位符 4"/>
          <p:cNvSpPr>
            <a:spLocks noGrp="1"/>
          </p:cNvSpPr>
          <p:nvPr>
            <p:ph type="ftr" sz="quarter" idx="11"/>
          </p:nvPr>
        </p:nvSpPr>
        <p:spPr/>
        <p:txBody>
          <a:bodyPr/>
          <a:lstStyle/>
          <a:p>
            <a:endParaRPr lang="zh-CN" altLang="en-US"/>
          </a:p>
        </p:txBody>
      </p:sp>
      <p:sp>
        <p:nvSpPr>
          <p:cNvPr id="1049114"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9094"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1049095"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096"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097" name="页脚占位符 4"/>
          <p:cNvSpPr>
            <a:spLocks noGrp="1"/>
          </p:cNvSpPr>
          <p:nvPr>
            <p:ph type="ftr" sz="quarter" idx="11"/>
          </p:nvPr>
        </p:nvSpPr>
        <p:spPr/>
        <p:txBody>
          <a:bodyPr/>
          <a:lstStyle/>
          <a:p>
            <a:endParaRPr lang="zh-CN" altLang="en-US"/>
          </a:p>
        </p:txBody>
      </p:sp>
      <p:sp>
        <p:nvSpPr>
          <p:cNvPr id="1049098"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9099" name="标题 1"/>
          <p:cNvSpPr>
            <a:spLocks noGrp="1"/>
          </p:cNvSpPr>
          <p:nvPr>
            <p:ph type="title"/>
          </p:nvPr>
        </p:nvSpPr>
        <p:spPr/>
        <p:txBody>
          <a:bodyPr/>
          <a:lstStyle/>
          <a:p>
            <a:r>
              <a:rPr lang="zh-CN" altLang="en-US"/>
              <a:t>单击此处编辑母版标题样式</a:t>
            </a:r>
          </a:p>
        </p:txBody>
      </p:sp>
      <p:sp>
        <p:nvSpPr>
          <p:cNvPr id="1049100"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01"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02" name="页脚占位符 4"/>
          <p:cNvSpPr>
            <a:spLocks noGrp="1"/>
          </p:cNvSpPr>
          <p:nvPr>
            <p:ph type="ftr" sz="quarter" idx="11"/>
          </p:nvPr>
        </p:nvSpPr>
        <p:spPr/>
        <p:txBody>
          <a:bodyPr/>
          <a:lstStyle/>
          <a:p>
            <a:endParaRPr lang="zh-CN" altLang="en-US"/>
          </a:p>
        </p:txBody>
      </p:sp>
      <p:sp>
        <p:nvSpPr>
          <p:cNvPr id="1049103"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9115"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1049116"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1049117" name="日期占位符 3"/>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18" name="页脚占位符 4"/>
          <p:cNvSpPr>
            <a:spLocks noGrp="1"/>
          </p:cNvSpPr>
          <p:nvPr>
            <p:ph type="ftr" sz="quarter" idx="11"/>
          </p:nvPr>
        </p:nvSpPr>
        <p:spPr/>
        <p:txBody>
          <a:bodyPr/>
          <a:lstStyle/>
          <a:p>
            <a:endParaRPr lang="zh-CN" altLang="en-US"/>
          </a:p>
        </p:txBody>
      </p:sp>
      <p:sp>
        <p:nvSpPr>
          <p:cNvPr id="1049119" name="灯片编号占位符 5"/>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9120" name="标题 1"/>
          <p:cNvSpPr>
            <a:spLocks noGrp="1"/>
          </p:cNvSpPr>
          <p:nvPr>
            <p:ph type="title"/>
          </p:nvPr>
        </p:nvSpPr>
        <p:spPr/>
        <p:txBody>
          <a:bodyPr/>
          <a:lstStyle/>
          <a:p>
            <a:r>
              <a:rPr lang="zh-CN" altLang="en-US"/>
              <a:t>单击此处编辑母版标题样式</a:t>
            </a:r>
          </a:p>
        </p:txBody>
      </p:sp>
      <p:sp>
        <p:nvSpPr>
          <p:cNvPr id="1049121"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2"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3"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24" name="页脚占位符 5"/>
          <p:cNvSpPr>
            <a:spLocks noGrp="1"/>
          </p:cNvSpPr>
          <p:nvPr>
            <p:ph type="ftr" sz="quarter" idx="11"/>
          </p:nvPr>
        </p:nvSpPr>
        <p:spPr/>
        <p:txBody>
          <a:bodyPr/>
          <a:lstStyle/>
          <a:p>
            <a:endParaRPr lang="zh-CN" altLang="en-US"/>
          </a:p>
        </p:txBody>
      </p:sp>
      <p:sp>
        <p:nvSpPr>
          <p:cNvPr id="1049125"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9126"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1049127"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28"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29"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9130"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31" name="日期占位符 6"/>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32" name="页脚占位符 7"/>
          <p:cNvSpPr>
            <a:spLocks noGrp="1"/>
          </p:cNvSpPr>
          <p:nvPr>
            <p:ph type="ftr" sz="quarter" idx="11"/>
          </p:nvPr>
        </p:nvSpPr>
        <p:spPr/>
        <p:txBody>
          <a:bodyPr/>
          <a:lstStyle/>
          <a:p>
            <a:endParaRPr lang="zh-CN" altLang="en-US"/>
          </a:p>
        </p:txBody>
      </p:sp>
      <p:sp>
        <p:nvSpPr>
          <p:cNvPr id="1049133" name="灯片编号占位符 8"/>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9090" name="标题 1"/>
          <p:cNvSpPr>
            <a:spLocks noGrp="1"/>
          </p:cNvSpPr>
          <p:nvPr>
            <p:ph type="title"/>
          </p:nvPr>
        </p:nvSpPr>
        <p:spPr/>
        <p:txBody>
          <a:bodyPr/>
          <a:lstStyle/>
          <a:p>
            <a:r>
              <a:rPr lang="zh-CN" altLang="en-US"/>
              <a:t>单击此处编辑母版标题样式</a:t>
            </a:r>
          </a:p>
        </p:txBody>
      </p:sp>
      <p:sp>
        <p:nvSpPr>
          <p:cNvPr id="1049091" name="日期占位符 2"/>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092" name="页脚占位符 3"/>
          <p:cNvSpPr>
            <a:spLocks noGrp="1"/>
          </p:cNvSpPr>
          <p:nvPr>
            <p:ph type="ftr" sz="quarter" idx="11"/>
          </p:nvPr>
        </p:nvSpPr>
        <p:spPr/>
        <p:txBody>
          <a:bodyPr/>
          <a:lstStyle/>
          <a:p>
            <a:endParaRPr lang="zh-CN" altLang="en-US"/>
          </a:p>
        </p:txBody>
      </p:sp>
      <p:sp>
        <p:nvSpPr>
          <p:cNvPr id="1049093" name="灯片编号占位符 4"/>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9134" name="日期占位符 1"/>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35" name="页脚占位符 2"/>
          <p:cNvSpPr>
            <a:spLocks noGrp="1"/>
          </p:cNvSpPr>
          <p:nvPr>
            <p:ph type="ftr" sz="quarter" idx="11"/>
          </p:nvPr>
        </p:nvSpPr>
        <p:spPr/>
        <p:txBody>
          <a:bodyPr/>
          <a:lstStyle/>
          <a:p>
            <a:endParaRPr lang="zh-CN" altLang="en-US"/>
          </a:p>
        </p:txBody>
      </p:sp>
      <p:sp>
        <p:nvSpPr>
          <p:cNvPr id="1049136" name="灯片编号占位符 3"/>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9137"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138"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9139"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140"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41" name="页脚占位符 5"/>
          <p:cNvSpPr>
            <a:spLocks noGrp="1"/>
          </p:cNvSpPr>
          <p:nvPr>
            <p:ph type="ftr" sz="quarter" idx="11"/>
          </p:nvPr>
        </p:nvSpPr>
        <p:spPr/>
        <p:txBody>
          <a:bodyPr/>
          <a:lstStyle/>
          <a:p>
            <a:endParaRPr lang="zh-CN" altLang="en-US"/>
          </a:p>
        </p:txBody>
      </p:sp>
      <p:sp>
        <p:nvSpPr>
          <p:cNvPr id="1049142"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9104"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9105"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9106"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9107" name="日期占位符 4"/>
          <p:cNvSpPr>
            <a:spLocks noGrp="1"/>
          </p:cNvSpPr>
          <p:nvPr>
            <p:ph type="dt" sz="half" idx="10"/>
          </p:nvPr>
        </p:nvSpPr>
        <p:spPr/>
        <p:txBody>
          <a:bodyPr/>
          <a:lstStyle/>
          <a:p>
            <a:fld id="{AB924962-3816-43BA-9BCB-0E93DF6D0E52}" type="datetimeFigureOut">
              <a:rPr lang="zh-CN" altLang="en-US" smtClean="0"/>
              <a:t>2022/3/10</a:t>
            </a:fld>
            <a:endParaRPr lang="zh-CN" altLang="en-US"/>
          </a:p>
        </p:txBody>
      </p:sp>
      <p:sp>
        <p:nvSpPr>
          <p:cNvPr id="1049108" name="页脚占位符 5"/>
          <p:cNvSpPr>
            <a:spLocks noGrp="1"/>
          </p:cNvSpPr>
          <p:nvPr>
            <p:ph type="ftr" sz="quarter" idx="11"/>
          </p:nvPr>
        </p:nvSpPr>
        <p:spPr/>
        <p:txBody>
          <a:bodyPr/>
          <a:lstStyle/>
          <a:p>
            <a:endParaRPr lang="zh-CN" altLang="en-US"/>
          </a:p>
        </p:txBody>
      </p:sp>
      <p:sp>
        <p:nvSpPr>
          <p:cNvPr id="1049109" name="灯片编号占位符 6"/>
          <p:cNvSpPr>
            <a:spLocks noGrp="1"/>
          </p:cNvSpPr>
          <p:nvPr>
            <p:ph type="sldNum" sz="quarter" idx="12"/>
          </p:nvPr>
        </p:nvSpPr>
        <p:spPr/>
        <p:txBody>
          <a:bodyPr/>
          <a:lstStyle/>
          <a:p>
            <a:fld id="{FE987BC6-219C-41BA-B7BF-D5EC59099B7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fld id="{AB924962-3816-43BA-9BCB-0E93DF6D0E52}" type="datetimeFigureOut">
              <a:rPr lang="zh-CN" altLang="en-US" smtClean="0"/>
              <a:t>2022/3/10</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charset="0"/>
                <a:ea typeface="Calibri" panose="020F0502020204030204" charset="0"/>
                <a:cs typeface="Calibri" panose="020F0502020204030204" charset="0"/>
              </a:defRPr>
            </a:lvl1pPr>
          </a:lstStyle>
          <a:p>
            <a:fld id="{FE987BC6-219C-41BA-B7BF-D5EC59099B7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charset="0"/>
          <a:ea typeface="Calibri" panose="020F0502020204030204" charset="0"/>
          <a:cs typeface="Calibri" panose="020F050202020403020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charset="0"/>
          <a:ea typeface="Calibri" panose="020F0502020204030204" charset="0"/>
          <a:cs typeface="Calibri" panose="020F050202020403020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charset="0"/>
          <a:ea typeface="Calibri" panose="020F0502020204030204" charset="0"/>
          <a:cs typeface="Calibri" panose="020F050202020403020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charset="0"/>
          <a:ea typeface="Calibri" panose="020F0502020204030204" charset="0"/>
          <a:cs typeface="Calibri" panose="020F050202020403020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charset="0"/>
          <a:ea typeface="Calibri" panose="020F0502020204030204" charset="0"/>
          <a:cs typeface="Calibri" panose="020F050202020403020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charset="0"/>
          <a:ea typeface="Calibri" panose="020F0502020204030204" charset="0"/>
          <a:cs typeface="Calibri" panose="020F050202020403020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0"/>
            <a:ext cx="12192000" cy="4881093"/>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8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4881093"/>
            <a:ext cx="12192000" cy="1976908"/>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154" name="图片 13"/>
          <p:cNvPicPr>
            <a:picLocks noChangeAspect="1"/>
          </p:cNvPicPr>
          <p:nvPr/>
        </p:nvPicPr>
        <p:blipFill rotWithShape="1">
          <a:blip r:embed="rId2" cstate="print"/>
          <a:srcRect l="3521" t="2395" r="84645" b="93484"/>
          <a:stretch>
            <a:fillRect/>
          </a:stretch>
        </p:blipFill>
        <p:spPr>
          <a:xfrm>
            <a:off x="855000" y="546844"/>
            <a:ext cx="1458608" cy="1349215"/>
          </a:xfrm>
          <a:prstGeom prst="rect">
            <a:avLst/>
          </a:prstGeom>
        </p:spPr>
      </p:pic>
      <p:pic>
        <p:nvPicPr>
          <p:cNvPr id="2097155" name="图片 14"/>
          <p:cNvPicPr>
            <a:picLocks noChangeAspect="1"/>
          </p:cNvPicPr>
          <p:nvPr/>
        </p:nvPicPr>
        <p:blipFill rotWithShape="1">
          <a:blip r:embed="rId2" cstate="print"/>
          <a:srcRect l="14172" t="7630" r="75474" b="88472"/>
          <a:stretch>
            <a:fillRect/>
          </a:stretch>
        </p:blipFill>
        <p:spPr>
          <a:xfrm>
            <a:off x="152243" y="1757919"/>
            <a:ext cx="1276283" cy="1276283"/>
          </a:xfrm>
          <a:prstGeom prst="rect">
            <a:avLst/>
          </a:prstGeom>
        </p:spPr>
      </p:pic>
      <p:pic>
        <p:nvPicPr>
          <p:cNvPr id="2097156" name="图片 15"/>
          <p:cNvPicPr>
            <a:picLocks noChangeAspect="1"/>
          </p:cNvPicPr>
          <p:nvPr/>
        </p:nvPicPr>
        <p:blipFill rotWithShape="1">
          <a:blip r:embed="rId2" cstate="print"/>
          <a:srcRect l="2338" t="12307" r="86125" b="83906"/>
          <a:stretch>
            <a:fillRect/>
          </a:stretch>
        </p:blipFill>
        <p:spPr>
          <a:xfrm>
            <a:off x="627017" y="3242030"/>
            <a:ext cx="1422143" cy="1239817"/>
          </a:xfrm>
          <a:prstGeom prst="rect">
            <a:avLst/>
          </a:prstGeom>
        </p:spPr>
      </p:pic>
      <p:pic>
        <p:nvPicPr>
          <p:cNvPr id="2097157" name="图片 16"/>
          <p:cNvPicPr>
            <a:picLocks noChangeAspect="1"/>
          </p:cNvPicPr>
          <p:nvPr/>
        </p:nvPicPr>
        <p:blipFill rotWithShape="1">
          <a:blip r:embed="rId2" cstate="print"/>
          <a:srcRect l="83102" t="9746" r="5952" b="86022"/>
          <a:stretch>
            <a:fillRect/>
          </a:stretch>
        </p:blipFill>
        <p:spPr>
          <a:xfrm>
            <a:off x="9929798" y="3030396"/>
            <a:ext cx="1349211" cy="1385680"/>
          </a:xfrm>
          <a:prstGeom prst="rect">
            <a:avLst/>
          </a:prstGeom>
        </p:spPr>
      </p:pic>
      <p:pic>
        <p:nvPicPr>
          <p:cNvPr id="2097158" name="图片 17"/>
          <p:cNvPicPr>
            <a:picLocks noChangeAspect="1"/>
          </p:cNvPicPr>
          <p:nvPr/>
        </p:nvPicPr>
        <p:blipFill rotWithShape="1">
          <a:blip r:embed="rId2" cstate="print"/>
          <a:srcRect l="84877" t="3174" r="3881" b="93039"/>
          <a:stretch>
            <a:fillRect/>
          </a:stretch>
        </p:blipFill>
        <p:spPr>
          <a:xfrm>
            <a:off x="10514511" y="1579705"/>
            <a:ext cx="1385680" cy="1239816"/>
          </a:xfrm>
          <a:prstGeom prst="rect">
            <a:avLst/>
          </a:prstGeom>
        </p:spPr>
      </p:pic>
      <p:pic>
        <p:nvPicPr>
          <p:cNvPr id="2097159" name="图片 18"/>
          <p:cNvPicPr>
            <a:picLocks noChangeAspect="1"/>
          </p:cNvPicPr>
          <p:nvPr/>
        </p:nvPicPr>
        <p:blipFill rotWithShape="1">
          <a:blip r:embed="rId2" cstate="print"/>
          <a:srcRect l="13284" t="14646" r="12461" b="75553"/>
          <a:stretch>
            <a:fillRect/>
          </a:stretch>
        </p:blipFill>
        <p:spPr>
          <a:xfrm>
            <a:off x="2289055" y="2791371"/>
            <a:ext cx="7826715" cy="2744028"/>
          </a:xfrm>
          <a:prstGeom prst="rect">
            <a:avLst/>
          </a:prstGeom>
        </p:spPr>
      </p:pic>
      <p:sp>
        <p:nvSpPr>
          <p:cNvPr id="1048590" name="文本框 22"/>
          <p:cNvSpPr txBox="1"/>
          <p:nvPr/>
        </p:nvSpPr>
        <p:spPr>
          <a:xfrm>
            <a:off x="2104616" y="2228797"/>
            <a:ext cx="8087953" cy="707886"/>
          </a:xfrm>
          <a:prstGeom prst="rect">
            <a:avLst/>
          </a:prstGeom>
          <a:noFill/>
        </p:spPr>
        <p:txBody>
          <a:bodyPr wrap="square" rtlCol="0">
            <a:spAutoFit/>
          </a:bodyPr>
          <a:lstStyle/>
          <a:p>
            <a:pPr algn="ctr"/>
            <a:r>
              <a:rPr lang="id-ID" altLang="zh-CN" sz="4000" b="1">
                <a:solidFill>
                  <a:srgbClr val="FFFFFF"/>
                </a:solidFill>
                <a:latin typeface="Arial Black" panose="020B0A04020102020204" pitchFamily="34" charset="0"/>
                <a:ea typeface="Calibri" panose="020F0502020204030204" charset="0"/>
                <a:cs typeface="Calibri" panose="020F0502020204030204" charset="0"/>
              </a:rPr>
              <a:t>PENDIDIKAN KARAKTER</a:t>
            </a:r>
            <a:endParaRPr lang="zh-CN" altLang="en-US" sz="4000" b="1" dirty="0">
              <a:solidFill>
                <a:srgbClr val="FFFFFF"/>
              </a:solidFill>
              <a:latin typeface="Arial Black" panose="020B0A04020102020204" pitchFamily="34" charset="0"/>
              <a:ea typeface="Calibri" panose="020F0502020204030204" charset="0"/>
              <a:cs typeface="Calibri" panose="020F0502020204030204" charset="0"/>
            </a:endParaRPr>
          </a:p>
        </p:txBody>
      </p:sp>
      <p:pic>
        <p:nvPicPr>
          <p:cNvPr id="2097160" name="图片 23"/>
          <p:cNvPicPr>
            <a:picLocks noChangeAspect="1"/>
          </p:cNvPicPr>
          <p:nvPr/>
        </p:nvPicPr>
        <p:blipFill rotWithShape="1">
          <a:blip r:embed="rId3" cstate="print"/>
          <a:srcRect l="82256" t="20493" r="3839" b="71711"/>
          <a:stretch>
            <a:fillRect/>
          </a:stretch>
        </p:blipFill>
        <p:spPr>
          <a:xfrm>
            <a:off x="1098576" y="5296749"/>
            <a:ext cx="605307" cy="901521"/>
          </a:xfrm>
          <a:prstGeom prst="rect">
            <a:avLst/>
          </a:prstGeom>
        </p:spPr>
      </p:pic>
      <p:pic>
        <p:nvPicPr>
          <p:cNvPr id="2097161" name="图片 24"/>
          <p:cNvPicPr>
            <a:picLocks noChangeAspect="1"/>
          </p:cNvPicPr>
          <p:nvPr/>
        </p:nvPicPr>
        <p:blipFill rotWithShape="1">
          <a:blip r:embed="rId3" cstate="print"/>
          <a:srcRect t="29848" r="80462" b="64472"/>
          <a:stretch>
            <a:fillRect/>
          </a:stretch>
        </p:blipFill>
        <p:spPr>
          <a:xfrm>
            <a:off x="10428450" y="5613283"/>
            <a:ext cx="850559" cy="656822"/>
          </a:xfrm>
          <a:prstGeom prst="rect">
            <a:avLst/>
          </a:prstGeom>
        </p:spPr>
      </p:pic>
      <p:sp>
        <p:nvSpPr>
          <p:cNvPr id="2" name="TextBox 1">
            <a:extLst>
              <a:ext uri="{FF2B5EF4-FFF2-40B4-BE49-F238E27FC236}">
                <a16:creationId xmlns:a16="http://schemas.microsoft.com/office/drawing/2014/main" xmlns="" id="{67E1B161-E7F7-433B-A14B-D97EB9B029CB}"/>
              </a:ext>
            </a:extLst>
          </p:cNvPr>
          <p:cNvSpPr txBox="1"/>
          <p:nvPr/>
        </p:nvSpPr>
        <p:spPr>
          <a:xfrm>
            <a:off x="3733231" y="5250656"/>
            <a:ext cx="4938361" cy="1477328"/>
          </a:xfrm>
          <a:prstGeom prst="rect">
            <a:avLst/>
          </a:prstGeom>
          <a:noFill/>
        </p:spPr>
        <p:txBody>
          <a:bodyPr wrap="square" rtlCol="0">
            <a:spAutoFit/>
          </a:bodyPr>
          <a:lstStyle/>
          <a:p>
            <a:pPr algn="ctr"/>
            <a:r>
              <a:rPr lang="en-US" dirty="0" err="1"/>
              <a:t>Kelompok</a:t>
            </a:r>
            <a:r>
              <a:rPr lang="en-US" dirty="0"/>
              <a:t> </a:t>
            </a:r>
            <a:r>
              <a:rPr lang="id-ID" dirty="0"/>
              <a:t>3</a:t>
            </a:r>
          </a:p>
          <a:p>
            <a:pPr algn="ctr"/>
            <a:r>
              <a:rPr lang="en-US" dirty="0" err="1" smtClean="0"/>
              <a:t>Astrit</a:t>
            </a:r>
            <a:r>
              <a:rPr lang="en-US" dirty="0" smtClean="0"/>
              <a:t> </a:t>
            </a:r>
            <a:r>
              <a:rPr lang="en-US" dirty="0" err="1" smtClean="0"/>
              <a:t>Ardiana</a:t>
            </a:r>
            <a:r>
              <a:rPr lang="en-US" dirty="0" smtClean="0"/>
              <a:t> Lestari </a:t>
            </a:r>
            <a:r>
              <a:rPr lang="id-ID" dirty="0" smtClean="0"/>
              <a:t>201305305</a:t>
            </a:r>
            <a:r>
              <a:rPr lang="en-US" dirty="0"/>
              <a:t>5</a:t>
            </a:r>
            <a:endParaRPr lang="id-ID" dirty="0"/>
          </a:p>
          <a:p>
            <a:pPr algn="ctr"/>
            <a:r>
              <a:rPr lang="id-ID" dirty="0"/>
              <a:t>Desvi Lenais Putri 2012053010</a:t>
            </a:r>
          </a:p>
          <a:p>
            <a:pPr algn="ctr"/>
            <a:r>
              <a:rPr lang="id-ID" dirty="0"/>
              <a:t>Gita Putri Anjali 2013053035</a:t>
            </a:r>
          </a:p>
          <a:p>
            <a:pPr algn="ctr"/>
            <a:r>
              <a:rPr lang="id-ID" dirty="0"/>
              <a:t>Ilham Ramadhan 2013053043</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1"/>
          <p:cNvGrpSpPr/>
          <p:nvPr/>
        </p:nvGrpSpPr>
        <p:grpSpPr>
          <a:xfrm>
            <a:off x="1778" y="-1"/>
            <a:ext cx="12190222" cy="6858001"/>
            <a:chOff x="4274037" y="1158033"/>
            <a:chExt cx="1994262" cy="1599112"/>
          </a:xfrm>
        </p:grpSpPr>
        <p:sp>
          <p:nvSpPr>
            <p:cNvPr id="104859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59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grpSp>
      <p:sp>
        <p:nvSpPr>
          <p:cNvPr id="104860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831049"/>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2" name="文本框 16"/>
          <p:cNvSpPr txBox="1"/>
          <p:nvPr/>
        </p:nvSpPr>
        <p:spPr>
          <a:xfrm>
            <a:off x="1125140" y="432385"/>
            <a:ext cx="11215687" cy="923330"/>
          </a:xfrm>
          <a:prstGeom prst="rect">
            <a:avLst/>
          </a:prstGeom>
          <a:noFill/>
        </p:spPr>
        <p:txBody>
          <a:bodyPr wrap="square" rtlCol="0">
            <a:spAutoFit/>
          </a:bodyPr>
          <a:lstStyle/>
          <a:p>
            <a:r>
              <a:rPr lang="id-ID" altLang="zh-CN" sz="5400" b="1">
                <a:solidFill>
                  <a:schemeClr val="bg1"/>
                </a:solidFill>
                <a:latin typeface="Calibri" panose="020F0502020204030204" charset="0"/>
                <a:ea typeface="Calibri" panose="020F0502020204030204" charset="0"/>
                <a:cs typeface="Calibri" panose="020F0502020204030204" charset="0"/>
              </a:rPr>
              <a:t>FAKTOR PEMBENTUKAN KARAKTER</a:t>
            </a:r>
            <a:endParaRPr lang="zh-CN" altLang="en-US" sz="5400" b="1" dirty="0">
              <a:solidFill>
                <a:schemeClr val="bg1"/>
              </a:solidFill>
              <a:latin typeface="Calibri" panose="020F0502020204030204" charset="0"/>
              <a:ea typeface="Calibri" panose="020F0502020204030204" charset="0"/>
              <a:cs typeface="Calibri" panose="020F0502020204030204" charset="0"/>
            </a:endParaRPr>
          </a:p>
        </p:txBody>
      </p:sp>
      <p:sp>
        <p:nvSpPr>
          <p:cNvPr id="1048603" name="文本框 17"/>
          <p:cNvSpPr txBox="1"/>
          <p:nvPr/>
        </p:nvSpPr>
        <p:spPr>
          <a:xfrm>
            <a:off x="3085052" y="1816392"/>
            <a:ext cx="7840266" cy="3539430"/>
          </a:xfrm>
          <a:prstGeom prst="rect">
            <a:avLst/>
          </a:prstGeom>
          <a:noFill/>
        </p:spPr>
        <p:txBody>
          <a:bodyPr wrap="square" rtlCol="0">
            <a:spAutoFit/>
          </a:bodyPr>
          <a:lstStyle/>
          <a:p>
            <a:r>
              <a:rPr lang="id-ID" altLang="zh-CN" sz="3200" b="1">
                <a:solidFill>
                  <a:schemeClr val="bg1"/>
                </a:solidFill>
                <a:latin typeface="Calibri" panose="020F0502020204030204" charset="0"/>
                <a:ea typeface="Calibri" panose="020F0502020204030204" charset="0"/>
                <a:cs typeface="Calibri" panose="020F0502020204030204" charset="0"/>
              </a:rPr>
              <a:t>Suatu sikap atau prilaku dapat menjadi karakter </a:t>
            </a:r>
          </a:p>
          <a:p>
            <a:r>
              <a:rPr lang="id-ID" altLang="zh-CN" sz="3200" b="1">
                <a:solidFill>
                  <a:schemeClr val="bg1"/>
                </a:solidFill>
                <a:latin typeface="Calibri" panose="020F0502020204030204" charset="0"/>
                <a:ea typeface="Calibri" panose="020F0502020204030204" charset="0"/>
                <a:cs typeface="Calibri" panose="020F0502020204030204" charset="0"/>
              </a:rPr>
              <a:t>melalui proses berikut: </a:t>
            </a:r>
          </a:p>
          <a:p>
            <a:r>
              <a:rPr lang="id-ID" altLang="zh-CN" sz="3200" b="1">
                <a:solidFill>
                  <a:schemeClr val="bg1"/>
                </a:solidFill>
                <a:latin typeface="Calibri" panose="020F0502020204030204" charset="0"/>
                <a:ea typeface="Calibri" panose="020F0502020204030204" charset="0"/>
                <a:cs typeface="Calibri" panose="020F0502020204030204" charset="0"/>
              </a:rPr>
              <a:t>1) Mengetahui</a:t>
            </a:r>
          </a:p>
          <a:p>
            <a:r>
              <a:rPr lang="id-ID" altLang="zh-CN" sz="3200" b="1">
                <a:solidFill>
                  <a:schemeClr val="bg1"/>
                </a:solidFill>
                <a:latin typeface="Calibri" panose="020F0502020204030204" charset="0"/>
                <a:ea typeface="Calibri" panose="020F0502020204030204" charset="0"/>
                <a:cs typeface="Calibri" panose="020F0502020204030204" charset="0"/>
              </a:rPr>
              <a:t>2) Menghayati</a:t>
            </a:r>
          </a:p>
          <a:p>
            <a:r>
              <a:rPr lang="id-ID" altLang="zh-CN" sz="3200" b="1">
                <a:solidFill>
                  <a:schemeClr val="bg1"/>
                </a:solidFill>
                <a:latin typeface="Calibri" panose="020F0502020204030204" charset="0"/>
                <a:ea typeface="Calibri" panose="020F0502020204030204" charset="0"/>
                <a:cs typeface="Calibri" panose="020F0502020204030204" charset="0"/>
              </a:rPr>
              <a:t>3) Melakukan</a:t>
            </a:r>
          </a:p>
          <a:p>
            <a:r>
              <a:rPr lang="id-ID" altLang="zh-CN" sz="3200" b="1">
                <a:solidFill>
                  <a:schemeClr val="bg1"/>
                </a:solidFill>
                <a:latin typeface="Calibri" panose="020F0502020204030204" charset="0"/>
                <a:ea typeface="Calibri" panose="020F0502020204030204" charset="0"/>
                <a:cs typeface="Calibri" panose="020F0502020204030204" charset="0"/>
              </a:rPr>
              <a:t>4) Membiasakan menjadi karakter yang baik</a:t>
            </a:r>
            <a:endParaRPr lang="zh-CN" altLang="en-US" sz="3200" b="1" dirty="0">
              <a:solidFill>
                <a:schemeClr val="bg1"/>
              </a:solidFill>
              <a:latin typeface="Calibri" panose="020F0502020204030204" charset="0"/>
              <a:ea typeface="Calibri" panose="020F0502020204030204" charset="0"/>
              <a:cs typeface="Calibri" panose="020F050202020403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6" name="文本框 17"/>
          <p:cNvSpPr txBox="1"/>
          <p:nvPr/>
        </p:nvSpPr>
        <p:spPr>
          <a:xfrm>
            <a:off x="2938611" y="119920"/>
            <a:ext cx="6332105"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MENGETAHUI DAN MENGHAYATI</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70"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71"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60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0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13" name="TextBox 14"/>
          <p:cNvSpPr txBox="1"/>
          <p:nvPr/>
        </p:nvSpPr>
        <p:spPr>
          <a:xfrm>
            <a:off x="1244247" y="1737551"/>
            <a:ext cx="9908812" cy="4584846"/>
          </a:xfrm>
          <a:prstGeom prst="rect">
            <a:avLst/>
          </a:prstGeom>
          <a:solidFill>
            <a:srgbClr val="00A69C"/>
          </a:solidFill>
        </p:spPr>
        <p:txBody>
          <a:bodyPr vert="horz" wrap="none" lIns="121920" tIns="60960" rIns="121920" bIns="60960" anchor="ctr">
            <a:normAutofit/>
          </a:bodyPr>
          <a:lstStyle/>
          <a:p>
            <a:pPr algn="ctr"/>
            <a:endParaRPr lang="zh-CN" altLang="en-US" sz="2400" dirty="0">
              <a:cs typeface="Calibri" panose="020F0502020204030204" charset="0"/>
            </a:endParaRPr>
          </a:p>
        </p:txBody>
      </p:sp>
      <p:sp>
        <p:nvSpPr>
          <p:cNvPr id="1048619" name="文本框 32"/>
          <p:cNvSpPr txBox="1"/>
          <p:nvPr/>
        </p:nvSpPr>
        <p:spPr>
          <a:xfrm>
            <a:off x="1282890" y="2196137"/>
            <a:ext cx="9512489" cy="3785652"/>
          </a:xfrm>
          <a:prstGeom prst="rect">
            <a:avLst/>
          </a:prstGeom>
          <a:noFill/>
        </p:spPr>
        <p:txBody>
          <a:bodyPr wrap="square" rtlCol="0">
            <a:spAutoFit/>
            <a:scene3d>
              <a:camera prst="orthographicFront"/>
              <a:lightRig rig="threePt" dir="t"/>
            </a:scene3d>
            <a:sp3d contourW="12700"/>
          </a:bodyPr>
          <a:lstStyle/>
          <a:p>
            <a:pPr algn="ctr"/>
            <a:r>
              <a:rPr lang="id-ID" altLang="zh-CN" sz="2400" b="1">
                <a:solidFill>
                  <a:schemeClr val="bg1"/>
                </a:solidFill>
                <a:latin typeface="Calibri" panose="020F0502020204030204" charset="0"/>
                <a:cs typeface="Calibri" panose="020F0502020204030204" charset="0"/>
              </a:rPr>
              <a:t>Pengenalan/mengetahui merupakan tahap pertama dalam proses </a:t>
            </a:r>
          </a:p>
          <a:p>
            <a:pPr algn="ctr"/>
            <a:r>
              <a:rPr lang="id-ID" altLang="zh-CN" sz="2400" b="1">
                <a:solidFill>
                  <a:schemeClr val="bg1"/>
                </a:solidFill>
                <a:latin typeface="Calibri" panose="020F0502020204030204" charset="0"/>
                <a:cs typeface="Calibri" panose="020F0502020204030204" charset="0"/>
              </a:rPr>
              <a:t>pembentukan karakter yang baik. Pembentukan karakter dimulai dari </a:t>
            </a:r>
          </a:p>
          <a:p>
            <a:pPr algn="ctr"/>
            <a:r>
              <a:rPr lang="id-ID" altLang="zh-CN" sz="2400" b="1">
                <a:solidFill>
                  <a:schemeClr val="bg1"/>
                </a:solidFill>
                <a:latin typeface="Calibri" panose="020F0502020204030204" charset="0"/>
                <a:cs typeface="Calibri" panose="020F0502020204030204" charset="0"/>
              </a:rPr>
              <a:t>fase ini yaitu kesadaran dalam bidang kognitif.. Untuk seorang anak, </a:t>
            </a:r>
          </a:p>
          <a:p>
            <a:pPr algn="ctr"/>
            <a:r>
              <a:rPr lang="id-ID" altLang="zh-CN" sz="2400" b="1">
                <a:solidFill>
                  <a:schemeClr val="bg1"/>
                </a:solidFill>
                <a:latin typeface="Calibri" panose="020F0502020204030204" charset="0"/>
                <a:cs typeface="Calibri" panose="020F0502020204030204" charset="0"/>
              </a:rPr>
              <a:t>dia mulai mengenal berbagai karakter baik dari lingkungan </a:t>
            </a:r>
          </a:p>
          <a:p>
            <a:pPr algn="ctr"/>
            <a:r>
              <a:rPr lang="id-ID" altLang="zh-CN" sz="2400" b="1">
                <a:solidFill>
                  <a:schemeClr val="bg1"/>
                </a:solidFill>
                <a:latin typeface="Calibri" panose="020F0502020204030204" charset="0"/>
                <a:cs typeface="Calibri" panose="020F0502020204030204" charset="0"/>
              </a:rPr>
              <a:t>keluarganya.</a:t>
            </a:r>
            <a:endParaRPr lang="id-ID" altLang="zh-CN" sz="2400" b="1" dirty="0">
              <a:solidFill>
                <a:schemeClr val="bg1"/>
              </a:solidFill>
              <a:latin typeface="Calibri" panose="020F0502020204030204" charset="0"/>
              <a:cs typeface="Calibri" panose="020F0502020204030204" charset="0"/>
            </a:endParaRPr>
          </a:p>
          <a:p>
            <a:pPr algn="ctr"/>
            <a:endParaRPr lang="id-ID" altLang="zh-CN" sz="2400" b="1" dirty="0">
              <a:solidFill>
                <a:schemeClr val="bg1"/>
              </a:solidFill>
              <a:latin typeface="Calibri" panose="020F0502020204030204" charset="0"/>
              <a:cs typeface="Calibri" panose="020F0502020204030204" charset="0"/>
            </a:endParaRPr>
          </a:p>
          <a:p>
            <a:pPr algn="ctr"/>
            <a:r>
              <a:rPr lang="id-ID" altLang="zh-CN" sz="2400" b="1">
                <a:solidFill>
                  <a:schemeClr val="bg1"/>
                </a:solidFill>
                <a:latin typeface="Calibri" panose="020F0502020204030204" charset="0"/>
                <a:cs typeface="Calibri" panose="020F0502020204030204" charset="0"/>
              </a:rPr>
              <a:t>Sedangkan pada tahap menhhayati, si anak mulai paham jawaban atas pertanyaan </a:t>
            </a:r>
          </a:p>
          <a:p>
            <a:pPr algn="ctr"/>
            <a:r>
              <a:rPr lang="id-ID" altLang="zh-CN" sz="2400" b="1">
                <a:solidFill>
                  <a:schemeClr val="bg1"/>
                </a:solidFill>
                <a:latin typeface="Calibri" panose="020F0502020204030204" charset="0"/>
                <a:cs typeface="Calibri" panose="020F0502020204030204" charset="0"/>
              </a:rPr>
              <a:t>”mengapa?”. Pada tahap ini yakni kedalaman kognitif dan afektif </a:t>
            </a:r>
          </a:p>
          <a:p>
            <a:pPr algn="ctr"/>
            <a:r>
              <a:rPr lang="id-ID" altLang="zh-CN" sz="2400" b="1">
                <a:solidFill>
                  <a:schemeClr val="bg1"/>
                </a:solidFill>
                <a:latin typeface="Calibri" panose="020F0502020204030204" charset="0"/>
                <a:cs typeface="Calibri" panose="020F0502020204030204" charset="0"/>
              </a:rPr>
              <a:t>yang dimiliki oleh individu.</a:t>
            </a:r>
            <a:endParaRPr lang="id-ID" altLang="zh-CN" sz="2400" b="1" dirty="0">
              <a:solidFill>
                <a:schemeClr val="bg1"/>
              </a:solidFill>
              <a:latin typeface="Calibri" panose="020F0502020204030204" charset="0"/>
              <a:cs typeface="Calibri" panose="020F0502020204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3" name="文本框 17"/>
          <p:cNvSpPr txBox="1"/>
          <p:nvPr/>
        </p:nvSpPr>
        <p:spPr>
          <a:xfrm>
            <a:off x="3058298" y="41370"/>
            <a:ext cx="5868081"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MELAKUKAN DAN MEMBIASAKAN</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72"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73"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62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62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30" name="文本框 22">
            <a:extLst>
              <a:ext uri="{FF2B5EF4-FFF2-40B4-BE49-F238E27FC236}">
                <a16:creationId xmlns:a16="http://schemas.microsoft.com/office/drawing/2014/main" xmlns="" id="{41BA2D65-FBFB-4870-ACD7-88FA57F8E549}"/>
              </a:ext>
            </a:extLst>
          </p:cNvPr>
          <p:cNvSpPr txBox="1"/>
          <p:nvPr/>
        </p:nvSpPr>
        <p:spPr>
          <a:xfrm>
            <a:off x="431030" y="1241699"/>
            <a:ext cx="12001500" cy="5016758"/>
          </a:xfrm>
          <a:prstGeom prst="rect">
            <a:avLst/>
          </a:prstGeom>
          <a:noFill/>
        </p:spPr>
        <p:txBody>
          <a:bodyPr wrap="square" rtlCol="0">
            <a:spAutoFit/>
            <a:scene3d>
              <a:camera prst="orthographicFront"/>
              <a:lightRig rig="threePt" dir="t"/>
            </a:scene3d>
            <a:sp3d contourW="12700"/>
          </a:bodyPr>
          <a:lstStyle/>
          <a:p>
            <a:r>
              <a:rPr lang="id-ID" altLang="zh-CN" sz="3200" b="1">
                <a:solidFill>
                  <a:schemeClr val="tx1">
                    <a:lumMod val="75000"/>
                    <a:lumOff val="25000"/>
                  </a:schemeClr>
                </a:solidFill>
                <a:latin typeface="Calibri" panose="020F0502020204030204" charset="0"/>
                <a:cs typeface="Calibri" panose="020F0502020204030204" charset="0"/>
              </a:rPr>
              <a:t>Jika kedua aspek tadi sudah terlaksana maka akan dengan mudah dilakukan oleh seseorang yaitu sesuatu yang dimiliki oleh  individu untuk melakukan suatu pekerjaan. Didasari oleh pemahaman  yang diperolehnya, kemudian si anak ikut menerapkannya. </a:t>
            </a:r>
          </a:p>
          <a:p>
            <a:endParaRPr lang="id-ID" altLang="zh-CN" sz="3200" b="1">
              <a:solidFill>
                <a:schemeClr val="tx1">
                  <a:lumMod val="75000"/>
                  <a:lumOff val="25000"/>
                </a:schemeClr>
              </a:solidFill>
              <a:latin typeface="Calibri" panose="020F0502020204030204" charset="0"/>
              <a:cs typeface="Calibri" panose="020F0502020204030204" charset="0"/>
            </a:endParaRPr>
          </a:p>
          <a:p>
            <a:r>
              <a:rPr lang="id-ID" altLang="zh-CN" sz="3200" b="1">
                <a:solidFill>
                  <a:schemeClr val="tx1">
                    <a:lumMod val="75000"/>
                    <a:lumOff val="25000"/>
                  </a:schemeClr>
                </a:solidFill>
                <a:latin typeface="Calibri" panose="020F0502020204030204" charset="0"/>
                <a:cs typeface="Calibri" panose="020F0502020204030204" charset="0"/>
              </a:rPr>
              <a:t>Tingkatan berikutnya, adalah terjadinya internalisasi nilai-nilai </a:t>
            </a:r>
          </a:p>
          <a:p>
            <a:r>
              <a:rPr lang="id-ID" altLang="zh-CN" sz="3200" b="1">
                <a:solidFill>
                  <a:schemeClr val="tx1">
                    <a:lumMod val="75000"/>
                    <a:lumOff val="25000"/>
                  </a:schemeClr>
                </a:solidFill>
                <a:latin typeface="Calibri" panose="020F0502020204030204" charset="0"/>
                <a:cs typeface="Calibri" panose="020F0502020204030204" charset="0"/>
              </a:rPr>
              <a:t>yang terkandung dalam suatu sikap atau perbuatan di dalam jiwa </a:t>
            </a:r>
          </a:p>
          <a:p>
            <a:r>
              <a:rPr lang="id-ID" altLang="zh-CN" sz="3200" b="1">
                <a:solidFill>
                  <a:schemeClr val="tx1">
                    <a:lumMod val="75000"/>
                    <a:lumOff val="25000"/>
                  </a:schemeClr>
                </a:solidFill>
                <a:latin typeface="Calibri" panose="020F0502020204030204" charset="0"/>
                <a:cs typeface="Calibri" panose="020F0502020204030204" charset="0"/>
              </a:rPr>
              <a:t>seseorang. Sumber motivasi melakukan suatu respon adalah dari dasar  nurani. Karakter ini akan menjadi semakin kuat jika ikut didorong oleh suatu ideologi atau believe.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3"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495508" y="0"/>
            <a:ext cx="9696492" cy="1280160"/>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495508" cy="1280160"/>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5" name="文本框 17"/>
          <p:cNvSpPr txBox="1"/>
          <p:nvPr/>
        </p:nvSpPr>
        <p:spPr>
          <a:xfrm>
            <a:off x="3180287" y="24147"/>
            <a:ext cx="5494019" cy="1200329"/>
          </a:xfrm>
          <a:prstGeom prst="rect">
            <a:avLst/>
          </a:prstGeom>
          <a:noFill/>
        </p:spPr>
        <p:txBody>
          <a:bodyPr wrap="square" rtlCol="0">
            <a:spAutoFit/>
          </a:bodyPr>
          <a:lstStyle/>
          <a:p>
            <a:pPr algn="ctr"/>
            <a:r>
              <a:rPr lang="id-ID" altLang="zh-CN" sz="3600" b="1">
                <a:solidFill>
                  <a:schemeClr val="bg1"/>
                </a:solidFill>
                <a:latin typeface="Calibri" panose="020F0502020204030204" charset="0"/>
                <a:ea typeface="Calibri" panose="020F0502020204030204" charset="0"/>
                <a:cs typeface="Calibri" panose="020F0502020204030204" charset="0"/>
              </a:rPr>
              <a:t>PENGONDISIAN DAN KETELADANAN</a:t>
            </a:r>
            <a:endParaRPr lang="zh-CN" altLang="en-US" sz="3600" b="1" dirty="0">
              <a:solidFill>
                <a:schemeClr val="bg1"/>
              </a:solidFill>
              <a:latin typeface="Calibri" panose="020F0502020204030204" charset="0"/>
              <a:ea typeface="Calibri" panose="020F0502020204030204" charset="0"/>
              <a:cs typeface="Calibri" panose="020F0502020204030204" charset="0"/>
            </a:endParaRPr>
          </a:p>
        </p:txBody>
      </p:sp>
      <p:pic>
        <p:nvPicPr>
          <p:cNvPr id="2097183" name="图片 11"/>
          <p:cNvPicPr>
            <a:picLocks noChangeAspect="1"/>
          </p:cNvPicPr>
          <p:nvPr/>
        </p:nvPicPr>
        <p:blipFill rotWithShape="1">
          <a:blip r:embed="rId2" cstate="print"/>
          <a:srcRect l="14141" t="15318" r="15590" b="76144"/>
          <a:stretch>
            <a:fillRect/>
          </a:stretch>
        </p:blipFill>
        <p:spPr>
          <a:xfrm>
            <a:off x="209785" y="333096"/>
            <a:ext cx="2068925" cy="667749"/>
          </a:xfrm>
          <a:prstGeom prst="rect">
            <a:avLst/>
          </a:prstGeom>
        </p:spPr>
      </p:pic>
      <p:pic>
        <p:nvPicPr>
          <p:cNvPr id="2097184" name="图片 19"/>
          <p:cNvPicPr>
            <a:picLocks noChangeAspect="1"/>
          </p:cNvPicPr>
          <p:nvPr/>
        </p:nvPicPr>
        <p:blipFill rotWithShape="1">
          <a:blip r:embed="rId3" cstate="print"/>
          <a:srcRect l="24567" t="37867" r="28394" b="58235"/>
          <a:stretch>
            <a:fillRect/>
          </a:stretch>
        </p:blipFill>
        <p:spPr>
          <a:xfrm>
            <a:off x="8891105" y="381583"/>
            <a:ext cx="2813215" cy="619262"/>
          </a:xfrm>
          <a:prstGeom prst="rect">
            <a:avLst/>
          </a:prstGeom>
        </p:spPr>
      </p:pic>
      <p:sp>
        <p:nvSpPr>
          <p:cNvPr id="104874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00A69C"/>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6921E"/>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3440387" y="-1735497"/>
            <a:ext cx="997131" cy="1599112"/>
          </a:xfrm>
          <a:prstGeom prst="rect">
            <a:avLst/>
          </a:prstGeom>
          <a:solidFill>
            <a:srgbClr val="EC1C24"/>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4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437518" y="-1721867"/>
            <a:ext cx="997131" cy="1599112"/>
          </a:xfrm>
          <a:prstGeom prst="rect">
            <a:avLst/>
          </a:prstGeom>
          <a:solidFill>
            <a:srgbClr val="2B8F66"/>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875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434649" y="-1742161"/>
            <a:ext cx="997131" cy="1599112"/>
          </a:xfrm>
          <a:prstGeom prst="rect">
            <a:avLst/>
          </a:prstGeom>
          <a:solidFill>
            <a:srgbClr val="39A3C3"/>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24" name="文本框 21">
            <a:extLst>
              <a:ext uri="{FF2B5EF4-FFF2-40B4-BE49-F238E27FC236}">
                <a16:creationId xmlns:a16="http://schemas.microsoft.com/office/drawing/2014/main" xmlns="" id="{C615EAE3-F792-43D0-8EE3-23DD35EC2546}"/>
              </a:ext>
            </a:extLst>
          </p:cNvPr>
          <p:cNvSpPr txBox="1"/>
          <p:nvPr/>
        </p:nvSpPr>
        <p:spPr>
          <a:xfrm>
            <a:off x="209785" y="1953011"/>
            <a:ext cx="11868552" cy="3416320"/>
          </a:xfrm>
          <a:prstGeom prst="rect">
            <a:avLst/>
          </a:prstGeom>
          <a:noFill/>
        </p:spPr>
        <p:txBody>
          <a:bodyPr wrap="square" rtlCol="0">
            <a:spAutoFit/>
            <a:scene3d>
              <a:camera prst="orthographicFront"/>
              <a:lightRig rig="threePt" dir="t"/>
            </a:scene3d>
            <a:sp3d contourW="12700"/>
          </a:bodyPr>
          <a:lstStyle/>
          <a:p>
            <a:pPr algn="ctr"/>
            <a:r>
              <a:rPr lang="id-ID" altLang="zh-CN" sz="2400" b="1">
                <a:latin typeface="Calibri" panose="020F0502020204030204" charset="0"/>
                <a:cs typeface="Calibri" panose="020F0502020204030204" charset="0"/>
              </a:rPr>
              <a:t>Pengkondisian berkaitan dengan upaya sekolah untuk menata  lingkungan fisik maupun non fisik demi terciptanya suasana mendukung terlaksananya pendidikan karakter. Kegiatan menata lingkungan fisik, misalnya adalah: penataan ruangan yang rapi dan bersih, pemajangan gambar hasil karya anak didik, mengkondisikan tolilet bersih, dll.</a:t>
            </a:r>
          </a:p>
          <a:p>
            <a:pPr algn="ctr"/>
            <a:endParaRPr lang="id-ID" altLang="zh-CN" sz="2400" b="1">
              <a:latin typeface="Calibri" panose="020F0502020204030204" charset="0"/>
              <a:cs typeface="Calibri" panose="020F0502020204030204" charset="0"/>
            </a:endParaRPr>
          </a:p>
          <a:p>
            <a:pPr algn="ctr"/>
            <a:r>
              <a:rPr lang="id-ID" altLang="zh-CN" sz="2400" b="1">
                <a:latin typeface="Calibri" panose="020F0502020204030204" charset="0"/>
                <a:cs typeface="Calibri" panose="020F0502020204030204" charset="0"/>
              </a:rPr>
              <a:t>Keteladanan; merupakan sikap dan perilaku dari semua unusur </a:t>
            </a:r>
          </a:p>
          <a:p>
            <a:pPr algn="ctr"/>
            <a:r>
              <a:rPr lang="id-ID" altLang="zh-CN" sz="2400" b="1">
                <a:latin typeface="Calibri" panose="020F0502020204030204" charset="0"/>
                <a:cs typeface="Calibri" panose="020F0502020204030204" charset="0"/>
              </a:rPr>
              <a:t>lembaga sekolah (pimpinan, guru dan tenaga non kependidikan) dalam </a:t>
            </a:r>
          </a:p>
          <a:p>
            <a:pPr algn="ctr"/>
            <a:r>
              <a:rPr lang="id-ID" altLang="zh-CN" sz="2400" b="1">
                <a:latin typeface="Calibri" panose="020F0502020204030204" charset="0"/>
                <a:cs typeface="Calibri" panose="020F0502020204030204" charset="0"/>
              </a:rPr>
              <a:t>memberikan contoh melalui tindakan-tindakan yang baik, sehingga </a:t>
            </a:r>
          </a:p>
          <a:p>
            <a:pPr algn="ctr"/>
            <a:r>
              <a:rPr lang="id-ID" altLang="zh-CN" sz="2400" b="1">
                <a:latin typeface="Calibri" panose="020F0502020204030204" charset="0"/>
                <a:cs typeface="Calibri" panose="020F0502020204030204" charset="0"/>
              </a:rPr>
              <a:t>diharapkan menjadi panutan bagi siswa.</a:t>
            </a:r>
            <a:endParaRPr lang="zh-CN" altLang="en-US" sz="2400" b="1" dirty="0">
              <a:latin typeface="Calibri" panose="020F0502020204030204" charset="0"/>
              <a:cs typeface="Calibri" panose="020F0502020204030204" charset="0"/>
            </a:endParaRPr>
          </a:p>
        </p:txBody>
      </p:sp>
    </p:spTree>
    <p:extLst>
      <p:ext uri="{BB962C8B-B14F-4D97-AF65-F5344CB8AC3E}">
        <p14:creationId xmlns:p14="http://schemas.microsoft.com/office/powerpoint/2010/main" val="393151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08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1"/>
            <a:ext cx="12192000" cy="4881093"/>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908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1446125" y="-1721867"/>
            <a:ext cx="997131" cy="1599112"/>
          </a:xfrm>
          <a:prstGeom prst="rect">
            <a:avLst/>
          </a:prstGeom>
          <a:solidFill>
            <a:srgbClr val="82C69F"/>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sp>
        <p:nvSpPr>
          <p:cNvPr id="104908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2443256" y="-1721867"/>
            <a:ext cx="997131" cy="1599112"/>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211" name="图片 11"/>
          <p:cNvPicPr>
            <a:picLocks noChangeAspect="1"/>
          </p:cNvPicPr>
          <p:nvPr/>
        </p:nvPicPr>
        <p:blipFill rotWithShape="1">
          <a:blip r:embed="rId2" cstate="print"/>
          <a:srcRect l="6226" r="7389" b="84853"/>
          <a:stretch>
            <a:fillRect/>
          </a:stretch>
        </p:blipFill>
        <p:spPr>
          <a:xfrm>
            <a:off x="1687112" y="-3115"/>
            <a:ext cx="8772281" cy="4085718"/>
          </a:xfrm>
          <a:prstGeom prst="rect">
            <a:avLst/>
          </a:prstGeom>
        </p:spPr>
      </p:pic>
      <p:sp>
        <p:nvSpPr>
          <p:cNvPr id="104908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4881093"/>
            <a:ext cx="12192000" cy="1976908"/>
          </a:xfrm>
          <a:prstGeom prst="rect">
            <a:avLst/>
          </a:prstGeom>
          <a:solidFill>
            <a:srgbClr val="F5C13A"/>
          </a:solidFill>
          <a:ln w="9525">
            <a:noFill/>
          </a:ln>
        </p:spPr>
        <p:txBody>
          <a:bodyPr/>
          <a:lstStyle>
            <a:lvl1pPr marL="342900" indent="-342900" algn="l" rtl="0" eaLnBrk="0" fontAlgn="base" hangingPunct="0">
              <a:spcBef>
                <a:spcPct val="20000"/>
              </a:spcBef>
              <a:spcAft>
                <a:spcPct val="0"/>
              </a:spcAft>
              <a:buChar char="•"/>
              <a:defRPr sz="20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stStyle>
          <a:p>
            <a:pPr marL="0" lvl="0" indent="0" eaLnBrk="1" hangingPunct="1">
              <a:spcBef>
                <a:spcPct val="0"/>
              </a:spcBef>
              <a:buNone/>
            </a:pPr>
            <a:endParaRPr lang="zh-CN" altLang="en-US" sz="1800" dirty="0">
              <a:solidFill>
                <a:schemeClr val="tx1"/>
              </a:solidFill>
              <a:ea typeface="Calibri" panose="020F0502020204030204" charset="0"/>
              <a:cs typeface="Calibri" panose="020F0502020204030204" charset="0"/>
            </a:endParaRPr>
          </a:p>
        </p:txBody>
      </p:sp>
      <p:pic>
        <p:nvPicPr>
          <p:cNvPr id="2097212" name="图片 4"/>
          <p:cNvPicPr>
            <a:picLocks noChangeAspect="1"/>
          </p:cNvPicPr>
          <p:nvPr/>
        </p:nvPicPr>
        <p:blipFill rotWithShape="1">
          <a:blip r:embed="rId3" cstate="print"/>
          <a:srcRect l="31922" t="724" r="34057" b="90923"/>
          <a:stretch>
            <a:fillRect/>
          </a:stretch>
        </p:blipFill>
        <p:spPr>
          <a:xfrm>
            <a:off x="4130369" y="677618"/>
            <a:ext cx="3967179" cy="2587295"/>
          </a:xfrm>
          <a:prstGeom prst="rect">
            <a:avLst/>
          </a:prstGeom>
        </p:spPr>
      </p:pic>
      <p:pic>
        <p:nvPicPr>
          <p:cNvPr id="2097213" name="图片 13"/>
          <p:cNvPicPr>
            <a:picLocks noChangeAspect="1"/>
          </p:cNvPicPr>
          <p:nvPr/>
        </p:nvPicPr>
        <p:blipFill rotWithShape="1">
          <a:blip r:embed="rId3" cstate="print"/>
          <a:srcRect l="3521" t="2395" r="84645" b="93484"/>
          <a:stretch>
            <a:fillRect/>
          </a:stretch>
        </p:blipFill>
        <p:spPr>
          <a:xfrm>
            <a:off x="984649" y="541975"/>
            <a:ext cx="1458608" cy="1349215"/>
          </a:xfrm>
          <a:prstGeom prst="rect">
            <a:avLst/>
          </a:prstGeom>
        </p:spPr>
      </p:pic>
      <p:pic>
        <p:nvPicPr>
          <p:cNvPr id="2097214" name="图片 14"/>
          <p:cNvPicPr>
            <a:picLocks noChangeAspect="1"/>
          </p:cNvPicPr>
          <p:nvPr/>
        </p:nvPicPr>
        <p:blipFill rotWithShape="1">
          <a:blip r:embed="rId3" cstate="print"/>
          <a:srcRect l="14172" t="7630" r="75474" b="88472"/>
          <a:stretch>
            <a:fillRect/>
          </a:stretch>
        </p:blipFill>
        <p:spPr>
          <a:xfrm>
            <a:off x="2135534" y="2220329"/>
            <a:ext cx="1276283" cy="1276283"/>
          </a:xfrm>
          <a:prstGeom prst="rect">
            <a:avLst/>
          </a:prstGeom>
        </p:spPr>
      </p:pic>
      <p:pic>
        <p:nvPicPr>
          <p:cNvPr id="2097215" name="图片 15"/>
          <p:cNvPicPr>
            <a:picLocks noChangeAspect="1"/>
          </p:cNvPicPr>
          <p:nvPr/>
        </p:nvPicPr>
        <p:blipFill rotWithShape="1">
          <a:blip r:embed="rId3" cstate="print"/>
          <a:srcRect l="2338" t="12307" r="86125" b="83906"/>
          <a:stretch>
            <a:fillRect/>
          </a:stretch>
        </p:blipFill>
        <p:spPr>
          <a:xfrm>
            <a:off x="627017" y="3242030"/>
            <a:ext cx="1422143" cy="1239817"/>
          </a:xfrm>
          <a:prstGeom prst="rect">
            <a:avLst/>
          </a:prstGeom>
        </p:spPr>
      </p:pic>
      <p:pic>
        <p:nvPicPr>
          <p:cNvPr id="2097216" name="图片 16"/>
          <p:cNvPicPr>
            <a:picLocks noChangeAspect="1"/>
          </p:cNvPicPr>
          <p:nvPr/>
        </p:nvPicPr>
        <p:blipFill rotWithShape="1">
          <a:blip r:embed="rId3" cstate="print"/>
          <a:srcRect l="83102" t="9746" r="5952" b="86022"/>
          <a:stretch>
            <a:fillRect/>
          </a:stretch>
        </p:blipFill>
        <p:spPr>
          <a:xfrm>
            <a:off x="9929798" y="3030396"/>
            <a:ext cx="1349211" cy="1385680"/>
          </a:xfrm>
          <a:prstGeom prst="rect">
            <a:avLst/>
          </a:prstGeom>
        </p:spPr>
      </p:pic>
      <p:pic>
        <p:nvPicPr>
          <p:cNvPr id="2097217" name="图片 17"/>
          <p:cNvPicPr>
            <a:picLocks noChangeAspect="1"/>
          </p:cNvPicPr>
          <p:nvPr/>
        </p:nvPicPr>
        <p:blipFill rotWithShape="1">
          <a:blip r:embed="rId3" cstate="print"/>
          <a:srcRect l="84877" t="3174" r="3881" b="93039"/>
          <a:stretch>
            <a:fillRect/>
          </a:stretch>
        </p:blipFill>
        <p:spPr>
          <a:xfrm>
            <a:off x="9961570" y="388505"/>
            <a:ext cx="1385680" cy="1239816"/>
          </a:xfrm>
          <a:prstGeom prst="rect">
            <a:avLst/>
          </a:prstGeom>
        </p:spPr>
      </p:pic>
      <p:pic>
        <p:nvPicPr>
          <p:cNvPr id="2097218" name="图片 18"/>
          <p:cNvPicPr>
            <a:picLocks noChangeAspect="1"/>
          </p:cNvPicPr>
          <p:nvPr/>
        </p:nvPicPr>
        <p:blipFill rotWithShape="1">
          <a:blip r:embed="rId3" cstate="print"/>
          <a:srcRect l="13284" t="14646" r="12461" b="75553"/>
          <a:stretch>
            <a:fillRect/>
          </a:stretch>
        </p:blipFill>
        <p:spPr>
          <a:xfrm>
            <a:off x="2266487" y="2842467"/>
            <a:ext cx="7826715" cy="2744028"/>
          </a:xfrm>
          <a:prstGeom prst="rect">
            <a:avLst/>
          </a:prstGeom>
        </p:spPr>
      </p:pic>
      <p:sp>
        <p:nvSpPr>
          <p:cNvPr id="1049089" name="文本框 22"/>
          <p:cNvSpPr txBox="1"/>
          <p:nvPr/>
        </p:nvSpPr>
        <p:spPr>
          <a:xfrm>
            <a:off x="2029275" y="5468967"/>
            <a:ext cx="8087953" cy="922020"/>
          </a:xfrm>
          <a:prstGeom prst="rect">
            <a:avLst/>
          </a:prstGeom>
          <a:noFill/>
        </p:spPr>
        <p:txBody>
          <a:bodyPr wrap="square" rtlCol="0">
            <a:spAutoFit/>
          </a:bodyPr>
          <a:lstStyle/>
          <a:p>
            <a:pPr algn="ctr"/>
            <a:r>
              <a:rPr lang="en-US" altLang="zh-CN" sz="5400" b="1" dirty="0">
                <a:solidFill>
                  <a:srgbClr val="F7F9F8"/>
                </a:solidFill>
                <a:latin typeface="Calibri" panose="020F0502020204030204" charset="0"/>
                <a:ea typeface="Calibri" panose="020F0502020204030204" charset="0"/>
                <a:cs typeface="Calibri" panose="020F0502020204030204" charset="0"/>
              </a:rPr>
              <a:t>Thank you for listening </a:t>
            </a:r>
            <a:endParaRPr lang="zh-CN" altLang="en-US" sz="5400" b="1" dirty="0">
              <a:solidFill>
                <a:srgbClr val="F7F9F8"/>
              </a:solidFill>
              <a:latin typeface="Calibri" panose="020F0502020204030204" charset="0"/>
              <a:ea typeface="Calibri" panose="020F0502020204030204" charset="0"/>
              <a:cs typeface="Calibri" panose="020F0502020204030204" charset="0"/>
            </a:endParaRPr>
          </a:p>
        </p:txBody>
      </p:sp>
      <p:pic>
        <p:nvPicPr>
          <p:cNvPr id="2097219" name="图片 23"/>
          <p:cNvPicPr>
            <a:picLocks noChangeAspect="1"/>
          </p:cNvPicPr>
          <p:nvPr/>
        </p:nvPicPr>
        <p:blipFill rotWithShape="1">
          <a:blip r:embed="rId2" cstate="print"/>
          <a:srcRect l="82256" t="20493" r="3839" b="71711"/>
          <a:stretch>
            <a:fillRect/>
          </a:stretch>
        </p:blipFill>
        <p:spPr>
          <a:xfrm>
            <a:off x="1098576" y="5296749"/>
            <a:ext cx="605307" cy="901521"/>
          </a:xfrm>
          <a:prstGeom prst="rect">
            <a:avLst/>
          </a:prstGeom>
        </p:spPr>
      </p:pic>
      <p:pic>
        <p:nvPicPr>
          <p:cNvPr id="2097220" name="图片 24"/>
          <p:cNvPicPr>
            <a:picLocks noChangeAspect="1"/>
          </p:cNvPicPr>
          <p:nvPr/>
        </p:nvPicPr>
        <p:blipFill rotWithShape="1">
          <a:blip r:embed="rId2" cstate="print"/>
          <a:srcRect t="29848" r="80462" b="64472"/>
          <a:stretch>
            <a:fillRect/>
          </a:stretch>
        </p:blipFill>
        <p:spPr>
          <a:xfrm>
            <a:off x="10428450" y="5613283"/>
            <a:ext cx="850559" cy="656822"/>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游ゴシック Light"/>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Calibri"/>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Calibri"/>
        <a:font script="Hant" typeface="新細明體"/>
        <a:font script="Arab" typeface="Calibri"/>
        <a:font script="Hebr" typeface="Calibri"/>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Calibri"/>
        <a:font script="Laoo" typeface="DokChampa"/>
        <a:font script="Sinh" typeface="Iskoola Pota"/>
        <a:font script="Mong" typeface="Mongolian Baiti"/>
        <a:font script="Viet" typeface="Calibri"/>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291</Words>
  <Application>Microsoft Office PowerPoint</Application>
  <PresentationFormat>Custom</PresentationFormat>
  <Paragraphs>37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主题​​</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User</cp:lastModifiedBy>
  <cp:revision>4</cp:revision>
  <dcterms:created xsi:type="dcterms:W3CDTF">2018-03-11T19:20:00Z</dcterms:created>
  <dcterms:modified xsi:type="dcterms:W3CDTF">2022-03-10T04:47:31Z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2052-11.1.0.8980</vt:lpwstr>
  </property>
</Properties>
</file>