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9" r:id="rId1"/>
  </p:sldMasterIdLst>
  <p:notesMasterIdLst>
    <p:notesMasterId r:id="rId13"/>
  </p:notesMasterIdLst>
  <p:sldIdLst>
    <p:sldId id="332" r:id="rId2"/>
    <p:sldId id="257" r:id="rId3"/>
    <p:sldId id="259" r:id="rId4"/>
    <p:sldId id="334" r:id="rId5"/>
    <p:sldId id="261" r:id="rId6"/>
    <p:sldId id="335" r:id="rId7"/>
    <p:sldId id="336" r:id="rId8"/>
    <p:sldId id="337" r:id="rId9"/>
    <p:sldId id="338" r:id="rId10"/>
    <p:sldId id="339" r:id="rId11"/>
    <p:sldId id="26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5E6FE8-98A9-4018-8E29-6F1CFB05D557}">
  <a:tblStyle styleId="{EC5E6FE8-98A9-4018-8E29-6F1CFB05D5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90" d="100"/>
          <a:sy n="90" d="100"/>
        </p:scale>
        <p:origin x="840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ac439249f7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ac439249f7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ad20d076ce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ad20d076ce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4962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ac439249f7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ac439249f7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ac439249f7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ac439249f7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ac439249f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ac439249f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ac439249f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ac439249f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8105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ad20d076ce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ad20d076ce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ad20d076ce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ad20d076ce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301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ad20d076ce_3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ad20d076ce_3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6733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ac439249f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ac439249f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3349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ac439249f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ac439249f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9755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48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139007" y="2342625"/>
            <a:ext cx="328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5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5138900" y="1106175"/>
            <a:ext cx="3285000" cy="126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5139001" y="3323950"/>
            <a:ext cx="3285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Oxygen"/>
                <a:ea typeface="Oxygen"/>
                <a:cs typeface="Oxygen"/>
                <a:sym typeface="Oxygen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Oxygen"/>
              <a:buChar char="●"/>
              <a:defRPr sz="1400">
                <a:latin typeface="Oxygen"/>
                <a:ea typeface="Oxygen"/>
                <a:cs typeface="Oxygen"/>
                <a:sym typeface="Oxygen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○"/>
              <a:defRPr>
                <a:latin typeface="Oxygen"/>
                <a:ea typeface="Oxygen"/>
                <a:cs typeface="Oxygen"/>
                <a:sym typeface="Oxygen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■"/>
              <a:defRPr>
                <a:latin typeface="Oxygen"/>
                <a:ea typeface="Oxygen"/>
                <a:cs typeface="Oxygen"/>
                <a:sym typeface="Oxygen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●"/>
              <a:defRPr>
                <a:latin typeface="Oxygen"/>
                <a:ea typeface="Oxygen"/>
                <a:cs typeface="Oxygen"/>
                <a:sym typeface="Oxygen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○"/>
              <a:defRPr>
                <a:latin typeface="Oxygen"/>
                <a:ea typeface="Oxygen"/>
                <a:cs typeface="Oxygen"/>
                <a:sym typeface="Oxygen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■"/>
              <a:defRPr>
                <a:latin typeface="Oxygen"/>
                <a:ea typeface="Oxygen"/>
                <a:cs typeface="Oxygen"/>
                <a:sym typeface="Oxygen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●"/>
              <a:defRPr>
                <a:latin typeface="Oxygen"/>
                <a:ea typeface="Oxygen"/>
                <a:cs typeface="Oxygen"/>
                <a:sym typeface="Oxygen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Oxygen"/>
              <a:buChar char="○"/>
              <a:defRPr>
                <a:latin typeface="Oxygen"/>
                <a:ea typeface="Oxygen"/>
                <a:cs typeface="Oxygen"/>
                <a:sym typeface="Oxygen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Oxygen"/>
              <a:buChar char="■"/>
              <a:defRPr>
                <a:latin typeface="Oxygen"/>
                <a:ea typeface="Oxygen"/>
                <a:cs typeface="Oxygen"/>
                <a:sym typeface="Oxyge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2433000" y="1371169"/>
            <a:ext cx="4278000" cy="86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45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ubTitle" idx="1"/>
          </p:nvPr>
        </p:nvSpPr>
        <p:spPr>
          <a:xfrm>
            <a:off x="2433000" y="2441425"/>
            <a:ext cx="4278000" cy="12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Oxygen"/>
                <a:ea typeface="Oxygen"/>
                <a:cs typeface="Oxygen"/>
                <a:sym typeface="Oxygen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388100" y="1693050"/>
            <a:ext cx="6367800" cy="17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000" b="1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433000" y="1330038"/>
            <a:ext cx="4278000" cy="16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87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775600" y="3100075"/>
            <a:ext cx="35928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Oxygen"/>
                <a:ea typeface="Oxygen"/>
                <a:cs typeface="Oxygen"/>
                <a:sym typeface="Oxygen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3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4_1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iret One"/>
              <a:buNone/>
              <a:defRPr sz="2800">
                <a:solidFill>
                  <a:schemeClr val="dk1"/>
                </a:solidFill>
                <a:latin typeface="Poiret One"/>
                <a:ea typeface="Poiret One"/>
                <a:cs typeface="Poiret One"/>
                <a:sym typeface="Poiret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Oxygen Light"/>
              <a:buChar char="●"/>
              <a:defRPr sz="1800"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○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■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●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○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■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●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Oxygen Light"/>
              <a:buChar char="○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Oxygen Light"/>
              <a:buChar char="■"/>
              <a:defRPr>
                <a:solidFill>
                  <a:schemeClr val="lt2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8" r:id="rId6"/>
    <p:sldLayoutId id="2147483675" r:id="rId7"/>
    <p:sldLayoutId id="2147483676" r:id="rId8"/>
    <p:sldLayoutId id="214748367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0"/>
          <p:cNvSpPr txBox="1">
            <a:spLocks noGrp="1"/>
          </p:cNvSpPr>
          <p:nvPr>
            <p:ph type="title"/>
          </p:nvPr>
        </p:nvSpPr>
        <p:spPr>
          <a:xfrm>
            <a:off x="3970800" y="3333750"/>
            <a:ext cx="5029200" cy="152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1800" dirty="0"/>
              <a:t>Mata </a:t>
            </a:r>
            <a:r>
              <a:rPr lang="en-US" sz="1800" dirty="0" err="1"/>
              <a:t>Kuliah</a:t>
            </a:r>
            <a:r>
              <a:rPr lang="en-US" sz="1800" dirty="0"/>
              <a:t>	: Pendidikan </a:t>
            </a:r>
            <a:r>
              <a:rPr lang="en-US" sz="1800" dirty="0" err="1"/>
              <a:t>Karakter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ID" sz="1800" dirty="0" err="1"/>
              <a:t>Dosen</a:t>
            </a:r>
            <a:r>
              <a:rPr lang="en-ID" sz="1800" dirty="0"/>
              <a:t> </a:t>
            </a:r>
            <a:r>
              <a:rPr lang="en-ID" sz="1800" dirty="0" err="1"/>
              <a:t>Pengampu</a:t>
            </a:r>
            <a:r>
              <a:rPr lang="en-ID" sz="1800" dirty="0"/>
              <a:t>	: </a:t>
            </a:r>
            <a:r>
              <a:rPr lang="en-ID" sz="1800" dirty="0" err="1"/>
              <a:t>Muhisom</a:t>
            </a:r>
            <a:r>
              <a:rPr lang="en-ID" sz="1800" dirty="0"/>
              <a:t>, </a:t>
            </a:r>
            <a:r>
              <a:rPr lang="en-ID" sz="1800" dirty="0" err="1"/>
              <a:t>M.Pd.I</a:t>
            </a:r>
            <a:r>
              <a:rPr lang="en-ID" sz="1800" dirty="0"/>
              <a:t> </a:t>
            </a:r>
            <a:br>
              <a:rPr lang="en-ID" sz="1800" dirty="0"/>
            </a:br>
            <a:r>
              <a:rPr lang="en-ID" sz="1800" dirty="0"/>
              <a:t>	                    Dra. </a:t>
            </a:r>
            <a:r>
              <a:rPr lang="en-ID" sz="1800" dirty="0" err="1"/>
              <a:t>Loliyana</a:t>
            </a:r>
            <a:r>
              <a:rPr lang="en-ID" sz="1800" dirty="0"/>
              <a:t>, </a:t>
            </a:r>
            <a:r>
              <a:rPr lang="en-ID" sz="1800" dirty="0" err="1"/>
              <a:t>M.Pd</a:t>
            </a:r>
            <a:r>
              <a:rPr lang="en-ID" sz="1800" dirty="0"/>
              <a:t> </a:t>
            </a:r>
            <a:br>
              <a:rPr lang="en-ID" sz="1800" dirty="0"/>
            </a:br>
            <a:r>
              <a:rPr lang="en-ID" sz="1800" dirty="0"/>
              <a:t>Semester/ Kelas	: IV E (</a:t>
            </a:r>
            <a:r>
              <a:rPr lang="en-ID" sz="1800" dirty="0" err="1"/>
              <a:t>Empat</a:t>
            </a:r>
            <a:r>
              <a:rPr lang="en-ID" sz="1800" dirty="0"/>
              <a:t>)</a:t>
            </a:r>
            <a:endParaRPr sz="1800" dirty="0"/>
          </a:p>
        </p:txBody>
      </p:sp>
      <p:sp>
        <p:nvSpPr>
          <p:cNvPr id="219" name="Google Shape;219;p40"/>
          <p:cNvSpPr txBox="1">
            <a:spLocks noGrp="1"/>
          </p:cNvSpPr>
          <p:nvPr>
            <p:ph type="title" idx="2"/>
          </p:nvPr>
        </p:nvSpPr>
        <p:spPr>
          <a:xfrm>
            <a:off x="3429000" y="1615050"/>
            <a:ext cx="5571000" cy="95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HAKIKAT MANUSIA</a:t>
            </a:r>
            <a:endParaRPr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9"/>
          <p:cNvSpPr txBox="1">
            <a:spLocks noGrp="1"/>
          </p:cNvSpPr>
          <p:nvPr>
            <p:ph type="title"/>
          </p:nvPr>
        </p:nvSpPr>
        <p:spPr>
          <a:xfrm>
            <a:off x="533400" y="133350"/>
            <a:ext cx="8610600" cy="6667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en-US" sz="2400" u="sng" dirty="0"/>
              <a:t> D. </a:t>
            </a:r>
            <a:r>
              <a:rPr lang="en-ID" sz="2400" u="sng" dirty="0" err="1"/>
              <a:t>Manusia</a:t>
            </a:r>
            <a:r>
              <a:rPr lang="en-ID" sz="2400" u="sng" dirty="0"/>
              <a:t> </a:t>
            </a:r>
            <a:r>
              <a:rPr lang="en-ID" sz="2400" u="sng" dirty="0" err="1"/>
              <a:t>Sebagai</a:t>
            </a:r>
            <a:r>
              <a:rPr lang="en-ID" sz="2400" u="sng" dirty="0"/>
              <a:t> </a:t>
            </a:r>
            <a:r>
              <a:rPr lang="en-ID" sz="2400" u="sng" dirty="0" err="1"/>
              <a:t>Makhluk</a:t>
            </a:r>
            <a:r>
              <a:rPr lang="en-ID" sz="2400" u="sng" dirty="0"/>
              <a:t> yang </a:t>
            </a:r>
            <a:r>
              <a:rPr lang="en-ID" sz="2400" u="sng" dirty="0" err="1"/>
              <a:t>Unik</a:t>
            </a:r>
            <a:r>
              <a:rPr lang="en-ID" sz="2400" u="sng" dirty="0"/>
              <a:t> dan </a:t>
            </a:r>
            <a:r>
              <a:rPr lang="en-ID" sz="2400" u="sng" dirty="0" err="1"/>
              <a:t>Multidimensi</a:t>
            </a:r>
            <a:r>
              <a:rPr lang="en-ID" sz="2400" u="sng" dirty="0"/>
              <a:t> (</a:t>
            </a:r>
            <a:r>
              <a:rPr lang="en-ID" sz="2400" u="sng" dirty="0" err="1"/>
              <a:t>Jasmani</a:t>
            </a:r>
            <a:r>
              <a:rPr lang="en-ID" sz="2400" u="sng" dirty="0"/>
              <a:t>, </a:t>
            </a:r>
            <a:r>
              <a:rPr lang="en-ID" sz="2400" u="sng" dirty="0" err="1"/>
              <a:t>Rohani</a:t>
            </a:r>
            <a:r>
              <a:rPr lang="en-ID" sz="2400" u="sng" dirty="0"/>
              <a:t>, </a:t>
            </a:r>
            <a:r>
              <a:rPr lang="en-ID" sz="2400" u="sng" dirty="0" err="1"/>
              <a:t>Intelek</a:t>
            </a:r>
            <a:r>
              <a:rPr lang="en-ID" sz="2400" u="sng" dirty="0"/>
              <a:t>, Personal, dan Sosial)</a:t>
            </a:r>
            <a:endParaRPr sz="2400" u="sng" dirty="0"/>
          </a:p>
        </p:txBody>
      </p:sp>
      <p:sp>
        <p:nvSpPr>
          <p:cNvPr id="212" name="Google Shape;212;p39"/>
          <p:cNvSpPr txBox="1">
            <a:spLocks noGrp="1"/>
          </p:cNvSpPr>
          <p:nvPr>
            <p:ph type="subTitle" idx="1"/>
          </p:nvPr>
        </p:nvSpPr>
        <p:spPr>
          <a:xfrm>
            <a:off x="533400" y="1428750"/>
            <a:ext cx="8229600" cy="31242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Akal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peralatan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rohaniah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berfungsi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memebedakan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salah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benar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serta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menganilisi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kemampuannya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tergantung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pengalaman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tigkat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pendidikan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pemiliknya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Jasmani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kesehatan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rekreasi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memberi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sanggupan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menjalankan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hidup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produktif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menyesuaikan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pembeda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layak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Rohani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dikaitkan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hati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kalbu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jiwa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mental,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fikiran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mewujudkan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unsur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pribadi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paling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dilihat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oleh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pancaindra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Intelektual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KBBI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diartikan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kecerdasan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berakal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berfikir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jernih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ilmu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pengetahuan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Menurut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Gunarsa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intelektual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merupakan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kumpulan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kemampuan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seseorang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meperoleh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ilmu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pengetahuan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mengamalkannya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lingkungan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maslah-maslah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timbul</a:t>
            </a:r>
            <a:endParaRPr lang="en-ID" sz="12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endParaRPr lang="en-ID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17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46"/>
          <p:cNvSpPr txBox="1">
            <a:spLocks noGrp="1"/>
          </p:cNvSpPr>
          <p:nvPr>
            <p:ph type="title"/>
          </p:nvPr>
        </p:nvSpPr>
        <p:spPr>
          <a:xfrm>
            <a:off x="1388100" y="1693050"/>
            <a:ext cx="6367800" cy="175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Terima kasih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"/>
          <p:cNvSpPr txBox="1">
            <a:spLocks noGrp="1"/>
          </p:cNvSpPr>
          <p:nvPr>
            <p:ph type="title"/>
          </p:nvPr>
        </p:nvSpPr>
        <p:spPr>
          <a:xfrm>
            <a:off x="720000" y="10281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DISUSUN OLEH KELOMPOK 1:</a:t>
            </a:r>
            <a:endParaRPr dirty="0"/>
          </a:p>
        </p:txBody>
      </p:sp>
      <p:sp>
        <p:nvSpPr>
          <p:cNvPr id="174" name="Google Shape;174;p35"/>
          <p:cNvSpPr txBox="1">
            <a:spLocks noGrp="1"/>
          </p:cNvSpPr>
          <p:nvPr>
            <p:ph type="body" idx="1"/>
          </p:nvPr>
        </p:nvSpPr>
        <p:spPr>
          <a:xfrm>
            <a:off x="1752600" y="1314450"/>
            <a:ext cx="5638800" cy="25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1600"/>
              </a:spcAft>
              <a:buNone/>
            </a:pPr>
            <a:endParaRPr lang="en-US" sz="16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marL="342900" lvl="0" indent="-342900" algn="ctr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ID" sz="16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Demas Arya Guna 2013053007 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ID" sz="1600" dirty="0" err="1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Dinda</a:t>
            </a:r>
            <a:r>
              <a:rPr lang="en-ID" sz="16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 Ayu Muslimah 2013053009 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ID" sz="1600" dirty="0" err="1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Ninda</a:t>
            </a:r>
            <a:r>
              <a:rPr lang="en-ID" sz="16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 Nirmala </a:t>
            </a:r>
            <a:r>
              <a:rPr lang="en-ID" sz="1600" dirty="0" err="1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Septiani</a:t>
            </a:r>
            <a:r>
              <a:rPr lang="en-ID" sz="16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 2013053047 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en-ID" sz="16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Shofia Habibah 2013053040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7"/>
          <p:cNvSpPr txBox="1">
            <a:spLocks noGrp="1"/>
          </p:cNvSpPr>
          <p:nvPr>
            <p:ph type="title"/>
          </p:nvPr>
        </p:nvSpPr>
        <p:spPr>
          <a:xfrm>
            <a:off x="457200" y="21708"/>
            <a:ext cx="70104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u="sng" dirty="0"/>
              <a:t>A. </a:t>
            </a:r>
            <a:r>
              <a:rPr lang="en-US" sz="2800" u="sng" dirty="0" err="1"/>
              <a:t>Manusia</a:t>
            </a:r>
            <a:r>
              <a:rPr lang="en-US" sz="2800" u="sng" dirty="0"/>
              <a:t> </a:t>
            </a:r>
            <a:r>
              <a:rPr lang="en-US" sz="2800" u="sng" dirty="0" err="1"/>
              <a:t>sebagai</a:t>
            </a:r>
            <a:r>
              <a:rPr lang="en-US" sz="2800" u="sng" dirty="0"/>
              <a:t> </a:t>
            </a:r>
            <a:r>
              <a:rPr lang="en-US" sz="2800" u="sng" dirty="0" err="1"/>
              <a:t>Makhluk</a:t>
            </a:r>
            <a:r>
              <a:rPr lang="en-US" sz="2800" u="sng" dirty="0"/>
              <a:t> </a:t>
            </a:r>
            <a:r>
              <a:rPr lang="en-US" sz="2800" u="sng" dirty="0" err="1"/>
              <a:t>Ciptaan</a:t>
            </a:r>
            <a:r>
              <a:rPr lang="en-US" sz="2800" u="sng" dirty="0"/>
              <a:t> </a:t>
            </a:r>
            <a:r>
              <a:rPr lang="en-US" sz="2800" u="sng" dirty="0" err="1"/>
              <a:t>Tuhan</a:t>
            </a:r>
            <a:endParaRPr sz="2800" u="sng" dirty="0"/>
          </a:p>
        </p:txBody>
      </p:sp>
      <p:sp>
        <p:nvSpPr>
          <p:cNvPr id="200" name="Google Shape;200;p37"/>
          <p:cNvSpPr txBox="1">
            <a:spLocks noGrp="1"/>
          </p:cNvSpPr>
          <p:nvPr>
            <p:ph type="subTitle" idx="1"/>
          </p:nvPr>
        </p:nvSpPr>
        <p:spPr>
          <a:xfrm>
            <a:off x="685800" y="707508"/>
            <a:ext cx="7772400" cy="43026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bisa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melepaskan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ketentuan-ketentuan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takdir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-Nya).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merupakan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ciptaan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Maha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paling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sempurna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dibandingkan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lainnya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Karena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mempunyai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akal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pikiran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berfikir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secara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logis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dinamis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serta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mampu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membatasi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perbuatan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harus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dilakukan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kita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bisa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memilih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perbuatan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mana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positif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mana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negatif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</a:p>
          <a:p>
            <a:pPr marL="0" lvl="0" indent="0" algn="l">
              <a:spcAft>
                <a:spcPts val="1600"/>
              </a:spcAft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Menurut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Mustafa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Zahri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(1976: 121)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unsur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immateri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qalbu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aqal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nafsu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Unsur-unsur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immateri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diuraikan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berikut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diartikan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pemberian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hidup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kepada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perintah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larangan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Bertanggung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jawab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segala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gerak-geriknya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memegang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komando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segala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kehidupan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jasad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pula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tubuh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Keberadaannya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melekat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Hati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Qalb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Menurut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Al-Ghazali,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qalb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memiliki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dua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arti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artifisik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metafisik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Arti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jantung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berupa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segumpal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daging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berbentuk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buat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memanjang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terletak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pinggir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sebelah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Sedangkan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artimetafisik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batin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tempat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pikiran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sangat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rahasia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murni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merupakan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lathif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yanghalus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)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Qalb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bertanggung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jawab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kepada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ditegur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dimarahi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serta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dihukum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ID"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342900" lvl="0" algn="l">
              <a:spcAft>
                <a:spcPts val="1600"/>
              </a:spcAft>
              <a:buFont typeface="+mj-lt"/>
              <a:buAutoNum type="arabicPeriod"/>
            </a:pPr>
            <a:endParaRPr sz="1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>
            <a:spLocks noGrp="1"/>
          </p:cNvSpPr>
          <p:nvPr>
            <p:ph type="subTitle" idx="1"/>
          </p:nvPr>
        </p:nvSpPr>
        <p:spPr>
          <a:xfrm>
            <a:off x="838200" y="285750"/>
            <a:ext cx="7315200" cy="39025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Potensi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(Akal)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memiliki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ternilai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harganya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anugerah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sangat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besar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yakni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akal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pandangan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Al-Ghazali,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akal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mempunyai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empat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pengertian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yaitu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Sebutan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membedakan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hewan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Ilmu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lahir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disaat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anak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mencapai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akil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balig,sehingga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membedakan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perbuatan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buruk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Ilmu-ilmu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pengalaman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sehingga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dikatakan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siapa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banyak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pengalaman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iaornag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berakal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Kekuatan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menghentikan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dorongan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naluriyah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menerawang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jauh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angkasa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mengekang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menundukkan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syahwat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selalu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menginginkan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kenikmatan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(Ali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Gharishah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Tt: 18-19</a:t>
            </a:r>
          </a:p>
          <a:p>
            <a:pPr marL="171450" lvl="0" indent="-17145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Nafsu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Nafsu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istilah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psikologi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lebih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dikenal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sebutan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karsa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bereaksi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berusaha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berbuat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berkemauan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berkehendak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0" lvl="0" indent="0" algn="l">
              <a:spcAft>
                <a:spcPts val="1600"/>
              </a:spcAft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demikian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berkedudukan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YME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pengalaman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hidupnya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terlihat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bahkan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kita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alami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sendiri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adanya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fenomena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kemakhlukan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(M.I.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Soelaeman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1988),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antara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lain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berupa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pengakuan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kenyataan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adanya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kodrat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martabat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daripada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Tuhannya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7841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9"/>
          <p:cNvSpPr txBox="1">
            <a:spLocks noGrp="1"/>
          </p:cNvSpPr>
          <p:nvPr>
            <p:ph type="title"/>
          </p:nvPr>
        </p:nvSpPr>
        <p:spPr>
          <a:xfrm>
            <a:off x="304800" y="28575"/>
            <a:ext cx="5337544" cy="6667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400" u="sng" dirty="0"/>
              <a:t> B. </a:t>
            </a:r>
            <a:r>
              <a:rPr lang="en-US" sz="2400" u="sng" dirty="0" err="1"/>
              <a:t>Manusia</a:t>
            </a:r>
            <a:r>
              <a:rPr lang="en-US" sz="2400" u="sng" dirty="0"/>
              <a:t> </a:t>
            </a:r>
            <a:r>
              <a:rPr lang="en-US" sz="2400" u="sng" dirty="0" err="1"/>
              <a:t>sebagai</a:t>
            </a:r>
            <a:r>
              <a:rPr lang="en-US" sz="2400" u="sng" dirty="0"/>
              <a:t> </a:t>
            </a:r>
            <a:r>
              <a:rPr lang="en-US" sz="2400" u="sng" dirty="0" err="1"/>
              <a:t>Makhluk</a:t>
            </a:r>
            <a:r>
              <a:rPr lang="en-US" sz="2400" u="sng" dirty="0"/>
              <a:t> </a:t>
            </a:r>
            <a:r>
              <a:rPr lang="en-US" sz="2400" u="sng" dirty="0" err="1"/>
              <a:t>Individu</a:t>
            </a:r>
            <a:endParaRPr sz="2400" u="sng" dirty="0"/>
          </a:p>
        </p:txBody>
      </p:sp>
      <p:sp>
        <p:nvSpPr>
          <p:cNvPr id="212" name="Google Shape;212;p39"/>
          <p:cNvSpPr txBox="1">
            <a:spLocks noGrp="1"/>
          </p:cNvSpPr>
          <p:nvPr>
            <p:ph type="subTitle" idx="1"/>
          </p:nvPr>
        </p:nvSpPr>
        <p:spPr>
          <a:xfrm>
            <a:off x="533400" y="695325"/>
            <a:ext cx="82296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Pengertian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berasal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kata </a:t>
            </a:r>
            <a:r>
              <a:rPr lang="en-ID" sz="1200" i="1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in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dan </a:t>
            </a:r>
            <a:r>
              <a:rPr lang="en-ID" sz="1200" i="1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devided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bahasa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inggris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i="1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in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mengandung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arti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sedangkan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i="1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devided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berarti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terbagi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. Jadi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artinya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berbagi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atau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satu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kesatuan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Dalam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bahasa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latin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berasal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kata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individium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berarti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berbagi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jadi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merupakan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suatu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sebutan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dipakai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untuk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menyatakan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suatu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kesatuan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yang paling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kecil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terbatas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diartikan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seorang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tidak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hanya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memiliki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peranan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khas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di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lingkungan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sosialnya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tetapi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juga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memiliki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kepribadian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serta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pola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tingkah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laku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spesifik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mengenai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  <a:latin typeface="+mn-lt"/>
              </a:rPr>
              <a:t>dirinya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  <a:t>.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makhluk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selalu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berada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di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tengah-tengah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kelompok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lainnya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Proses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Pertumbuhan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Makhluk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makhluk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perpaduan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antara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genotip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Apa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dimaksud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genotip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?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genotip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dibawa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sejak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lahir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keturunan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Karena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secara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setiap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orang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memiliki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kemiripan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maupun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kesamaan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ciri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orang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tuanya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Kemiripan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terjadi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bisa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saja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mencakupi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keseluruhan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penampilan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atau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bagian-bagian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tertentu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saja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Begitu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pula pada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sifat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karakter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Bagaimana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? </a:t>
            </a:r>
            <a:br>
              <a:rPr lang="en-ID" sz="1200" dirty="0">
                <a:solidFill>
                  <a:schemeClr val="accent2">
                    <a:lumMod val="10000"/>
                  </a:schemeClr>
                </a:solidFill>
              </a:rPr>
            </a:b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fenotip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ciri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karakter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atau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sifat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dipengaruhi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oleh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lingkungan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Faktor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tersebut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berpengaruh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besar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pembentukan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karakteristik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khas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setiap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orang.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Lingkungan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dimaksud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adalah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lingkungan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fisik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seperti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kondisi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alam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sekitar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kondisi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tempat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tinggal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atau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rumah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, dan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kondiri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geografis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beserta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2">
                    <a:lumMod val="10000"/>
                  </a:schemeClr>
                </a:solidFill>
              </a:rPr>
              <a:t>iklim</a:t>
            </a:r>
            <a:r>
              <a:rPr lang="en-ID" sz="1200" dirty="0">
                <a:solidFill>
                  <a:schemeClr val="accent2">
                    <a:lumMod val="1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9"/>
          <p:cNvSpPr txBox="1">
            <a:spLocks noGrp="1"/>
          </p:cNvSpPr>
          <p:nvPr>
            <p:ph type="subTitle" idx="1"/>
          </p:nvPr>
        </p:nvSpPr>
        <p:spPr>
          <a:xfrm>
            <a:off x="457200" y="438150"/>
            <a:ext cx="7200900" cy="35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Mempengaruhi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Pandangan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Nativistik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Artinya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seseorang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ditentukan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oleh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sendiri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kemiripan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orang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tua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potensi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b.)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Pandangan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Empiristik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sedikit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berlawanan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nativistik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yakni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seorang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dilatarbelakangi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oleh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lingkungan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c.)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Pandangan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Konvergensi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terakhir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dikatakan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kolaborasi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kedua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pandangan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Faktor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didorong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oleh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interaksi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dasar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lingungan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sekitar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Berdasarkan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psikologi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tahap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pertumbuhan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terbagi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menjadi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empat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yakni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1. Masa vital (0-2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tahun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)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2. Masa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estetik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(2-7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tahun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)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3. Masa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intelektual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(7-14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tahun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)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4. Masa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(14-21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tahun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0327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9"/>
          <p:cNvSpPr txBox="1">
            <a:spLocks noGrp="1"/>
          </p:cNvSpPr>
          <p:nvPr>
            <p:ph type="subTitle" idx="1"/>
          </p:nvPr>
        </p:nvSpPr>
        <p:spPr>
          <a:xfrm>
            <a:off x="457200" y="28797"/>
            <a:ext cx="8039100" cy="47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endParaRPr lang="en-ID"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34290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Peranan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berusaha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menjaga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mempertahankan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harkat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martabatnya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mengupayakan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terpenuhi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hak-hak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dasarnya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merealisasikan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segenap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potensi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baik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sisi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jasmani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maupun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rohani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memenuhi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kebutuhan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kepentingan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demi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kesejahteraan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dirinya</a:t>
            </a:r>
            <a:endParaRPr lang="en-ID"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marL="342900" lvl="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Karakteristik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Menurut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Oxendine,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memiliki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karakteristik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berbeda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Berikut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adalah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individualitas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setiap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orang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nampak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secara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khusus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a.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fisik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dimaksud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ialah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tinggi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badan,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penglihatan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pendengaran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kemampuan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bertindak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meliputi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agama, status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ekonomi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suku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kepribadian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kepribadian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terletak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watak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minat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motif,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sikap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Perbedaan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kecakapan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atau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kepandaian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endParaRPr lang="en-ID"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315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7"/>
          <p:cNvSpPr txBox="1">
            <a:spLocks noGrp="1"/>
          </p:cNvSpPr>
          <p:nvPr>
            <p:ph type="title"/>
          </p:nvPr>
        </p:nvSpPr>
        <p:spPr>
          <a:xfrm>
            <a:off x="381000" y="136451"/>
            <a:ext cx="57150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u="sng" dirty="0"/>
              <a:t>C. </a:t>
            </a:r>
            <a:r>
              <a:rPr lang="en-US" sz="2800" u="sng" dirty="0" err="1"/>
              <a:t>Manusia</a:t>
            </a:r>
            <a:r>
              <a:rPr lang="en-US" sz="2800" u="sng" dirty="0"/>
              <a:t> </a:t>
            </a:r>
            <a:r>
              <a:rPr lang="en-US" sz="2800" u="sng" dirty="0" err="1"/>
              <a:t>sebagai</a:t>
            </a:r>
            <a:r>
              <a:rPr lang="en-US" sz="2800" u="sng" dirty="0"/>
              <a:t> </a:t>
            </a:r>
            <a:r>
              <a:rPr lang="en-US" sz="2800" u="sng" dirty="0" err="1"/>
              <a:t>Makhluk</a:t>
            </a:r>
            <a:r>
              <a:rPr lang="en-US" sz="2800" u="sng" dirty="0"/>
              <a:t> </a:t>
            </a:r>
            <a:r>
              <a:rPr lang="en-US" sz="2800" u="sng" dirty="0" err="1"/>
              <a:t>Sosial</a:t>
            </a:r>
            <a:endParaRPr sz="2800" u="sng" dirty="0"/>
          </a:p>
        </p:txBody>
      </p:sp>
      <p:sp>
        <p:nvSpPr>
          <p:cNvPr id="200" name="Google Shape;200;p37"/>
          <p:cNvSpPr txBox="1">
            <a:spLocks noGrp="1"/>
          </p:cNvSpPr>
          <p:nvPr>
            <p:ph type="subTitle" idx="1"/>
          </p:nvPr>
        </p:nvSpPr>
        <p:spPr>
          <a:xfrm>
            <a:off x="533400" y="704407"/>
            <a:ext cx="7772400" cy="43026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600"/>
              </a:spcAft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dikatakan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makhluk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karena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karakter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setiap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berbeda-beda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Setiap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memiliki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sifat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mempunyai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dorongan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saling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berinteraksi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orang lain. Karena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bantuan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orang lain,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bisa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saling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berkomunikasi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bisa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mengembangkan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potensi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kreatifitas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bertukar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informasi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orang lain.</a:t>
            </a:r>
          </a:p>
          <a:p>
            <a:pPr marL="285750" lvl="0" indent="-28575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lain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Menurut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Prof.Dr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Achmad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Mubarok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MA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menjelaskan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antar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(interpersonal)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berlangsung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mengikuti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kaidah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transaksional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yaitu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apakah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masing-masing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merasa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memperoleh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keuntungan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transaksinya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atau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merugi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Paham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individualisme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juga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disebut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Atomisme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Atomisme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berpendapat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bahwa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antara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ituseperti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antar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atom-atom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membentuk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molekul-molekul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Olehkarena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in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bersifat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lahiriah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Bukan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kesatuan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penting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tetapikeaneka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ragaman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penting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marL="285750" lvl="0" indent="-28575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makluk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Hal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dijelaskan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bahwa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manusia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perlu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berkomunikasi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orang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tuamaupun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kakak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adik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Pada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umumnya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tempat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artinya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primer yang sangat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penting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di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terkecil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ayah,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ibu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dan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anak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Ayah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merupakan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sudah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dibagi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lagi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demikian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pula Ibu. Anak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masih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dibagi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sebab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keluarga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jumlah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anak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lebih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satu</a:t>
            </a:r>
            <a:endParaRPr sz="12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825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>
            <a:spLocks noGrp="1"/>
          </p:cNvSpPr>
          <p:nvPr>
            <p:ph type="subTitle" idx="1"/>
          </p:nvPr>
        </p:nvSpPr>
        <p:spPr>
          <a:xfrm>
            <a:off x="876300" y="361950"/>
            <a:ext cx="7391400" cy="43026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Smith, Stanley dan Shores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mendefinisikan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terorganisasi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serta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berfikir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tentang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mereka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sendiri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sebagai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kelompok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berbeda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Masyarakat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terbina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karena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orang-orang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kebetulan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tidak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lain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disebabkanoleh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adanya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suatu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kebutuhan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sehingga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masingmasing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mengadakan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kontrak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untuk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hidup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Bentuk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kerja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hidup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bersama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itu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dibatasi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oleh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kebutuhan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masing-masing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individu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Makin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banyak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kebutuhan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seseorang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dtharapkan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makin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erat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sebaliknya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makin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sedikit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kebutuhannya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makin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renggang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hubungannya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dengan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n-ID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u="sng" dirty="0">
                <a:solidFill>
                  <a:schemeClr val="accent1">
                    <a:lumMod val="50000"/>
                  </a:schemeClr>
                </a:solidFill>
              </a:rPr>
              <a:t>Proses </a:t>
            </a:r>
            <a:r>
              <a:rPr lang="en-ID" sz="1200" u="sng" dirty="0" err="1">
                <a:solidFill>
                  <a:schemeClr val="accent1">
                    <a:lumMod val="50000"/>
                  </a:schemeClr>
                </a:solidFill>
              </a:rPr>
              <a:t>Sosialisasi</a:t>
            </a:r>
            <a:r>
              <a:rPr lang="en-ID" sz="1200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en-ID" sz="1200" u="sng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a.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Belajar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berprilaku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diterima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secara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b.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Memainkan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peran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dapat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diterima</a:t>
            </a:r>
            <a:b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n-ID" sz="12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c. )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Perkembangan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sikap</a:t>
            </a:r>
            <a:r>
              <a:rPr lang="en-ID" sz="1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1">
                    <a:lumMod val="50000"/>
                  </a:schemeClr>
                </a:solidFill>
              </a:rPr>
              <a:t>sosial</a:t>
            </a:r>
            <a:endParaRPr lang="en-ID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990588"/>
      </p:ext>
    </p:extLst>
  </p:cSld>
  <p:clrMapOvr>
    <a:masterClrMapping/>
  </p:clrMapOvr>
</p:sld>
</file>

<file path=ppt/theme/theme1.xml><?xml version="1.0" encoding="utf-8"?>
<a:theme xmlns:a="http://schemas.openxmlformats.org/drawingml/2006/main" name="Minimalist Aesthetic Slideshow by Slidesgo">
  <a:themeElements>
    <a:clrScheme name="Simple Light">
      <a:dk1>
        <a:srgbClr val="6D5B57"/>
      </a:dk1>
      <a:lt1>
        <a:srgbClr val="F2E1D8"/>
      </a:lt1>
      <a:dk2>
        <a:srgbClr val="595959"/>
      </a:dk2>
      <a:lt2>
        <a:srgbClr val="B08980"/>
      </a:lt2>
      <a:accent1>
        <a:srgbClr val="6D5B57"/>
      </a:accent1>
      <a:accent2>
        <a:srgbClr val="F2E1D8"/>
      </a:accent2>
      <a:accent3>
        <a:srgbClr val="595959"/>
      </a:accent3>
      <a:accent4>
        <a:srgbClr val="B08980"/>
      </a:accent4>
      <a:accent5>
        <a:srgbClr val="F2E1D8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1562</Words>
  <Application>Microsoft Office PowerPoint</Application>
  <PresentationFormat>On-screen Show (16:9)</PresentationFormat>
  <Paragraphs>34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Rounded MT Bold</vt:lpstr>
      <vt:lpstr>Bebas Neue</vt:lpstr>
      <vt:lpstr>Oxygen</vt:lpstr>
      <vt:lpstr>Oxygen Light</vt:lpstr>
      <vt:lpstr>Poiret One</vt:lpstr>
      <vt:lpstr>Wingdings</vt:lpstr>
      <vt:lpstr>Minimalist Aesthetic Slideshow by Slidesgo</vt:lpstr>
      <vt:lpstr>Mata Kuliah : Pendidikan Karakter  Dosen Pengampu : Muhisom, M.Pd.I                       Dra. Loliyana, M.Pd  Semester/ Kelas : IV E (Empat)</vt:lpstr>
      <vt:lpstr>DISUSUN OLEH KELOMPOK 1:</vt:lpstr>
      <vt:lpstr>A. Manusia sebagai Makhluk Ciptaan Tuhan</vt:lpstr>
      <vt:lpstr>PowerPoint Presentation</vt:lpstr>
      <vt:lpstr> B. Manusia sebagai Makhluk Individu</vt:lpstr>
      <vt:lpstr>PowerPoint Presentation</vt:lpstr>
      <vt:lpstr>PowerPoint Presentation</vt:lpstr>
      <vt:lpstr>C. Manusia sebagai Makhluk Sosial</vt:lpstr>
      <vt:lpstr>PowerPoint Presentation</vt:lpstr>
      <vt:lpstr> D. Manusia Sebagai Makhluk yang Unik dan Multidimensi (Jasmani, Rohani, Intelek, Personal, dan Sosial)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MINIMALIST AESTHETIC SLIDESHOW</dc:title>
  <dc:creator>ASUS</dc:creator>
  <cp:lastModifiedBy>Shofia Habibah</cp:lastModifiedBy>
  <cp:revision>14</cp:revision>
  <dcterms:modified xsi:type="dcterms:W3CDTF">2022-02-25T03:38:50Z</dcterms:modified>
</cp:coreProperties>
</file>