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10"/>
  </p:notesMasterIdLst>
  <p:sldIdLst>
    <p:sldId id="471" r:id="rId2"/>
    <p:sldId id="473" r:id="rId3"/>
    <p:sldId id="489" r:id="rId4"/>
    <p:sldId id="490" r:id="rId5"/>
    <p:sldId id="475" r:id="rId6"/>
    <p:sldId id="477" r:id="rId7"/>
    <p:sldId id="478" r:id="rId8"/>
    <p:sldId id="479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D5DF"/>
    <a:srgbClr val="84DCF9"/>
    <a:srgbClr val="E6E6E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-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37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8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8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8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8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8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74014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582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104858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2022/3/21</a:t>
            </a:fld>
            <a:endParaRPr lang="zh-CN" altLang="en-US"/>
          </a:p>
        </p:txBody>
      </p:sp>
      <p:sp>
        <p:nvSpPr>
          <p:cNvPr id="104858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8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790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791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2022/3/21</a:t>
            </a:fld>
            <a:endParaRPr lang="zh-CN" altLang="en-US"/>
          </a:p>
        </p:txBody>
      </p:sp>
      <p:sp>
        <p:nvSpPr>
          <p:cNvPr id="1048792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93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8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779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780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2022/3/21</a:t>
            </a:fld>
            <a:endParaRPr lang="zh-CN" altLang="en-US"/>
          </a:p>
        </p:txBody>
      </p:sp>
      <p:sp>
        <p:nvSpPr>
          <p:cNvPr id="1048781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82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588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58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2022/3/21</a:t>
            </a:fld>
            <a:endParaRPr lang="zh-CN" altLang="en-US"/>
          </a:p>
        </p:txBody>
      </p:sp>
      <p:sp>
        <p:nvSpPr>
          <p:cNvPr id="104859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91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4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795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4879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2022/3/21</a:t>
            </a:fld>
            <a:endParaRPr lang="zh-CN" altLang="en-US"/>
          </a:p>
        </p:txBody>
      </p:sp>
      <p:sp>
        <p:nvSpPr>
          <p:cNvPr id="104879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9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00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801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802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2022/3/21</a:t>
            </a:fld>
            <a:endParaRPr lang="zh-CN" altLang="en-US"/>
          </a:p>
        </p:txBody>
      </p:sp>
      <p:sp>
        <p:nvSpPr>
          <p:cNvPr id="1048803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04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5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06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48807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808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48809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810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2022/3/21</a:t>
            </a:fld>
            <a:endParaRPr lang="zh-CN" altLang="en-US"/>
          </a:p>
        </p:txBody>
      </p:sp>
      <p:sp>
        <p:nvSpPr>
          <p:cNvPr id="1048811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12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775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2022/3/21</a:t>
            </a:fld>
            <a:endParaRPr lang="zh-CN" altLang="en-US"/>
          </a:p>
        </p:txBody>
      </p:sp>
      <p:sp>
        <p:nvSpPr>
          <p:cNvPr id="1048776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77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3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2022/3/21</a:t>
            </a:fld>
            <a:endParaRPr lang="zh-CN" altLang="en-US"/>
          </a:p>
        </p:txBody>
      </p:sp>
      <p:sp>
        <p:nvSpPr>
          <p:cNvPr id="1048814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15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6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817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818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48819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2022/3/21</a:t>
            </a:fld>
            <a:endParaRPr lang="zh-CN" altLang="en-US"/>
          </a:p>
        </p:txBody>
      </p:sp>
      <p:sp>
        <p:nvSpPr>
          <p:cNvPr id="1048820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821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3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1048784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1048785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4878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2022/3/21</a:t>
            </a:fld>
            <a:endParaRPr lang="zh-CN" altLang="en-US"/>
          </a:p>
        </p:txBody>
      </p:sp>
      <p:sp>
        <p:nvSpPr>
          <p:cNvPr id="104878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78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1048577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48578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D997B5FA-0921-464F-AAE1-844C04324D75}" type="datetimeFigureOut">
              <a:rPr lang="zh-CN" altLang="en-US" smtClean="0"/>
              <a:pPr/>
              <a:t>2022/3/21</a:t>
            </a:fld>
            <a:endParaRPr lang="zh-CN" altLang="en-US"/>
          </a:p>
        </p:txBody>
      </p:sp>
      <p:sp>
        <p:nvSpPr>
          <p:cNvPr id="1048579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104858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图形 15"/>
          <p:cNvPicPr>
            <a:picLocks noChangeAspect="1"/>
          </p:cNvPicPr>
          <p:nvPr/>
        </p:nvPicPr>
        <p:blipFill>
          <a:blip r:embed="rId2"/>
          <a:srcRect l="12862" t="482" r="12862" b="482"/>
          <a:stretch>
            <a:fillRect/>
          </a:stretch>
        </p:blipFill>
        <p:spPr>
          <a:xfrm rot="5400000">
            <a:off x="2667001" y="-2666999"/>
            <a:ext cx="6858001" cy="12192000"/>
          </a:xfrm>
          <a:custGeom>
            <a:avLst/>
            <a:gdLst>
              <a:gd name="connsiteX0" fmla="*/ 0 w 6858001"/>
              <a:gd name="connsiteY0" fmla="*/ 12192000 h 12192000"/>
              <a:gd name="connsiteX1" fmla="*/ 1 w 6858001"/>
              <a:gd name="connsiteY1" fmla="*/ 0 h 12192000"/>
              <a:gd name="connsiteX2" fmla="*/ 6858001 w 6858001"/>
              <a:gd name="connsiteY2" fmla="*/ 0 h 12192000"/>
              <a:gd name="connsiteX3" fmla="*/ 6858000 w 6858001"/>
              <a:gd name="connsiteY3" fmla="*/ 12192000 h 12192000"/>
              <a:gd name="connsiteX4" fmla="*/ 0 w 6858001"/>
              <a:gd name="connsiteY4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8001" h="12192000">
                <a:moveTo>
                  <a:pt x="0" y="12192000"/>
                </a:moveTo>
                <a:lnTo>
                  <a:pt x="1" y="0"/>
                </a:lnTo>
                <a:lnTo>
                  <a:pt x="6858001" y="0"/>
                </a:lnTo>
                <a:lnTo>
                  <a:pt x="6858000" y="12192000"/>
                </a:lnTo>
                <a:lnTo>
                  <a:pt x="0" y="12192000"/>
                </a:lnTo>
                <a:close/>
              </a:path>
            </a:pathLst>
          </a:custGeom>
        </p:spPr>
      </p:pic>
      <p:sp>
        <p:nvSpPr>
          <p:cNvPr id="1048586" name="文本框 16"/>
          <p:cNvSpPr txBox="1"/>
          <p:nvPr/>
        </p:nvSpPr>
        <p:spPr>
          <a:xfrm>
            <a:off x="3913822" y="2028617"/>
            <a:ext cx="612190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STRATEGI</a:t>
            </a:r>
            <a:r>
              <a:rPr lang="id-ID" sz="4400" b="1" dirty="0" smtClean="0"/>
              <a:t> </a:t>
            </a:r>
            <a:r>
              <a:rPr lang="en-US" sz="4400" b="1" dirty="0" smtClean="0"/>
              <a:t>PENGEMBANGAN</a:t>
            </a:r>
            <a:r>
              <a:rPr lang="id-ID" sz="4400" b="1" dirty="0" smtClean="0"/>
              <a:t> </a:t>
            </a:r>
            <a:r>
              <a:rPr lang="en-US" sz="4400" b="1" dirty="0" smtClean="0"/>
              <a:t>RUANG</a:t>
            </a:r>
            <a:r>
              <a:rPr lang="id-ID" sz="4400" b="1" dirty="0" smtClean="0"/>
              <a:t> </a:t>
            </a:r>
            <a:r>
              <a:rPr lang="en-US" sz="4400" b="1" dirty="0" smtClean="0"/>
              <a:t>KELAS</a:t>
            </a:r>
            <a:r>
              <a:rPr lang="id-ID" sz="4400" b="1" dirty="0" smtClean="0"/>
              <a:t> </a:t>
            </a:r>
            <a:r>
              <a:rPr lang="en-US" sz="4400" b="1" dirty="0" smtClean="0"/>
              <a:t>BERKARAKTER</a:t>
            </a:r>
            <a:endParaRPr lang="zh-CN" altLang="en-US" sz="4400" b="1" dirty="0">
              <a:solidFill>
                <a:schemeClr val="bg1"/>
              </a:solidFill>
              <a:latin typeface="Rockwell" panose="02060603020205020403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图形 15"/>
          <p:cNvPicPr>
            <a:picLocks noChangeAspect="1"/>
          </p:cNvPicPr>
          <p:nvPr/>
        </p:nvPicPr>
        <p:blipFill>
          <a:blip r:embed="rId2"/>
          <a:srcRect l="12862" t="482" r="12862" b="482"/>
          <a:stretch>
            <a:fillRect/>
          </a:stretch>
        </p:blipFill>
        <p:spPr>
          <a:xfrm rot="5400000">
            <a:off x="2667000" y="-2666999"/>
            <a:ext cx="6858001" cy="12192000"/>
          </a:xfrm>
          <a:custGeom>
            <a:avLst/>
            <a:gdLst>
              <a:gd name="connsiteX0" fmla="*/ 0 w 6858001"/>
              <a:gd name="connsiteY0" fmla="*/ 12192000 h 12192000"/>
              <a:gd name="connsiteX1" fmla="*/ 1 w 6858001"/>
              <a:gd name="connsiteY1" fmla="*/ 0 h 12192000"/>
              <a:gd name="connsiteX2" fmla="*/ 6858001 w 6858001"/>
              <a:gd name="connsiteY2" fmla="*/ 0 h 12192000"/>
              <a:gd name="connsiteX3" fmla="*/ 6858000 w 6858001"/>
              <a:gd name="connsiteY3" fmla="*/ 12192000 h 12192000"/>
              <a:gd name="connsiteX4" fmla="*/ 0 w 6858001"/>
              <a:gd name="connsiteY4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8001" h="12192000">
                <a:moveTo>
                  <a:pt x="0" y="12192000"/>
                </a:moveTo>
                <a:lnTo>
                  <a:pt x="1" y="0"/>
                </a:lnTo>
                <a:lnTo>
                  <a:pt x="6858001" y="0"/>
                </a:lnTo>
                <a:lnTo>
                  <a:pt x="6858000" y="12192000"/>
                </a:lnTo>
                <a:lnTo>
                  <a:pt x="0" y="12192000"/>
                </a:lnTo>
                <a:close/>
              </a:path>
            </a:pathLst>
          </a:custGeom>
        </p:spPr>
      </p:pic>
      <p:sp>
        <p:nvSpPr>
          <p:cNvPr id="1048597" name="文本框 16"/>
          <p:cNvSpPr txBox="1"/>
          <p:nvPr/>
        </p:nvSpPr>
        <p:spPr>
          <a:xfrm>
            <a:off x="3598223" y="1874729"/>
            <a:ext cx="670061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 err="1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Kelompok</a:t>
            </a:r>
            <a:r>
              <a:rPr lang="id-ID" altLang="zh-CN" sz="2800" b="1" dirty="0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 </a:t>
            </a:r>
            <a:r>
              <a:rPr lang="en-US" altLang="zh-CN" sz="2800" b="1" dirty="0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4</a:t>
            </a:r>
            <a:r>
              <a:rPr lang="id-ID" altLang="zh-CN" sz="2800" b="1" dirty="0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 :</a:t>
            </a:r>
          </a:p>
          <a:p>
            <a:pPr algn="ctr"/>
            <a:endParaRPr lang="en-US" altLang="zh-CN" sz="2800" b="1" dirty="0" smtClean="0">
              <a:solidFill>
                <a:schemeClr val="bg1"/>
              </a:solidFill>
              <a:latin typeface="Rockwell" panose="02060603020205020403" pitchFamily="18" charset="0"/>
              <a:ea typeface="站酷庆科黄油体" panose="02000803000000020004" pitchFamily="2" charset="-122"/>
              <a:cs typeface="Arial" panose="020B0604020202020204" pitchFamily="34" charset="0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1. </a:t>
            </a:r>
            <a:r>
              <a:rPr lang="en-US" altLang="zh-CN" sz="2800" b="1" dirty="0" err="1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Hidayatullah</a:t>
            </a:r>
            <a:r>
              <a:rPr lang="id-ID" altLang="zh-CN" sz="2800" b="1" dirty="0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		      </a:t>
            </a:r>
            <a:r>
              <a:rPr lang="en-US" altLang="zh-CN" sz="2800" b="1" dirty="0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2013053117</a:t>
            </a:r>
            <a:endParaRPr lang="en-US" altLang="zh-CN" sz="2800" b="1" dirty="0" smtClean="0">
              <a:solidFill>
                <a:schemeClr val="bg1"/>
              </a:solidFill>
              <a:latin typeface="Rockwell" panose="02060603020205020403" pitchFamily="18" charset="0"/>
              <a:ea typeface="站酷庆科黄油体" panose="02000803000000020004" pitchFamily="2" charset="-122"/>
              <a:cs typeface="Arial" panose="020B0604020202020204" pitchFamily="34" charset="0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2. </a:t>
            </a:r>
            <a:r>
              <a:rPr lang="en-US" altLang="zh-CN" sz="2800" b="1" dirty="0" err="1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LuthfiaRizkiYuniarti</a:t>
            </a:r>
            <a:r>
              <a:rPr lang="en-US" altLang="zh-CN" sz="2800" b="1" dirty="0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 </a:t>
            </a:r>
            <a:r>
              <a:rPr lang="id-ID" altLang="zh-CN" sz="2800" b="1" dirty="0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 </a:t>
            </a:r>
            <a:r>
              <a:rPr lang="en-US" altLang="zh-CN" sz="2800" b="1" dirty="0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2013053092</a:t>
            </a:r>
            <a:endParaRPr lang="en-US" altLang="zh-CN" sz="2800" b="1" dirty="0" smtClean="0">
              <a:solidFill>
                <a:schemeClr val="bg1"/>
              </a:solidFill>
              <a:latin typeface="Rockwell" panose="02060603020205020403" pitchFamily="18" charset="0"/>
              <a:ea typeface="站酷庆科黄油体" panose="02000803000000020004" pitchFamily="2" charset="-122"/>
              <a:cs typeface="Arial" panose="020B0604020202020204" pitchFamily="34" charset="0"/>
            </a:endParaRPr>
          </a:p>
          <a:p>
            <a:r>
              <a:rPr lang="en-US" altLang="zh-CN" sz="2800" b="1" dirty="0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3. </a:t>
            </a:r>
            <a:r>
              <a:rPr lang="en-US" altLang="zh-CN" sz="2800" b="1" dirty="0" err="1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MirnaShoviandani</a:t>
            </a:r>
            <a:r>
              <a:rPr lang="en-US" altLang="zh-CN" sz="2800" b="1" dirty="0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 </a:t>
            </a:r>
            <a:r>
              <a:rPr lang="id-ID" altLang="zh-CN" sz="2800" b="1" dirty="0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     </a:t>
            </a:r>
            <a:r>
              <a:rPr lang="en-US" altLang="zh-CN" sz="2800" b="1" dirty="0" smtClean="0">
                <a:solidFill>
                  <a:schemeClr val="bg1"/>
                </a:solidFill>
                <a:latin typeface="Rockwell" panose="02060603020205020403" pitchFamily="18" charset="0"/>
                <a:ea typeface="站酷庆科黄油体" panose="02000803000000020004" pitchFamily="2" charset="-122"/>
                <a:cs typeface="Arial" panose="020B0604020202020204" pitchFamily="34" charset="0"/>
              </a:rPr>
              <a:t>2013053155</a:t>
            </a:r>
            <a:endParaRPr lang="en-US" altLang="zh-CN" sz="2400" dirty="0" smtClean="0">
              <a:solidFill>
                <a:schemeClr val="bg1"/>
              </a:solidFill>
              <a:latin typeface="Rockwell" panose="02060603020205020403" pitchFamily="18" charset="0"/>
              <a:ea typeface="站酷庆科黄油体" panose="02000803000000020004" pitchFamily="2" charset="-122"/>
              <a:cs typeface="Arial" panose="020B0604020202020204" pitchFamily="34" charset="0"/>
            </a:endParaRPr>
          </a:p>
        </p:txBody>
      </p:sp>
      <p:sp>
        <p:nvSpPr>
          <p:cNvPr id="1048598" name="文本框 4"/>
          <p:cNvSpPr txBox="1"/>
          <p:nvPr/>
        </p:nvSpPr>
        <p:spPr>
          <a:xfrm>
            <a:off x="2781702" y="2705724"/>
            <a:ext cx="49885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800" dirty="0" smtClean="0">
                <a:solidFill>
                  <a:schemeClr val="bg1"/>
                </a:solidFill>
                <a:latin typeface="Arial" panose="020B0604020202020204" pitchFamily="34" charset="0"/>
                <a:ea typeface="站酷庆科黄油体" panose="02000803000000020004" pitchFamily="2" charset="-122"/>
                <a:cs typeface="Arial" panose="020B0604020202020204" pitchFamily="34" charset="0"/>
              </a:rPr>
              <a:t> </a:t>
            </a:r>
            <a:endParaRPr lang="zh-CN" altLang="en-US" sz="8800" dirty="0">
              <a:solidFill>
                <a:schemeClr val="bg1"/>
              </a:solidFill>
              <a:latin typeface="Arial" panose="020B0604020202020204" pitchFamily="34" charset="0"/>
              <a:ea typeface="站酷庆科黄油体" panose="02000803000000020004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82" name="图形 8"/>
          <p:cNvPicPr>
            <a:picLocks noChangeAspect="1"/>
          </p:cNvPicPr>
          <p:nvPr/>
        </p:nvPicPr>
        <p:blipFill rotWithShape="1">
          <a:blip r:embed="rId2"/>
          <a:srcRect l="12500" r="12500"/>
          <a:stretch>
            <a:fillRect/>
          </a:stretch>
        </p:blipFill>
        <p:spPr>
          <a:xfrm rot="5400000">
            <a:off x="2667000" y="-2667000"/>
            <a:ext cx="6858000" cy="12192000"/>
          </a:xfrm>
          <a:prstGeom prst="rect">
            <a:avLst/>
          </a:prstGeom>
        </p:spPr>
      </p:pic>
      <p:sp>
        <p:nvSpPr>
          <p:cNvPr id="1048717" name="矩形: 圆角 2"/>
          <p:cNvSpPr/>
          <p:nvPr/>
        </p:nvSpPr>
        <p:spPr>
          <a:xfrm>
            <a:off x="550863" y="1935163"/>
            <a:ext cx="11017250" cy="3209925"/>
          </a:xfrm>
          <a:prstGeom prst="roundRect">
            <a:avLst>
              <a:gd name="adj" fmla="val 0"/>
            </a:avLst>
          </a:prstGeom>
          <a:noFill/>
          <a:ln>
            <a:solidFill>
              <a:srgbClr val="1D29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0" name="组合 5"/>
          <p:cNvGrpSpPr/>
          <p:nvPr/>
        </p:nvGrpSpPr>
        <p:grpSpPr>
          <a:xfrm rot="5400000">
            <a:off x="681038" y="1808163"/>
            <a:ext cx="1366837" cy="865187"/>
            <a:chOff x="1353185" y="1338581"/>
            <a:chExt cx="2965831" cy="1851024"/>
          </a:xfrm>
        </p:grpSpPr>
        <p:sp>
          <p:nvSpPr>
            <p:cNvPr id="1048718" name="Shape 47653"/>
            <p:cNvSpPr/>
            <p:nvPr/>
          </p:nvSpPr>
          <p:spPr>
            <a:xfrm rot="10800000">
              <a:off x="1353185" y="2755265"/>
              <a:ext cx="820420" cy="434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rgbClr val="FFD5DF"/>
            </a:solidFill>
            <a:ln>
              <a:solidFill>
                <a:srgbClr val="3C38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endParaRPr>
            </a:p>
          </p:txBody>
        </p:sp>
        <p:sp>
          <p:nvSpPr>
            <p:cNvPr id="1048719" name="Shape 47654"/>
            <p:cNvSpPr/>
            <p:nvPr/>
          </p:nvSpPr>
          <p:spPr>
            <a:xfrm>
              <a:off x="1353186" y="1338581"/>
              <a:ext cx="2965830" cy="14166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1617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5DF"/>
            </a:solidFill>
            <a:ln>
              <a:solidFill>
                <a:srgbClr val="3C38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endParaRPr>
            </a:p>
          </p:txBody>
        </p:sp>
      </p:grpSp>
      <p:sp>
        <p:nvSpPr>
          <p:cNvPr id="1048728" name="矩形 25"/>
          <p:cNvSpPr/>
          <p:nvPr/>
        </p:nvSpPr>
        <p:spPr>
          <a:xfrm>
            <a:off x="2872777" y="770682"/>
            <a:ext cx="6971867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4572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sz="3200" dirty="0" smtClean="0"/>
              <a:t>1</a:t>
            </a:r>
            <a:r>
              <a:rPr lang="id-ID" sz="3200" dirty="0" smtClean="0"/>
              <a:t>. </a:t>
            </a:r>
            <a:r>
              <a:rPr lang="en-US" sz="3200" dirty="0" err="1" smtClean="0"/>
              <a:t>Pengertian</a:t>
            </a:r>
            <a:r>
              <a:rPr lang="id-ID" sz="3200" dirty="0" smtClean="0"/>
              <a:t> </a:t>
            </a:r>
            <a:r>
              <a:rPr lang="en-US" sz="3200" dirty="0" err="1" smtClean="0"/>
              <a:t>Ruang</a:t>
            </a:r>
            <a:r>
              <a:rPr lang="id-ID" sz="3200" dirty="0" smtClean="0"/>
              <a:t> </a:t>
            </a:r>
            <a:r>
              <a:rPr lang="en-US" sz="3200" dirty="0" err="1" smtClean="0"/>
              <a:t>Kelas</a:t>
            </a:r>
            <a:r>
              <a:rPr lang="id-ID" sz="3200" dirty="0" smtClean="0"/>
              <a:t> </a:t>
            </a:r>
            <a:r>
              <a:rPr lang="en-US" sz="3200" dirty="0" err="1" smtClean="0"/>
              <a:t>Berkarakter</a:t>
            </a:r>
            <a:endParaRPr lang="zh-CN" altLang="en-US" sz="3200" dirty="0">
              <a:latin typeface="Rockwell" panose="02060603020205020403" pitchFamily="18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97051" y="2459504"/>
            <a:ext cx="9235126" cy="1155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D" sz="1600" dirty="0" err="1" smtClean="0">
                <a:latin typeface="Rockwell" panose="02060603020205020403" pitchFamily="18" charset="0"/>
              </a:rPr>
              <a:t>suasana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atau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keadaan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kelas</a:t>
            </a:r>
            <a:r>
              <a:rPr lang="en-ID" sz="1600" dirty="0" smtClean="0">
                <a:latin typeface="Rockwell" panose="02060603020205020403" pitchFamily="18" charset="0"/>
              </a:rPr>
              <a:t> yang </a:t>
            </a:r>
            <a:r>
              <a:rPr lang="en-ID" sz="1600" dirty="0" err="1" smtClean="0">
                <a:latin typeface="Rockwell" panose="02060603020205020403" pitchFamily="18" charset="0"/>
              </a:rPr>
              <a:t>mencerminkan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nilai-nilai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karakter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dengan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tujuan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menciptakan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karakter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baik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bagi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siswa</a:t>
            </a:r>
            <a:r>
              <a:rPr lang="en-ID" sz="1600" dirty="0" smtClean="0">
                <a:latin typeface="Rockwell" panose="02060603020205020403" pitchFamily="18" charset="0"/>
              </a:rPr>
              <a:t> agar </a:t>
            </a:r>
            <a:r>
              <a:rPr lang="en-ID" sz="1600" dirty="0" err="1" smtClean="0">
                <a:latin typeface="Rockwell" panose="02060603020205020403" pitchFamily="18" charset="0"/>
              </a:rPr>
              <a:t>nantinya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bisa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diterapkan</a:t>
            </a:r>
            <a:r>
              <a:rPr lang="id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tidak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hanya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di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lingkungan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sekolah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saja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tetapi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juga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di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lingkungan</a:t>
            </a:r>
            <a:r>
              <a:rPr lang="en-ID" sz="1600" dirty="0" smtClean="0">
                <a:latin typeface="Rockwell" panose="02060603020205020403" pitchFamily="18" charset="0"/>
              </a:rPr>
              <a:t> </a:t>
            </a:r>
            <a:r>
              <a:rPr lang="en-ID" sz="1600" dirty="0" err="1" smtClean="0">
                <a:latin typeface="Rockwell" panose="02060603020205020403" pitchFamily="18" charset="0"/>
              </a:rPr>
              <a:t>masyarakat</a:t>
            </a:r>
            <a:endParaRPr lang="en-US" sz="1600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8308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8" name="图形 8"/>
          <p:cNvPicPr>
            <a:picLocks noChangeAspect="1"/>
          </p:cNvPicPr>
          <p:nvPr/>
        </p:nvPicPr>
        <p:blipFill rotWithShape="1">
          <a:blip r:embed="rId2"/>
          <a:srcRect l="12500" r="12500"/>
          <a:stretch>
            <a:fillRect/>
          </a:stretch>
        </p:blipFill>
        <p:spPr>
          <a:xfrm rot="5400000">
            <a:off x="2667000" y="-2667000"/>
            <a:ext cx="6858000" cy="12192000"/>
          </a:xfrm>
          <a:prstGeom prst="rect">
            <a:avLst/>
          </a:prstGeom>
        </p:spPr>
      </p:pic>
      <p:sp>
        <p:nvSpPr>
          <p:cNvPr id="1048637" name="椭圆 2"/>
          <p:cNvSpPr/>
          <p:nvPr/>
        </p:nvSpPr>
        <p:spPr>
          <a:xfrm>
            <a:off x="2065139" y="3820779"/>
            <a:ext cx="562678" cy="562678"/>
          </a:xfrm>
          <a:prstGeom prst="ellipse">
            <a:avLst/>
          </a:prstGeom>
          <a:solidFill>
            <a:srgbClr val="84DCF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altLang="zh-CN" sz="2800" dirty="0" smtClean="0">
                <a:latin typeface="Rockwell" panose="02060603020205020403" pitchFamily="18" charset="0"/>
                <a:cs typeface="Arial" panose="020B0604020202020204" pitchFamily="34" charset="0"/>
              </a:rPr>
              <a:t>2</a:t>
            </a:r>
            <a:endParaRPr lang="zh-CN" altLang="en-US" sz="2800" dirty="0">
              <a:latin typeface="Rockwell" panose="02060603020205020403" pitchFamily="18" charset="0"/>
              <a:cs typeface="Arial" panose="020B0604020202020204" pitchFamily="34" charset="0"/>
            </a:endParaRPr>
          </a:p>
        </p:txBody>
      </p:sp>
      <p:sp>
        <p:nvSpPr>
          <p:cNvPr id="1048638" name="矩形 3"/>
          <p:cNvSpPr/>
          <p:nvPr/>
        </p:nvSpPr>
        <p:spPr>
          <a:xfrm flipH="1">
            <a:off x="1336776" y="1584685"/>
            <a:ext cx="7819098" cy="784830"/>
          </a:xfrm>
          <a:prstGeom prst="rect">
            <a:avLst/>
          </a:prstGeom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50000"/>
              </a:lnSpc>
            </a:pPr>
            <a:r>
              <a:rPr lang="sv-SE" sz="1500" dirty="0" smtClean="0">
                <a:latin typeface="Rockwell" panose="02060603020205020403" pitchFamily="18" charset="0"/>
              </a:rPr>
              <a:t>Dalam tercapatnya ruang kelas yang berkarakter terdapat beberapa unsur </a:t>
            </a:r>
            <a:r>
              <a:rPr lang="sv-SE" sz="1500" dirty="0" smtClean="0">
                <a:latin typeface="Rockwell" panose="02060603020205020403" pitchFamily="18" charset="0"/>
              </a:rPr>
              <a:t>pembentuk diantaranya </a:t>
            </a:r>
            <a:r>
              <a:rPr lang="sv-SE" sz="1500" dirty="0" smtClean="0">
                <a:latin typeface="Rockwell" panose="02060603020205020403" pitchFamily="18" charset="0"/>
              </a:rPr>
              <a:t>:</a:t>
            </a:r>
            <a:endParaRPr lang="en-US" sz="1500" dirty="0">
              <a:latin typeface="Rockwell" panose="02060603020205020403" pitchFamily="18" charset="0"/>
            </a:endParaRPr>
          </a:p>
        </p:txBody>
      </p:sp>
      <p:sp>
        <p:nvSpPr>
          <p:cNvPr id="1048640" name="矩形 5"/>
          <p:cNvSpPr/>
          <p:nvPr/>
        </p:nvSpPr>
        <p:spPr>
          <a:xfrm flipH="1">
            <a:off x="2690566" y="3803837"/>
            <a:ext cx="2977006" cy="457882"/>
          </a:xfrm>
          <a:prstGeom prst="rect">
            <a:avLst/>
          </a:prstGeom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50000"/>
              </a:lnSpc>
            </a:pPr>
            <a:r>
              <a:rPr lang="id-ID" dirty="0" smtClean="0">
                <a:latin typeface="Rockwell" panose="02060603020205020403" pitchFamily="18" charset="0"/>
              </a:rPr>
              <a:t>Peserta Didik</a:t>
            </a:r>
            <a:endParaRPr kumimoji="0" lang="en-US" altLang="zh-CN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Rockwell" panose="02060603020205020403" pitchFamily="18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1048643" name="椭圆 9"/>
          <p:cNvSpPr/>
          <p:nvPr/>
        </p:nvSpPr>
        <p:spPr>
          <a:xfrm>
            <a:off x="2077883" y="4949952"/>
            <a:ext cx="562678" cy="562678"/>
          </a:xfrm>
          <a:prstGeom prst="ellipse">
            <a:avLst/>
          </a:prstGeom>
          <a:solidFill>
            <a:srgbClr val="FFD5DF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altLang="zh-CN" sz="2800" dirty="0" smtClean="0">
                <a:latin typeface="Rockwell" panose="02060603020205020403" pitchFamily="18" charset="0"/>
                <a:cs typeface="Arial" panose="020B0604020202020204" pitchFamily="34" charset="0"/>
              </a:rPr>
              <a:t>3</a:t>
            </a:r>
            <a:endParaRPr lang="zh-CN" altLang="en-US" sz="2800" dirty="0">
              <a:latin typeface="Rockwell" panose="02060603020205020403" pitchFamily="18" charset="0"/>
              <a:cs typeface="Arial" panose="020B0604020202020204" pitchFamily="34" charset="0"/>
            </a:endParaRPr>
          </a:p>
        </p:txBody>
      </p:sp>
      <p:sp>
        <p:nvSpPr>
          <p:cNvPr id="1048644" name="矩形 10"/>
          <p:cNvSpPr/>
          <p:nvPr/>
        </p:nvSpPr>
        <p:spPr>
          <a:xfrm flipH="1">
            <a:off x="2690562" y="4999261"/>
            <a:ext cx="3805240" cy="457882"/>
          </a:xfrm>
          <a:prstGeom prst="rect">
            <a:avLst/>
          </a:prstGeom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50000"/>
              </a:lnSpc>
            </a:pPr>
            <a:r>
              <a:rPr lang="id-ID" dirty="0" smtClean="0">
                <a:latin typeface="Rockwell" panose="02060603020205020403" pitchFamily="18" charset="0"/>
              </a:rPr>
              <a:t>Proses di Dalam Kelas</a:t>
            </a:r>
            <a:endParaRPr lang="en-US" dirty="0">
              <a:latin typeface="Rockwell" panose="02060603020205020403" pitchFamily="18" charset="0"/>
            </a:endParaRPr>
          </a:p>
        </p:txBody>
      </p:sp>
      <p:sp>
        <p:nvSpPr>
          <p:cNvPr id="26" name="椭圆 4"/>
          <p:cNvSpPr/>
          <p:nvPr/>
        </p:nvSpPr>
        <p:spPr>
          <a:xfrm>
            <a:off x="2054132" y="2633245"/>
            <a:ext cx="562678" cy="562678"/>
          </a:xfrm>
          <a:prstGeom prst="ellipse">
            <a:avLst/>
          </a:prstGeom>
          <a:solidFill>
            <a:srgbClr val="FFD5DF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>
                <a:latin typeface="Rockwell" panose="02060603020205020403" pitchFamily="18" charset="0"/>
                <a:cs typeface="Arial" panose="020B0604020202020204" pitchFamily="34" charset="0"/>
              </a:rPr>
              <a:t>1</a:t>
            </a:r>
            <a:endParaRPr lang="zh-CN" altLang="en-US" sz="2800" dirty="0">
              <a:latin typeface="Rockwell" panose="02060603020205020403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88124" y="690757"/>
            <a:ext cx="10302629" cy="7421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ID" sz="3200" dirty="0" smtClean="0">
                <a:latin typeface="Rockwell" panose="02060603020205020403" pitchFamily="18" charset="0"/>
              </a:rPr>
              <a:t>2. </a:t>
            </a:r>
            <a:r>
              <a:rPr lang="en-ID" sz="3200" dirty="0" err="1" smtClean="0">
                <a:latin typeface="Rockwell" panose="02060603020205020403" pitchFamily="18" charset="0"/>
              </a:rPr>
              <a:t>Unsur-Unsur</a:t>
            </a:r>
            <a:r>
              <a:rPr lang="en-ID" sz="3200" dirty="0" smtClean="0">
                <a:latin typeface="Rockwell" panose="02060603020205020403" pitchFamily="18" charset="0"/>
              </a:rPr>
              <a:t> </a:t>
            </a:r>
            <a:r>
              <a:rPr lang="en-ID" sz="3200" dirty="0" err="1" smtClean="0">
                <a:latin typeface="Rockwell" panose="02060603020205020403" pitchFamily="18" charset="0"/>
              </a:rPr>
              <a:t>Pengembang</a:t>
            </a:r>
            <a:r>
              <a:rPr lang="en-ID" sz="3200" dirty="0" smtClean="0">
                <a:latin typeface="Rockwell" panose="02060603020205020403" pitchFamily="18" charset="0"/>
              </a:rPr>
              <a:t> </a:t>
            </a:r>
            <a:r>
              <a:rPr lang="en-ID" sz="3200" dirty="0" err="1" smtClean="0">
                <a:latin typeface="Rockwell" panose="02060603020205020403" pitchFamily="18" charset="0"/>
              </a:rPr>
              <a:t>Ruang</a:t>
            </a:r>
            <a:r>
              <a:rPr lang="en-ID" sz="3200" dirty="0" smtClean="0">
                <a:latin typeface="Rockwell" panose="02060603020205020403" pitchFamily="18" charset="0"/>
              </a:rPr>
              <a:t> </a:t>
            </a:r>
            <a:r>
              <a:rPr lang="en-ID" sz="3200" dirty="0" err="1" smtClean="0">
                <a:latin typeface="Rockwell" panose="02060603020205020403" pitchFamily="18" charset="0"/>
              </a:rPr>
              <a:t>Kelas</a:t>
            </a:r>
            <a:r>
              <a:rPr lang="en-ID" sz="3200" dirty="0" smtClean="0">
                <a:latin typeface="Rockwell" panose="02060603020205020403" pitchFamily="18" charset="0"/>
              </a:rPr>
              <a:t> </a:t>
            </a:r>
            <a:r>
              <a:rPr lang="en-ID" sz="3200" dirty="0" err="1" smtClean="0">
                <a:latin typeface="Rockwell" panose="02060603020205020403" pitchFamily="18" charset="0"/>
              </a:rPr>
              <a:t>Berkarakter</a:t>
            </a:r>
            <a:endParaRPr lang="en-US" sz="3200" dirty="0">
              <a:latin typeface="Rockwell" panose="02060603020205020403" pitchFamily="18" charset="0"/>
            </a:endParaRPr>
          </a:p>
        </p:txBody>
      </p:sp>
      <p:sp>
        <p:nvSpPr>
          <p:cNvPr id="16" name="矩形 5"/>
          <p:cNvSpPr/>
          <p:nvPr/>
        </p:nvSpPr>
        <p:spPr>
          <a:xfrm flipH="1">
            <a:off x="2688586" y="2673702"/>
            <a:ext cx="2977006" cy="457882"/>
          </a:xfrm>
          <a:prstGeom prst="rect">
            <a:avLst/>
          </a:prstGeom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50000"/>
              </a:lnSpc>
            </a:pPr>
            <a:r>
              <a:rPr lang="id-ID" dirty="0" smtClean="0">
                <a:latin typeface="Rockwell" panose="02060603020205020403" pitchFamily="18" charset="0"/>
              </a:rPr>
              <a:t>Guru</a:t>
            </a:r>
            <a:endParaRPr kumimoji="0" lang="en-US" altLang="zh-CN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Rockwell" panose="02060603020205020403" pitchFamily="18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1623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6" name="图形 8"/>
          <p:cNvPicPr>
            <a:picLocks noChangeAspect="1"/>
          </p:cNvPicPr>
          <p:nvPr/>
        </p:nvPicPr>
        <p:blipFill rotWithShape="1">
          <a:blip r:embed="rId2"/>
          <a:srcRect l="12500" r="12500"/>
          <a:stretch>
            <a:fillRect/>
          </a:stretch>
        </p:blipFill>
        <p:spPr>
          <a:xfrm rot="5400000">
            <a:off x="2667000" y="-2667000"/>
            <a:ext cx="6858000" cy="12192000"/>
          </a:xfrm>
          <a:prstGeom prst="rect">
            <a:avLst/>
          </a:prstGeom>
        </p:spPr>
      </p:pic>
      <p:sp>
        <p:nvSpPr>
          <p:cNvPr id="1048616" name="矩形 3"/>
          <p:cNvSpPr/>
          <p:nvPr/>
        </p:nvSpPr>
        <p:spPr>
          <a:xfrm>
            <a:off x="4631377" y="1664941"/>
            <a:ext cx="5949537" cy="425353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45720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Berikut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ini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beberapa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kegiatan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yang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perlu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dilakukan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guna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mengembangkan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ruang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kelas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yang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berkarakter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.</a:t>
            </a:r>
            <a:endParaRPr lang="id-ID" altLang="zh-CN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  <a:p>
            <a:pPr marL="0" lvl="0" indent="0" defTabSz="45720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zh-CN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  <a:p>
            <a:pPr marL="342900" lvl="0" indent="-342900" defTabSz="457200" eaLnBrk="1" hangingPunct="1">
              <a:lnSpc>
                <a:spcPct val="150000"/>
              </a:lnSpc>
              <a:spcBef>
                <a:spcPct val="0"/>
              </a:spcBef>
              <a:buFont typeface="+mj-lt"/>
              <a:buAutoNum type="alphaLcParenR"/>
            </a:pP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Membuat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Ruang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Kelas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Nyaman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dan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Bersih</a:t>
            </a:r>
            <a:endParaRPr lang="en-US" altLang="zh-CN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  <a:p>
            <a:pPr marL="342900" lvl="0" indent="-342900" defTabSz="457200" eaLnBrk="1" hangingPunct="1">
              <a:lnSpc>
                <a:spcPct val="150000"/>
              </a:lnSpc>
              <a:spcBef>
                <a:spcPct val="0"/>
              </a:spcBef>
              <a:buFont typeface="+mj-lt"/>
              <a:buAutoNum type="alphaLcParenR"/>
            </a:pP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Mengatur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Tata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Letak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Perabotan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Sebaik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Mungkin</a:t>
            </a:r>
            <a:endParaRPr lang="en-US" altLang="zh-CN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  <a:p>
            <a:pPr marL="342900" lvl="0" indent="-342900" defTabSz="457200" eaLnBrk="1" hangingPunct="1">
              <a:lnSpc>
                <a:spcPct val="150000"/>
              </a:lnSpc>
              <a:spcBef>
                <a:spcPct val="0"/>
              </a:spcBef>
              <a:buFont typeface="+mj-lt"/>
              <a:buAutoNum type="alphaLcParenR"/>
            </a:pP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Membuat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Situasi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Kelas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Tenang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dan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Nyaman</a:t>
            </a:r>
            <a:endParaRPr lang="en-US" altLang="zh-CN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  <a:p>
            <a:pPr marL="342900" lvl="0" indent="-342900" defTabSz="457200" eaLnBrk="1" hangingPunct="1">
              <a:lnSpc>
                <a:spcPct val="150000"/>
              </a:lnSpc>
              <a:spcBef>
                <a:spcPct val="0"/>
              </a:spcBef>
              <a:buFont typeface="+mj-lt"/>
              <a:buAutoNum type="alphaLcParenR"/>
            </a:pP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Pengecekan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Absensi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Peserta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Didik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Secara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Berkala</a:t>
            </a:r>
            <a:endParaRPr lang="en-US" altLang="zh-CN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  <a:p>
            <a:pPr marL="342900" lvl="0" indent="-342900" defTabSz="457200" eaLnBrk="1" hangingPunct="1">
              <a:lnSpc>
                <a:spcPct val="150000"/>
              </a:lnSpc>
              <a:spcBef>
                <a:spcPct val="0"/>
              </a:spcBef>
              <a:buFont typeface="+mj-lt"/>
              <a:buAutoNum type="alphaLcParenR"/>
            </a:pP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Menyampaikan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Materi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dengan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Baik</a:t>
            </a:r>
            <a:endParaRPr lang="en-US" altLang="zh-CN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  <a:p>
            <a:pPr marL="342900" lvl="0" indent="-342900" defTabSz="457200" eaLnBrk="1" hangingPunct="1">
              <a:lnSpc>
                <a:spcPct val="150000"/>
              </a:lnSpc>
              <a:spcBef>
                <a:spcPct val="0"/>
              </a:spcBef>
              <a:buFont typeface="+mj-lt"/>
              <a:buAutoNum type="alphaLcParenR"/>
            </a:pP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Memberikan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Tantangan</a:t>
            </a:r>
            <a:endParaRPr lang="en-US" altLang="zh-CN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  <a:p>
            <a:pPr marL="342900" lvl="0" indent="-342900" defTabSz="457200" eaLnBrk="1" hangingPunct="1">
              <a:lnSpc>
                <a:spcPct val="150000"/>
              </a:lnSpc>
              <a:spcBef>
                <a:spcPct val="0"/>
              </a:spcBef>
              <a:buFont typeface="+mj-lt"/>
              <a:buAutoNum type="alphaLcParenR"/>
            </a:pP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Membuat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Kelompok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Diskusi</a:t>
            </a:r>
            <a:endParaRPr lang="en-US" altLang="zh-CN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  <a:p>
            <a:pPr marL="342900" lvl="0" indent="-342900" defTabSz="457200" eaLnBrk="1" hangingPunct="1">
              <a:lnSpc>
                <a:spcPct val="150000"/>
              </a:lnSpc>
              <a:spcBef>
                <a:spcPct val="0"/>
              </a:spcBef>
              <a:buFont typeface="+mj-lt"/>
              <a:buAutoNum type="alphaLcParenR"/>
            </a:pP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Mengajak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Peserta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Didik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Berinteraksi</a:t>
            </a:r>
            <a:endParaRPr lang="en-US" altLang="zh-CN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  <a:p>
            <a:pPr marL="342900" lvl="0" indent="-342900" defTabSz="457200" eaLnBrk="1" hangingPunct="1">
              <a:lnSpc>
                <a:spcPct val="150000"/>
              </a:lnSpc>
              <a:spcBef>
                <a:spcPct val="0"/>
              </a:spcBef>
              <a:buFont typeface="+mj-lt"/>
              <a:buAutoNum type="alphaLcParenR"/>
            </a:pP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Menggunakan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Sarana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dan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Prasarana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Sekolah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yang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Moderen</a:t>
            </a:r>
            <a:endParaRPr lang="en-US" altLang="zh-CN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  <a:p>
            <a:pPr marL="342900" lvl="0" indent="-342900" defTabSz="457200" eaLnBrk="1" hangingPunct="1">
              <a:lnSpc>
                <a:spcPct val="150000"/>
              </a:lnSpc>
              <a:spcBef>
                <a:spcPct val="0"/>
              </a:spcBef>
              <a:buFont typeface="+mj-lt"/>
              <a:buAutoNum type="alphaLcParenR"/>
            </a:pP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Memberikan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Penghargaan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atau</a:t>
            </a:r>
            <a:r>
              <a:rPr lang="en-US" altLang="zh-CN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Hadiah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1048623" name="矩形: 圆角 11"/>
          <p:cNvSpPr/>
          <p:nvPr/>
        </p:nvSpPr>
        <p:spPr>
          <a:xfrm rot="16200000">
            <a:off x="890518" y="3522234"/>
            <a:ext cx="3059373" cy="226191"/>
          </a:xfrm>
          <a:prstGeom prst="roundRect">
            <a:avLst>
              <a:gd name="adj" fmla="val 50000"/>
            </a:avLst>
          </a:prstGeom>
          <a:solidFill>
            <a:srgbClr val="84DC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48624" name="矩形: 圆角 12"/>
          <p:cNvSpPr/>
          <p:nvPr/>
        </p:nvSpPr>
        <p:spPr>
          <a:xfrm rot="16200000">
            <a:off x="1599885" y="4207300"/>
            <a:ext cx="1640636" cy="1691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48625" name="矩形: 圆角 13"/>
          <p:cNvSpPr/>
          <p:nvPr/>
        </p:nvSpPr>
        <p:spPr>
          <a:xfrm rot="16200000">
            <a:off x="20091" y="3522234"/>
            <a:ext cx="3059373" cy="226191"/>
          </a:xfrm>
          <a:prstGeom prst="roundRect">
            <a:avLst>
              <a:gd name="adj" fmla="val 50000"/>
            </a:avLst>
          </a:prstGeom>
          <a:solidFill>
            <a:srgbClr val="FFD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48626" name="矩形: 圆角 14"/>
          <p:cNvSpPr/>
          <p:nvPr/>
        </p:nvSpPr>
        <p:spPr>
          <a:xfrm rot="16200000">
            <a:off x="968787" y="4446629"/>
            <a:ext cx="1161981" cy="1691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48627" name="矩形: 圆角 15"/>
          <p:cNvSpPr/>
          <p:nvPr/>
        </p:nvSpPr>
        <p:spPr>
          <a:xfrm rot="16200000">
            <a:off x="1760944" y="3522233"/>
            <a:ext cx="3059375" cy="226191"/>
          </a:xfrm>
          <a:prstGeom prst="roundRect">
            <a:avLst>
              <a:gd name="adj" fmla="val 50000"/>
            </a:avLst>
          </a:prstGeom>
          <a:solidFill>
            <a:srgbClr val="FFD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48628" name="矩形: 圆角 16"/>
          <p:cNvSpPr/>
          <p:nvPr/>
        </p:nvSpPr>
        <p:spPr>
          <a:xfrm rot="16200000">
            <a:off x="2272681" y="4009669"/>
            <a:ext cx="2035898" cy="1691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48629" name="矩形: 圆角 17"/>
          <p:cNvSpPr/>
          <p:nvPr/>
        </p:nvSpPr>
        <p:spPr>
          <a:xfrm rot="16200000">
            <a:off x="2631372" y="3522233"/>
            <a:ext cx="3059375" cy="226191"/>
          </a:xfrm>
          <a:prstGeom prst="roundRect">
            <a:avLst>
              <a:gd name="adj" fmla="val 50000"/>
            </a:avLst>
          </a:prstGeom>
          <a:solidFill>
            <a:srgbClr val="84DC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48630" name="矩形: 圆角 18"/>
          <p:cNvSpPr/>
          <p:nvPr/>
        </p:nvSpPr>
        <p:spPr>
          <a:xfrm rot="16200000">
            <a:off x="2854028" y="3720589"/>
            <a:ext cx="2614060" cy="1691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48631" name="椭圆 19"/>
          <p:cNvSpPr/>
          <p:nvPr/>
        </p:nvSpPr>
        <p:spPr>
          <a:xfrm>
            <a:off x="3381858" y="1711761"/>
            <a:ext cx="376006" cy="376006"/>
          </a:xfrm>
          <a:prstGeom prst="ellipse">
            <a:avLst/>
          </a:prstGeom>
          <a:solidFill>
            <a:srgbClr val="84DCF9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048632" name="椭圆 20"/>
          <p:cNvSpPr/>
          <p:nvPr/>
        </p:nvSpPr>
        <p:spPr>
          <a:xfrm>
            <a:off x="4177504" y="5764894"/>
            <a:ext cx="376006" cy="376006"/>
          </a:xfrm>
          <a:prstGeom prst="ellipse">
            <a:avLst/>
          </a:prstGeom>
          <a:solidFill>
            <a:srgbClr val="FFD5DF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048633" name="椭圆 21"/>
          <p:cNvSpPr/>
          <p:nvPr/>
        </p:nvSpPr>
        <p:spPr>
          <a:xfrm>
            <a:off x="10992965" y="1783013"/>
            <a:ext cx="376006" cy="376006"/>
          </a:xfrm>
          <a:prstGeom prst="ellipse">
            <a:avLst/>
          </a:prstGeom>
          <a:solidFill>
            <a:srgbClr val="FFD5DF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048634" name="椭圆 22"/>
          <p:cNvSpPr/>
          <p:nvPr/>
        </p:nvSpPr>
        <p:spPr>
          <a:xfrm>
            <a:off x="9081038" y="5598639"/>
            <a:ext cx="376006" cy="376006"/>
          </a:xfrm>
          <a:prstGeom prst="ellipse">
            <a:avLst/>
          </a:prstGeom>
          <a:solidFill>
            <a:srgbClr val="84DCF9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09994" y="702632"/>
            <a:ext cx="11035842" cy="7421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ID" sz="3200" dirty="0" smtClean="0">
                <a:latin typeface="Rockwell" panose="02060603020205020403" pitchFamily="18" charset="0"/>
              </a:rPr>
              <a:t>3. </a:t>
            </a:r>
            <a:r>
              <a:rPr lang="en-ID" sz="3200" dirty="0" err="1" smtClean="0">
                <a:latin typeface="Rockwell" panose="02060603020205020403" pitchFamily="18" charset="0"/>
              </a:rPr>
              <a:t>Kegiatan-Kegiatan</a:t>
            </a:r>
            <a:r>
              <a:rPr lang="en-ID" sz="3200" dirty="0" smtClean="0">
                <a:latin typeface="Rockwell" panose="02060603020205020403" pitchFamily="18" charset="0"/>
              </a:rPr>
              <a:t> </a:t>
            </a:r>
            <a:r>
              <a:rPr lang="en-ID" sz="3200" dirty="0" err="1" smtClean="0">
                <a:latin typeface="Rockwell" panose="02060603020205020403" pitchFamily="18" charset="0"/>
              </a:rPr>
              <a:t>Pembentuk</a:t>
            </a:r>
            <a:r>
              <a:rPr lang="en-ID" sz="3200" dirty="0" smtClean="0">
                <a:latin typeface="Rockwell" panose="02060603020205020403" pitchFamily="18" charset="0"/>
              </a:rPr>
              <a:t> </a:t>
            </a:r>
            <a:r>
              <a:rPr lang="en-ID" sz="3200" dirty="0" err="1" smtClean="0">
                <a:latin typeface="Rockwell" panose="02060603020205020403" pitchFamily="18" charset="0"/>
              </a:rPr>
              <a:t>Ruang</a:t>
            </a:r>
            <a:r>
              <a:rPr lang="en-ID" sz="3200" dirty="0" smtClean="0">
                <a:latin typeface="Rockwell" panose="02060603020205020403" pitchFamily="18" charset="0"/>
              </a:rPr>
              <a:t> </a:t>
            </a:r>
            <a:r>
              <a:rPr lang="en-ID" sz="3200" dirty="0" err="1" smtClean="0">
                <a:latin typeface="Rockwell" panose="02060603020205020403" pitchFamily="18" charset="0"/>
              </a:rPr>
              <a:t>Kelas</a:t>
            </a:r>
            <a:r>
              <a:rPr lang="en-ID" sz="3200" dirty="0" smtClean="0">
                <a:latin typeface="Rockwell" panose="02060603020205020403" pitchFamily="18" charset="0"/>
              </a:rPr>
              <a:t> </a:t>
            </a:r>
            <a:r>
              <a:rPr lang="en-ID" sz="3200" dirty="0" err="1" smtClean="0">
                <a:latin typeface="Rockwell" panose="02060603020205020403" pitchFamily="18" charset="0"/>
              </a:rPr>
              <a:t>Berkarakter</a:t>
            </a:r>
            <a:endParaRPr lang="en-US" sz="3200" dirty="0">
              <a:latin typeface="Rockwell" panose="02060603020205020403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8" name="图形 8"/>
          <p:cNvPicPr>
            <a:picLocks noChangeAspect="1"/>
          </p:cNvPicPr>
          <p:nvPr/>
        </p:nvPicPr>
        <p:blipFill rotWithShape="1">
          <a:blip r:embed="rId2"/>
          <a:srcRect l="12500" r="12500"/>
          <a:stretch>
            <a:fillRect/>
          </a:stretch>
        </p:blipFill>
        <p:spPr>
          <a:xfrm rot="5400000">
            <a:off x="2667000" y="-2667000"/>
            <a:ext cx="6858000" cy="12192000"/>
          </a:xfrm>
          <a:prstGeom prst="rect">
            <a:avLst/>
          </a:prstGeom>
        </p:spPr>
      </p:pic>
      <p:sp>
        <p:nvSpPr>
          <p:cNvPr id="1048637" name="椭圆 2"/>
          <p:cNvSpPr/>
          <p:nvPr/>
        </p:nvSpPr>
        <p:spPr>
          <a:xfrm>
            <a:off x="779804" y="1538132"/>
            <a:ext cx="562678" cy="562678"/>
          </a:xfrm>
          <a:prstGeom prst="ellipse">
            <a:avLst/>
          </a:prstGeom>
          <a:solidFill>
            <a:srgbClr val="84DCF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altLang="zh-CN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endParaRPr lang="zh-CN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38" name="矩形 3"/>
          <p:cNvSpPr/>
          <p:nvPr/>
        </p:nvSpPr>
        <p:spPr>
          <a:xfrm flipH="1">
            <a:off x="1443652" y="1441154"/>
            <a:ext cx="5764670" cy="461665"/>
          </a:xfrm>
          <a:prstGeom prst="rect">
            <a:avLst/>
          </a:prstGeom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50000"/>
              </a:lnSpc>
            </a:pPr>
            <a:r>
              <a:rPr lang="en-US" altLang="zh-CN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Implikasi</a:t>
            </a:r>
            <a:r>
              <a:rPr lang="en-US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terhadap</a:t>
            </a:r>
            <a:r>
              <a:rPr lang="en-US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pembelajaran</a:t>
            </a:r>
            <a:r>
              <a:rPr lang="en-US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yang</a:t>
            </a:r>
            <a:r>
              <a:rPr lang="id-ID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berlangsung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1048639" name="椭圆 4"/>
          <p:cNvSpPr/>
          <p:nvPr/>
        </p:nvSpPr>
        <p:spPr>
          <a:xfrm>
            <a:off x="803554" y="3030829"/>
            <a:ext cx="562678" cy="562678"/>
          </a:xfrm>
          <a:prstGeom prst="ellipse">
            <a:avLst/>
          </a:prstGeom>
          <a:solidFill>
            <a:srgbClr val="FFD5DF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altLang="zh-CN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  <a:endParaRPr lang="zh-CN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40" name="矩形 5"/>
          <p:cNvSpPr/>
          <p:nvPr/>
        </p:nvSpPr>
        <p:spPr>
          <a:xfrm flipH="1">
            <a:off x="1431775" y="1876947"/>
            <a:ext cx="5729044" cy="738664"/>
          </a:xfrm>
          <a:prstGeom prst="rect">
            <a:avLst/>
          </a:prstGeom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50000"/>
              </a:lnSpc>
            </a:pP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Strategi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belajar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apapun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yang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ditempuh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guru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akan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menjadi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tidak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efektif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jika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tidak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didukung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dengan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iklim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dan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kondisi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kelas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yang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kondusif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1048641" name="椭圆 6"/>
          <p:cNvSpPr/>
          <p:nvPr/>
        </p:nvSpPr>
        <p:spPr>
          <a:xfrm>
            <a:off x="862932" y="4666029"/>
            <a:ext cx="562678" cy="562678"/>
          </a:xfrm>
          <a:prstGeom prst="ellipse">
            <a:avLst/>
          </a:prstGeom>
          <a:solidFill>
            <a:srgbClr val="84DCF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altLang="zh-CN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endParaRPr lang="zh-CN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42" name="矩形 7"/>
          <p:cNvSpPr/>
          <p:nvPr/>
        </p:nvSpPr>
        <p:spPr>
          <a:xfrm flipH="1">
            <a:off x="1455529" y="3488396"/>
            <a:ext cx="5574664" cy="1061829"/>
          </a:xfrm>
          <a:prstGeom prst="rect">
            <a:avLst/>
          </a:prstGeom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50000"/>
              </a:lnSpc>
            </a:pP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Pengaturan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lingkungan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belajar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(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kelas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)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sangat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diperlukan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agar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anak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mampu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melakukan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kontrol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terhadap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pemenuhan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kebutuhan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emosionalnya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1048644" name="矩形 10"/>
          <p:cNvSpPr/>
          <p:nvPr/>
        </p:nvSpPr>
        <p:spPr>
          <a:xfrm flipH="1">
            <a:off x="1467405" y="5099847"/>
            <a:ext cx="5930921" cy="1061829"/>
          </a:xfrm>
          <a:prstGeom prst="rect">
            <a:avLst/>
          </a:prstGeom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50000"/>
              </a:lnSpc>
            </a:pP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Dalam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lingkungan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kelas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yang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menyenangkan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,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siswa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akan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senang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belajar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dan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secara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langsung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akan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meningkatkan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hasil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belajar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,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sehingga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memudahkan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bagi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guru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untuk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mengevaluasinya</a:t>
            </a:r>
            <a:r>
              <a:rPr lang="en-US" altLang="zh-CN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.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cxnSp>
        <p:nvCxnSpPr>
          <p:cNvPr id="3145729" name="直接连接符 11"/>
          <p:cNvCxnSpPr>
            <a:cxnSpLocks/>
          </p:cNvCxnSpPr>
          <p:nvPr/>
        </p:nvCxnSpPr>
        <p:spPr>
          <a:xfrm>
            <a:off x="8524452" y="0"/>
            <a:ext cx="0" cy="500365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8645" name="菱形 12"/>
          <p:cNvSpPr/>
          <p:nvPr/>
        </p:nvSpPr>
        <p:spPr>
          <a:xfrm>
            <a:off x="8418618" y="1307226"/>
            <a:ext cx="211667" cy="211667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1048646" name="菱形 13"/>
          <p:cNvSpPr/>
          <p:nvPr/>
        </p:nvSpPr>
        <p:spPr>
          <a:xfrm>
            <a:off x="8418618" y="2521958"/>
            <a:ext cx="211667" cy="211667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1048647" name="菱形 14"/>
          <p:cNvSpPr/>
          <p:nvPr/>
        </p:nvSpPr>
        <p:spPr>
          <a:xfrm>
            <a:off x="8418618" y="3736691"/>
            <a:ext cx="211667" cy="211667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1048648" name="椭圆 15"/>
          <p:cNvSpPr/>
          <p:nvPr/>
        </p:nvSpPr>
        <p:spPr>
          <a:xfrm>
            <a:off x="7295804" y="1414116"/>
            <a:ext cx="643466" cy="643466"/>
          </a:xfrm>
          <a:prstGeom prst="ellipse">
            <a:avLst/>
          </a:prstGeom>
          <a:solidFill>
            <a:srgbClr val="84DCF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pic>
        <p:nvPicPr>
          <p:cNvPr id="2097159" name="图形 16" descr="橡皮擦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37886" y="5119587"/>
            <a:ext cx="334365" cy="334365"/>
          </a:xfrm>
          <a:prstGeom prst="rect">
            <a:avLst/>
          </a:prstGeom>
        </p:spPr>
      </p:pic>
      <p:sp>
        <p:nvSpPr>
          <p:cNvPr id="1048649" name="椭圆 17"/>
          <p:cNvSpPr/>
          <p:nvPr/>
        </p:nvSpPr>
        <p:spPr>
          <a:xfrm>
            <a:off x="6951419" y="3533151"/>
            <a:ext cx="643466" cy="643466"/>
          </a:xfrm>
          <a:prstGeom prst="ellipse">
            <a:avLst/>
          </a:prstGeom>
          <a:solidFill>
            <a:srgbClr val="FFD5DF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pic>
        <p:nvPicPr>
          <p:cNvPr id="2097160" name="图形 18" descr="铅笔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14724" y="3675341"/>
            <a:ext cx="334365" cy="334365"/>
          </a:xfrm>
          <a:prstGeom prst="rect">
            <a:avLst/>
          </a:prstGeom>
        </p:spPr>
      </p:pic>
      <p:sp>
        <p:nvSpPr>
          <p:cNvPr id="1048650" name="椭圆 19"/>
          <p:cNvSpPr/>
          <p:nvPr/>
        </p:nvSpPr>
        <p:spPr>
          <a:xfrm>
            <a:off x="9516261" y="2409467"/>
            <a:ext cx="643466" cy="643466"/>
          </a:xfrm>
          <a:prstGeom prst="ellipse">
            <a:avLst/>
          </a:prstGeom>
          <a:solidFill>
            <a:srgbClr val="FFD5DF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1048651" name="椭圆 20"/>
          <p:cNvSpPr/>
          <p:nvPr/>
        </p:nvSpPr>
        <p:spPr>
          <a:xfrm>
            <a:off x="7920237" y="4798294"/>
            <a:ext cx="1208430" cy="1208430"/>
          </a:xfrm>
          <a:prstGeom prst="ellipse">
            <a:avLst/>
          </a:prstGeom>
          <a:solidFill>
            <a:srgbClr val="84DCF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pic>
        <p:nvPicPr>
          <p:cNvPr id="2097161" name="图形 21" descr="烧瓶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218373" y="5053391"/>
            <a:ext cx="612155" cy="612155"/>
          </a:xfrm>
          <a:prstGeom prst="rect">
            <a:avLst/>
          </a:prstGeom>
        </p:spPr>
      </p:pic>
      <p:pic>
        <p:nvPicPr>
          <p:cNvPr id="2097162" name="图形 22" descr="标尺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679566" y="2564017"/>
            <a:ext cx="334365" cy="334365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1581890" y="536377"/>
            <a:ext cx="8052397" cy="7421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ID" sz="3200" dirty="0" smtClean="0">
                <a:latin typeface="Rockwell" panose="02060603020205020403" pitchFamily="18" charset="0"/>
              </a:rPr>
              <a:t>4. </a:t>
            </a:r>
            <a:r>
              <a:rPr lang="en-ID" sz="3200" dirty="0" err="1" smtClean="0">
                <a:latin typeface="Rockwell" panose="02060603020205020403" pitchFamily="18" charset="0"/>
              </a:rPr>
              <a:t>Implikasi</a:t>
            </a:r>
            <a:r>
              <a:rPr lang="en-ID" sz="3200" dirty="0" smtClean="0">
                <a:latin typeface="Rockwell" panose="02060603020205020403" pitchFamily="18" charset="0"/>
              </a:rPr>
              <a:t> </a:t>
            </a:r>
            <a:r>
              <a:rPr lang="en-ID" sz="3200" dirty="0" err="1" smtClean="0">
                <a:latin typeface="Rockwell" panose="02060603020205020403" pitchFamily="18" charset="0"/>
              </a:rPr>
              <a:t>Kelas</a:t>
            </a:r>
            <a:r>
              <a:rPr lang="en-ID" sz="3200" dirty="0" smtClean="0">
                <a:latin typeface="Rockwell" panose="02060603020205020403" pitchFamily="18" charset="0"/>
              </a:rPr>
              <a:t> </a:t>
            </a:r>
            <a:r>
              <a:rPr lang="en-ID" sz="3200" dirty="0" err="1" smtClean="0">
                <a:latin typeface="Rockwell" panose="02060603020205020403" pitchFamily="18" charset="0"/>
              </a:rPr>
              <a:t>Terhadap</a:t>
            </a:r>
            <a:r>
              <a:rPr lang="en-ID" sz="3200" dirty="0" smtClean="0">
                <a:latin typeface="Rockwell" panose="02060603020205020403" pitchFamily="18" charset="0"/>
              </a:rPr>
              <a:t> </a:t>
            </a:r>
            <a:r>
              <a:rPr lang="en-ID" sz="3200" dirty="0" err="1" smtClean="0">
                <a:latin typeface="Rockwell" panose="02060603020205020403" pitchFamily="18" charset="0"/>
              </a:rPr>
              <a:t>Pembelajaran</a:t>
            </a:r>
            <a:endParaRPr lang="en-US" sz="3200" dirty="0">
              <a:latin typeface="Rockwell" panose="02060603020205020403" pitchFamily="18" charset="0"/>
            </a:endParaRPr>
          </a:p>
        </p:txBody>
      </p:sp>
      <p:sp>
        <p:nvSpPr>
          <p:cNvPr id="24" name="矩形 3"/>
          <p:cNvSpPr/>
          <p:nvPr/>
        </p:nvSpPr>
        <p:spPr>
          <a:xfrm flipH="1">
            <a:off x="1429798" y="3077970"/>
            <a:ext cx="5921028" cy="461665"/>
          </a:xfrm>
          <a:prstGeom prst="rect">
            <a:avLst/>
          </a:prstGeom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50000"/>
              </a:lnSpc>
            </a:pPr>
            <a:r>
              <a:rPr lang="nl-NL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Implikasi terhadap disiplin dan pembinaan karakter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25" name="矩形 3"/>
          <p:cNvSpPr/>
          <p:nvPr/>
        </p:nvSpPr>
        <p:spPr>
          <a:xfrm flipH="1">
            <a:off x="1487196" y="4667284"/>
            <a:ext cx="4838394" cy="416011"/>
          </a:xfrm>
          <a:prstGeom prst="rect">
            <a:avLst/>
          </a:prstGeom>
          <a:effectLst>
            <a:outerShdw blurRad="50800" dist="50800" dir="5400000" sx="1000" sy="1000" algn="ctr" rotWithShape="0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50000"/>
              </a:lnSpc>
            </a:pPr>
            <a:r>
              <a:rPr kumimoji="0" lang="id-ID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Indikasi</a:t>
            </a:r>
            <a:r>
              <a:rPr kumimoji="0" lang="id-ID" altLang="zh-CN" sz="16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terhadap sistem evaluasi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箭头: 五边形 2"/>
          <p:cNvSpPr/>
          <p:nvPr/>
        </p:nvSpPr>
        <p:spPr>
          <a:xfrm>
            <a:off x="876808" y="2770552"/>
            <a:ext cx="5185435" cy="2573344"/>
          </a:xfrm>
          <a:prstGeom prst="homePlate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1048654" name="椭圆 7"/>
          <p:cNvSpPr/>
          <p:nvPr/>
        </p:nvSpPr>
        <p:spPr>
          <a:xfrm>
            <a:off x="5655698" y="3597673"/>
            <a:ext cx="157624" cy="157624"/>
          </a:xfrm>
          <a:prstGeom prst="ellipse">
            <a:avLst/>
          </a:prstGeom>
          <a:solidFill>
            <a:srgbClr val="FFD5DF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1048656" name="箭头: 五边形 13"/>
          <p:cNvSpPr/>
          <p:nvPr/>
        </p:nvSpPr>
        <p:spPr>
          <a:xfrm flipH="1">
            <a:off x="6248510" y="2770551"/>
            <a:ext cx="5185435" cy="2561469"/>
          </a:xfrm>
          <a:prstGeom prst="homePlate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1048657" name="椭圆 14"/>
          <p:cNvSpPr/>
          <p:nvPr/>
        </p:nvSpPr>
        <p:spPr>
          <a:xfrm>
            <a:off x="6516756" y="3602825"/>
            <a:ext cx="157624" cy="157624"/>
          </a:xfrm>
          <a:prstGeom prst="ellipse">
            <a:avLst/>
          </a:prstGeom>
          <a:solidFill>
            <a:srgbClr val="84DCF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1048660" name="矩形 26"/>
          <p:cNvSpPr/>
          <p:nvPr/>
        </p:nvSpPr>
        <p:spPr>
          <a:xfrm>
            <a:off x="938152" y="3568605"/>
            <a:ext cx="4492930" cy="17081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457200">
              <a:lnSpc>
                <a:spcPct val="150000"/>
              </a:lnSpc>
            </a:pP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pengelolaan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kelas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merupakan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seperangkat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perilaku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yang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kompleks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dimana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guru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menggunakan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untuk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menata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dan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memelihara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kondisi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kelas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yang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akan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memampukan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para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siswa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mencapai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tujuan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pembelajaran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secara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efisien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1048661" name="矩形 27"/>
          <p:cNvSpPr/>
          <p:nvPr/>
        </p:nvSpPr>
        <p:spPr>
          <a:xfrm>
            <a:off x="1638795" y="2913159"/>
            <a:ext cx="2721436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4572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a</a:t>
            </a:r>
            <a:r>
              <a:rPr lang="en-US" altLang="zh-CN" sz="18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.</a:t>
            </a:r>
            <a:r>
              <a:rPr lang="id-ID" altLang="zh-CN" sz="18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8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Pengelolaan</a:t>
            </a:r>
            <a:r>
              <a:rPr lang="en-US" altLang="zh-CN" sz="18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8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Kelas</a:t>
            </a:r>
            <a:endParaRPr lang="zh-CN" altLang="en-US" sz="1800" dirty="0"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1048664" name="矩形 30"/>
          <p:cNvSpPr/>
          <p:nvPr/>
        </p:nvSpPr>
        <p:spPr>
          <a:xfrm>
            <a:off x="7612083" y="3568605"/>
            <a:ext cx="3705043" cy="17081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457200">
              <a:lnSpc>
                <a:spcPct val="150000"/>
              </a:lnSpc>
            </a:pP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guru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sebagai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penganti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peran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orang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tua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disekolah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perlu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memiliki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kesadaran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,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pemahaman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,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kepedulian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dan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komitmen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untuk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membimbing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peserta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didik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menjadi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manusia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soleh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dan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bertaqwa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1048665" name="矩形 31"/>
          <p:cNvSpPr/>
          <p:nvPr/>
        </p:nvSpPr>
        <p:spPr>
          <a:xfrm>
            <a:off x="7505205" y="2853781"/>
            <a:ext cx="3942607" cy="36933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defTabSz="45720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b</a:t>
            </a:r>
            <a:r>
              <a:rPr lang="en-US" altLang="zh-CN" sz="18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.</a:t>
            </a:r>
            <a:r>
              <a:rPr lang="id-ID" altLang="zh-CN" sz="18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8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Wujudkan</a:t>
            </a:r>
            <a:r>
              <a:rPr lang="en-US" altLang="zh-CN" sz="18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8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Guru yang </a:t>
            </a:r>
            <a:r>
              <a:rPr lang="en-US" altLang="zh-CN" sz="18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Dapat</a:t>
            </a:r>
            <a:r>
              <a:rPr lang="en-US" altLang="zh-CN" sz="18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8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Ditir</a:t>
            </a:r>
            <a:r>
              <a:rPr lang="id-ID" altLang="zh-CN" sz="18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u</a:t>
            </a:r>
            <a:endParaRPr lang="zh-CN" altLang="en-US" sz="1800" dirty="0"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581890" y="536377"/>
            <a:ext cx="9855006" cy="7421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ID" sz="3200" dirty="0" smtClean="0">
                <a:latin typeface="Rockwell" panose="02060603020205020403" pitchFamily="18" charset="0"/>
              </a:rPr>
              <a:t>5. </a:t>
            </a:r>
            <a:r>
              <a:rPr lang="en-ID" sz="3200" dirty="0" err="1" smtClean="0">
                <a:latin typeface="Rockwell" panose="02060603020205020403" pitchFamily="18" charset="0"/>
              </a:rPr>
              <a:t>Strategi</a:t>
            </a:r>
            <a:r>
              <a:rPr lang="en-ID" sz="3200" dirty="0" smtClean="0">
                <a:latin typeface="Rockwell" panose="02060603020205020403" pitchFamily="18" charset="0"/>
              </a:rPr>
              <a:t> </a:t>
            </a:r>
            <a:r>
              <a:rPr lang="en-ID" sz="3200" dirty="0" err="1" smtClean="0">
                <a:latin typeface="Rockwell" panose="02060603020205020403" pitchFamily="18" charset="0"/>
              </a:rPr>
              <a:t>Pengembangan</a:t>
            </a:r>
            <a:r>
              <a:rPr lang="en-ID" sz="3200" dirty="0" smtClean="0">
                <a:latin typeface="Rockwell" panose="02060603020205020403" pitchFamily="18" charset="0"/>
              </a:rPr>
              <a:t> </a:t>
            </a:r>
            <a:r>
              <a:rPr lang="en-ID" sz="3200" dirty="0" err="1" smtClean="0">
                <a:latin typeface="Rockwell" panose="02060603020205020403" pitchFamily="18" charset="0"/>
              </a:rPr>
              <a:t>Ruang</a:t>
            </a:r>
            <a:r>
              <a:rPr lang="en-ID" sz="3200" dirty="0" smtClean="0">
                <a:latin typeface="Rockwell" panose="02060603020205020403" pitchFamily="18" charset="0"/>
              </a:rPr>
              <a:t> </a:t>
            </a:r>
            <a:r>
              <a:rPr lang="en-ID" sz="3200" dirty="0" err="1" smtClean="0">
                <a:latin typeface="Rockwell" panose="02060603020205020403" pitchFamily="18" charset="0"/>
              </a:rPr>
              <a:t>Kelas</a:t>
            </a:r>
            <a:r>
              <a:rPr lang="en-ID" sz="3200" dirty="0" smtClean="0">
                <a:latin typeface="Rockwell" panose="02060603020205020403" pitchFamily="18" charset="0"/>
              </a:rPr>
              <a:t> </a:t>
            </a:r>
            <a:r>
              <a:rPr lang="en-ID" sz="3200" dirty="0" err="1" smtClean="0">
                <a:latin typeface="Rockwell" panose="02060603020205020403" pitchFamily="18" charset="0"/>
              </a:rPr>
              <a:t>Berkarakter</a:t>
            </a:r>
            <a:endParaRPr lang="en-US" sz="3200" dirty="0">
              <a:latin typeface="Rockwell" panose="02060603020205020403" pitchFamily="18" charset="0"/>
            </a:endParaRPr>
          </a:p>
        </p:txBody>
      </p:sp>
      <p:sp>
        <p:nvSpPr>
          <p:cNvPr id="25" name="矩形 26"/>
          <p:cNvSpPr/>
          <p:nvPr/>
        </p:nvSpPr>
        <p:spPr>
          <a:xfrm>
            <a:off x="2019507" y="1405317"/>
            <a:ext cx="7730135" cy="73866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457200">
              <a:lnSpc>
                <a:spcPct val="150000"/>
              </a:lnSpc>
            </a:pP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Berikut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adalah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strategi-strategi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yang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kurang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lebihnya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harus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dipelajari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dan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diterapkan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oleh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para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pendidik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atau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calon</a:t>
            </a:r>
            <a:r>
              <a:rPr lang="en-US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</a:t>
            </a:r>
            <a:r>
              <a:rPr lang="en-US" altLang="zh-CN" sz="1400" dirty="0" err="1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pendidik</a:t>
            </a:r>
            <a:r>
              <a:rPr lang="id-ID" altLang="zh-CN" sz="1400" dirty="0" smtClean="0">
                <a:latin typeface="Arial" panose="020B0604020202020204" pitchFamily="34" charset="0"/>
                <a:ea typeface="阿里巴巴普惠体 L" panose="00020600040101010101" pitchFamily="18" charset="-122"/>
                <a:cs typeface="Arial" panose="020B0604020202020204" pitchFamily="34" charset="0"/>
              </a:rPr>
              <a:t> :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阿里巴巴普惠体 L" panose="00020600040101010101" pitchFamily="18" charset="-122"/>
              <a:cs typeface="Arial" panose="020B0604020202020204" pitchFamily="34" charset="0"/>
            </a:endParaRPr>
          </a:p>
        </p:txBody>
      </p:sp>
      <p:pic>
        <p:nvPicPr>
          <p:cNvPr id="26" name="图形 24" descr="气球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1438" y="5532368"/>
            <a:ext cx="647766" cy="647766"/>
          </a:xfrm>
          <a:prstGeom prst="rect">
            <a:avLst/>
          </a:prstGeom>
        </p:spPr>
      </p:pic>
      <p:pic>
        <p:nvPicPr>
          <p:cNvPr id="27" name="图形 25" descr="流星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89676" y="4573323"/>
            <a:ext cx="647766" cy="647766"/>
          </a:xfrm>
          <a:prstGeom prst="rect">
            <a:avLst/>
          </a:prstGeom>
        </p:spPr>
      </p:pic>
      <p:pic>
        <p:nvPicPr>
          <p:cNvPr id="28" name="图形 26" descr="花环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477905" y="5698261"/>
            <a:ext cx="647766" cy="64776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8" name="图形 15"/>
          <p:cNvPicPr>
            <a:picLocks noChangeAspect="1"/>
          </p:cNvPicPr>
          <p:nvPr/>
        </p:nvPicPr>
        <p:blipFill>
          <a:blip r:embed="rId2"/>
          <a:srcRect l="12862" t="482" r="12862" b="482"/>
          <a:stretch>
            <a:fillRect/>
          </a:stretch>
        </p:blipFill>
        <p:spPr>
          <a:xfrm rot="5400000">
            <a:off x="2667000" y="-2666999"/>
            <a:ext cx="6858001" cy="12192000"/>
          </a:xfrm>
          <a:custGeom>
            <a:avLst/>
            <a:gdLst>
              <a:gd name="connsiteX0" fmla="*/ 0 w 6858001"/>
              <a:gd name="connsiteY0" fmla="*/ 12192000 h 12192000"/>
              <a:gd name="connsiteX1" fmla="*/ 1 w 6858001"/>
              <a:gd name="connsiteY1" fmla="*/ 0 h 12192000"/>
              <a:gd name="connsiteX2" fmla="*/ 6858001 w 6858001"/>
              <a:gd name="connsiteY2" fmla="*/ 0 h 12192000"/>
              <a:gd name="connsiteX3" fmla="*/ 6858000 w 6858001"/>
              <a:gd name="connsiteY3" fmla="*/ 12192000 h 12192000"/>
              <a:gd name="connsiteX4" fmla="*/ 0 w 6858001"/>
              <a:gd name="connsiteY4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8001" h="12192000">
                <a:moveTo>
                  <a:pt x="0" y="12192000"/>
                </a:moveTo>
                <a:lnTo>
                  <a:pt x="1" y="0"/>
                </a:lnTo>
                <a:lnTo>
                  <a:pt x="6858001" y="0"/>
                </a:lnTo>
                <a:lnTo>
                  <a:pt x="6858000" y="12192000"/>
                </a:lnTo>
                <a:lnTo>
                  <a:pt x="0" y="12192000"/>
                </a:lnTo>
                <a:close/>
              </a:path>
            </a:pathLst>
          </a:custGeom>
        </p:spPr>
      </p:pic>
      <p:sp>
        <p:nvSpPr>
          <p:cNvPr id="1048668" name="文本框 16"/>
          <p:cNvSpPr txBox="1"/>
          <p:nvPr/>
        </p:nvSpPr>
        <p:spPr>
          <a:xfrm>
            <a:off x="3604474" y="2729475"/>
            <a:ext cx="670882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altLang="zh-CN" sz="8800" dirty="0" smtClean="0">
                <a:solidFill>
                  <a:schemeClr val="bg1"/>
                </a:solidFill>
                <a:latin typeface="Arial" panose="020B0604020202020204" pitchFamily="34" charset="0"/>
                <a:ea typeface="站酷庆科黄油体" panose="02000803000000020004" pitchFamily="2" charset="-122"/>
                <a:cs typeface="Arial" panose="020B0604020202020204" pitchFamily="34" charset="0"/>
              </a:rPr>
              <a:t>Terima Kasih</a:t>
            </a:r>
            <a:endParaRPr lang="zh-CN" altLang="en-US" sz="8800" dirty="0">
              <a:solidFill>
                <a:schemeClr val="bg1"/>
              </a:solidFill>
              <a:latin typeface="Arial" panose="020B0604020202020204" pitchFamily="34" charset="0"/>
              <a:ea typeface="站酷庆科黄油体" panose="02000803000000020004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324</Words>
  <Application>Microsoft Office PowerPoint</Application>
  <PresentationFormat>Custom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主题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钟月嫣</dc:creator>
  <cp:lastModifiedBy>ACER</cp:lastModifiedBy>
  <cp:revision>11</cp:revision>
  <dcterms:created xsi:type="dcterms:W3CDTF">2019-09-07T18:47:01Z</dcterms:created>
  <dcterms:modified xsi:type="dcterms:W3CDTF">2022-03-21T14:19:23Z</dcterms:modified>
</cp:coreProperties>
</file>