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embedTrueTypeFonts="1" saveSubsetFonts="1">
  <p:sldMasterIdLst>
    <p:sldMasterId id="2147483660" r:id="rId1"/>
  </p:sldMasterIdLst>
  <p:notesMasterIdLst>
    <p:notesMasterId r:id="rId2"/>
  </p:notesMasterIdLst>
  <p:sldIdLst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y="10287000" cx="18288000"/>
  <p:notesSz cx="6858000" cy="9144000"/>
  <p:embeddedFontLst>
    <p:embeddedFont>
      <p:font typeface="Bauhaus 93" pitchFamily="82" charset="0"/>
      <p:regular r:id="rId14"/>
    </p:embeddedFont>
    <p:embeddedFont>
      <p:font typeface="Arial Black" pitchFamily="34" charset="0"/>
      <p:bold r:id="rId15"/>
    </p:embeddedFont>
    <p:embeddedFont>
      <p:font typeface="DM Sans Bold" charset="0"/>
      <p:regular r:id="rId16"/>
    </p:embeddedFont>
    <p:embeddedFont>
      <p:font typeface="DM Sans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 autoAdjust="0"/>
    <p:restoredTop sz="94622" autoAdjust="0"/>
  </p:normalViewPr>
  <p:slideViewPr>
    <p:cSldViewPr>
      <p:cViewPr>
        <p:scale>
          <a:sx n="44" d="100"/>
          <a:sy n="44" d="100"/>
        </p:scale>
        <p:origin x="63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Relationship Id="rId18" Type="http://schemas.openxmlformats.org/officeDocument/2006/relationships/font" Target="fonts/font5.fntdata"/><Relationship Id="rId19" Type="http://schemas.openxmlformats.org/officeDocument/2006/relationships/font" Target="fonts/font6.fntdata"/><Relationship Id="rId20" Type="http://schemas.openxmlformats.org/officeDocument/2006/relationships/font" Target="fonts/font7.fntdata"/><Relationship Id="rId21" Type="http://schemas.openxmlformats.org/officeDocument/2006/relationships/font" Target="fonts/font8.fntdata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10486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104865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10486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10486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2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10486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1627289" y="964741"/>
            <a:ext cx="15120507" cy="8357517"/>
          </a:xfrm>
          <a:prstGeom prst="rect"/>
        </p:spPr>
      </p:pic>
      <p:pic>
        <p:nvPicPr>
          <p:cNvPr id="209715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 rot="1796324">
            <a:off x="554675" y="6848855"/>
            <a:ext cx="3900415" cy="1304866"/>
          </a:xfrm>
          <a:prstGeom prst="rect"/>
        </p:spPr>
      </p:pic>
      <p:grpSp>
        <p:nvGrpSpPr>
          <p:cNvPr id="25" name="Group 4"/>
          <p:cNvGrpSpPr/>
          <p:nvPr/>
        </p:nvGrpSpPr>
        <p:grpSpPr>
          <a:xfrm>
            <a:off x="4520466" y="1964517"/>
            <a:ext cx="9331259" cy="6623473"/>
            <a:chOff x="0" y="-1084205"/>
            <a:chExt cx="12441679" cy="8831300"/>
          </a:xfrm>
        </p:grpSpPr>
        <p:sp>
          <p:nvSpPr>
            <p:cNvPr id="1048584" name="TextBox 5"/>
            <p:cNvSpPr txBox="1"/>
            <p:nvPr/>
          </p:nvSpPr>
          <p:spPr>
            <a:xfrm>
              <a:off x="0" y="-43995"/>
              <a:ext cx="12329424" cy="2099734"/>
            </a:xfrm>
            <a:prstGeom prst="rect"/>
          </p:spPr>
          <p:txBody>
            <a:bodyPr anchor="t" bIns="0" lIns="0" rIns="0" rtlCol="0" tIns="0">
              <a:spAutoFit/>
            </a:bodyPr>
            <a:p>
              <a:pPr algn="ctr">
                <a:lnSpc>
                  <a:spcPts val="12425"/>
                </a:lnSpc>
              </a:pPr>
              <a:r>
                <a:rPr b="1" dirty="0" sz="3200" lang="en-US" smtClean="0">
                  <a:latin typeface="Times New Roman" pitchFamily="18" charset="0"/>
                  <a:cs typeface="Times New Roman" pitchFamily="18" charset="0"/>
                </a:rPr>
                <a:t>Mata </a:t>
              </a:r>
              <a:r>
                <a:rPr b="1" dirty="0" sz="3200" lang="en-US" err="1" smtClean="0">
                  <a:latin typeface="Times New Roman" pitchFamily="18" charset="0"/>
                  <a:cs typeface="Times New Roman" pitchFamily="18" charset="0"/>
                </a:rPr>
                <a:t>kuliah</a:t>
              </a:r>
              <a:r>
                <a:rPr b="1" dirty="0" sz="3200" lang="en-US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b="1" dirty="0" sz="3200" lang="en-US" err="1" smtClean="0">
                  <a:latin typeface="Times New Roman" pitchFamily="18" charset="0"/>
                  <a:cs typeface="Times New Roman" pitchFamily="18" charset="0"/>
                </a:rPr>
                <a:t>pendidikan</a:t>
              </a:r>
              <a:r>
                <a:rPr b="1" dirty="0" sz="3200" lang="en-US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b="1" dirty="0" sz="3200" lang="en-US" err="1" smtClean="0">
                  <a:latin typeface="Times New Roman" pitchFamily="18" charset="0"/>
                  <a:cs typeface="Times New Roman" pitchFamily="18" charset="0"/>
                </a:rPr>
                <a:t>karakter</a:t>
              </a:r>
              <a:endParaRPr b="1" dirty="0" sz="3200"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8585" name="TextBox 6"/>
            <p:cNvSpPr txBox="1"/>
            <p:nvPr/>
          </p:nvSpPr>
          <p:spPr>
            <a:xfrm>
              <a:off x="0" y="6343804"/>
              <a:ext cx="12329424" cy="1403291"/>
            </a:xfrm>
            <a:prstGeom prst="rect"/>
          </p:spPr>
          <p:txBody>
            <a:bodyPr anchor="t" bIns="0" lIns="0" rIns="0" rtlCol="0" tIns="0">
              <a:spAutoFit/>
            </a:bodyPr>
            <a:p>
              <a:pPr algn="ctr">
                <a:lnSpc>
                  <a:spcPts val="4200"/>
                </a:lnSpc>
              </a:pPr>
              <a:endParaRPr dirty="0" sz="3000" lang="en-US" smtClean="0">
                <a:solidFill>
                  <a:srgbClr val="292929"/>
                </a:solidFill>
                <a:latin typeface="DM Sans"/>
              </a:endParaRPr>
            </a:p>
            <a:p>
              <a:pPr algn="ctr">
                <a:lnSpc>
                  <a:spcPts val="4200"/>
                </a:lnSpc>
              </a:pPr>
              <a:endParaRPr dirty="0" sz="3000" lang="en-US">
                <a:solidFill>
                  <a:srgbClr val="292929"/>
                </a:solidFill>
                <a:latin typeface="DM Sans"/>
              </a:endParaRPr>
            </a:p>
          </p:txBody>
        </p:sp>
        <p:sp>
          <p:nvSpPr>
            <p:cNvPr id="1048586" name="TextBox 7"/>
            <p:cNvSpPr txBox="1"/>
            <p:nvPr/>
          </p:nvSpPr>
          <p:spPr>
            <a:xfrm>
              <a:off x="112255" y="-1084205"/>
              <a:ext cx="12329424" cy="2133601"/>
            </a:xfrm>
            <a:prstGeom prst="rect"/>
          </p:spPr>
          <p:txBody>
            <a:bodyPr anchor="t" bIns="0" lIns="0" rIns="0" rtlCol="0" tIns="0">
              <a:spAutoFit/>
            </a:bodyPr>
            <a:p>
              <a:pPr algn="ctr">
                <a:lnSpc>
                  <a:spcPts val="4200"/>
                </a:lnSpc>
              </a:pPr>
              <a:r>
                <a:rPr b="1" dirty="0" sz="4000" lang="en-US" spc="44" smtClean="0">
                  <a:solidFill>
                    <a:srgbClr val="292929"/>
                  </a:solidFill>
                  <a:latin typeface="DM Sans Bold"/>
                </a:rPr>
                <a:t>KONSEP DASAR PENDIDIKAN </a:t>
              </a:r>
            </a:p>
            <a:p>
              <a:pPr algn="ctr">
                <a:lnSpc>
                  <a:spcPts val="4200"/>
                </a:lnSpc>
              </a:pPr>
              <a:r>
                <a:rPr b="1" dirty="0" sz="4000" lang="en-US" spc="44" smtClean="0">
                  <a:solidFill>
                    <a:srgbClr val="292929"/>
                  </a:solidFill>
                  <a:latin typeface="DM Sans Bold"/>
                </a:rPr>
                <a:t>BERKARAKTER </a:t>
              </a:r>
            </a:p>
            <a:p>
              <a:pPr algn="ctr">
                <a:lnSpc>
                  <a:spcPts val="4200"/>
                </a:lnSpc>
              </a:pPr>
              <a:endParaRPr b="1" dirty="0" sz="4000" lang="en-US" spc="44">
                <a:solidFill>
                  <a:srgbClr val="292929"/>
                </a:solidFill>
                <a:latin typeface="DM Sans Bold"/>
              </a:endParaRPr>
            </a:p>
          </p:txBody>
        </p:sp>
      </p:grpSp>
      <p:pic>
        <p:nvPicPr>
          <p:cNvPr id="2097154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1337390" y="5143500"/>
            <a:ext cx="3458507" cy="3269861"/>
          </a:xfrm>
          <a:prstGeom prst="rect"/>
        </p:spPr>
      </p:pic>
      <p:pic>
        <p:nvPicPr>
          <p:cNvPr id="2097155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 rot="2316855">
            <a:off x="14090388" y="1686262"/>
            <a:ext cx="3201028" cy="1018509"/>
          </a:xfrm>
          <a:prstGeom prst="rect"/>
        </p:spPr>
      </p:pic>
      <p:pic>
        <p:nvPicPr>
          <p:cNvPr id="2097156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>
          <a:xfrm>
            <a:off x="14755888" y="3793432"/>
            <a:ext cx="2812641" cy="2700136"/>
          </a:xfrm>
          <a:prstGeom prst="rect"/>
        </p:spPr>
      </p:pic>
      <p:sp>
        <p:nvSpPr>
          <p:cNvPr id="1048587" name="Rectangle 10"/>
          <p:cNvSpPr/>
          <p:nvPr/>
        </p:nvSpPr>
        <p:spPr>
          <a:xfrm>
            <a:off x="4572000" y="4543336"/>
            <a:ext cx="9144000" cy="2860040"/>
          </a:xfrm>
          <a:prstGeom prst="rect"/>
        </p:spPr>
        <p:txBody>
          <a:bodyPr>
            <a:spAutoFit/>
          </a:bodyPr>
          <a:p>
            <a:pPr algn="ctr"/>
            <a:r>
              <a:rPr b="1" dirty="0" sz="2800" lang="en-US" smtClean="0"/>
              <a:t>OLEH: </a:t>
            </a:r>
          </a:p>
          <a:p>
            <a:pPr algn="ctr"/>
            <a:endParaRPr b="1" dirty="0" sz="2800" lang="en-US" smtClean="0"/>
          </a:p>
          <a:p>
            <a:pPr algn="ctr"/>
            <a:r>
              <a:rPr b="1" dirty="0" sz="3200" lang="en-US" err="1" smtClean="0"/>
              <a:t>Atri</a:t>
            </a:r>
            <a:r>
              <a:rPr b="1" dirty="0" sz="3200" lang="en-US" smtClean="0"/>
              <a:t> </a:t>
            </a:r>
            <a:r>
              <a:rPr b="1" dirty="0" sz="3200" lang="en-US" err="1"/>
              <a:t>Putri</a:t>
            </a:r>
            <a:r>
              <a:rPr b="1" dirty="0" sz="3200" lang="en-US"/>
              <a:t> </a:t>
            </a:r>
            <a:r>
              <a:rPr b="1" dirty="0" sz="3200" lang="en-US" smtClean="0"/>
              <a:t>                 (</a:t>
            </a:r>
            <a:r>
              <a:rPr b="1" dirty="0" sz="3200" lang="en-US"/>
              <a:t>2013053060)</a:t>
            </a:r>
          </a:p>
          <a:p>
            <a:pPr algn="ctr"/>
            <a:r>
              <a:rPr b="1" dirty="0" sz="3200" lang="en-US" err="1" smtClean="0"/>
              <a:t>Elysia</a:t>
            </a:r>
            <a:r>
              <a:rPr b="1" dirty="0" sz="3200" lang="en-US" smtClean="0"/>
              <a:t> </a:t>
            </a:r>
            <a:r>
              <a:rPr b="1" dirty="0" sz="3200" lang="en-US" err="1"/>
              <a:t>Vitaloka</a:t>
            </a:r>
            <a:r>
              <a:rPr b="1" dirty="0" sz="3200" lang="en-US"/>
              <a:t> </a:t>
            </a:r>
            <a:r>
              <a:rPr b="1" dirty="0" sz="3200" lang="en-US" smtClean="0"/>
              <a:t>       (</a:t>
            </a:r>
            <a:r>
              <a:rPr b="1" dirty="0" sz="3200" lang="en-US"/>
              <a:t>2013053150)</a:t>
            </a:r>
          </a:p>
          <a:p>
            <a:pPr algn="ctr"/>
            <a:r>
              <a:rPr b="1" dirty="0" sz="3200" lang="en-US" err="1" smtClean="0"/>
              <a:t>Endharo</a:t>
            </a:r>
            <a:r>
              <a:rPr b="1" dirty="0" sz="3200" lang="en-US" smtClean="0"/>
              <a:t> </a:t>
            </a:r>
            <a:r>
              <a:rPr b="1" dirty="0" sz="3200" lang="en-US" err="1"/>
              <a:t>Raviko</a:t>
            </a:r>
            <a:r>
              <a:rPr b="1" dirty="0" sz="3200" lang="en-US"/>
              <a:t> </a:t>
            </a:r>
            <a:r>
              <a:rPr b="1" dirty="0" sz="3200" lang="en-US" err="1"/>
              <a:t>Aji</a:t>
            </a:r>
            <a:r>
              <a:rPr b="1" dirty="0" sz="3200" lang="en-US"/>
              <a:t> (2013053139)</a:t>
            </a:r>
          </a:p>
          <a:p>
            <a:pPr algn="ctr"/>
            <a:r>
              <a:rPr b="1" dirty="0" sz="3200" lang="en-US" err="1" smtClean="0"/>
              <a:t>Okta</a:t>
            </a:r>
            <a:r>
              <a:rPr b="1" dirty="0" sz="3200" lang="en-US" smtClean="0"/>
              <a:t> </a:t>
            </a:r>
            <a:r>
              <a:rPr b="1" dirty="0" sz="3200" lang="en-US" err="1"/>
              <a:t>Mirnawati</a:t>
            </a:r>
            <a:r>
              <a:rPr b="1" dirty="0" sz="3200" lang="en-US"/>
              <a:t> </a:t>
            </a:r>
            <a:r>
              <a:rPr b="1" dirty="0" sz="3200" lang="en-US" smtClean="0"/>
              <a:t>     (</a:t>
            </a:r>
            <a:r>
              <a:rPr b="1" dirty="0" sz="3200" lang="en-US"/>
              <a:t>2013053130</a:t>
            </a:r>
            <a:r>
              <a:rPr dirty="0" sz="2800" lang="en-US" smtClean="0"/>
              <a:t>) </a:t>
            </a:r>
            <a:endParaRPr dirty="0" sz="2800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800"/>
        </a:solidFill>
        <a:effectLst/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2799091" y="730919"/>
            <a:ext cx="16104439" cy="8901363"/>
          </a:xfrm>
          <a:prstGeom prst="rect"/>
        </p:spPr>
      </p:pic>
      <p:sp>
        <p:nvSpPr>
          <p:cNvPr id="1048603" name="TextBox 3"/>
          <p:cNvSpPr txBox="1"/>
          <p:nvPr/>
        </p:nvSpPr>
        <p:spPr>
          <a:xfrm>
            <a:off x="4648200" y="3155232"/>
            <a:ext cx="8979070" cy="4775200"/>
          </a:xfrm>
          <a:prstGeom prst="rect"/>
        </p:spPr>
        <p:txBody>
          <a:bodyPr anchor="t" bIns="0" lIns="0" rIns="0" rtlCol="0" tIns="0">
            <a:spAutoFit/>
          </a:bodyPr>
          <a:p>
            <a:pPr indent="-742950" marL="742950">
              <a:lnSpc>
                <a:spcPts val="9405"/>
              </a:lnSpc>
              <a:buAutoNum type="arabicPeriod"/>
            </a:pPr>
            <a:r>
              <a:rPr dirty="0" sz="4800" lang="en-US" err="1" smtClean="0">
                <a:solidFill>
                  <a:srgbClr val="CD4343"/>
                </a:solidFill>
                <a:latin typeface="Lazydog"/>
              </a:rPr>
              <a:t>dimensi</a:t>
            </a:r>
            <a:r>
              <a:rPr dirty="0" sz="4800" lang="en-US" smtClean="0">
                <a:solidFill>
                  <a:srgbClr val="CD4343"/>
                </a:solidFill>
                <a:latin typeface="Lazydog"/>
              </a:rPr>
              <a:t> </a:t>
            </a:r>
            <a:r>
              <a:rPr dirty="0" sz="4800" lang="en-US" err="1" smtClean="0">
                <a:solidFill>
                  <a:srgbClr val="CD4343"/>
                </a:solidFill>
                <a:latin typeface="Lazydog"/>
              </a:rPr>
              <a:t>etik</a:t>
            </a:r>
            <a:endParaRPr dirty="0" sz="4800" lang="en-US" smtClean="0">
              <a:solidFill>
                <a:srgbClr val="CD4343"/>
              </a:solidFill>
              <a:latin typeface="Lazydog"/>
            </a:endParaRPr>
          </a:p>
          <a:p>
            <a:pPr indent="-696913" marL="696913">
              <a:lnSpc>
                <a:spcPts val="9405"/>
              </a:lnSpc>
              <a:buAutoNum type="arabicPeriod"/>
            </a:pPr>
            <a:r>
              <a:rPr dirty="0" sz="4800" lang="en-US" err="1" smtClean="0">
                <a:solidFill>
                  <a:srgbClr val="CD4343"/>
                </a:solidFill>
                <a:latin typeface="Lazydog"/>
              </a:rPr>
              <a:t>Dimensi</a:t>
            </a:r>
            <a:r>
              <a:rPr dirty="0" sz="4800" lang="en-US" smtClean="0">
                <a:solidFill>
                  <a:srgbClr val="CD4343"/>
                </a:solidFill>
                <a:latin typeface="Lazydog"/>
              </a:rPr>
              <a:t> </a:t>
            </a:r>
            <a:r>
              <a:rPr dirty="0" sz="4800" lang="en-US" err="1" smtClean="0">
                <a:solidFill>
                  <a:srgbClr val="CD4343"/>
                </a:solidFill>
                <a:latin typeface="Lazydog"/>
              </a:rPr>
              <a:t>literasi</a:t>
            </a:r>
            <a:endParaRPr dirty="0" sz="4800" lang="en-US" smtClean="0">
              <a:solidFill>
                <a:srgbClr val="CD4343"/>
              </a:solidFill>
              <a:latin typeface="Lazydog"/>
            </a:endParaRPr>
          </a:p>
          <a:p>
            <a:pPr indent="-696913" marL="696913">
              <a:lnSpc>
                <a:spcPts val="9405"/>
              </a:lnSpc>
              <a:buAutoNum type="arabicPeriod"/>
            </a:pPr>
            <a:r>
              <a:rPr dirty="0" sz="4800" lang="en-US" err="1" smtClean="0">
                <a:solidFill>
                  <a:srgbClr val="CD4343"/>
                </a:solidFill>
                <a:latin typeface="Lazydog"/>
              </a:rPr>
              <a:t>Dimensi</a:t>
            </a:r>
            <a:r>
              <a:rPr dirty="0" sz="4800" lang="en-US" smtClean="0">
                <a:solidFill>
                  <a:srgbClr val="CD4343"/>
                </a:solidFill>
                <a:latin typeface="Lazydog"/>
              </a:rPr>
              <a:t> </a:t>
            </a:r>
            <a:r>
              <a:rPr dirty="0" sz="4800" lang="en-US" err="1" smtClean="0">
                <a:solidFill>
                  <a:srgbClr val="CD4343"/>
                </a:solidFill>
                <a:latin typeface="Lazydog"/>
              </a:rPr>
              <a:t>estetik</a:t>
            </a:r>
            <a:endParaRPr dirty="0" sz="4800" lang="en-US" smtClean="0">
              <a:solidFill>
                <a:srgbClr val="CD4343"/>
              </a:solidFill>
              <a:latin typeface="Lazydog"/>
            </a:endParaRPr>
          </a:p>
          <a:p>
            <a:pPr indent="-696913" marL="696913">
              <a:lnSpc>
                <a:spcPts val="9405"/>
              </a:lnSpc>
              <a:buAutoNum type="arabicPeriod"/>
            </a:pPr>
            <a:r>
              <a:rPr dirty="0" sz="4800" lang="en-US" err="1" smtClean="0">
                <a:solidFill>
                  <a:srgbClr val="CD4343"/>
                </a:solidFill>
                <a:latin typeface="Lazydog"/>
              </a:rPr>
              <a:t>Dimensi</a:t>
            </a:r>
            <a:r>
              <a:rPr dirty="0" sz="4800" lang="en-US" smtClean="0">
                <a:solidFill>
                  <a:srgbClr val="CD4343"/>
                </a:solidFill>
                <a:latin typeface="Lazydog"/>
              </a:rPr>
              <a:t> </a:t>
            </a:r>
            <a:r>
              <a:rPr dirty="0" sz="4800" lang="en-US" err="1" smtClean="0">
                <a:solidFill>
                  <a:srgbClr val="CD4343"/>
                </a:solidFill>
                <a:latin typeface="Lazydog"/>
              </a:rPr>
              <a:t>kinestetik</a:t>
            </a:r>
            <a:endParaRPr dirty="0" sz="4800" lang="en-US">
              <a:solidFill>
                <a:srgbClr val="CD4343"/>
              </a:solidFill>
              <a:latin typeface="Lazydog"/>
            </a:endParaRPr>
          </a:p>
        </p:txBody>
      </p:sp>
      <p:pic>
        <p:nvPicPr>
          <p:cNvPr id="209718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 rot="1736615">
            <a:off x="665475" y="8087079"/>
            <a:ext cx="3258528" cy="1090126"/>
          </a:xfrm>
          <a:prstGeom prst="rect"/>
        </p:spPr>
      </p:pic>
      <p:pic>
        <p:nvPicPr>
          <p:cNvPr id="2097186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15043903" y="1871399"/>
            <a:ext cx="2674653" cy="2567667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1762633" y="1130720"/>
            <a:ext cx="14762735" cy="8025559"/>
          </a:xfrm>
          <a:prstGeom prst="rect"/>
        </p:spPr>
      </p:pic>
      <p:grpSp>
        <p:nvGrpSpPr>
          <p:cNvPr id="38" name="Group 3"/>
          <p:cNvGrpSpPr/>
          <p:nvPr/>
        </p:nvGrpSpPr>
        <p:grpSpPr>
          <a:xfrm>
            <a:off x="4154914" y="3567936"/>
            <a:ext cx="9978172" cy="3331943"/>
            <a:chOff x="0" y="236855"/>
            <a:chExt cx="13304230" cy="4442591"/>
          </a:xfrm>
        </p:grpSpPr>
        <p:sp>
          <p:nvSpPr>
            <p:cNvPr id="1048604" name="TextBox 4"/>
            <p:cNvSpPr txBox="1"/>
            <p:nvPr/>
          </p:nvSpPr>
          <p:spPr>
            <a:xfrm>
              <a:off x="0" y="3930146"/>
              <a:ext cx="13304230" cy="749300"/>
            </a:xfrm>
            <a:prstGeom prst="rect"/>
          </p:spPr>
          <p:txBody>
            <a:bodyPr anchor="t" bIns="0" lIns="0" rIns="0" rtlCol="0" tIns="0">
              <a:spAutoFit/>
            </a:bodyPr>
            <a:p>
              <a:pPr algn="ctr">
                <a:lnSpc>
                  <a:spcPts val="4550"/>
                </a:lnSpc>
              </a:pPr>
              <a:r>
                <a:rPr dirty="0" sz="3500" lang="en-US" err="1">
                  <a:solidFill>
                    <a:srgbClr val="292929"/>
                  </a:solidFill>
                  <a:latin typeface="Cooper Std Black" pitchFamily="18" charset="0"/>
                </a:rPr>
                <a:t>Apakah</a:t>
              </a:r>
              <a:r>
                <a:rPr dirty="0" sz="3500" lang="en-US">
                  <a:solidFill>
                    <a:srgbClr val="292929"/>
                  </a:solidFill>
                  <a:latin typeface="Cooper Std Black" pitchFamily="18" charset="0"/>
                </a:rPr>
                <a:t> </a:t>
              </a:r>
              <a:r>
                <a:rPr dirty="0" sz="3500" lang="en-US" err="1">
                  <a:solidFill>
                    <a:srgbClr val="292929"/>
                  </a:solidFill>
                  <a:latin typeface="Cooper Std Black" pitchFamily="18" charset="0"/>
                </a:rPr>
                <a:t>ada</a:t>
              </a:r>
              <a:r>
                <a:rPr dirty="0" sz="3500" lang="en-US">
                  <a:solidFill>
                    <a:srgbClr val="292929"/>
                  </a:solidFill>
                  <a:latin typeface="Cooper Std Black" pitchFamily="18" charset="0"/>
                </a:rPr>
                <a:t> </a:t>
              </a:r>
              <a:r>
                <a:rPr dirty="0" sz="3500" lang="en-US" err="1">
                  <a:solidFill>
                    <a:srgbClr val="292929"/>
                  </a:solidFill>
                  <a:latin typeface="Cooper Std Black" pitchFamily="18" charset="0"/>
                </a:rPr>
                <a:t>pertanyaan</a:t>
              </a:r>
              <a:r>
                <a:rPr dirty="0" sz="3500" lang="en-US">
                  <a:solidFill>
                    <a:srgbClr val="292929"/>
                  </a:solidFill>
                  <a:latin typeface="DM Sans"/>
                </a:rPr>
                <a:t>?</a:t>
              </a:r>
            </a:p>
          </p:txBody>
        </p:sp>
        <p:sp>
          <p:nvSpPr>
            <p:cNvPr id="1048605" name="TextBox 5"/>
            <p:cNvSpPr txBox="1"/>
            <p:nvPr/>
          </p:nvSpPr>
          <p:spPr>
            <a:xfrm>
              <a:off x="0" y="236855"/>
              <a:ext cx="13304230" cy="3048001"/>
            </a:xfrm>
            <a:prstGeom prst="rect"/>
          </p:spPr>
          <p:txBody>
            <a:bodyPr anchor="t" bIns="0" lIns="0" rIns="0" rtlCol="0" tIns="0">
              <a:spAutoFit/>
            </a:bodyPr>
            <a:p>
              <a:pPr algn="ctr">
                <a:lnSpc>
                  <a:spcPts val="8992"/>
                </a:lnSpc>
              </a:pPr>
              <a:r>
                <a:rPr dirty="0" sz="8175" lang="en-US" err="1">
                  <a:solidFill>
                    <a:srgbClr val="FFA800"/>
                  </a:solidFill>
                  <a:latin typeface="Lazydog"/>
                </a:rPr>
                <a:t>Terima</a:t>
              </a:r>
              <a:r>
                <a:rPr dirty="0" sz="8175" lang="en-US">
                  <a:solidFill>
                    <a:srgbClr val="FFA800"/>
                  </a:solidFill>
                  <a:latin typeface="Lazydog"/>
                </a:rPr>
                <a:t> </a:t>
              </a:r>
              <a:r>
                <a:rPr dirty="0" sz="8175" lang="en-US" err="1">
                  <a:solidFill>
                    <a:srgbClr val="FFA800"/>
                  </a:solidFill>
                  <a:latin typeface="Lazydog"/>
                </a:rPr>
                <a:t>kasih</a:t>
              </a:r>
              <a:r>
                <a:rPr dirty="0" sz="8175" lang="en-US">
                  <a:solidFill>
                    <a:srgbClr val="FFA800"/>
                  </a:solidFill>
                  <a:latin typeface="Lazydog"/>
                </a:rPr>
                <a:t> </a:t>
              </a:r>
              <a:r>
                <a:rPr dirty="0" sz="8175" lang="en-US" err="1">
                  <a:solidFill>
                    <a:srgbClr val="FFA800"/>
                  </a:solidFill>
                  <a:latin typeface="Lazydog"/>
                </a:rPr>
                <a:t>sudah</a:t>
              </a:r>
              <a:r>
                <a:rPr dirty="0" sz="8175" lang="en-US">
                  <a:solidFill>
                    <a:srgbClr val="FFA800"/>
                  </a:solidFill>
                  <a:latin typeface="Lazydog"/>
                </a:rPr>
                <a:t> </a:t>
              </a:r>
              <a:r>
                <a:rPr dirty="0" sz="8175" lang="en-US" err="1" smtClean="0">
                  <a:solidFill>
                    <a:srgbClr val="FFA800"/>
                  </a:solidFill>
                  <a:latin typeface="Lazydog"/>
                </a:rPr>
                <a:t>membaca</a:t>
              </a:r>
              <a:r>
                <a:rPr dirty="0" sz="8175" lang="en-US" smtClean="0">
                  <a:solidFill>
                    <a:srgbClr val="FFA800"/>
                  </a:solidFill>
                  <a:latin typeface="Lazydog"/>
                </a:rPr>
                <a:t>!</a:t>
              </a:r>
              <a:endParaRPr dirty="0" sz="8175" lang="en-US">
                <a:solidFill>
                  <a:srgbClr val="FFA800"/>
                </a:solidFill>
                <a:latin typeface="Lazydog"/>
              </a:endParaRPr>
            </a:p>
          </p:txBody>
        </p:sp>
      </p:grpSp>
      <p:pic>
        <p:nvPicPr>
          <p:cNvPr id="2097188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 rot="-1322698">
            <a:off x="13773244" y="7559003"/>
            <a:ext cx="3766556" cy="1218994"/>
          </a:xfrm>
          <a:prstGeom prst="rect"/>
        </p:spPr>
      </p:pic>
      <p:pic>
        <p:nvPicPr>
          <p:cNvPr id="2097189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1028700" y="1341118"/>
            <a:ext cx="3641361" cy="2694607"/>
          </a:xfrm>
          <a:prstGeom prst="rect"/>
        </p:spPr>
      </p:pic>
      <p:pic>
        <p:nvPicPr>
          <p:cNvPr id="2097190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 rot="2421714">
            <a:off x="1290136" y="6873252"/>
            <a:ext cx="3126214" cy="1932569"/>
          </a:xfrm>
          <a:prstGeom prst="rect"/>
        </p:spPr>
      </p:pic>
      <p:pic>
        <p:nvPicPr>
          <p:cNvPr id="2097191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>
          <a:xfrm>
            <a:off x="14824574" y="1130720"/>
            <a:ext cx="2434726" cy="2337337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/>
        </p:spPr>
      </p:pic>
      <p:sp>
        <p:nvSpPr>
          <p:cNvPr id="1048588" name="TextBox 3"/>
          <p:cNvSpPr txBox="1"/>
          <p:nvPr/>
        </p:nvSpPr>
        <p:spPr>
          <a:xfrm>
            <a:off x="4654465" y="3412809"/>
            <a:ext cx="7385135" cy="3505200"/>
          </a:xfrm>
          <a:prstGeom prst="rect"/>
        </p:spPr>
        <p:txBody>
          <a:bodyPr anchor="t" bIns="0" lIns="0" rIns="0" rtlCol="0" tIns="0" wrap="square">
            <a:spAutoFit/>
          </a:bodyPr>
          <a:p>
            <a:pPr algn="ctr">
              <a:lnSpc>
                <a:spcPts val="9157"/>
              </a:lnSpc>
            </a:pPr>
            <a:r>
              <a:rPr dirty="0" sz="5400" lang="en-US" smtClean="0">
                <a:solidFill>
                  <a:srgbClr val="CD4343"/>
                </a:solidFill>
                <a:latin typeface="Bell Gothic Std Black" pitchFamily="34" charset="0"/>
                <a:ea typeface="Kozuka Gothic Pro H" pitchFamily="34" charset="-128"/>
              </a:rPr>
              <a:t>ADA YANG TAU APA ITU PENDIDIKAN KARAKTER</a:t>
            </a:r>
            <a:r>
              <a:rPr dirty="0" sz="5400" lang="en-US">
                <a:solidFill>
                  <a:srgbClr val="CD4343"/>
                </a:solidFill>
                <a:latin typeface="Bell Gothic Std Black" pitchFamily="34" charset="0"/>
                <a:ea typeface="Kozuka Gothic Pro H" pitchFamily="34" charset="-128"/>
              </a:rPr>
              <a:t>?</a:t>
            </a:r>
            <a:endParaRPr dirty="0" sz="5400" lang="en-US">
              <a:solidFill>
                <a:srgbClr val="CD4343"/>
              </a:solidFill>
              <a:latin typeface="Bell Gothic Std Black" pitchFamily="34" charset="0"/>
              <a:ea typeface="Kozuka Gothic Pro H" pitchFamily="34" charset="-128"/>
            </a:endParaRPr>
          </a:p>
        </p:txBody>
      </p:sp>
      <p:pic>
        <p:nvPicPr>
          <p:cNvPr id="2097158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028700" y="1028700"/>
            <a:ext cx="4310871" cy="3190045"/>
          </a:xfrm>
          <a:prstGeom prst="rect"/>
        </p:spPr>
      </p:pic>
      <p:pic>
        <p:nvPicPr>
          <p:cNvPr id="2097159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 rot="-988409">
            <a:off x="13780112" y="7856346"/>
            <a:ext cx="3406834" cy="1003467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8B1"/>
        </a:solidFill>
        <a:effectLst/>
      </p:bgPr>
    </p:bg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1770795" y="945311"/>
            <a:ext cx="4791719" cy="5479096"/>
          </a:xfrm>
          <a:prstGeom prst="rect"/>
        </p:spPr>
      </p:pic>
      <p:pic>
        <p:nvPicPr>
          <p:cNvPr id="2097161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6562514" y="9525"/>
            <a:ext cx="8659618" cy="7840890"/>
          </a:xfrm>
          <a:prstGeom prst="rect"/>
        </p:spPr>
      </p:pic>
      <p:pic>
        <p:nvPicPr>
          <p:cNvPr id="209716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 rot="1737372">
            <a:off x="14437544" y="1361956"/>
            <a:ext cx="3032652" cy="1014560"/>
          </a:xfrm>
          <a:prstGeom prst="rect"/>
        </p:spPr>
      </p:pic>
      <p:pic>
        <p:nvPicPr>
          <p:cNvPr id="2097163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>
            <a:off x="4086883" y="6738116"/>
            <a:ext cx="3152117" cy="3026032"/>
          </a:xfrm>
          <a:prstGeom prst="rect"/>
        </p:spPr>
      </p:pic>
      <p:sp>
        <p:nvSpPr>
          <p:cNvPr id="1048589" name="Rectangle 6"/>
          <p:cNvSpPr/>
          <p:nvPr/>
        </p:nvSpPr>
        <p:spPr>
          <a:xfrm>
            <a:off x="6562514" y="1266825"/>
            <a:ext cx="9071003" cy="4917440"/>
          </a:xfrm>
          <a:prstGeom prst="rect"/>
        </p:spPr>
        <p:txBody>
          <a:bodyPr wrap="square">
            <a:spAutoFit/>
          </a:bodyPr>
          <a:p>
            <a:r>
              <a:rPr b="1" dirty="0" sz="3200" lang="en-US" smtClean="0">
                <a:latin typeface="Arial Black" pitchFamily="34" charset="0"/>
              </a:rPr>
              <a:t>“</a:t>
            </a:r>
            <a:r>
              <a:rPr b="1" dirty="0" sz="3200" lang="en-US" err="1" smtClean="0">
                <a:latin typeface="Arial Black" pitchFamily="34" charset="0"/>
              </a:rPr>
              <a:t>Pendidikan</a:t>
            </a:r>
            <a:r>
              <a:rPr b="1" dirty="0" sz="3200" lang="en-US" smtClean="0">
                <a:latin typeface="Arial Black" pitchFamily="34" charset="0"/>
              </a:rPr>
              <a:t> </a:t>
            </a:r>
            <a:r>
              <a:rPr b="1" dirty="0" sz="3200" lang="en-US" err="1" smtClean="0">
                <a:latin typeface="Arial Black" pitchFamily="34" charset="0"/>
              </a:rPr>
              <a:t>karakter</a:t>
            </a:r>
            <a:r>
              <a:rPr b="1" dirty="0" sz="3200" lang="en-US" smtClean="0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adalah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usaha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sadar</a:t>
            </a:r>
            <a:r>
              <a:rPr b="1" dirty="0" sz="3200" lang="en-US">
                <a:latin typeface="Arial Black" pitchFamily="34" charset="0"/>
              </a:rPr>
              <a:t> yang </a:t>
            </a:r>
            <a:r>
              <a:rPr b="1" dirty="0" sz="3200" lang="en-US" err="1">
                <a:latin typeface="Arial Black" pitchFamily="34" charset="0"/>
              </a:rPr>
              <a:t>dilakukan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oleh</a:t>
            </a:r>
            <a:r>
              <a:rPr b="1" dirty="0" sz="3200" lang="en-US">
                <a:latin typeface="Arial Black" pitchFamily="34" charset="0"/>
              </a:rPr>
              <a:t> orang </a:t>
            </a:r>
            <a:r>
              <a:rPr b="1" dirty="0" sz="3200" lang="en-US" err="1">
                <a:latin typeface="Arial Black" pitchFamily="34" charset="0"/>
              </a:rPr>
              <a:t>dewasa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baik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itu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pendidik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 smtClean="0">
                <a:latin typeface="Arial Black" pitchFamily="34" charset="0"/>
              </a:rPr>
              <a:t>ataupun</a:t>
            </a:r>
            <a:r>
              <a:rPr b="1" dirty="0" sz="3200" lang="en-US" smtClean="0">
                <a:latin typeface="Arial Black" pitchFamily="34" charset="0"/>
              </a:rPr>
              <a:t> </a:t>
            </a:r>
            <a:r>
              <a:rPr b="1" dirty="0" sz="3200" lang="en-US">
                <a:latin typeface="Arial Black" pitchFamily="34" charset="0"/>
              </a:rPr>
              <a:t>orang </a:t>
            </a:r>
            <a:r>
              <a:rPr b="1" dirty="0" sz="3200" lang="en-US" err="1">
                <a:latin typeface="Arial Black" pitchFamily="34" charset="0"/>
              </a:rPr>
              <a:t>tua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kepada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peserta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didik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guna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membentuk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kepribadian</a:t>
            </a:r>
            <a:r>
              <a:rPr b="1" dirty="0" sz="3200" lang="en-US">
                <a:latin typeface="Arial Black" pitchFamily="34" charset="0"/>
              </a:rPr>
              <a:t> yang </a:t>
            </a:r>
            <a:r>
              <a:rPr b="1" dirty="0" sz="3200" lang="en-US" err="1" smtClean="0">
                <a:latin typeface="Arial Black" pitchFamily="34" charset="0"/>
              </a:rPr>
              <a:t>mencakup</a:t>
            </a:r>
            <a:r>
              <a:rPr b="1" dirty="0" sz="3200" lang="en-US" smtClean="0">
                <a:latin typeface="Arial Black" pitchFamily="34" charset="0"/>
              </a:rPr>
              <a:t> </a:t>
            </a:r>
            <a:r>
              <a:rPr b="1" dirty="0" sz="3200" lang="en-US" err="1" smtClean="0">
                <a:latin typeface="Arial Black" pitchFamily="34" charset="0"/>
              </a:rPr>
              <a:t>pengajaran</a:t>
            </a:r>
            <a:r>
              <a:rPr b="1" dirty="0" sz="3200" lang="en-US" smtClean="0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dan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pembentukan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smtClean="0">
                <a:latin typeface="Arial Black" pitchFamily="34" charset="0"/>
              </a:rPr>
              <a:t>moral</a:t>
            </a:r>
            <a:r>
              <a:rPr b="1" dirty="0" sz="3200" lang="en-US">
                <a:latin typeface="Arial Black" pitchFamily="34" charset="0"/>
              </a:rPr>
              <a:t>, </a:t>
            </a:r>
            <a:r>
              <a:rPr b="1" dirty="0" sz="3200" lang="en-US" err="1">
                <a:latin typeface="Arial Black" pitchFamily="34" charset="0"/>
              </a:rPr>
              <a:t>etika</a:t>
            </a:r>
            <a:r>
              <a:rPr b="1" dirty="0" sz="3200" lang="en-US">
                <a:latin typeface="Arial Black" pitchFamily="34" charset="0"/>
              </a:rPr>
              <a:t>, </a:t>
            </a:r>
            <a:r>
              <a:rPr b="1" dirty="0" sz="3200" lang="en-US" err="1">
                <a:latin typeface="Arial Black" pitchFamily="34" charset="0"/>
              </a:rPr>
              <a:t>dan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akhlak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mulia</a:t>
            </a:r>
            <a:r>
              <a:rPr b="1" dirty="0" sz="3200" lang="en-US">
                <a:latin typeface="Arial Black" pitchFamily="34" charset="0"/>
              </a:rPr>
              <a:t> yang </a:t>
            </a:r>
            <a:r>
              <a:rPr b="1" dirty="0" sz="3200" lang="en-US" err="1">
                <a:latin typeface="Arial Black" pitchFamily="34" charset="0"/>
              </a:rPr>
              <a:t>akan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menumbuhkan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 smtClean="0">
                <a:latin typeface="Arial Black" pitchFamily="34" charset="0"/>
              </a:rPr>
              <a:t>kemampuan</a:t>
            </a:r>
            <a:r>
              <a:rPr b="1" dirty="0" sz="3200" lang="en-US" smtClean="0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peserta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didik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untuk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memberikan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keputusan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baik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dan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buruk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serta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 smtClean="0">
                <a:latin typeface="Arial Black" pitchFamily="34" charset="0"/>
              </a:rPr>
              <a:t>mewujudkannya</a:t>
            </a:r>
            <a:r>
              <a:rPr b="1" dirty="0" sz="3200" lang="en-US" smtClean="0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dalam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kehidupan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 smtClean="0">
                <a:latin typeface="Arial Black" pitchFamily="34" charset="0"/>
              </a:rPr>
              <a:t>sehari-hari</a:t>
            </a:r>
            <a:r>
              <a:rPr b="1" dirty="0" sz="3200" lang="en-US" smtClean="0">
                <a:latin typeface="Arial Black" pitchFamily="34" charset="0"/>
              </a:rPr>
              <a:t>”.  </a:t>
            </a:r>
            <a:endParaRPr b="1" dirty="0" sz="3200" lang="en-US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 rot="127448">
            <a:off x="-659277" y="-7717266"/>
            <a:ext cx="19606554" cy="10658836"/>
          </a:xfrm>
          <a:prstGeom prst="rect"/>
        </p:spPr>
      </p:pic>
      <p:sp>
        <p:nvSpPr>
          <p:cNvPr id="1048590" name="TextBox 3"/>
          <p:cNvSpPr txBox="1"/>
          <p:nvPr/>
        </p:nvSpPr>
        <p:spPr>
          <a:xfrm>
            <a:off x="4128776" y="4482520"/>
            <a:ext cx="10030449" cy="2514600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9900"/>
              </a:lnSpc>
            </a:pPr>
            <a:r>
              <a:rPr dirty="0" sz="9000" lang="en-US" err="1" smtClean="0">
                <a:solidFill>
                  <a:srgbClr val="CD4343"/>
                </a:solidFill>
                <a:latin typeface="Arial Black" pitchFamily="34" charset="0"/>
                <a:ea typeface="Kozuka Gothic Pro H" pitchFamily="34" charset="-128"/>
              </a:rPr>
              <a:t>Tujuan</a:t>
            </a:r>
            <a:r>
              <a:rPr dirty="0" sz="9000" lang="en-US" smtClean="0">
                <a:solidFill>
                  <a:srgbClr val="CD4343"/>
                </a:solidFill>
                <a:latin typeface="Arial Black" pitchFamily="34" charset="0"/>
                <a:ea typeface="Kozuka Gothic Pro H" pitchFamily="34" charset="-128"/>
              </a:rPr>
              <a:t> </a:t>
            </a:r>
            <a:r>
              <a:rPr dirty="0" sz="9000" lang="en-US" err="1" smtClean="0">
                <a:solidFill>
                  <a:srgbClr val="CD4343"/>
                </a:solidFill>
                <a:latin typeface="Arial Black" pitchFamily="34" charset="0"/>
                <a:ea typeface="Kozuka Gothic Pro H" pitchFamily="34" charset="-128"/>
              </a:rPr>
              <a:t>pendidikan</a:t>
            </a:r>
            <a:r>
              <a:rPr dirty="0" sz="9000" lang="en-US" smtClean="0">
                <a:solidFill>
                  <a:srgbClr val="CD4343"/>
                </a:solidFill>
                <a:latin typeface="Arial Black" pitchFamily="34" charset="0"/>
                <a:ea typeface="Kozuka Gothic Pro H" pitchFamily="34" charset="-128"/>
              </a:rPr>
              <a:t> </a:t>
            </a:r>
            <a:r>
              <a:rPr dirty="0" sz="9000" lang="en-US" err="1" smtClean="0">
                <a:solidFill>
                  <a:srgbClr val="CD4343"/>
                </a:solidFill>
                <a:latin typeface="Arial Black" pitchFamily="34" charset="0"/>
                <a:ea typeface="Kozuka Gothic Pro H" pitchFamily="34" charset="-128"/>
              </a:rPr>
              <a:t>karakter</a:t>
            </a:r>
            <a:r>
              <a:rPr dirty="0" sz="9000" lang="en-US" smtClean="0">
                <a:solidFill>
                  <a:srgbClr val="CD4343"/>
                </a:solidFill>
                <a:latin typeface="Arial Black" pitchFamily="34" charset="0"/>
                <a:ea typeface="Kozuka Gothic Pro H" pitchFamily="34" charset="-128"/>
              </a:rPr>
              <a:t>?</a:t>
            </a:r>
            <a:endParaRPr dirty="0" sz="9000" lang="en-US">
              <a:solidFill>
                <a:srgbClr val="CD4343"/>
              </a:solidFill>
              <a:latin typeface="Arial Black" pitchFamily="34" charset="0"/>
              <a:ea typeface="Kozuka Gothic Pro H" pitchFamily="34" charset="-128"/>
            </a:endParaRPr>
          </a:p>
        </p:txBody>
      </p:sp>
      <p:pic>
        <p:nvPicPr>
          <p:cNvPr id="209716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 rot="654646">
            <a:off x="-1975732" y="1985120"/>
            <a:ext cx="5019330" cy="1624438"/>
          </a:xfrm>
          <a:prstGeom prst="rect"/>
        </p:spPr>
      </p:pic>
      <p:pic>
        <p:nvPicPr>
          <p:cNvPr id="2097166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 rot="1534679">
            <a:off x="15175939" y="1521246"/>
            <a:ext cx="3170920" cy="1960205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343"/>
        </a:solidFill>
        <a:effectLst/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9525562" y="4520653"/>
            <a:ext cx="7737889" cy="4276943"/>
          </a:xfrm>
          <a:prstGeom prst="rect"/>
        </p:spPr>
      </p:pic>
      <p:sp>
        <p:nvSpPr>
          <p:cNvPr id="1048591" name="TextBox 3"/>
          <p:cNvSpPr txBox="1"/>
          <p:nvPr/>
        </p:nvSpPr>
        <p:spPr>
          <a:xfrm>
            <a:off x="2706322" y="1704308"/>
            <a:ext cx="12875356" cy="2231380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8745"/>
              </a:lnSpc>
            </a:pPr>
            <a:r>
              <a:rPr dirty="0" sz="7950" lang="en-US" err="1" smtClean="0">
                <a:solidFill>
                  <a:srgbClr val="FFFFFF"/>
                </a:solidFill>
                <a:latin typeface="Lazydog"/>
              </a:rPr>
              <a:t>Tujuan</a:t>
            </a:r>
            <a:r>
              <a:rPr dirty="0" sz="7950" lang="en-US" smtClean="0">
                <a:solidFill>
                  <a:srgbClr val="FFFFFF"/>
                </a:solidFill>
                <a:latin typeface="Lazydog"/>
              </a:rPr>
              <a:t> </a:t>
            </a:r>
            <a:r>
              <a:rPr dirty="0" sz="7950" lang="en-US" err="1" smtClean="0">
                <a:solidFill>
                  <a:srgbClr val="FFFFFF"/>
                </a:solidFill>
                <a:latin typeface="Lazydog"/>
              </a:rPr>
              <a:t>pendidikan</a:t>
            </a:r>
            <a:r>
              <a:rPr dirty="0" sz="7950" lang="en-US" smtClean="0">
                <a:solidFill>
                  <a:srgbClr val="FFFFFF"/>
                </a:solidFill>
                <a:latin typeface="Lazydog"/>
              </a:rPr>
              <a:t> </a:t>
            </a:r>
            <a:r>
              <a:rPr dirty="0" sz="7950" lang="en-US" err="1" smtClean="0">
                <a:solidFill>
                  <a:srgbClr val="FFFFFF"/>
                </a:solidFill>
                <a:latin typeface="Lazydog"/>
              </a:rPr>
              <a:t>karakter</a:t>
            </a:r>
            <a:r>
              <a:rPr dirty="0" sz="7950" lang="en-US" smtClean="0">
                <a:solidFill>
                  <a:srgbClr val="FFFFFF"/>
                </a:solidFill>
                <a:latin typeface="Lazydog"/>
              </a:rPr>
              <a:t> </a:t>
            </a:r>
            <a:r>
              <a:rPr dirty="0" sz="7950" lang="en-US" err="1" smtClean="0">
                <a:solidFill>
                  <a:srgbClr val="FFFFFF"/>
                </a:solidFill>
                <a:latin typeface="Lazydog"/>
              </a:rPr>
              <a:t>adalah</a:t>
            </a:r>
            <a:r>
              <a:rPr dirty="0" sz="7950" lang="en-US" smtClean="0">
                <a:solidFill>
                  <a:srgbClr val="FFFFFF"/>
                </a:solidFill>
                <a:latin typeface="Lazydog"/>
              </a:rPr>
              <a:t>:</a:t>
            </a:r>
            <a:endParaRPr dirty="0" sz="7950" lang="en-US">
              <a:solidFill>
                <a:srgbClr val="FFFFFF"/>
              </a:solidFill>
              <a:latin typeface="Lazydog"/>
            </a:endParaRPr>
          </a:p>
        </p:txBody>
      </p:sp>
      <p:pic>
        <p:nvPicPr>
          <p:cNvPr id="2097168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1032851" y="4520653"/>
            <a:ext cx="7737889" cy="4276943"/>
          </a:xfrm>
          <a:prstGeom prst="rect"/>
        </p:spPr>
      </p:pic>
      <p:pic>
        <p:nvPicPr>
          <p:cNvPr id="2097169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9525562" y="4056129"/>
            <a:ext cx="2098516" cy="1984051"/>
          </a:xfrm>
          <a:prstGeom prst="rect"/>
        </p:spPr>
      </p:pic>
      <p:pic>
        <p:nvPicPr>
          <p:cNvPr id="2097170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639602" y="4056129"/>
            <a:ext cx="2066720" cy="1984051"/>
          </a:xfrm>
          <a:prstGeom prst="rect"/>
        </p:spPr>
      </p:pic>
      <p:pic>
        <p:nvPicPr>
          <p:cNvPr id="2097171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>
          <a:xfrm rot="1552848">
            <a:off x="6921241" y="4701228"/>
            <a:ext cx="2180683" cy="693854"/>
          </a:xfrm>
          <a:prstGeom prst="rect"/>
        </p:spPr>
      </p:pic>
      <p:pic>
        <p:nvPicPr>
          <p:cNvPr id="2097172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>
          <a:xfrm rot="1736615">
            <a:off x="15283401" y="4664792"/>
            <a:ext cx="2291841" cy="766725"/>
          </a:xfrm>
          <a:prstGeom prst="rect"/>
        </p:spPr>
      </p:pic>
      <p:sp>
        <p:nvSpPr>
          <p:cNvPr id="1048592" name="Rectangle 8"/>
          <p:cNvSpPr/>
          <p:nvPr/>
        </p:nvSpPr>
        <p:spPr>
          <a:xfrm>
            <a:off x="1219200" y="5824727"/>
            <a:ext cx="5427980" cy="358140"/>
          </a:xfrm>
          <a:prstGeom prst="rect"/>
        </p:spPr>
        <p:txBody>
          <a:bodyPr wrap="none">
            <a:spAutoFit/>
          </a:bodyPr>
          <a:p>
            <a:r>
              <a:rPr b="1" dirty="0" sz="1600" lang="en-US" smtClean="0"/>
              <a:t>1</a:t>
            </a:r>
            <a:r>
              <a:rPr b="1" dirty="0" sz="1800" lang="en-US" smtClean="0"/>
              <a:t>. </a:t>
            </a:r>
            <a:r>
              <a:rPr b="1" dirty="0" sz="1800" lang="en-US" err="1" smtClean="0"/>
              <a:t>Mengembangkan</a:t>
            </a:r>
            <a:r>
              <a:rPr b="1" dirty="0" sz="1800" lang="en-US" smtClean="0"/>
              <a:t> </a:t>
            </a:r>
            <a:r>
              <a:rPr b="1" dirty="0" sz="1800" lang="en-US" err="1"/>
              <a:t>potensi</a:t>
            </a:r>
            <a:r>
              <a:rPr b="1" dirty="0" sz="1800" lang="en-US"/>
              <a:t> </a:t>
            </a:r>
            <a:r>
              <a:rPr b="1" dirty="0" sz="1800" lang="en-US" err="1"/>
              <a:t>afektif</a:t>
            </a:r>
            <a:r>
              <a:rPr b="1" dirty="0" sz="1800" lang="en-US"/>
              <a:t> </a:t>
            </a:r>
            <a:r>
              <a:rPr b="1" dirty="0" sz="1800" lang="en-US" err="1"/>
              <a:t>peserta</a:t>
            </a:r>
            <a:r>
              <a:rPr b="1" dirty="0" sz="1800" lang="en-US"/>
              <a:t> </a:t>
            </a:r>
            <a:r>
              <a:rPr b="1" dirty="0" sz="1800" lang="en-US" err="1"/>
              <a:t>didik</a:t>
            </a:r>
            <a:endParaRPr b="1" dirty="0" sz="2000" lang="en-US"/>
          </a:p>
        </p:txBody>
      </p:sp>
      <p:sp>
        <p:nvSpPr>
          <p:cNvPr id="1048593" name="Rectangle 9"/>
          <p:cNvSpPr/>
          <p:nvPr/>
        </p:nvSpPr>
        <p:spPr>
          <a:xfrm>
            <a:off x="1219200" y="6547826"/>
            <a:ext cx="6494780" cy="358139"/>
          </a:xfrm>
          <a:prstGeom prst="rect"/>
        </p:spPr>
        <p:txBody>
          <a:bodyPr wrap="none">
            <a:spAutoFit/>
          </a:bodyPr>
          <a:p>
            <a:r>
              <a:rPr b="1" dirty="0" sz="1800" lang="en-US" smtClean="0"/>
              <a:t>2. </a:t>
            </a:r>
            <a:r>
              <a:rPr b="1" dirty="0" sz="1800" lang="en-US" err="1" smtClean="0"/>
              <a:t>Mengembangkan</a:t>
            </a:r>
            <a:r>
              <a:rPr b="1" dirty="0" sz="1800" lang="en-US" smtClean="0"/>
              <a:t> </a:t>
            </a:r>
            <a:r>
              <a:rPr b="1" dirty="0" sz="1800" lang="en-US" err="1"/>
              <a:t>Kebiasaan</a:t>
            </a:r>
            <a:r>
              <a:rPr b="1" dirty="0" sz="1800" lang="en-US"/>
              <a:t> </a:t>
            </a:r>
            <a:r>
              <a:rPr b="1" dirty="0" sz="1800" lang="en-US" err="1"/>
              <a:t>dan</a:t>
            </a:r>
            <a:r>
              <a:rPr b="1" dirty="0" sz="1800" lang="en-US"/>
              <a:t> </a:t>
            </a:r>
            <a:r>
              <a:rPr b="1" dirty="0" sz="1800" lang="en-US" err="1"/>
              <a:t>perilaku</a:t>
            </a:r>
            <a:r>
              <a:rPr b="1" dirty="0" sz="1800" lang="en-US"/>
              <a:t> </a:t>
            </a:r>
            <a:r>
              <a:rPr b="1" dirty="0" sz="1800" lang="en-US" err="1"/>
              <a:t>peserta</a:t>
            </a:r>
            <a:r>
              <a:rPr b="1" dirty="0" sz="1800" lang="en-US"/>
              <a:t> </a:t>
            </a:r>
            <a:r>
              <a:rPr b="1" dirty="0" sz="1800" lang="en-US" err="1"/>
              <a:t>didik</a:t>
            </a:r>
            <a:endParaRPr b="1" dirty="0" sz="2000" lang="en-US"/>
          </a:p>
        </p:txBody>
      </p:sp>
      <p:sp>
        <p:nvSpPr>
          <p:cNvPr id="1048594" name="Rectangle 10"/>
          <p:cNvSpPr/>
          <p:nvPr/>
        </p:nvSpPr>
        <p:spPr>
          <a:xfrm>
            <a:off x="1197429" y="7188496"/>
            <a:ext cx="7967980" cy="358139"/>
          </a:xfrm>
          <a:prstGeom prst="rect"/>
        </p:spPr>
        <p:txBody>
          <a:bodyPr wrap="none">
            <a:spAutoFit/>
          </a:bodyPr>
          <a:p>
            <a:r>
              <a:rPr b="1" dirty="0" sz="1800" lang="en-US" smtClean="0"/>
              <a:t>3. </a:t>
            </a:r>
            <a:r>
              <a:rPr b="1" dirty="0" sz="1800" lang="en-US" err="1" smtClean="0"/>
              <a:t>Menanamkan</a:t>
            </a:r>
            <a:r>
              <a:rPr b="1" dirty="0" sz="1800" lang="en-US" smtClean="0"/>
              <a:t> </a:t>
            </a:r>
            <a:r>
              <a:rPr b="1" dirty="0" sz="1800" lang="en-US" err="1"/>
              <a:t>jiwa</a:t>
            </a:r>
            <a:r>
              <a:rPr b="1" dirty="0" sz="1800" lang="en-US"/>
              <a:t> </a:t>
            </a:r>
            <a:r>
              <a:rPr b="1" dirty="0" sz="1800" lang="en-US" err="1"/>
              <a:t>kepemimpinan</a:t>
            </a:r>
            <a:r>
              <a:rPr b="1" dirty="0" sz="1800" lang="en-US"/>
              <a:t> </a:t>
            </a:r>
            <a:r>
              <a:rPr b="1" dirty="0" sz="1800" lang="en-US" err="1"/>
              <a:t>dan</a:t>
            </a:r>
            <a:r>
              <a:rPr b="1" dirty="0" sz="1800" lang="en-US"/>
              <a:t> </a:t>
            </a:r>
            <a:r>
              <a:rPr b="1" dirty="0" sz="1800" lang="en-US" err="1"/>
              <a:t>tanggung</a:t>
            </a:r>
            <a:r>
              <a:rPr b="1" dirty="0" sz="1800" lang="en-US"/>
              <a:t> </a:t>
            </a:r>
            <a:r>
              <a:rPr b="1" dirty="0" sz="1800" lang="en-US" err="1"/>
              <a:t>jawab</a:t>
            </a:r>
            <a:r>
              <a:rPr b="1" dirty="0" sz="1800" lang="en-US"/>
              <a:t> </a:t>
            </a:r>
            <a:r>
              <a:rPr b="1" dirty="0" sz="1800" lang="en-US" err="1"/>
              <a:t>peserta</a:t>
            </a:r>
            <a:r>
              <a:rPr b="1" dirty="0" sz="1800" lang="en-US"/>
              <a:t> </a:t>
            </a:r>
            <a:r>
              <a:rPr b="1" dirty="0" sz="1800" lang="en-US" err="1"/>
              <a:t>didik</a:t>
            </a:r>
            <a:endParaRPr b="1" dirty="0" sz="2000" lang="en-US"/>
          </a:p>
        </p:txBody>
      </p:sp>
      <p:sp>
        <p:nvSpPr>
          <p:cNvPr id="1048595" name="Rectangle 11"/>
          <p:cNvSpPr/>
          <p:nvPr/>
        </p:nvSpPr>
        <p:spPr>
          <a:xfrm>
            <a:off x="9756331" y="6112346"/>
            <a:ext cx="6697979" cy="574041"/>
          </a:xfrm>
          <a:prstGeom prst="rect"/>
        </p:spPr>
        <p:txBody>
          <a:bodyPr wrap="none">
            <a:spAutoFit/>
          </a:bodyPr>
          <a:p>
            <a:r>
              <a:rPr b="1" dirty="0" sz="1600" lang="nn-NO" smtClean="0"/>
              <a:t>4. Mengembangkan </a:t>
            </a:r>
            <a:r>
              <a:rPr b="1" dirty="0" sz="1600" lang="nn-NO"/>
              <a:t>kemampuan pesrta didik menjadi manusia yang </a:t>
            </a:r>
            <a:endParaRPr b="1" dirty="0" sz="1600" lang="nn-NO" smtClean="0"/>
          </a:p>
          <a:p>
            <a:pPr defTabSz="282575"/>
            <a:r>
              <a:rPr b="1" dirty="0" sz="1600" lang="nn-NO"/>
              <a:t>	</a:t>
            </a:r>
            <a:r>
              <a:rPr b="1" dirty="0" sz="1600" lang="nn-NO" smtClean="0"/>
              <a:t>mandiri</a:t>
            </a:r>
            <a:r>
              <a:rPr b="1" dirty="0" sz="1600" lang="nn-NO"/>
              <a:t>,</a:t>
            </a:r>
            <a:endParaRPr b="1" dirty="0" sz="2000" lang="en-US"/>
          </a:p>
        </p:txBody>
      </p:sp>
      <p:sp>
        <p:nvSpPr>
          <p:cNvPr id="1048596" name="Rectangle 12"/>
          <p:cNvSpPr/>
          <p:nvPr/>
        </p:nvSpPr>
        <p:spPr>
          <a:xfrm>
            <a:off x="9756331" y="7049996"/>
            <a:ext cx="9144000" cy="624840"/>
          </a:xfrm>
          <a:prstGeom prst="rect"/>
        </p:spPr>
        <p:txBody>
          <a:bodyPr>
            <a:spAutoFit/>
          </a:bodyPr>
          <a:p>
            <a:r>
              <a:rPr b="1" dirty="0" sz="1800" lang="en-US" smtClean="0"/>
              <a:t>5. </a:t>
            </a:r>
            <a:r>
              <a:rPr b="1" dirty="0" sz="1800" lang="en-US" err="1" smtClean="0"/>
              <a:t>Mengembangkan</a:t>
            </a:r>
            <a:r>
              <a:rPr b="1" dirty="0" sz="1800" lang="en-US" smtClean="0"/>
              <a:t> </a:t>
            </a:r>
            <a:r>
              <a:rPr b="1" dirty="0" sz="1800" lang="en-US" err="1"/>
              <a:t>lingkungan</a:t>
            </a:r>
            <a:r>
              <a:rPr b="1" dirty="0" sz="1800" lang="en-US"/>
              <a:t> </a:t>
            </a:r>
            <a:r>
              <a:rPr b="1" dirty="0" sz="1800" lang="en-US" err="1"/>
              <a:t>kehidupan</a:t>
            </a:r>
            <a:r>
              <a:rPr b="1" dirty="0" sz="1800" lang="en-US"/>
              <a:t> </a:t>
            </a:r>
            <a:r>
              <a:rPr b="1" dirty="0" sz="1800" lang="en-US" err="1"/>
              <a:t>sekolah</a:t>
            </a:r>
            <a:r>
              <a:rPr b="1" dirty="0" sz="1800" lang="en-US"/>
              <a:t> </a:t>
            </a:r>
            <a:r>
              <a:rPr b="1" dirty="0" sz="1800" lang="en-US" err="1"/>
              <a:t>sebagai</a:t>
            </a:r>
            <a:r>
              <a:rPr b="1" dirty="0" sz="1800" lang="en-US"/>
              <a:t> </a:t>
            </a:r>
            <a:r>
              <a:rPr b="1" dirty="0" sz="1800" lang="en-US" smtClean="0"/>
              <a:t>l</a:t>
            </a:r>
            <a:endParaRPr sz="1600"/>
          </a:p>
          <a:p>
            <a:pPr defTabSz="282575"/>
            <a:r>
              <a:rPr b="1" dirty="0" sz="1800" lang="en-US"/>
              <a:t>	</a:t>
            </a:r>
            <a:r>
              <a:rPr b="1" dirty="0" sz="1800" lang="en-US" err="1" smtClean="0"/>
              <a:t>ingkungan</a:t>
            </a:r>
            <a:r>
              <a:rPr b="1" dirty="0" sz="1800" lang="en-US" smtClean="0"/>
              <a:t> </a:t>
            </a:r>
            <a:r>
              <a:rPr b="1" dirty="0" sz="1800" lang="en-US" err="1"/>
              <a:t>belajar</a:t>
            </a:r>
            <a:r>
              <a:rPr b="1" dirty="0" sz="1800" lang="en-US"/>
              <a:t>  </a:t>
            </a:r>
            <a:r>
              <a:rPr b="1" dirty="0" sz="1800" lang="en-US" smtClean="0"/>
              <a:t>yang </a:t>
            </a:r>
            <a:r>
              <a:rPr b="1" dirty="0" sz="1800" lang="en-US" err="1" smtClean="0"/>
              <a:t>aman</a:t>
            </a:r>
            <a:r>
              <a:rPr b="1" dirty="0" sz="1800" lang="en-US" smtClean="0"/>
              <a:t>.</a:t>
            </a:r>
            <a:endParaRPr b="1" dirty="0" sz="200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"/>
          <p:cNvGrpSpPr/>
          <p:nvPr/>
        </p:nvGrpSpPr>
        <p:grpSpPr>
          <a:xfrm>
            <a:off x="3886914" y="1215500"/>
            <a:ext cx="10514170" cy="5404150"/>
            <a:chOff x="-1" y="-2518726"/>
            <a:chExt cx="14018893" cy="7205531"/>
          </a:xfrm>
        </p:grpSpPr>
        <p:sp>
          <p:nvSpPr>
            <p:cNvPr id="1048597" name="TextBox 4"/>
            <p:cNvSpPr txBox="1"/>
            <p:nvPr/>
          </p:nvSpPr>
          <p:spPr>
            <a:xfrm>
              <a:off x="0" y="3925913"/>
              <a:ext cx="14018892" cy="760892"/>
            </a:xfrm>
            <a:prstGeom prst="rect"/>
          </p:spPr>
          <p:txBody>
            <a:bodyPr anchor="t" bIns="0" lIns="0" rIns="0" rtlCol="0" tIns="0">
              <a:spAutoFit/>
            </a:bodyPr>
            <a:p>
              <a:pPr algn="ctr">
                <a:lnSpc>
                  <a:spcPts val="4550"/>
                </a:lnSpc>
              </a:pPr>
              <a:r>
                <a:rPr dirty="0" sz="3500" lang="en-US" smtClean="0">
                  <a:solidFill>
                    <a:srgbClr val="292929"/>
                  </a:solidFill>
                  <a:latin typeface="DM Sans"/>
                </a:rPr>
                <a:t> </a:t>
              </a:r>
              <a:endParaRPr dirty="0" sz="3500" lang="en-US">
                <a:solidFill>
                  <a:srgbClr val="292929"/>
                </a:solidFill>
                <a:latin typeface="DM Sans"/>
              </a:endParaRPr>
            </a:p>
          </p:txBody>
        </p:sp>
        <p:sp>
          <p:nvSpPr>
            <p:cNvPr id="1048598" name="TextBox 5"/>
            <p:cNvSpPr txBox="1"/>
            <p:nvPr/>
          </p:nvSpPr>
          <p:spPr>
            <a:xfrm>
              <a:off x="-1" y="-2518726"/>
              <a:ext cx="14018892" cy="3352798"/>
            </a:xfrm>
            <a:prstGeom prst="rect"/>
          </p:spPr>
          <p:txBody>
            <a:bodyPr anchor="t" bIns="0" lIns="0" rIns="0" rtlCol="0" tIns="0">
              <a:spAutoFit/>
            </a:bodyPr>
            <a:p>
              <a:pPr algn="ctr">
                <a:lnSpc>
                  <a:spcPts val="9900"/>
                </a:lnSpc>
              </a:pPr>
              <a:r>
                <a:rPr dirty="0" sz="7200" lang="en-US" err="1" smtClean="0">
                  <a:solidFill>
                    <a:srgbClr val="FFA800"/>
                  </a:solidFill>
                  <a:latin typeface="Lazydog"/>
                </a:rPr>
                <a:t>Saluran</a:t>
              </a:r>
              <a:r>
                <a:rPr dirty="0" sz="7200" lang="en-US" smtClean="0">
                  <a:solidFill>
                    <a:srgbClr val="FFA800"/>
                  </a:solidFill>
                  <a:latin typeface="Lazydog"/>
                </a:rPr>
                <a:t> </a:t>
              </a:r>
              <a:r>
                <a:rPr dirty="0" sz="7200" lang="en-US" err="1" smtClean="0">
                  <a:solidFill>
                    <a:srgbClr val="FFA800"/>
                  </a:solidFill>
                  <a:latin typeface="Lazydog"/>
                </a:rPr>
                <a:t>pendidikan</a:t>
              </a:r>
              <a:r>
                <a:rPr dirty="0" sz="7200" lang="en-US" smtClean="0">
                  <a:solidFill>
                    <a:srgbClr val="FFA800"/>
                  </a:solidFill>
                  <a:latin typeface="Lazydog"/>
                </a:rPr>
                <a:t> </a:t>
              </a:r>
              <a:r>
                <a:rPr dirty="0" sz="7200" lang="en-US" err="1" smtClean="0">
                  <a:solidFill>
                    <a:srgbClr val="FFA800"/>
                  </a:solidFill>
                  <a:latin typeface="Lazydog"/>
                </a:rPr>
                <a:t>karakter</a:t>
              </a:r>
              <a:r>
                <a:rPr dirty="0" sz="7200" lang="en-US" smtClean="0">
                  <a:solidFill>
                    <a:srgbClr val="FFA800"/>
                  </a:solidFill>
                  <a:latin typeface="Lazydog"/>
                </a:rPr>
                <a:t>?</a:t>
              </a:r>
              <a:endParaRPr dirty="0" sz="7200" lang="en-US">
                <a:solidFill>
                  <a:srgbClr val="FFA800"/>
                </a:solidFill>
                <a:latin typeface="Lazydog"/>
              </a:endParaRPr>
            </a:p>
          </p:txBody>
        </p:sp>
      </p:grpSp>
      <p:pic>
        <p:nvPicPr>
          <p:cNvPr id="2097173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815127" y="5894719"/>
            <a:ext cx="3290815" cy="3762886"/>
          </a:xfrm>
          <a:prstGeom prst="rect"/>
        </p:spPr>
      </p:pic>
      <p:pic>
        <p:nvPicPr>
          <p:cNvPr id="2097174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 rot="420502" flipH="1">
            <a:off x="14401085" y="899350"/>
            <a:ext cx="2763229" cy="1708178"/>
          </a:xfrm>
          <a:prstGeom prst="rect"/>
        </p:spPr>
      </p:pic>
      <p:sp>
        <p:nvSpPr>
          <p:cNvPr id="1048599" name="Rectangle 7"/>
          <p:cNvSpPr/>
          <p:nvPr/>
        </p:nvSpPr>
        <p:spPr>
          <a:xfrm>
            <a:off x="3276600" y="4733877"/>
            <a:ext cx="13809978" cy="2148840"/>
          </a:xfrm>
          <a:prstGeom prst="rect"/>
        </p:spPr>
        <p:txBody>
          <a:bodyPr wrap="none">
            <a:spAutoFit/>
          </a:bodyPr>
          <a:p>
            <a:pPr indent="-342900" marL="342900">
              <a:buAutoNum type="arabicPeriod"/>
            </a:pPr>
            <a:r>
              <a:rPr dirty="0" sz="4000" lang="sv-SE" smtClean="0">
                <a:latin typeface="Bauhaus 93" pitchFamily="82" charset="0"/>
              </a:rPr>
              <a:t>Penyaluran </a:t>
            </a:r>
            <a:r>
              <a:rPr dirty="0" sz="4000" lang="sv-SE">
                <a:latin typeface="Bauhaus 93" pitchFamily="82" charset="0"/>
              </a:rPr>
              <a:t>Pendidikan Karakter di Lingkungan </a:t>
            </a:r>
            <a:r>
              <a:rPr dirty="0" sz="4000" lang="sv-SE" smtClean="0">
                <a:latin typeface="Bauhaus 93" pitchFamily="82" charset="0"/>
              </a:rPr>
              <a:t>Sekolah</a:t>
            </a:r>
          </a:p>
          <a:p>
            <a:r>
              <a:rPr dirty="0" sz="4000" lang="sv-SE" smtClean="0">
                <a:latin typeface="Bauhaus 93" pitchFamily="82" charset="0"/>
              </a:rPr>
              <a:t> </a:t>
            </a:r>
          </a:p>
          <a:p>
            <a:r>
              <a:rPr dirty="0" sz="4000" lang="sv-SE" smtClean="0">
                <a:latin typeface="Bauhaus 93" pitchFamily="82" charset="0"/>
              </a:rPr>
              <a:t>2.Penyaluran </a:t>
            </a:r>
            <a:r>
              <a:rPr dirty="0" sz="4000" lang="sv-SE">
                <a:latin typeface="Bauhaus 93" pitchFamily="82" charset="0"/>
              </a:rPr>
              <a:t>Pendidikan Karakter Perguruan </a:t>
            </a:r>
            <a:r>
              <a:rPr dirty="0" sz="4000" lang="sv-SE" smtClean="0">
                <a:latin typeface="Bauhaus 93" pitchFamily="82" charset="0"/>
              </a:rPr>
              <a:t>Tinggi 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2183561" y="692819"/>
            <a:ext cx="16104439" cy="8901363"/>
          </a:xfrm>
          <a:prstGeom prst="rect"/>
        </p:spPr>
      </p:pic>
      <p:sp>
        <p:nvSpPr>
          <p:cNvPr id="1048600" name="TextBox 3"/>
          <p:cNvSpPr txBox="1"/>
          <p:nvPr/>
        </p:nvSpPr>
        <p:spPr>
          <a:xfrm>
            <a:off x="4857293" y="2552700"/>
            <a:ext cx="6801307" cy="3619500"/>
          </a:xfrm>
          <a:prstGeom prst="rect"/>
        </p:spPr>
        <p:txBody>
          <a:bodyPr anchor="t" bIns="0" lIns="0" rIns="0" rtlCol="0" tIns="0" wrap="square">
            <a:spAutoFit/>
          </a:bodyPr>
          <a:p>
            <a:pPr algn="ctr">
              <a:lnSpc>
                <a:spcPts val="9487"/>
              </a:lnSpc>
            </a:pPr>
            <a:r>
              <a:rPr dirty="0" sz="9600" lang="en-US" err="1" smtClean="0">
                <a:solidFill>
                  <a:srgbClr val="CD4343"/>
                </a:solidFill>
                <a:latin typeface="Lazydog"/>
              </a:rPr>
              <a:t>Konsep</a:t>
            </a:r>
            <a:r>
              <a:rPr dirty="0" sz="9600" lang="en-US" smtClean="0">
                <a:solidFill>
                  <a:srgbClr val="CD4343"/>
                </a:solidFill>
                <a:latin typeface="Lazydog"/>
              </a:rPr>
              <a:t> </a:t>
            </a:r>
            <a:r>
              <a:rPr dirty="0" sz="9600" lang="en-US" err="1" smtClean="0">
                <a:solidFill>
                  <a:srgbClr val="CD4343"/>
                </a:solidFill>
                <a:latin typeface="Lazydog"/>
              </a:rPr>
              <a:t>pendidikan</a:t>
            </a:r>
            <a:r>
              <a:rPr dirty="0" sz="9600" lang="en-US" smtClean="0">
                <a:solidFill>
                  <a:srgbClr val="CD4343"/>
                </a:solidFill>
                <a:latin typeface="Lazydog"/>
              </a:rPr>
              <a:t> </a:t>
            </a:r>
            <a:r>
              <a:rPr dirty="0" sz="9600" lang="en-US" err="1" smtClean="0">
                <a:solidFill>
                  <a:srgbClr val="CD4343"/>
                </a:solidFill>
                <a:latin typeface="Lazydog"/>
              </a:rPr>
              <a:t>karakter</a:t>
            </a:r>
            <a:r>
              <a:rPr dirty="0" sz="9600" lang="en-US" smtClean="0">
                <a:solidFill>
                  <a:srgbClr val="CD4343"/>
                </a:solidFill>
                <a:latin typeface="Lazydog"/>
              </a:rPr>
              <a:t>?</a:t>
            </a:r>
            <a:endParaRPr dirty="0" sz="9600" lang="en-US">
              <a:solidFill>
                <a:srgbClr val="CD4343"/>
              </a:solidFill>
              <a:latin typeface="Lazydog"/>
            </a:endParaRPr>
          </a:p>
        </p:txBody>
      </p:sp>
      <p:pic>
        <p:nvPicPr>
          <p:cNvPr id="209717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3836363" y="5808975"/>
            <a:ext cx="3942923" cy="3785206"/>
          </a:xfrm>
          <a:prstGeom prst="rect"/>
        </p:spPr>
      </p:pic>
      <p:pic>
        <p:nvPicPr>
          <p:cNvPr id="2097177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 rot="-1214871">
            <a:off x="311447" y="1295335"/>
            <a:ext cx="3695481" cy="1195992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8B1"/>
        </a:solidFill>
        <a:effectLst/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/>
        </p:spPr>
      </p:pic>
      <p:pic>
        <p:nvPicPr>
          <p:cNvPr id="2097179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 rot="1552848">
            <a:off x="620911" y="8095902"/>
            <a:ext cx="3564719" cy="1134229"/>
          </a:xfrm>
          <a:prstGeom prst="rect"/>
        </p:spPr>
      </p:pic>
      <p:pic>
        <p:nvPicPr>
          <p:cNvPr id="2097180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13556164" y="1316066"/>
            <a:ext cx="3703136" cy="2740321"/>
          </a:xfrm>
          <a:prstGeom prst="rect"/>
        </p:spPr>
      </p:pic>
      <p:sp>
        <p:nvSpPr>
          <p:cNvPr id="1048601" name="Rectangle 5"/>
          <p:cNvSpPr/>
          <p:nvPr/>
        </p:nvSpPr>
        <p:spPr>
          <a:xfrm>
            <a:off x="3581400" y="3989338"/>
            <a:ext cx="11430000" cy="3952240"/>
          </a:xfrm>
          <a:prstGeom prst="rect"/>
        </p:spPr>
        <p:txBody>
          <a:bodyPr wrap="square">
            <a:spAutoFit/>
          </a:bodyPr>
          <a:p>
            <a:r>
              <a:rPr b="1" dirty="0" sz="3200" lang="en-US" smtClean="0">
                <a:latin typeface="Arial Black" pitchFamily="34" charset="0"/>
              </a:rPr>
              <a:t>“</a:t>
            </a:r>
            <a:r>
              <a:rPr b="1" dirty="0" sz="3200" lang="en-US" err="1" smtClean="0">
                <a:latin typeface="Arial Black" pitchFamily="34" charset="0"/>
              </a:rPr>
              <a:t>Pendidikan</a:t>
            </a:r>
            <a:r>
              <a:rPr b="1" dirty="0" sz="3200" lang="en-US" smtClean="0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karakter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smtClean="0">
                <a:latin typeface="Arial Black" pitchFamily="34" charset="0"/>
              </a:rPr>
              <a:t> </a:t>
            </a:r>
            <a:r>
              <a:rPr b="1" dirty="0" sz="3200" lang="en-US" err="1" smtClean="0">
                <a:latin typeface="Arial Black" pitchFamily="34" charset="0"/>
              </a:rPr>
              <a:t>adalah</a:t>
            </a:r>
            <a:r>
              <a:rPr b="1" dirty="0" sz="3200" lang="en-US" smtClean="0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pendidikan</a:t>
            </a:r>
            <a:r>
              <a:rPr b="1" dirty="0" sz="3200" lang="en-US">
                <a:latin typeface="Arial Black" pitchFamily="34" charset="0"/>
              </a:rPr>
              <a:t> yang </a:t>
            </a:r>
            <a:r>
              <a:rPr b="1" dirty="0" sz="3200" lang="en-US" err="1">
                <a:latin typeface="Arial Black" pitchFamily="34" charset="0"/>
              </a:rPr>
              <a:t>tidak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hanya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berorientasi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pada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aspek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kognitif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saja</a:t>
            </a:r>
            <a:r>
              <a:rPr b="1" dirty="0" sz="3200" lang="en-US">
                <a:latin typeface="Arial Black" pitchFamily="34" charset="0"/>
              </a:rPr>
              <a:t>, </a:t>
            </a:r>
            <a:r>
              <a:rPr b="1" dirty="0" sz="3200" lang="en-US" err="1">
                <a:latin typeface="Arial Black" pitchFamily="34" charset="0"/>
              </a:rPr>
              <a:t>akan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 smtClean="0">
                <a:latin typeface="Arial Black" pitchFamily="34" charset="0"/>
              </a:rPr>
              <a:t>tetapi</a:t>
            </a:r>
            <a:r>
              <a:rPr b="1" dirty="0" sz="3200" lang="en-US" smtClean="0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lebih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berorientasi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pada</a:t>
            </a:r>
            <a:r>
              <a:rPr b="1" dirty="0" sz="3200" lang="en-US">
                <a:latin typeface="Arial Black" pitchFamily="34" charset="0"/>
              </a:rPr>
              <a:t> proses </a:t>
            </a:r>
            <a:r>
              <a:rPr b="1" dirty="0" sz="3200" lang="en-US" err="1">
                <a:latin typeface="Arial Black" pitchFamily="34" charset="0"/>
              </a:rPr>
              <a:t>pembinaan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potensi</a:t>
            </a:r>
            <a:r>
              <a:rPr b="1" dirty="0" sz="3200" lang="en-US">
                <a:latin typeface="Arial Black" pitchFamily="34" charset="0"/>
              </a:rPr>
              <a:t> yang </a:t>
            </a:r>
            <a:r>
              <a:rPr b="1" dirty="0" sz="3200" lang="en-US" err="1">
                <a:latin typeface="Arial Black" pitchFamily="34" charset="0"/>
              </a:rPr>
              <a:t>ada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dalam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diri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peserta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 smtClean="0">
                <a:latin typeface="Arial Black" pitchFamily="34" charset="0"/>
              </a:rPr>
              <a:t>didik</a:t>
            </a:r>
            <a:r>
              <a:rPr b="1" dirty="0" sz="3200" lang="en-US" smtClean="0">
                <a:latin typeface="Arial Black" pitchFamily="34" charset="0"/>
              </a:rPr>
              <a:t>, </a:t>
            </a:r>
            <a:r>
              <a:rPr b="1" dirty="0" sz="3200" lang="en-US" err="1" smtClean="0">
                <a:latin typeface="Arial Black" pitchFamily="34" charset="0"/>
              </a:rPr>
              <a:t>dikembangkan</a:t>
            </a:r>
            <a:r>
              <a:rPr b="1" dirty="0" sz="3200" lang="en-US" smtClean="0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melalui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pembiasaan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sifat-sifat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baik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yaitu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berupa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pengajaran</a:t>
            </a:r>
            <a:r>
              <a:rPr b="1" dirty="0" sz="3200" lang="en-US">
                <a:latin typeface="Arial Black" pitchFamily="34" charset="0"/>
              </a:rPr>
              <a:t> </a:t>
            </a:r>
            <a:r>
              <a:rPr b="1" dirty="0" sz="3200" lang="en-US" err="1" smtClean="0">
                <a:latin typeface="Arial Black" pitchFamily="34" charset="0"/>
              </a:rPr>
              <a:t>nilai-nilai</a:t>
            </a:r>
            <a:r>
              <a:rPr b="1" dirty="0" sz="3200" lang="en-US" smtClean="0">
                <a:latin typeface="Arial Black" pitchFamily="34" charset="0"/>
              </a:rPr>
              <a:t> </a:t>
            </a:r>
            <a:r>
              <a:rPr b="1" dirty="0" sz="3200" lang="en-US" err="1">
                <a:latin typeface="Arial Black" pitchFamily="34" charset="0"/>
              </a:rPr>
              <a:t>karakter</a:t>
            </a:r>
            <a:r>
              <a:rPr b="1" dirty="0" sz="3200" lang="en-US">
                <a:latin typeface="Arial Black" pitchFamily="34" charset="0"/>
              </a:rPr>
              <a:t> yang </a:t>
            </a:r>
            <a:r>
              <a:rPr b="1" dirty="0" sz="3200" lang="en-US" err="1">
                <a:latin typeface="Arial Black" pitchFamily="34" charset="0"/>
              </a:rPr>
              <a:t>baik</a:t>
            </a:r>
            <a:r>
              <a:rPr b="1" dirty="0" sz="3200" lang="en-US">
                <a:latin typeface="Arial Black" pitchFamily="34" charset="0"/>
              </a:rPr>
              <a:t>. </a:t>
            </a:r>
            <a:r>
              <a:rPr b="1" dirty="0" sz="3200" lang="en-US" smtClean="0">
                <a:latin typeface="Arial Black" pitchFamily="34" charset="0"/>
              </a:rPr>
              <a:t>“</a:t>
            </a:r>
            <a:endParaRPr b="1" dirty="0" sz="3200" lang="en-US">
              <a:latin typeface="Arial Black" pitchFamily="34" charset="0"/>
            </a:endParaRPr>
          </a:p>
          <a:p>
            <a:r>
              <a:rPr b="1" dirty="0" sz="3200" lang="en-US">
                <a:latin typeface="Arial Black" pitchFamily="34" charset="0"/>
              </a:rPr>
              <a:t> </a:t>
            </a:r>
          </a:p>
          <a:p>
            <a:endParaRPr b="1" dirty="0" sz="3200" lang="en-US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343"/>
        </a:solidFill>
        <a:effectLst/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/>
        </p:spPr>
      </p:pic>
      <p:sp>
        <p:nvSpPr>
          <p:cNvPr id="1048602" name="TextBox 3"/>
          <p:cNvSpPr txBox="1"/>
          <p:nvPr/>
        </p:nvSpPr>
        <p:spPr>
          <a:xfrm>
            <a:off x="5181600" y="2552700"/>
            <a:ext cx="8979070" cy="4775200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9405"/>
              </a:lnSpc>
            </a:pPr>
            <a:r>
              <a:rPr dirty="0" sz="8550" lang="en-US" err="1" smtClean="0">
                <a:solidFill>
                  <a:srgbClr val="CD4343"/>
                </a:solidFill>
                <a:latin typeface="Lazydog"/>
              </a:rPr>
              <a:t>Bagaimana</a:t>
            </a:r>
            <a:r>
              <a:rPr dirty="0" sz="8550" lang="en-US" smtClean="0">
                <a:solidFill>
                  <a:srgbClr val="CD4343"/>
                </a:solidFill>
                <a:latin typeface="Lazydog"/>
              </a:rPr>
              <a:t> </a:t>
            </a:r>
            <a:r>
              <a:rPr dirty="0" sz="8550" lang="en-US" err="1" smtClean="0">
                <a:solidFill>
                  <a:srgbClr val="CD4343"/>
                </a:solidFill>
                <a:latin typeface="Lazydog"/>
              </a:rPr>
              <a:t>Dimensi-dimensi</a:t>
            </a:r>
            <a:r>
              <a:rPr dirty="0" sz="8550" lang="en-US" smtClean="0">
                <a:solidFill>
                  <a:srgbClr val="CD4343"/>
                </a:solidFill>
                <a:latin typeface="Lazydog"/>
              </a:rPr>
              <a:t> </a:t>
            </a:r>
            <a:r>
              <a:rPr dirty="0" sz="8550" lang="en-US" err="1" smtClean="0">
                <a:solidFill>
                  <a:srgbClr val="CD4343"/>
                </a:solidFill>
                <a:latin typeface="Lazydog"/>
              </a:rPr>
              <a:t>karakter</a:t>
            </a:r>
            <a:r>
              <a:rPr dirty="0" sz="8550" lang="en-US" smtClean="0">
                <a:solidFill>
                  <a:srgbClr val="CD4343"/>
                </a:solidFill>
                <a:latin typeface="Lazydog"/>
              </a:rPr>
              <a:t> yang </a:t>
            </a:r>
            <a:r>
              <a:rPr dirty="0" sz="8550" lang="en-US" err="1" smtClean="0">
                <a:solidFill>
                  <a:srgbClr val="CD4343"/>
                </a:solidFill>
                <a:latin typeface="Lazydog"/>
              </a:rPr>
              <a:t>baik</a:t>
            </a:r>
            <a:r>
              <a:rPr dirty="0" sz="8550" lang="en-US" smtClean="0">
                <a:solidFill>
                  <a:srgbClr val="CD4343"/>
                </a:solidFill>
                <a:latin typeface="Lazydog"/>
              </a:rPr>
              <a:t>?</a:t>
            </a:r>
            <a:endParaRPr dirty="0" sz="8550" lang="en-US">
              <a:solidFill>
                <a:srgbClr val="CD4343"/>
              </a:solidFill>
              <a:latin typeface="Lazydog"/>
            </a:endParaRPr>
          </a:p>
        </p:txBody>
      </p:sp>
      <p:pic>
        <p:nvPicPr>
          <p:cNvPr id="209718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 rot="1587235">
            <a:off x="13936018" y="1306228"/>
            <a:ext cx="3674331" cy="1082258"/>
          </a:xfrm>
          <a:prstGeom prst="rect"/>
        </p:spPr>
      </p:pic>
      <p:pic>
        <p:nvPicPr>
          <p:cNvPr id="2097183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1028700" y="6795837"/>
            <a:ext cx="2773012" cy="3170804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Presentasi Pendidikan Kosong Peraturan Kelas Ditulis Tangan Biru dan Kuning</dc:title>
  <dc:creator>vivo 1938</dc:creator>
  <cp:lastModifiedBy>A S U S</cp:lastModifiedBy>
  <dcterms:created xsi:type="dcterms:W3CDTF">2006-08-15T10:00:00Z</dcterms:created>
  <dcterms:modified xsi:type="dcterms:W3CDTF">2022-02-25T09:11:49Z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afc43bcd75a346e7872e392ec66f0dcf</vt:lpwstr>
  </property>
</Properties>
</file>