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Gaegu Light" charset="1" panose="00000000000000000000"/>
      <p:regular r:id="rId10"/>
    </p:embeddedFont>
    <p:embeddedFont>
      <p:font typeface="Gaegu Light Bold" charset="1" panose="00000000000000000000"/>
      <p:regular r:id="rId11"/>
    </p:embeddedFont>
    <p:embeddedFont>
      <p:font typeface="Gaegu Bold" charset="1" panose="00000000000000000000"/>
      <p:regular r:id="rId12"/>
    </p:embeddedFont>
    <p:embeddedFont>
      <p:font typeface="Drukaatie Burti" charset="1" panose="03080602030402030204"/>
      <p:regular r:id="rId13"/>
    </p:embeddedFont>
    <p:embeddedFont>
      <p:font typeface="Drukaatie Burti Bold" charset="1" panose="03080702040402030204"/>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slides/slide1.xml" Type="http://schemas.openxmlformats.org/officeDocument/2006/relationships/slide"/><Relationship Id="rId16" Target="slides/slide2.xml" Type="http://schemas.openxmlformats.org/officeDocument/2006/relationships/slide"/><Relationship Id="rId17" Target="slides/slide3.xml" Type="http://schemas.openxmlformats.org/officeDocument/2006/relationships/slide"/><Relationship Id="rId18" Target="slides/slide4.xml" Type="http://schemas.openxmlformats.org/officeDocument/2006/relationships/slide"/><Relationship Id="rId19" Target="slides/slide5.xml" Type="http://schemas.openxmlformats.org/officeDocument/2006/relationships/slide"/><Relationship Id="rId2" Target="presProps.xml" Type="http://schemas.openxmlformats.org/officeDocument/2006/relationships/presProps"/><Relationship Id="rId20" Target="slides/slide6.xml" Type="http://schemas.openxmlformats.org/officeDocument/2006/relationships/slide"/><Relationship Id="rId21" Target="slides/slide7.xml" Type="http://schemas.openxmlformats.org/officeDocument/2006/relationships/slide"/><Relationship Id="rId22" Target="slides/slide8.xml" Type="http://schemas.openxmlformats.org/officeDocument/2006/relationships/slide"/><Relationship Id="rId23" Target="slides/slide9.xml" Type="http://schemas.openxmlformats.org/officeDocument/2006/relationships/slide"/><Relationship Id="rId24" Target="slides/slide10.xml" Type="http://schemas.openxmlformats.org/officeDocument/2006/relationships/slide"/><Relationship Id="rId25" Target="slides/slide11.xml" Type="http://schemas.openxmlformats.org/officeDocument/2006/relationships/slide"/><Relationship Id="rId26" Target="slides/slide12.xml" Type="http://schemas.openxmlformats.org/officeDocument/2006/relationships/slide"/><Relationship Id="rId27" Target="slides/slide13.xml" Type="http://schemas.openxmlformats.org/officeDocument/2006/relationships/slide"/><Relationship Id="rId28" Target="slides/slide14.xml" Type="http://schemas.openxmlformats.org/officeDocument/2006/relationships/slide"/><Relationship Id="rId29" Target="slides/slide15.xml" Type="http://schemas.openxmlformats.org/officeDocument/2006/relationships/slide"/><Relationship Id="rId3" Target="viewProps.xml" Type="http://schemas.openxmlformats.org/officeDocument/2006/relationships/viewProps"/><Relationship Id="rId30" Target="slides/slide16.xml" Type="http://schemas.openxmlformats.org/officeDocument/2006/relationships/slide"/><Relationship Id="rId31" Target="slides/slide17.xml" Type="http://schemas.openxmlformats.org/officeDocument/2006/relationships/slide"/><Relationship Id="rId32" Target="slides/slide18.xml" Type="http://schemas.openxmlformats.org/officeDocument/2006/relationships/slide"/><Relationship Id="rId33" Target="slides/slide19.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sv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5.png" Type="http://schemas.openxmlformats.org/officeDocument/2006/relationships/image"/><Relationship Id="rId3" Target="../media/image76.svg" Type="http://schemas.openxmlformats.org/officeDocument/2006/relationships/image"/><Relationship Id="rId4" Target="../media/image77.png" Type="http://schemas.openxmlformats.org/officeDocument/2006/relationships/image"/><Relationship Id="rId5" Target="../media/image78.svg" Type="http://schemas.openxmlformats.org/officeDocument/2006/relationships/image"/><Relationship Id="rId6" Target="../media/image79.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9.png" Type="http://schemas.openxmlformats.org/officeDocument/2006/relationships/image"/><Relationship Id="rId11" Target="../media/image60.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61.png" Type="http://schemas.openxmlformats.org/officeDocument/2006/relationships/image"/><Relationship Id="rId15" Target="../media/image62.svg" Type="http://schemas.openxmlformats.org/officeDocument/2006/relationships/image"/><Relationship Id="rId2" Target="../media/image80.png" Type="http://schemas.openxmlformats.org/officeDocument/2006/relationships/image"/><Relationship Id="rId3" Target="../media/image81.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 Id="rId6" Target="../media/image47.png" Type="http://schemas.openxmlformats.org/officeDocument/2006/relationships/image"/><Relationship Id="rId7" Target="../media/image48.svg" Type="http://schemas.openxmlformats.org/officeDocument/2006/relationships/image"/><Relationship Id="rId8" Target="../media/image49.png" Type="http://schemas.openxmlformats.org/officeDocument/2006/relationships/image"/><Relationship Id="rId9" Target="../media/image50.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6.png" Type="http://schemas.openxmlformats.org/officeDocument/2006/relationships/image"/><Relationship Id="rId11" Target="../media/image87.svg" Type="http://schemas.openxmlformats.org/officeDocument/2006/relationships/image"/><Relationship Id="rId12" Target="../media/image88.png" Type="http://schemas.openxmlformats.org/officeDocument/2006/relationships/image"/><Relationship Id="rId13" Target="../media/image89.svg" Type="http://schemas.openxmlformats.org/officeDocument/2006/relationships/image"/><Relationship Id="rId2" Target="../media/image82.png" Type="http://schemas.openxmlformats.org/officeDocument/2006/relationships/image"/><Relationship Id="rId3" Target="../media/image83.svg" Type="http://schemas.openxmlformats.org/officeDocument/2006/relationships/image"/><Relationship Id="rId4" Target="../media/image84.png" Type="http://schemas.openxmlformats.org/officeDocument/2006/relationships/image"/><Relationship Id="rId5" Target="../media/image85.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21.png" Type="http://schemas.openxmlformats.org/officeDocument/2006/relationships/image"/><Relationship Id="rId9" Target="../media/image22.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9.png" Type="http://schemas.openxmlformats.org/officeDocument/2006/relationships/image"/><Relationship Id="rId11" Target="../media/image70.svg" Type="http://schemas.openxmlformats.org/officeDocument/2006/relationships/image"/><Relationship Id="rId12" Target="../media/image41.png" Type="http://schemas.openxmlformats.org/officeDocument/2006/relationships/image"/><Relationship Id="rId13" Target="../media/image42.svg" Type="http://schemas.openxmlformats.org/officeDocument/2006/relationships/image"/><Relationship Id="rId2" Target="../media/image90.png" Type="http://schemas.openxmlformats.org/officeDocument/2006/relationships/image"/><Relationship Id="rId3" Target="../media/image91.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 Id="rId6" Target="../media/image49.png" Type="http://schemas.openxmlformats.org/officeDocument/2006/relationships/image"/><Relationship Id="rId7" Target="../media/image50.svg" Type="http://schemas.openxmlformats.org/officeDocument/2006/relationships/image"/><Relationship Id="rId8" Target="../media/image92.png" Type="http://schemas.openxmlformats.org/officeDocument/2006/relationships/image"/><Relationship Id="rId9" Target="../media/image93.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0.jpeg" Type="http://schemas.openxmlformats.org/officeDocument/2006/relationships/image"/><Relationship Id="rId2" Target="../media/image94.png" Type="http://schemas.openxmlformats.org/officeDocument/2006/relationships/image"/><Relationship Id="rId3" Target="../media/image95.svg" Type="http://schemas.openxmlformats.org/officeDocument/2006/relationships/image"/><Relationship Id="rId4" Target="../media/image57.png" Type="http://schemas.openxmlformats.org/officeDocument/2006/relationships/image"/><Relationship Id="rId5" Target="../media/image58.svg" Type="http://schemas.openxmlformats.org/officeDocument/2006/relationships/image"/><Relationship Id="rId6" Target="../media/image96.png" Type="http://schemas.openxmlformats.org/officeDocument/2006/relationships/image"/><Relationship Id="rId7" Target="../media/image97.svg" Type="http://schemas.openxmlformats.org/officeDocument/2006/relationships/image"/><Relationship Id="rId8" Target="../media/image98.png" Type="http://schemas.openxmlformats.org/officeDocument/2006/relationships/image"/><Relationship Id="rId9" Target="../media/image99.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5.png" Type="http://schemas.openxmlformats.org/officeDocument/2006/relationships/image"/><Relationship Id="rId11" Target="../media/image106.svg" Type="http://schemas.openxmlformats.org/officeDocument/2006/relationships/image"/><Relationship Id="rId2" Target="../media/image101.png" Type="http://schemas.openxmlformats.org/officeDocument/2006/relationships/image"/><Relationship Id="rId3" Target="../media/image102.svg" Type="http://schemas.openxmlformats.org/officeDocument/2006/relationships/image"/><Relationship Id="rId4" Target="../media/image103.png" Type="http://schemas.openxmlformats.org/officeDocument/2006/relationships/image"/><Relationship Id="rId5" Target="../media/image104.svg" Type="http://schemas.openxmlformats.org/officeDocument/2006/relationships/image"/><Relationship Id="rId6" Target="../media/image43.png" Type="http://schemas.openxmlformats.org/officeDocument/2006/relationships/image"/><Relationship Id="rId7" Target="../media/image44.svg" Type="http://schemas.openxmlformats.org/officeDocument/2006/relationships/image"/><Relationship Id="rId8" Target="../media/image55.png" Type="http://schemas.openxmlformats.org/officeDocument/2006/relationships/image"/><Relationship Id="rId9" Target="../media/image56.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7.png" Type="http://schemas.openxmlformats.org/officeDocument/2006/relationships/image"/><Relationship Id="rId3" Target="../media/image108.svg" Type="http://schemas.openxmlformats.org/officeDocument/2006/relationships/image"/><Relationship Id="rId4" Target="../media/image109.png" Type="http://schemas.openxmlformats.org/officeDocument/2006/relationships/image"/><Relationship Id="rId5" Target="../media/image110.svg" Type="http://schemas.openxmlformats.org/officeDocument/2006/relationships/image"/><Relationship Id="rId6" Target="../media/image111.png" Type="http://schemas.openxmlformats.org/officeDocument/2006/relationships/image"/><Relationship Id="rId7" Target="../media/image112.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7.png" Type="http://schemas.openxmlformats.org/officeDocument/2006/relationships/image"/><Relationship Id="rId3" Target="../media/image108.svg" Type="http://schemas.openxmlformats.org/officeDocument/2006/relationships/image"/><Relationship Id="rId4" Target="../media/image111.png" Type="http://schemas.openxmlformats.org/officeDocument/2006/relationships/image"/><Relationship Id="rId5" Target="../media/image112.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40.svg" Type="http://schemas.openxmlformats.org/officeDocument/2006/relationships/image"/><Relationship Id="rId4" Target="../media/image47.png" Type="http://schemas.openxmlformats.org/officeDocument/2006/relationships/image"/><Relationship Id="rId5" Target="../media/image48.svg" Type="http://schemas.openxmlformats.org/officeDocument/2006/relationships/image"/><Relationship Id="rId6" Target="../media/image59.png" Type="http://schemas.openxmlformats.org/officeDocument/2006/relationships/image"/><Relationship Id="rId7" Target="../media/image60.svg" Type="http://schemas.openxmlformats.org/officeDocument/2006/relationships/image"/><Relationship Id="rId8" Target="../media/image105.png" Type="http://schemas.openxmlformats.org/officeDocument/2006/relationships/image"/><Relationship Id="rId9" Target="../media/image106.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png" Type="http://schemas.openxmlformats.org/officeDocument/2006/relationships/image"/><Relationship Id="rId11" Target="../media/image32.svg" Type="http://schemas.openxmlformats.org/officeDocument/2006/relationships/image"/><Relationship Id="rId12" Target="../media/image5.png" Type="http://schemas.openxmlformats.org/officeDocument/2006/relationships/image"/><Relationship Id="rId13" Target="../media/image6.svg" Type="http://schemas.openxmlformats.org/officeDocument/2006/relationships/image"/><Relationship Id="rId14" Target="../media/image53.png" Type="http://schemas.openxmlformats.org/officeDocument/2006/relationships/image"/><Relationship Id="rId15" Target="../media/image54.svg" Type="http://schemas.openxmlformats.org/officeDocument/2006/relationships/image"/><Relationship Id="rId16" Target="../media/image55.png" Type="http://schemas.openxmlformats.org/officeDocument/2006/relationships/image"/><Relationship Id="rId17" Target="../media/image56.sv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 Id="rId8" Target="../media/image29.png" Type="http://schemas.openxmlformats.org/officeDocument/2006/relationships/image"/><Relationship Id="rId9" Target="../media/image30.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png" Type="http://schemas.openxmlformats.org/officeDocument/2006/relationships/image"/><Relationship Id="rId11" Target="../media/image32.svg" Type="http://schemas.openxmlformats.org/officeDocument/2006/relationships/image"/><Relationship Id="rId12" Target="../media/image33.png" Type="http://schemas.openxmlformats.org/officeDocument/2006/relationships/image"/><Relationship Id="rId13" Target="../media/image34.svg" Type="http://schemas.openxmlformats.org/officeDocument/2006/relationships/image"/><Relationship Id="rId14" Target="../media/image35.png" Type="http://schemas.openxmlformats.org/officeDocument/2006/relationships/image"/><Relationship Id="rId15" Target="../media/image36.svg" Type="http://schemas.openxmlformats.org/officeDocument/2006/relationships/image"/><Relationship Id="rId16" Target="../media/image37.png" Type="http://schemas.openxmlformats.org/officeDocument/2006/relationships/image"/><Relationship Id="rId17" Target="../media/image38.svg" Type="http://schemas.openxmlformats.org/officeDocument/2006/relationships/image"/><Relationship Id="rId18" Target="../media/image39.png" Type="http://schemas.openxmlformats.org/officeDocument/2006/relationships/image"/><Relationship Id="rId19" Target="../media/image40.svg" Type="http://schemas.openxmlformats.org/officeDocument/2006/relationships/image"/><Relationship Id="rId2" Target="../media/image23.png" Type="http://schemas.openxmlformats.org/officeDocument/2006/relationships/image"/><Relationship Id="rId20" Target="../media/image41.png" Type="http://schemas.openxmlformats.org/officeDocument/2006/relationships/image"/><Relationship Id="rId21" Target="../media/image42.svg" Type="http://schemas.openxmlformats.org/officeDocument/2006/relationships/image"/><Relationship Id="rId22" Target="../media/image5.png" Type="http://schemas.openxmlformats.org/officeDocument/2006/relationships/image"/><Relationship Id="rId23" Target="../media/image6.svg" Type="http://schemas.openxmlformats.org/officeDocument/2006/relationships/image"/><Relationship Id="rId24" Target="../media/image43.png" Type="http://schemas.openxmlformats.org/officeDocument/2006/relationships/image"/><Relationship Id="rId25" Target="../media/image44.svg" Type="http://schemas.openxmlformats.org/officeDocument/2006/relationships/image"/><Relationship Id="rId26" Target="../media/image45.png" Type="http://schemas.openxmlformats.org/officeDocument/2006/relationships/image"/><Relationship Id="rId27" Target="../media/image46.svg" Type="http://schemas.openxmlformats.org/officeDocument/2006/relationships/image"/><Relationship Id="rId28" Target="../media/image47.png" Type="http://schemas.openxmlformats.org/officeDocument/2006/relationships/image"/><Relationship Id="rId29" Target="../media/image48.svg" Type="http://schemas.openxmlformats.org/officeDocument/2006/relationships/image"/><Relationship Id="rId3" Target="../media/image24.svg" Type="http://schemas.openxmlformats.org/officeDocument/2006/relationships/image"/><Relationship Id="rId30" Target="../media/image49.png" Type="http://schemas.openxmlformats.org/officeDocument/2006/relationships/image"/><Relationship Id="rId31" Target="../media/image50.svg" Type="http://schemas.openxmlformats.org/officeDocument/2006/relationships/image"/><Relationship Id="rId32" Target="../media/image51.png" Type="http://schemas.openxmlformats.org/officeDocument/2006/relationships/image"/><Relationship Id="rId33" Target="../media/image52.svg" Type="http://schemas.openxmlformats.org/officeDocument/2006/relationships/image"/><Relationship Id="rId34" Target="../media/image53.png" Type="http://schemas.openxmlformats.org/officeDocument/2006/relationships/image"/><Relationship Id="rId35" Target="../media/image54.svg" Type="http://schemas.openxmlformats.org/officeDocument/2006/relationships/image"/><Relationship Id="rId36" Target="../media/image55.png" Type="http://schemas.openxmlformats.org/officeDocument/2006/relationships/image"/><Relationship Id="rId37" Target="../media/image56.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 Id="rId8" Target="../media/image29.png" Type="http://schemas.openxmlformats.org/officeDocument/2006/relationships/image"/><Relationship Id="rId9" Target="../media/image30.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9.png" Type="http://schemas.openxmlformats.org/officeDocument/2006/relationships/image"/><Relationship Id="rId11" Target="../media/image60.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61.png" Type="http://schemas.openxmlformats.org/officeDocument/2006/relationships/image"/><Relationship Id="rId15" Target="../media/image62.svg" Type="http://schemas.openxmlformats.org/officeDocument/2006/relationships/image"/><Relationship Id="rId2" Target="../media/image57.png" Type="http://schemas.openxmlformats.org/officeDocument/2006/relationships/image"/><Relationship Id="rId3" Target="../media/image58.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 Id="rId6" Target="../media/image47.png" Type="http://schemas.openxmlformats.org/officeDocument/2006/relationships/image"/><Relationship Id="rId7" Target="../media/image48.svg" Type="http://schemas.openxmlformats.org/officeDocument/2006/relationships/image"/><Relationship Id="rId8" Target="../media/image49.png" Type="http://schemas.openxmlformats.org/officeDocument/2006/relationships/image"/><Relationship Id="rId9" Target="../media/image50.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9.png" Type="http://schemas.openxmlformats.org/officeDocument/2006/relationships/image"/><Relationship Id="rId11" Target="../media/image60.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61.png" Type="http://schemas.openxmlformats.org/officeDocument/2006/relationships/image"/><Relationship Id="rId15" Target="../media/image62.svg" Type="http://schemas.openxmlformats.org/officeDocument/2006/relationships/image"/><Relationship Id="rId2" Target="../media/image57.png" Type="http://schemas.openxmlformats.org/officeDocument/2006/relationships/image"/><Relationship Id="rId3" Target="../media/image58.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 Id="rId6" Target="../media/image47.png" Type="http://schemas.openxmlformats.org/officeDocument/2006/relationships/image"/><Relationship Id="rId7" Target="../media/image48.svg" Type="http://schemas.openxmlformats.org/officeDocument/2006/relationships/image"/><Relationship Id="rId8" Target="../media/image49.png" Type="http://schemas.openxmlformats.org/officeDocument/2006/relationships/image"/><Relationship Id="rId9" Target="../media/image5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3.png" Type="http://schemas.openxmlformats.org/officeDocument/2006/relationships/image"/><Relationship Id="rId3" Target="../media/image64.svg" Type="http://schemas.openxmlformats.org/officeDocument/2006/relationships/image"/><Relationship Id="rId4" Target="../media/image41.png" Type="http://schemas.openxmlformats.org/officeDocument/2006/relationships/image"/><Relationship Id="rId5" Target="../media/image42.svg" Type="http://schemas.openxmlformats.org/officeDocument/2006/relationships/image"/><Relationship Id="rId6" Target="../media/image53.png" Type="http://schemas.openxmlformats.org/officeDocument/2006/relationships/image"/><Relationship Id="rId7" Target="../media/image5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png" Type="http://schemas.openxmlformats.org/officeDocument/2006/relationships/image"/><Relationship Id="rId11" Target="../media/image4.svg" Type="http://schemas.openxmlformats.org/officeDocument/2006/relationships/image"/><Relationship Id="rId12" Target="../media/image73.png" Type="http://schemas.openxmlformats.org/officeDocument/2006/relationships/image"/><Relationship Id="rId13" Target="../media/image74.svg" Type="http://schemas.openxmlformats.org/officeDocument/2006/relationships/image"/><Relationship Id="rId2" Target="../media/image65.png" Type="http://schemas.openxmlformats.org/officeDocument/2006/relationships/image"/><Relationship Id="rId3" Target="../media/image66.svg" Type="http://schemas.openxmlformats.org/officeDocument/2006/relationships/image"/><Relationship Id="rId4" Target="../media/image67.png" Type="http://schemas.openxmlformats.org/officeDocument/2006/relationships/image"/><Relationship Id="rId5" Target="../media/image68.svg" Type="http://schemas.openxmlformats.org/officeDocument/2006/relationships/image"/><Relationship Id="rId6" Target="../media/image69.png" Type="http://schemas.openxmlformats.org/officeDocument/2006/relationships/image"/><Relationship Id="rId7" Target="../media/image70.svg" Type="http://schemas.openxmlformats.org/officeDocument/2006/relationships/image"/><Relationship Id="rId8" Target="../media/image71.png" Type="http://schemas.openxmlformats.org/officeDocument/2006/relationships/image"/><Relationship Id="rId9" Target="../media/image7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png" Type="http://schemas.openxmlformats.org/officeDocument/2006/relationships/image"/><Relationship Id="rId11" Target="../media/image4.svg" Type="http://schemas.openxmlformats.org/officeDocument/2006/relationships/image"/><Relationship Id="rId12" Target="../media/image73.png" Type="http://schemas.openxmlformats.org/officeDocument/2006/relationships/image"/><Relationship Id="rId13" Target="../media/image74.svg" Type="http://schemas.openxmlformats.org/officeDocument/2006/relationships/image"/><Relationship Id="rId2" Target="../media/image65.png" Type="http://schemas.openxmlformats.org/officeDocument/2006/relationships/image"/><Relationship Id="rId3" Target="../media/image66.svg" Type="http://schemas.openxmlformats.org/officeDocument/2006/relationships/image"/><Relationship Id="rId4" Target="../media/image67.png" Type="http://schemas.openxmlformats.org/officeDocument/2006/relationships/image"/><Relationship Id="rId5" Target="../media/image68.svg" Type="http://schemas.openxmlformats.org/officeDocument/2006/relationships/image"/><Relationship Id="rId6" Target="../media/image69.png" Type="http://schemas.openxmlformats.org/officeDocument/2006/relationships/image"/><Relationship Id="rId7" Target="../media/image70.svg" Type="http://schemas.openxmlformats.org/officeDocument/2006/relationships/image"/><Relationship Id="rId8" Target="../media/image71.png" Type="http://schemas.openxmlformats.org/officeDocument/2006/relationships/image"/><Relationship Id="rId9" Target="../media/image7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png" Type="http://schemas.openxmlformats.org/officeDocument/2006/relationships/image"/><Relationship Id="rId11" Target="../media/image4.svg" Type="http://schemas.openxmlformats.org/officeDocument/2006/relationships/image"/><Relationship Id="rId12" Target="../media/image73.png" Type="http://schemas.openxmlformats.org/officeDocument/2006/relationships/image"/><Relationship Id="rId13" Target="../media/image74.svg" Type="http://schemas.openxmlformats.org/officeDocument/2006/relationships/image"/><Relationship Id="rId2" Target="../media/image65.png" Type="http://schemas.openxmlformats.org/officeDocument/2006/relationships/image"/><Relationship Id="rId3" Target="../media/image66.svg" Type="http://schemas.openxmlformats.org/officeDocument/2006/relationships/image"/><Relationship Id="rId4" Target="../media/image67.png" Type="http://schemas.openxmlformats.org/officeDocument/2006/relationships/image"/><Relationship Id="rId5" Target="../media/image68.svg" Type="http://schemas.openxmlformats.org/officeDocument/2006/relationships/image"/><Relationship Id="rId6" Target="../media/image69.png" Type="http://schemas.openxmlformats.org/officeDocument/2006/relationships/image"/><Relationship Id="rId7" Target="../media/image70.svg" Type="http://schemas.openxmlformats.org/officeDocument/2006/relationships/image"/><Relationship Id="rId8" Target="../media/image71.png" Type="http://schemas.openxmlformats.org/officeDocument/2006/relationships/image"/><Relationship Id="rId9" Target="../media/image7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png" Type="http://schemas.openxmlformats.org/officeDocument/2006/relationships/image"/><Relationship Id="rId11" Target="../media/image4.svg" Type="http://schemas.openxmlformats.org/officeDocument/2006/relationships/image"/><Relationship Id="rId12" Target="../media/image73.png" Type="http://schemas.openxmlformats.org/officeDocument/2006/relationships/image"/><Relationship Id="rId13" Target="../media/image74.svg" Type="http://schemas.openxmlformats.org/officeDocument/2006/relationships/image"/><Relationship Id="rId2" Target="../media/image65.png" Type="http://schemas.openxmlformats.org/officeDocument/2006/relationships/image"/><Relationship Id="rId3" Target="../media/image66.svg" Type="http://schemas.openxmlformats.org/officeDocument/2006/relationships/image"/><Relationship Id="rId4" Target="../media/image67.png" Type="http://schemas.openxmlformats.org/officeDocument/2006/relationships/image"/><Relationship Id="rId5" Target="../media/image68.svg" Type="http://schemas.openxmlformats.org/officeDocument/2006/relationships/image"/><Relationship Id="rId6" Target="../media/image69.png" Type="http://schemas.openxmlformats.org/officeDocument/2006/relationships/image"/><Relationship Id="rId7" Target="../media/image70.svg" Type="http://schemas.openxmlformats.org/officeDocument/2006/relationships/image"/><Relationship Id="rId8" Target="../media/image71.png" Type="http://schemas.openxmlformats.org/officeDocument/2006/relationships/image"/><Relationship Id="rId9" Target="../media/image7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82A4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637525">
            <a:off x="-618" y="3387450"/>
            <a:ext cx="1241580" cy="1221263"/>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3464629">
            <a:off x="-516064" y="4158639"/>
            <a:ext cx="1590841" cy="1090449"/>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true" flipV="false" rot="4926941">
            <a:off x="216537" y="-676859"/>
            <a:ext cx="1379048" cy="2370239"/>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1733573">
            <a:off x="-620551" y="8165986"/>
            <a:ext cx="1403145" cy="1380185"/>
          </a:xfrm>
          <a:prstGeom prst="rect">
            <a:avLst/>
          </a:prstGeom>
        </p:spPr>
      </p:pic>
      <p:pic>
        <p:nvPicPr>
          <p:cNvPr name="Picture 6" id="6"/>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7859510">
            <a:off x="12022103" y="9464972"/>
            <a:ext cx="1075028" cy="1157075"/>
          </a:xfrm>
          <a:prstGeom prst="rect">
            <a:avLst/>
          </a:prstGeom>
        </p:spPr>
      </p:pic>
      <p:pic>
        <p:nvPicPr>
          <p:cNvPr name="Picture 7" id="7"/>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163128">
            <a:off x="17089241" y="7789066"/>
            <a:ext cx="1539821" cy="562735"/>
          </a:xfrm>
          <a:prstGeom prst="rect">
            <a:avLst/>
          </a:prstGeom>
        </p:spPr>
      </p:pic>
      <p:pic>
        <p:nvPicPr>
          <p:cNvPr name="Picture 8" id="8"/>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8798318">
            <a:off x="4498566" y="9489861"/>
            <a:ext cx="2017772" cy="1276699"/>
          </a:xfrm>
          <a:prstGeom prst="rect">
            <a:avLst/>
          </a:prstGeom>
        </p:spPr>
      </p:pic>
      <p:pic>
        <p:nvPicPr>
          <p:cNvPr name="Picture 9" id="9"/>
          <p:cNvPicPr>
            <a:picLocks noChangeAspect="true"/>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0" t="0" r="0" b="0"/>
          <a:stretch>
            <a:fillRect/>
          </a:stretch>
        </p:blipFill>
        <p:spPr>
          <a:xfrm flipH="false" flipV="false" rot="2211809">
            <a:off x="14736727" y="-251002"/>
            <a:ext cx="1264965" cy="1361508"/>
          </a:xfrm>
          <a:prstGeom prst="rect">
            <a:avLst/>
          </a:prstGeom>
        </p:spPr>
      </p:pic>
      <p:pic>
        <p:nvPicPr>
          <p:cNvPr name="Picture 10" id="10"/>
          <p:cNvPicPr>
            <a:picLocks noChangeAspect="true"/>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0" t="0" r="0" b="0"/>
          <a:stretch>
            <a:fillRect/>
          </a:stretch>
        </p:blipFill>
        <p:spPr>
          <a:xfrm flipH="false" flipV="false" rot="3331250">
            <a:off x="17630075" y="4309826"/>
            <a:ext cx="1315850" cy="1062250"/>
          </a:xfrm>
          <a:prstGeom prst="rect">
            <a:avLst/>
          </a:prstGeom>
        </p:spPr>
      </p:pic>
      <p:pic>
        <p:nvPicPr>
          <p:cNvPr name="Picture 11" id="11"/>
          <p:cNvPicPr>
            <a:picLocks noChangeAspect="true"/>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l="0" t="0" r="0" b="0"/>
          <a:stretch>
            <a:fillRect/>
          </a:stretch>
        </p:blipFill>
        <p:spPr>
          <a:xfrm flipH="false" flipV="false" rot="-5628841">
            <a:off x="17251803" y="3271141"/>
            <a:ext cx="1538166" cy="819423"/>
          </a:xfrm>
          <a:prstGeom prst="rect">
            <a:avLst/>
          </a:prstGeom>
        </p:spPr>
      </p:pic>
      <p:pic>
        <p:nvPicPr>
          <p:cNvPr name="Picture 12" id="12"/>
          <p:cNvPicPr>
            <a:picLocks noChangeAspect="true"/>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l="0" t="0" r="0" b="0"/>
          <a:stretch>
            <a:fillRect/>
          </a:stretch>
        </p:blipFill>
        <p:spPr>
          <a:xfrm flipH="false" flipV="false" rot="1488984">
            <a:off x="7586040" y="-652399"/>
            <a:ext cx="1334812" cy="1357018"/>
          </a:xfrm>
          <a:prstGeom prst="rect">
            <a:avLst/>
          </a:prstGeom>
        </p:spPr>
      </p:pic>
      <p:grpSp>
        <p:nvGrpSpPr>
          <p:cNvPr name="Group 13" id="13"/>
          <p:cNvGrpSpPr/>
          <p:nvPr/>
        </p:nvGrpSpPr>
        <p:grpSpPr>
          <a:xfrm rot="0">
            <a:off x="148609" y="1825486"/>
            <a:ext cx="17990783" cy="6636028"/>
            <a:chOff x="0" y="0"/>
            <a:chExt cx="23987710" cy="8848037"/>
          </a:xfrm>
        </p:grpSpPr>
        <p:sp>
          <p:nvSpPr>
            <p:cNvPr name="TextBox 14" id="14"/>
            <p:cNvSpPr txBox="true"/>
            <p:nvPr/>
          </p:nvSpPr>
          <p:spPr>
            <a:xfrm rot="0">
              <a:off x="0" y="-96520"/>
              <a:ext cx="23987710" cy="824230"/>
            </a:xfrm>
            <a:prstGeom prst="rect">
              <a:avLst/>
            </a:prstGeom>
          </p:spPr>
          <p:txBody>
            <a:bodyPr anchor="t" rtlCol="false" tIns="0" lIns="0" bIns="0" rIns="0">
              <a:spAutoFit/>
            </a:bodyPr>
            <a:lstStyle/>
            <a:p>
              <a:pPr algn="ctr">
                <a:lnSpc>
                  <a:spcPts val="5040"/>
                </a:lnSpc>
              </a:pPr>
            </a:p>
          </p:txBody>
        </p:sp>
        <p:sp>
          <p:nvSpPr>
            <p:cNvPr name="TextBox 15" id="15"/>
            <p:cNvSpPr txBox="true"/>
            <p:nvPr/>
          </p:nvSpPr>
          <p:spPr>
            <a:xfrm rot="0">
              <a:off x="0" y="1557756"/>
              <a:ext cx="23987710" cy="6038850"/>
            </a:xfrm>
            <a:prstGeom prst="rect">
              <a:avLst/>
            </a:prstGeom>
          </p:spPr>
          <p:txBody>
            <a:bodyPr anchor="t" rtlCol="false" tIns="0" lIns="0" bIns="0" rIns="0">
              <a:spAutoFit/>
            </a:bodyPr>
            <a:lstStyle/>
            <a:p>
              <a:pPr algn="ctr">
                <a:lnSpc>
                  <a:spcPts val="10800"/>
                </a:lnSpc>
              </a:pPr>
              <a:r>
                <a:rPr lang="en-US" spc="-480" sz="12000">
                  <a:solidFill>
                    <a:srgbClr val="FBE675"/>
                  </a:solidFill>
                  <a:latin typeface="Gaegu Bold Bold"/>
                </a:rPr>
                <a:t>BAB 11</a:t>
              </a:r>
            </a:p>
            <a:p>
              <a:pPr algn="ctr">
                <a:lnSpc>
                  <a:spcPts val="10800"/>
                </a:lnSpc>
              </a:pPr>
              <a:r>
                <a:rPr lang="en-US" spc="-480" sz="12000">
                  <a:solidFill>
                    <a:srgbClr val="FBE675"/>
                  </a:solidFill>
                  <a:latin typeface="Gaegu Bold Bold"/>
                </a:rPr>
                <a:t>MENGELOLA SUMBER DAYA MANUSIA</a:t>
              </a:r>
            </a:p>
          </p:txBody>
        </p:sp>
        <p:sp>
          <p:nvSpPr>
            <p:cNvPr name="TextBox 16" id="16"/>
            <p:cNvSpPr txBox="true"/>
            <p:nvPr/>
          </p:nvSpPr>
          <p:spPr>
            <a:xfrm rot="0">
              <a:off x="3439757" y="7967927"/>
              <a:ext cx="17108196" cy="881380"/>
            </a:xfrm>
            <a:prstGeom prst="rect">
              <a:avLst/>
            </a:prstGeom>
          </p:spPr>
          <p:txBody>
            <a:bodyPr anchor="t" rtlCol="false" tIns="0" lIns="0" bIns="0" rIns="0">
              <a:spAutoFit/>
            </a:bodyPr>
            <a:lstStyle/>
            <a:p>
              <a:pPr algn="ctr">
                <a:lnSpc>
                  <a:spcPts val="5040"/>
                </a:lnSpc>
              </a:pPr>
              <a:r>
                <a:rPr lang="en-US" spc="-72" sz="3600">
                  <a:solidFill>
                    <a:srgbClr val="FFFFFF"/>
                  </a:solidFill>
                  <a:latin typeface="Gaegu Light"/>
                </a:rPr>
                <a:t>KELOMPOK 1</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82A4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0559285">
            <a:off x="910157" y="2088668"/>
            <a:ext cx="7467368" cy="6109665"/>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29053" y="2201235"/>
            <a:ext cx="6945260" cy="5884529"/>
          </a:xfrm>
          <a:prstGeom prst="rect">
            <a:avLst/>
          </a:prstGeom>
        </p:spPr>
      </p:pic>
      <p:grpSp>
        <p:nvGrpSpPr>
          <p:cNvPr name="Group 4" id="4"/>
          <p:cNvGrpSpPr>
            <a:grpSpLocks noChangeAspect="true"/>
          </p:cNvGrpSpPr>
          <p:nvPr/>
        </p:nvGrpSpPr>
        <p:grpSpPr>
          <a:xfrm rot="0">
            <a:off x="2058203" y="3006546"/>
            <a:ext cx="5888554" cy="4273909"/>
            <a:chOff x="0" y="0"/>
            <a:chExt cx="2899410" cy="2104390"/>
          </a:xfrm>
        </p:grpSpPr>
        <p:sp>
          <p:nvSpPr>
            <p:cNvPr name="Freeform 5" id="5"/>
            <p:cNvSpPr/>
            <p:nvPr/>
          </p:nvSpPr>
          <p:spPr>
            <a:xfrm>
              <a:off x="13970" y="-1270"/>
              <a:ext cx="2903220" cy="2115820"/>
            </a:xfrm>
            <a:custGeom>
              <a:avLst/>
              <a:gdLst/>
              <a:ahLst/>
              <a:cxnLst/>
              <a:rect r="r" b="b" t="t" l="l"/>
              <a:pathLst>
                <a:path h="2115820" w="2903220">
                  <a:moveTo>
                    <a:pt x="2881630" y="800100"/>
                  </a:moveTo>
                  <a:cubicBezTo>
                    <a:pt x="2880360" y="624840"/>
                    <a:pt x="2870200" y="412750"/>
                    <a:pt x="2870200" y="222250"/>
                  </a:cubicBezTo>
                  <a:cubicBezTo>
                    <a:pt x="2870200" y="170180"/>
                    <a:pt x="2868930" y="66040"/>
                    <a:pt x="2862580" y="13970"/>
                  </a:cubicBezTo>
                  <a:cubicBezTo>
                    <a:pt x="2710180" y="13970"/>
                    <a:pt x="2546350" y="1270"/>
                    <a:pt x="2392680" y="1270"/>
                  </a:cubicBezTo>
                  <a:cubicBezTo>
                    <a:pt x="1593850" y="3810"/>
                    <a:pt x="802640" y="0"/>
                    <a:pt x="5080" y="1270"/>
                  </a:cubicBezTo>
                  <a:cubicBezTo>
                    <a:pt x="5080" y="171450"/>
                    <a:pt x="0" y="360680"/>
                    <a:pt x="1270" y="530860"/>
                  </a:cubicBezTo>
                  <a:cubicBezTo>
                    <a:pt x="3810" y="848360"/>
                    <a:pt x="7620" y="1167130"/>
                    <a:pt x="7620" y="1484630"/>
                  </a:cubicBezTo>
                  <a:cubicBezTo>
                    <a:pt x="7620" y="1638300"/>
                    <a:pt x="6350" y="1790700"/>
                    <a:pt x="13970" y="1944370"/>
                  </a:cubicBezTo>
                  <a:cubicBezTo>
                    <a:pt x="16510" y="1993900"/>
                    <a:pt x="19050" y="2042160"/>
                    <a:pt x="24130" y="2091690"/>
                  </a:cubicBezTo>
                  <a:cubicBezTo>
                    <a:pt x="191770" y="2094230"/>
                    <a:pt x="358140" y="2098040"/>
                    <a:pt x="525780" y="2103120"/>
                  </a:cubicBezTo>
                  <a:cubicBezTo>
                    <a:pt x="971550" y="2115820"/>
                    <a:pt x="1404620" y="2095500"/>
                    <a:pt x="1864360" y="2104390"/>
                  </a:cubicBezTo>
                  <a:cubicBezTo>
                    <a:pt x="2211070" y="2110740"/>
                    <a:pt x="2551430" y="2091690"/>
                    <a:pt x="2898140" y="2091690"/>
                  </a:cubicBezTo>
                  <a:cubicBezTo>
                    <a:pt x="2898140" y="2075180"/>
                    <a:pt x="2899410" y="1978660"/>
                    <a:pt x="2900680" y="1962150"/>
                  </a:cubicBezTo>
                  <a:cubicBezTo>
                    <a:pt x="2903220" y="1863090"/>
                    <a:pt x="2889250" y="1677670"/>
                    <a:pt x="2890520" y="1578610"/>
                  </a:cubicBezTo>
                  <a:cubicBezTo>
                    <a:pt x="2896870" y="1170940"/>
                    <a:pt x="2884170" y="1151890"/>
                    <a:pt x="2881630" y="800100"/>
                  </a:cubicBezTo>
                  <a:close/>
                </a:path>
              </a:pathLst>
            </a:custGeom>
            <a:blipFill>
              <a:blip r:embed="rId6"/>
              <a:stretch>
                <a:fillRect l="-4477" r="-4477" t="0" b="0"/>
              </a:stretch>
            </a:blipFill>
          </p:spPr>
        </p:sp>
      </p:grpSp>
      <p:grpSp>
        <p:nvGrpSpPr>
          <p:cNvPr name="Group 6" id="6"/>
          <p:cNvGrpSpPr/>
          <p:nvPr/>
        </p:nvGrpSpPr>
        <p:grpSpPr>
          <a:xfrm rot="0">
            <a:off x="7946757" y="3524740"/>
            <a:ext cx="10467896" cy="4063020"/>
            <a:chOff x="0" y="0"/>
            <a:chExt cx="13957194" cy="5417360"/>
          </a:xfrm>
        </p:grpSpPr>
        <p:sp>
          <p:nvSpPr>
            <p:cNvPr name="TextBox 7" id="7"/>
            <p:cNvSpPr txBox="true"/>
            <p:nvPr/>
          </p:nvSpPr>
          <p:spPr>
            <a:xfrm rot="0">
              <a:off x="126612" y="4842050"/>
              <a:ext cx="13703971" cy="552450"/>
            </a:xfrm>
            <a:prstGeom prst="rect">
              <a:avLst/>
            </a:prstGeom>
          </p:spPr>
          <p:txBody>
            <a:bodyPr anchor="t" rtlCol="false" tIns="0" lIns="0" bIns="0" rIns="0">
              <a:spAutoFit/>
            </a:bodyPr>
            <a:lstStyle/>
            <a:p>
              <a:pPr algn="ctr">
                <a:lnSpc>
                  <a:spcPts val="3149"/>
                </a:lnSpc>
              </a:pPr>
            </a:p>
          </p:txBody>
        </p:sp>
        <p:sp>
          <p:nvSpPr>
            <p:cNvPr name="TextBox 8" id="8"/>
            <p:cNvSpPr txBox="true"/>
            <p:nvPr/>
          </p:nvSpPr>
          <p:spPr>
            <a:xfrm rot="0">
              <a:off x="0" y="71967"/>
              <a:ext cx="13957194" cy="4191000"/>
            </a:xfrm>
            <a:prstGeom prst="rect">
              <a:avLst/>
            </a:prstGeom>
          </p:spPr>
          <p:txBody>
            <a:bodyPr anchor="t" rtlCol="false" tIns="0" lIns="0" bIns="0" rIns="0">
              <a:spAutoFit/>
            </a:bodyPr>
            <a:lstStyle/>
            <a:p>
              <a:pPr algn="ctr">
                <a:lnSpc>
                  <a:spcPts val="6000"/>
                </a:lnSpc>
              </a:pPr>
              <a:r>
                <a:rPr lang="en-US" sz="6000">
                  <a:solidFill>
                    <a:srgbClr val="FBE675"/>
                  </a:solidFill>
                  <a:latin typeface="Drukaatie Burti"/>
                </a:rPr>
                <a:t>DAMPAK UNDANG – UNDANG FEDERAL TERHADAP MANAJEMEN SUMBER DAYA MANUSIA</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82A4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4555807" y="151135"/>
            <a:ext cx="7424370" cy="10802655"/>
          </a:xfrm>
          <a:prstGeom prst="rect">
            <a:avLst/>
          </a:prstGeom>
        </p:spPr>
      </p:pic>
      <p:grpSp>
        <p:nvGrpSpPr>
          <p:cNvPr name="Group 3" id="3"/>
          <p:cNvGrpSpPr/>
          <p:nvPr/>
        </p:nvGrpSpPr>
        <p:grpSpPr>
          <a:xfrm rot="0">
            <a:off x="3154193" y="1193403"/>
            <a:ext cx="10276293" cy="7131209"/>
            <a:chOff x="0" y="0"/>
            <a:chExt cx="13701725" cy="9508278"/>
          </a:xfrm>
        </p:grpSpPr>
        <p:sp>
          <p:nvSpPr>
            <p:cNvPr name="TextBox 4" id="4"/>
            <p:cNvSpPr txBox="true"/>
            <p:nvPr/>
          </p:nvSpPr>
          <p:spPr>
            <a:xfrm rot="0">
              <a:off x="0" y="-38100"/>
              <a:ext cx="13701725" cy="1501140"/>
            </a:xfrm>
            <a:prstGeom prst="rect">
              <a:avLst/>
            </a:prstGeom>
          </p:spPr>
          <p:txBody>
            <a:bodyPr anchor="t" rtlCol="false" tIns="0" lIns="0" bIns="0" rIns="0">
              <a:spAutoFit/>
            </a:bodyPr>
            <a:lstStyle/>
            <a:p>
              <a:pPr algn="ctr">
                <a:lnSpc>
                  <a:spcPts val="7200"/>
                </a:lnSpc>
              </a:pPr>
            </a:p>
          </p:txBody>
        </p:sp>
        <p:sp>
          <p:nvSpPr>
            <p:cNvPr name="TextBox 5" id="5"/>
            <p:cNvSpPr txBox="true"/>
            <p:nvPr/>
          </p:nvSpPr>
          <p:spPr>
            <a:xfrm rot="0">
              <a:off x="901172" y="1564640"/>
              <a:ext cx="11899380" cy="7943638"/>
            </a:xfrm>
            <a:prstGeom prst="rect">
              <a:avLst/>
            </a:prstGeom>
          </p:spPr>
          <p:txBody>
            <a:bodyPr anchor="t" rtlCol="false" tIns="0" lIns="0" bIns="0" rIns="0">
              <a:spAutoFit/>
            </a:bodyPr>
            <a:lstStyle/>
            <a:p>
              <a:pPr algn="just">
                <a:lnSpc>
                  <a:spcPts val="4339"/>
                </a:lnSpc>
              </a:pPr>
              <a:r>
                <a:rPr lang="en-US" sz="3099">
                  <a:solidFill>
                    <a:srgbClr val="FFFFFF"/>
                  </a:solidFill>
                  <a:latin typeface="Drukaatie Burti"/>
                </a:rPr>
                <a:t>Tujuan dari undang – undang ini adalah untuk menghentikan praktik diskriminasi yang tidak adil bagi kelompok – kelompok tertentu dan menentukan agen ketenagakerjaan untuk undang – undang ini. Undang – undang EEO (Equal Employment Opportunity) berupaya untuk menyeimbangkan upah yang diberikan para pekerja laki – laki dan perempuan; menyediakan kesempatan kerja tanpa memandang ras, agama, asal negara, dan jenis kelamin; menjamin perlakuan yang adil terhadap para pegawai dari semua umur; dan menghindari diskriminasi terhadap orang – orang cacat.</a:t>
              </a:r>
            </a:p>
          </p:txBody>
        </p:sp>
      </p:grpSp>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2427821">
            <a:off x="2400899" y="-170600"/>
            <a:ext cx="931532" cy="1369900"/>
          </a:xfrm>
          <a:prstGeom prst="rect">
            <a:avLst/>
          </a:prstGeom>
        </p:spPr>
      </p:pic>
      <p:pic>
        <p:nvPicPr>
          <p:cNvPr name="Picture 7" id="7"/>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31958" t="0" r="0" b="0"/>
          <a:stretch>
            <a:fillRect/>
          </a:stretch>
        </p:blipFill>
        <p:spPr>
          <a:xfrm flipH="false" flipV="false" rot="0">
            <a:off x="0" y="5384905"/>
            <a:ext cx="1453141" cy="1281398"/>
          </a:xfrm>
          <a:prstGeom prst="rect">
            <a:avLst/>
          </a:prstGeom>
        </p:spPr>
      </p:pic>
      <p:pic>
        <p:nvPicPr>
          <p:cNvPr name="Picture 8" id="8"/>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22201" r="24736" b="0"/>
          <a:stretch>
            <a:fillRect/>
          </a:stretch>
        </p:blipFill>
        <p:spPr>
          <a:xfrm flipH="false" flipV="false" rot="0">
            <a:off x="16629367" y="0"/>
            <a:ext cx="1658633" cy="1028700"/>
          </a:xfrm>
          <a:prstGeom prst="rect">
            <a:avLst/>
          </a:prstGeom>
        </p:spPr>
      </p:pic>
      <p:pic>
        <p:nvPicPr>
          <p:cNvPr name="Picture 9" id="9"/>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true" flipV="false" rot="3072537">
            <a:off x="17505286" y="5329345"/>
            <a:ext cx="747959" cy="1285554"/>
          </a:xfrm>
          <a:prstGeom prst="rect">
            <a:avLst/>
          </a:prstGeom>
        </p:spPr>
      </p:pic>
      <p:pic>
        <p:nvPicPr>
          <p:cNvPr name="Picture 10" id="10"/>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8798318">
            <a:off x="15671725" y="9582376"/>
            <a:ext cx="1454378" cy="920225"/>
          </a:xfrm>
          <a:prstGeom prst="rect">
            <a:avLst/>
          </a:prstGeom>
        </p:spPr>
      </p:pic>
      <p:pic>
        <p:nvPicPr>
          <p:cNvPr name="Picture 11" id="11"/>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2156462">
            <a:off x="1850471" y="9797920"/>
            <a:ext cx="1087988" cy="1087988"/>
          </a:xfrm>
          <a:prstGeom prst="rect">
            <a:avLst/>
          </a:prstGeom>
        </p:spPr>
      </p:pic>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82A4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4422971" y="954659"/>
            <a:ext cx="9442059" cy="8377681"/>
          </a:xfrm>
          <a:prstGeom prst="rect">
            <a:avLst/>
          </a:prstGeom>
        </p:spPr>
      </p:pic>
      <p:grpSp>
        <p:nvGrpSpPr>
          <p:cNvPr name="Group 3" id="3"/>
          <p:cNvGrpSpPr/>
          <p:nvPr/>
        </p:nvGrpSpPr>
        <p:grpSpPr>
          <a:xfrm rot="0">
            <a:off x="4972401" y="1658445"/>
            <a:ext cx="8123087" cy="6319420"/>
            <a:chOff x="0" y="0"/>
            <a:chExt cx="10830783" cy="8425894"/>
          </a:xfrm>
        </p:grpSpPr>
        <p:sp>
          <p:nvSpPr>
            <p:cNvPr name="TextBox 4" id="4"/>
            <p:cNvSpPr txBox="true"/>
            <p:nvPr/>
          </p:nvSpPr>
          <p:spPr>
            <a:xfrm rot="0">
              <a:off x="0" y="4365786"/>
              <a:ext cx="10830783" cy="4071636"/>
            </a:xfrm>
            <a:prstGeom prst="rect">
              <a:avLst/>
            </a:prstGeom>
          </p:spPr>
          <p:txBody>
            <a:bodyPr anchor="t" rtlCol="false" tIns="0" lIns="0" bIns="0" rIns="0">
              <a:spAutoFit/>
            </a:bodyPr>
            <a:lstStyle/>
            <a:p>
              <a:pPr algn="just">
                <a:lnSpc>
                  <a:spcPts val="3494"/>
                </a:lnSpc>
              </a:pPr>
              <a:r>
                <a:rPr lang="en-US" spc="-99" sz="2496">
                  <a:solidFill>
                    <a:srgbClr val="FFFFFF"/>
                  </a:solidFill>
                  <a:latin typeface="Gaegu Light"/>
                </a:rPr>
                <a:t>Dalam kontrak sosial yang lama antara organisasi dan pegawai, pegawai dapat mengontribusikan kemampuan, pendidikan, kesetiaan, dan komitmen serta mengharapkan balasan yang akan diberikan perusahaan berupa upah dan keuntungan, pekerjaan, kemajuan, dan pelatihan selama waktu kehidupan kerja pegawai tersebut. Akan tetapi perubahan yang selalu ada dalam lingkungan telah mengacaukan kontrak ini.</a:t>
              </a:r>
            </a:p>
          </p:txBody>
        </p:sp>
        <p:sp>
          <p:nvSpPr>
            <p:cNvPr name="TextBox 5" id="5"/>
            <p:cNvSpPr txBox="true"/>
            <p:nvPr/>
          </p:nvSpPr>
          <p:spPr>
            <a:xfrm rot="0">
              <a:off x="0" y="-38100"/>
              <a:ext cx="10830783" cy="3080261"/>
            </a:xfrm>
            <a:prstGeom prst="rect">
              <a:avLst/>
            </a:prstGeom>
          </p:spPr>
          <p:txBody>
            <a:bodyPr anchor="t" rtlCol="false" tIns="0" lIns="0" bIns="0" rIns="0">
              <a:spAutoFit/>
            </a:bodyPr>
            <a:lstStyle/>
            <a:p>
              <a:pPr algn="just">
                <a:lnSpc>
                  <a:spcPts val="8169"/>
                </a:lnSpc>
              </a:pPr>
              <a:r>
                <a:rPr lang="en-US" spc="-326" sz="8169">
                  <a:solidFill>
                    <a:srgbClr val="FFFFFF"/>
                  </a:solidFill>
                  <a:latin typeface="Gaegu Bold Bold"/>
                </a:rPr>
                <a:t>Kontrak Sosial yang Berubah-ubah</a:t>
              </a:r>
            </a:p>
          </p:txBody>
        </p:sp>
        <p:sp>
          <p:nvSpPr>
            <p:cNvPr name="TextBox 6" id="6"/>
            <p:cNvSpPr txBox="true"/>
            <p:nvPr/>
          </p:nvSpPr>
          <p:spPr>
            <a:xfrm rot="0">
              <a:off x="0" y="3286789"/>
              <a:ext cx="10830783" cy="722687"/>
            </a:xfrm>
            <a:prstGeom prst="rect">
              <a:avLst/>
            </a:prstGeom>
          </p:spPr>
          <p:txBody>
            <a:bodyPr anchor="t" rtlCol="false" tIns="0" lIns="0" bIns="0" rIns="0">
              <a:spAutoFit/>
            </a:bodyPr>
            <a:lstStyle/>
            <a:p>
              <a:pPr algn="just">
                <a:lnSpc>
                  <a:spcPts val="4447"/>
                </a:lnSpc>
              </a:pPr>
            </a:p>
          </p:txBody>
        </p:sp>
      </p:grpSp>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true" flipV="false" rot="4926941">
            <a:off x="7012561" y="9300964"/>
            <a:ext cx="965999" cy="1660311"/>
          </a:xfrm>
          <a:prstGeom prst="rect">
            <a:avLst/>
          </a:prstGeom>
        </p:spPr>
      </p:pic>
      <p:pic>
        <p:nvPicPr>
          <p:cNvPr name="Picture 8" id="8"/>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2211809">
            <a:off x="17398239" y="8304172"/>
            <a:ext cx="1029690" cy="1108276"/>
          </a:xfrm>
          <a:prstGeom prst="rect">
            <a:avLst/>
          </a:prstGeom>
        </p:spPr>
      </p:pic>
      <p:pic>
        <p:nvPicPr>
          <p:cNvPr name="Picture 9" id="9"/>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1488984">
            <a:off x="17251383" y="-220648"/>
            <a:ext cx="1334812" cy="1357018"/>
          </a:xfrm>
          <a:prstGeom prst="rect">
            <a:avLst/>
          </a:prstGeom>
        </p:spPr>
      </p:pic>
      <p:pic>
        <p:nvPicPr>
          <p:cNvPr name="Picture 10" id="10"/>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5399999">
            <a:off x="-718943" y="2698503"/>
            <a:ext cx="1437885" cy="1160765"/>
          </a:xfrm>
          <a:prstGeom prst="rect">
            <a:avLst/>
          </a:prstGeom>
        </p:spPr>
      </p:pic>
      <p:pic>
        <p:nvPicPr>
          <p:cNvPr name="Picture 11" id="11"/>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3800185">
            <a:off x="4282494" y="-640957"/>
            <a:ext cx="1379814" cy="1453827"/>
          </a:xfrm>
          <a:prstGeom prst="rect">
            <a:avLst/>
          </a:prstGeom>
        </p:spPr>
      </p:pic>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082A4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49" t="0" r="24736" b="0"/>
          <a:stretch>
            <a:fillRect/>
          </a:stretch>
        </p:blipFill>
        <p:spPr>
          <a:xfrm flipH="false" flipV="false" rot="0">
            <a:off x="16552836" y="330104"/>
            <a:ext cx="1735164" cy="1397192"/>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2427821">
            <a:off x="1249921" y="8962829"/>
            <a:ext cx="931532" cy="1369900"/>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749" t="0" r="24736" b="0"/>
          <a:stretch>
            <a:fillRect/>
          </a:stretch>
        </p:blipFill>
        <p:spPr>
          <a:xfrm flipH="true" flipV="false" rot="0">
            <a:off x="0" y="5326590"/>
            <a:ext cx="1548910" cy="1247216"/>
          </a:xfrm>
          <a:prstGeom prst="rect">
            <a:avLst/>
          </a:prstGeom>
        </p:spPr>
      </p:pic>
      <p:grpSp>
        <p:nvGrpSpPr>
          <p:cNvPr name="Group 5" id="5"/>
          <p:cNvGrpSpPr/>
          <p:nvPr/>
        </p:nvGrpSpPr>
        <p:grpSpPr>
          <a:xfrm rot="0">
            <a:off x="916815" y="1028383"/>
            <a:ext cx="16454371" cy="8229918"/>
            <a:chOff x="0" y="0"/>
            <a:chExt cx="9153025" cy="4578032"/>
          </a:xfrm>
        </p:grpSpPr>
        <p:sp>
          <p:nvSpPr>
            <p:cNvPr name="Freeform 6" id="6"/>
            <p:cNvSpPr/>
            <p:nvPr/>
          </p:nvSpPr>
          <p:spPr>
            <a:xfrm>
              <a:off x="10160" y="16510"/>
              <a:ext cx="9130165" cy="4550092"/>
            </a:xfrm>
            <a:custGeom>
              <a:avLst/>
              <a:gdLst/>
              <a:ahLst/>
              <a:cxnLst/>
              <a:rect r="r" b="b" t="t" l="l"/>
              <a:pathLst>
                <a:path h="4550092" w="9130165">
                  <a:moveTo>
                    <a:pt x="9130165" y="4550092"/>
                  </a:moveTo>
                  <a:lnTo>
                    <a:pt x="0" y="4542472"/>
                  </a:lnTo>
                  <a:lnTo>
                    <a:pt x="0" y="1591318"/>
                  </a:lnTo>
                  <a:lnTo>
                    <a:pt x="17780" y="19050"/>
                  </a:lnTo>
                  <a:lnTo>
                    <a:pt x="4551066" y="0"/>
                  </a:lnTo>
                  <a:lnTo>
                    <a:pt x="9111115" y="5080"/>
                  </a:lnTo>
                  <a:close/>
                </a:path>
              </a:pathLst>
            </a:custGeom>
            <a:solidFill>
              <a:srgbClr val="082A44"/>
            </a:solidFill>
          </p:spPr>
        </p:sp>
        <p:sp>
          <p:nvSpPr>
            <p:cNvPr name="Freeform 7" id="7"/>
            <p:cNvSpPr/>
            <p:nvPr/>
          </p:nvSpPr>
          <p:spPr>
            <a:xfrm>
              <a:off x="-3810" y="0"/>
              <a:ext cx="9159374" cy="4576762"/>
            </a:xfrm>
            <a:custGeom>
              <a:avLst/>
              <a:gdLst/>
              <a:ahLst/>
              <a:cxnLst/>
              <a:rect r="r" b="b" t="t" l="l"/>
              <a:pathLst>
                <a:path h="4576762" w="9159374">
                  <a:moveTo>
                    <a:pt x="9125085" y="21590"/>
                  </a:moveTo>
                  <a:cubicBezTo>
                    <a:pt x="9126355" y="34290"/>
                    <a:pt x="9126355" y="44450"/>
                    <a:pt x="9127624" y="54610"/>
                  </a:cubicBezTo>
                  <a:cubicBezTo>
                    <a:pt x="9130165" y="133207"/>
                    <a:pt x="9131435" y="232940"/>
                    <a:pt x="9133974" y="329111"/>
                  </a:cubicBezTo>
                  <a:cubicBezTo>
                    <a:pt x="9133974" y="468024"/>
                    <a:pt x="9146674" y="3207114"/>
                    <a:pt x="9153024" y="3346028"/>
                  </a:cubicBezTo>
                  <a:cubicBezTo>
                    <a:pt x="9159374" y="3556179"/>
                    <a:pt x="9155565" y="3769892"/>
                    <a:pt x="9155565" y="3980043"/>
                  </a:cubicBezTo>
                  <a:cubicBezTo>
                    <a:pt x="9155565" y="4165261"/>
                    <a:pt x="9156835" y="4336232"/>
                    <a:pt x="9158105" y="4515802"/>
                  </a:cubicBezTo>
                  <a:cubicBezTo>
                    <a:pt x="9158105" y="4537392"/>
                    <a:pt x="9158105" y="4551362"/>
                    <a:pt x="9158105" y="4575492"/>
                  </a:cubicBezTo>
                  <a:cubicBezTo>
                    <a:pt x="9135245" y="4575492"/>
                    <a:pt x="9114924" y="4576762"/>
                    <a:pt x="9070457" y="4575492"/>
                  </a:cubicBezTo>
                  <a:cubicBezTo>
                    <a:pt x="8604132" y="4570412"/>
                    <a:pt x="8130632" y="4576762"/>
                    <a:pt x="7664307" y="4571682"/>
                  </a:cubicBezTo>
                  <a:cubicBezTo>
                    <a:pt x="7384511" y="4567872"/>
                    <a:pt x="7111890" y="4570412"/>
                    <a:pt x="6832095" y="4567872"/>
                  </a:cubicBezTo>
                  <a:cubicBezTo>
                    <a:pt x="6702958" y="4566602"/>
                    <a:pt x="6573822" y="4565332"/>
                    <a:pt x="6444686" y="4564062"/>
                  </a:cubicBezTo>
                  <a:cubicBezTo>
                    <a:pt x="6365769" y="4564062"/>
                    <a:pt x="6294027" y="4565332"/>
                    <a:pt x="6215110" y="4565332"/>
                  </a:cubicBezTo>
                  <a:cubicBezTo>
                    <a:pt x="6014232" y="4564062"/>
                    <a:pt x="5461816" y="4565332"/>
                    <a:pt x="5260937" y="4564062"/>
                  </a:cubicBezTo>
                  <a:cubicBezTo>
                    <a:pt x="5117452" y="4562792"/>
                    <a:pt x="2247757" y="4571682"/>
                    <a:pt x="2104272" y="4570412"/>
                  </a:cubicBezTo>
                  <a:cubicBezTo>
                    <a:pt x="2068401" y="4570412"/>
                    <a:pt x="2025356" y="4571682"/>
                    <a:pt x="1989484" y="4571682"/>
                  </a:cubicBezTo>
                  <a:cubicBezTo>
                    <a:pt x="1903393" y="4571682"/>
                    <a:pt x="1824477" y="4572952"/>
                    <a:pt x="1738386" y="4572952"/>
                  </a:cubicBezTo>
                  <a:cubicBezTo>
                    <a:pt x="1523159" y="4572952"/>
                    <a:pt x="1315106" y="4571682"/>
                    <a:pt x="1099879" y="4570412"/>
                  </a:cubicBezTo>
                  <a:cubicBezTo>
                    <a:pt x="970743" y="4569142"/>
                    <a:pt x="841606" y="4567872"/>
                    <a:pt x="719644" y="4566602"/>
                  </a:cubicBezTo>
                  <a:cubicBezTo>
                    <a:pt x="490069" y="4565332"/>
                    <a:pt x="260493" y="4564062"/>
                    <a:pt x="48260" y="4564062"/>
                  </a:cubicBezTo>
                  <a:cubicBezTo>
                    <a:pt x="38100" y="4564062"/>
                    <a:pt x="29210" y="4564062"/>
                    <a:pt x="19050" y="4562792"/>
                  </a:cubicBezTo>
                  <a:cubicBezTo>
                    <a:pt x="10160" y="4561522"/>
                    <a:pt x="5080" y="4555172"/>
                    <a:pt x="7620" y="4546282"/>
                  </a:cubicBezTo>
                  <a:cubicBezTo>
                    <a:pt x="16510" y="4514326"/>
                    <a:pt x="12700" y="4425279"/>
                    <a:pt x="11430" y="4332670"/>
                  </a:cubicBezTo>
                  <a:cubicBezTo>
                    <a:pt x="10160" y="4143890"/>
                    <a:pt x="6350" y="3958672"/>
                    <a:pt x="7620" y="3769892"/>
                  </a:cubicBezTo>
                  <a:cubicBezTo>
                    <a:pt x="5080" y="3534807"/>
                    <a:pt x="0" y="624747"/>
                    <a:pt x="7620" y="386101"/>
                  </a:cubicBezTo>
                  <a:cubicBezTo>
                    <a:pt x="8890" y="339796"/>
                    <a:pt x="7620" y="289930"/>
                    <a:pt x="8890" y="243625"/>
                  </a:cubicBezTo>
                  <a:cubicBezTo>
                    <a:pt x="10160" y="168826"/>
                    <a:pt x="12700" y="86903"/>
                    <a:pt x="13970" y="44450"/>
                  </a:cubicBezTo>
                  <a:cubicBezTo>
                    <a:pt x="13970" y="41910"/>
                    <a:pt x="15240" y="39370"/>
                    <a:pt x="16510" y="38100"/>
                  </a:cubicBezTo>
                  <a:cubicBezTo>
                    <a:pt x="38100" y="35560"/>
                    <a:pt x="81137" y="30480"/>
                    <a:pt x="195925" y="29210"/>
                  </a:cubicBezTo>
                  <a:cubicBezTo>
                    <a:pt x="389629" y="25400"/>
                    <a:pt x="583334" y="22860"/>
                    <a:pt x="784212" y="20320"/>
                  </a:cubicBezTo>
                  <a:cubicBezTo>
                    <a:pt x="920523" y="17780"/>
                    <a:pt x="1056834" y="16510"/>
                    <a:pt x="1185970" y="13970"/>
                  </a:cubicBezTo>
                  <a:cubicBezTo>
                    <a:pt x="1315106" y="11430"/>
                    <a:pt x="1451417" y="8890"/>
                    <a:pt x="1580553" y="8890"/>
                  </a:cubicBezTo>
                  <a:cubicBezTo>
                    <a:pt x="1724038" y="7620"/>
                    <a:pt x="1867522" y="10160"/>
                    <a:pt x="2011007" y="8890"/>
                  </a:cubicBezTo>
                  <a:cubicBezTo>
                    <a:pt x="2190363" y="8890"/>
                    <a:pt x="5440293" y="6350"/>
                    <a:pt x="5619649" y="5080"/>
                  </a:cubicBezTo>
                  <a:cubicBezTo>
                    <a:pt x="5791830" y="3810"/>
                    <a:pt x="5964012" y="2540"/>
                    <a:pt x="6143368" y="2540"/>
                  </a:cubicBezTo>
                  <a:cubicBezTo>
                    <a:pt x="6437512" y="1270"/>
                    <a:pt x="6724481" y="0"/>
                    <a:pt x="7018625" y="0"/>
                  </a:cubicBezTo>
                  <a:cubicBezTo>
                    <a:pt x="7140587" y="0"/>
                    <a:pt x="7269723" y="2540"/>
                    <a:pt x="7391685" y="2540"/>
                  </a:cubicBezTo>
                  <a:cubicBezTo>
                    <a:pt x="7728875" y="3810"/>
                    <a:pt x="8073238" y="5080"/>
                    <a:pt x="8410427" y="7620"/>
                  </a:cubicBezTo>
                  <a:cubicBezTo>
                    <a:pt x="8589783" y="8890"/>
                    <a:pt x="8769139" y="12700"/>
                    <a:pt x="8948495" y="16510"/>
                  </a:cubicBezTo>
                  <a:cubicBezTo>
                    <a:pt x="8991540" y="16510"/>
                    <a:pt x="9034586" y="16510"/>
                    <a:pt x="9070457" y="16510"/>
                  </a:cubicBezTo>
                  <a:cubicBezTo>
                    <a:pt x="9106035" y="17780"/>
                    <a:pt x="9114924" y="20320"/>
                    <a:pt x="9125085" y="21590"/>
                  </a:cubicBezTo>
                  <a:close/>
                  <a:moveTo>
                    <a:pt x="9135245" y="4558982"/>
                  </a:moveTo>
                  <a:cubicBezTo>
                    <a:pt x="9136515" y="4542472"/>
                    <a:pt x="9137785" y="4529772"/>
                    <a:pt x="9137785" y="4517072"/>
                  </a:cubicBezTo>
                  <a:cubicBezTo>
                    <a:pt x="9136515" y="4318422"/>
                    <a:pt x="9135245" y="4129643"/>
                    <a:pt x="9135245" y="3926615"/>
                  </a:cubicBezTo>
                  <a:cubicBezTo>
                    <a:pt x="9135245" y="3834006"/>
                    <a:pt x="9137785" y="3741397"/>
                    <a:pt x="9136515" y="3648788"/>
                  </a:cubicBezTo>
                  <a:cubicBezTo>
                    <a:pt x="9136515" y="3563303"/>
                    <a:pt x="9135245" y="3474256"/>
                    <a:pt x="9133975" y="3388770"/>
                  </a:cubicBezTo>
                  <a:cubicBezTo>
                    <a:pt x="9128895" y="3256981"/>
                    <a:pt x="9117465" y="528576"/>
                    <a:pt x="9117465" y="396787"/>
                  </a:cubicBezTo>
                  <a:cubicBezTo>
                    <a:pt x="9114925" y="286368"/>
                    <a:pt x="9112385" y="172388"/>
                    <a:pt x="9109845" y="63500"/>
                  </a:cubicBezTo>
                  <a:cubicBezTo>
                    <a:pt x="9108575" y="44450"/>
                    <a:pt x="9107305" y="43180"/>
                    <a:pt x="9048935" y="41910"/>
                  </a:cubicBezTo>
                  <a:cubicBezTo>
                    <a:pt x="9027412" y="41910"/>
                    <a:pt x="9013063" y="41910"/>
                    <a:pt x="8991540" y="40640"/>
                  </a:cubicBezTo>
                  <a:cubicBezTo>
                    <a:pt x="8812185" y="36830"/>
                    <a:pt x="8625654" y="31750"/>
                    <a:pt x="8446299" y="30480"/>
                  </a:cubicBezTo>
                  <a:cubicBezTo>
                    <a:pt x="8008670" y="26670"/>
                    <a:pt x="7563867" y="25400"/>
                    <a:pt x="7126239" y="22860"/>
                  </a:cubicBezTo>
                  <a:cubicBezTo>
                    <a:pt x="7061671" y="22860"/>
                    <a:pt x="6989929" y="22860"/>
                    <a:pt x="6925360" y="22860"/>
                  </a:cubicBezTo>
                  <a:cubicBezTo>
                    <a:pt x="6817747" y="22860"/>
                    <a:pt x="6710133" y="22860"/>
                    <a:pt x="6609694" y="22860"/>
                  </a:cubicBezTo>
                  <a:cubicBezTo>
                    <a:pt x="6380118" y="22860"/>
                    <a:pt x="6150543" y="22860"/>
                    <a:pt x="5928141" y="24130"/>
                  </a:cubicBezTo>
                  <a:cubicBezTo>
                    <a:pt x="5734437" y="25400"/>
                    <a:pt x="2470158" y="29210"/>
                    <a:pt x="2276454" y="29210"/>
                  </a:cubicBezTo>
                  <a:cubicBezTo>
                    <a:pt x="1960788" y="29210"/>
                    <a:pt x="1645121" y="26670"/>
                    <a:pt x="1329455" y="33020"/>
                  </a:cubicBezTo>
                  <a:cubicBezTo>
                    <a:pt x="1164447" y="36830"/>
                    <a:pt x="1006614" y="36830"/>
                    <a:pt x="848781" y="38100"/>
                  </a:cubicBezTo>
                  <a:cubicBezTo>
                    <a:pt x="576160" y="41910"/>
                    <a:pt x="303539" y="45720"/>
                    <a:pt x="49530" y="50800"/>
                  </a:cubicBezTo>
                  <a:cubicBezTo>
                    <a:pt x="36830" y="50800"/>
                    <a:pt x="34290" y="53340"/>
                    <a:pt x="33020" y="76217"/>
                  </a:cubicBezTo>
                  <a:cubicBezTo>
                    <a:pt x="31750" y="140331"/>
                    <a:pt x="31750" y="204445"/>
                    <a:pt x="30480" y="268559"/>
                  </a:cubicBezTo>
                  <a:cubicBezTo>
                    <a:pt x="29210" y="375415"/>
                    <a:pt x="26670" y="478710"/>
                    <a:pt x="25400" y="585567"/>
                  </a:cubicBezTo>
                  <a:cubicBezTo>
                    <a:pt x="20320" y="699547"/>
                    <a:pt x="26670" y="3484941"/>
                    <a:pt x="29210" y="3598921"/>
                  </a:cubicBezTo>
                  <a:cubicBezTo>
                    <a:pt x="29210" y="3720026"/>
                    <a:pt x="29210" y="3844692"/>
                    <a:pt x="30480" y="3965796"/>
                  </a:cubicBezTo>
                  <a:cubicBezTo>
                    <a:pt x="30480" y="4054843"/>
                    <a:pt x="33020" y="4143890"/>
                    <a:pt x="33020" y="4232937"/>
                  </a:cubicBezTo>
                  <a:cubicBezTo>
                    <a:pt x="33020" y="4329108"/>
                    <a:pt x="33020" y="4425279"/>
                    <a:pt x="31750" y="4517072"/>
                  </a:cubicBezTo>
                  <a:cubicBezTo>
                    <a:pt x="31750" y="4520882"/>
                    <a:pt x="31750" y="4523422"/>
                    <a:pt x="31750" y="4527232"/>
                  </a:cubicBezTo>
                  <a:cubicBezTo>
                    <a:pt x="31750" y="4537392"/>
                    <a:pt x="35560" y="4541202"/>
                    <a:pt x="44450" y="4541202"/>
                  </a:cubicBezTo>
                  <a:cubicBezTo>
                    <a:pt x="95486" y="4541202"/>
                    <a:pt x="195925" y="4542472"/>
                    <a:pt x="289190" y="4542472"/>
                  </a:cubicBezTo>
                  <a:cubicBezTo>
                    <a:pt x="425501" y="4542472"/>
                    <a:pt x="568985" y="4539932"/>
                    <a:pt x="705296" y="4542472"/>
                  </a:cubicBezTo>
                  <a:cubicBezTo>
                    <a:pt x="927697" y="4546282"/>
                    <a:pt x="1150099" y="4548822"/>
                    <a:pt x="1372500" y="4547552"/>
                  </a:cubicBezTo>
                  <a:cubicBezTo>
                    <a:pt x="1515985" y="4546282"/>
                    <a:pt x="1652295" y="4548822"/>
                    <a:pt x="1795780" y="4548822"/>
                  </a:cubicBezTo>
                  <a:cubicBezTo>
                    <a:pt x="2003833" y="4548822"/>
                    <a:pt x="2211886" y="4547552"/>
                    <a:pt x="2419939" y="4548822"/>
                  </a:cubicBezTo>
                  <a:cubicBezTo>
                    <a:pt x="2728431" y="4550092"/>
                    <a:pt x="6114671" y="4539932"/>
                    <a:pt x="6430338" y="4542472"/>
                  </a:cubicBezTo>
                  <a:cubicBezTo>
                    <a:pt x="6566648" y="4543742"/>
                    <a:pt x="6702958" y="4545012"/>
                    <a:pt x="6832095" y="4545012"/>
                  </a:cubicBezTo>
                  <a:cubicBezTo>
                    <a:pt x="7068845" y="4547552"/>
                    <a:pt x="7298421" y="4543742"/>
                    <a:pt x="7535170" y="4547552"/>
                  </a:cubicBezTo>
                  <a:cubicBezTo>
                    <a:pt x="7728875" y="4550092"/>
                    <a:pt x="7922579" y="4550092"/>
                    <a:pt x="8116284" y="4552632"/>
                  </a:cubicBezTo>
                  <a:cubicBezTo>
                    <a:pt x="8403253" y="4556442"/>
                    <a:pt x="8690222" y="4558982"/>
                    <a:pt x="8977193" y="4560252"/>
                  </a:cubicBezTo>
                  <a:cubicBezTo>
                    <a:pt x="9084806" y="4560252"/>
                    <a:pt x="9114924" y="4558982"/>
                    <a:pt x="9135245" y="4558982"/>
                  </a:cubicBezTo>
                  <a:close/>
                </a:path>
              </a:pathLst>
            </a:custGeom>
            <a:solidFill>
              <a:srgbClr val="FFC7C7"/>
            </a:solidFill>
          </p:spPr>
        </p:sp>
      </p:grpSp>
      <p:sp>
        <p:nvSpPr>
          <p:cNvPr name="TextBox 8" id="8"/>
          <p:cNvSpPr txBox="true"/>
          <p:nvPr/>
        </p:nvSpPr>
        <p:spPr>
          <a:xfrm rot="0">
            <a:off x="3172165" y="1628154"/>
            <a:ext cx="11943670" cy="2049780"/>
          </a:xfrm>
          <a:prstGeom prst="rect">
            <a:avLst/>
          </a:prstGeom>
        </p:spPr>
        <p:txBody>
          <a:bodyPr anchor="t" rtlCol="false" tIns="0" lIns="0" bIns="0" rIns="0">
            <a:spAutoFit/>
          </a:bodyPr>
          <a:lstStyle/>
          <a:p>
            <a:pPr algn="ctr">
              <a:lnSpc>
                <a:spcPts val="7200"/>
              </a:lnSpc>
            </a:pPr>
            <a:r>
              <a:rPr lang="en-US" spc="-288" sz="7200">
                <a:solidFill>
                  <a:srgbClr val="FFFFFF"/>
                </a:solidFill>
                <a:latin typeface="Gaegu Bold Bold"/>
              </a:rPr>
              <a:t>Inovasi dalam Manajemen Sumber Daya Manusia</a:t>
            </a:r>
          </a:p>
        </p:txBody>
      </p:sp>
      <p:grpSp>
        <p:nvGrpSpPr>
          <p:cNvPr name="Group 9" id="9"/>
          <p:cNvGrpSpPr/>
          <p:nvPr/>
        </p:nvGrpSpPr>
        <p:grpSpPr>
          <a:xfrm rot="0">
            <a:off x="1228245" y="4385010"/>
            <a:ext cx="4592292" cy="4377592"/>
            <a:chOff x="0" y="0"/>
            <a:chExt cx="6123056" cy="5836790"/>
          </a:xfrm>
        </p:grpSpPr>
        <p:sp>
          <p:nvSpPr>
            <p:cNvPr name="TextBox 10" id="10"/>
            <p:cNvSpPr txBox="true"/>
            <p:nvPr/>
          </p:nvSpPr>
          <p:spPr>
            <a:xfrm rot="0">
              <a:off x="0" y="-66675"/>
              <a:ext cx="6123056" cy="625475"/>
            </a:xfrm>
            <a:prstGeom prst="rect">
              <a:avLst/>
            </a:prstGeom>
          </p:spPr>
          <p:txBody>
            <a:bodyPr anchor="t" rtlCol="false" tIns="0" lIns="0" bIns="0" rIns="0">
              <a:spAutoFit/>
            </a:bodyPr>
            <a:lstStyle/>
            <a:p>
              <a:pPr algn="ctr">
                <a:lnSpc>
                  <a:spcPts val="3360"/>
                </a:lnSpc>
              </a:pPr>
              <a:r>
                <a:rPr lang="en-US" sz="2800">
                  <a:solidFill>
                    <a:srgbClr val="FBE675"/>
                  </a:solidFill>
                  <a:latin typeface="Gaegu Bold Bold"/>
                </a:rPr>
                <a:t>1. MENJADI MAJIKAN PILIHAN</a:t>
              </a:r>
            </a:p>
          </p:txBody>
        </p:sp>
        <p:sp>
          <p:nvSpPr>
            <p:cNvPr name="TextBox 11" id="11"/>
            <p:cNvSpPr txBox="true"/>
            <p:nvPr/>
          </p:nvSpPr>
          <p:spPr>
            <a:xfrm rot="0">
              <a:off x="0" y="824735"/>
              <a:ext cx="6123056" cy="5052695"/>
            </a:xfrm>
            <a:prstGeom prst="rect">
              <a:avLst/>
            </a:prstGeom>
          </p:spPr>
          <p:txBody>
            <a:bodyPr anchor="t" rtlCol="false" tIns="0" lIns="0" bIns="0" rIns="0">
              <a:spAutoFit/>
            </a:bodyPr>
            <a:lstStyle/>
            <a:p>
              <a:pPr algn="just">
                <a:lnSpc>
                  <a:spcPts val="3359"/>
                </a:lnSpc>
              </a:pPr>
              <a:r>
                <a:rPr lang="en-US" spc="-96" sz="2400">
                  <a:solidFill>
                    <a:srgbClr val="FFFFFF"/>
                  </a:solidFill>
                  <a:latin typeface="Gaegu Light"/>
                </a:rPr>
                <a:t>Perusahaan yang benar-benar tertarik pada pegawai-pegawai yang berpotensi karena praktik sumber daya manusianya berfokus tidak hanya keuntungan nyata seperti pembayaran dan pembagian keuntungan, tetapi juga pada hal-hal yang tidak bisa diraba seperti keseimbangan kerja, iklim kerja yang berdasarkan kepercayaan, dll. </a:t>
              </a:r>
            </a:p>
          </p:txBody>
        </p:sp>
      </p:grpSp>
      <p:grpSp>
        <p:nvGrpSpPr>
          <p:cNvPr name="Group 12" id="12"/>
          <p:cNvGrpSpPr/>
          <p:nvPr/>
        </p:nvGrpSpPr>
        <p:grpSpPr>
          <a:xfrm rot="0">
            <a:off x="6684438" y="4377390"/>
            <a:ext cx="4434671" cy="4385212"/>
            <a:chOff x="0" y="0"/>
            <a:chExt cx="5912895" cy="5846950"/>
          </a:xfrm>
        </p:grpSpPr>
        <p:sp>
          <p:nvSpPr>
            <p:cNvPr name="TextBox 13" id="13"/>
            <p:cNvSpPr txBox="true"/>
            <p:nvPr/>
          </p:nvSpPr>
          <p:spPr>
            <a:xfrm rot="0">
              <a:off x="0" y="-66675"/>
              <a:ext cx="5912895" cy="1743075"/>
            </a:xfrm>
            <a:prstGeom prst="rect">
              <a:avLst/>
            </a:prstGeom>
          </p:spPr>
          <p:txBody>
            <a:bodyPr anchor="t" rtlCol="false" tIns="0" lIns="0" bIns="0" rIns="0">
              <a:spAutoFit/>
            </a:bodyPr>
            <a:lstStyle/>
            <a:p>
              <a:pPr algn="ctr">
                <a:lnSpc>
                  <a:spcPts val="3360"/>
                </a:lnSpc>
              </a:pPr>
              <a:r>
                <a:rPr lang="en-US" sz="2800">
                  <a:solidFill>
                    <a:srgbClr val="FBE675"/>
                  </a:solidFill>
                  <a:latin typeface="Gaegu Bold Bold"/>
                </a:rPr>
                <a:t>2. MENGGUNAKAN PEGAWAI SEMENTARA DAN PARUH WAKTU</a:t>
              </a:r>
            </a:p>
          </p:txBody>
        </p:sp>
        <p:sp>
          <p:nvSpPr>
            <p:cNvPr name="TextBox 14" id="14"/>
            <p:cNvSpPr txBox="true"/>
            <p:nvPr/>
          </p:nvSpPr>
          <p:spPr>
            <a:xfrm rot="0">
              <a:off x="0" y="1942335"/>
              <a:ext cx="5912895" cy="3935095"/>
            </a:xfrm>
            <a:prstGeom prst="rect">
              <a:avLst/>
            </a:prstGeom>
          </p:spPr>
          <p:txBody>
            <a:bodyPr anchor="t" rtlCol="false" tIns="0" lIns="0" bIns="0" rIns="0">
              <a:spAutoFit/>
            </a:bodyPr>
            <a:lstStyle/>
            <a:p>
              <a:pPr algn="just">
                <a:lnSpc>
                  <a:spcPts val="3359"/>
                </a:lnSpc>
              </a:pPr>
              <a:r>
                <a:rPr lang="en-US" spc="-96" sz="2400">
                  <a:solidFill>
                    <a:srgbClr val="FFFFFF"/>
                  </a:solidFill>
                  <a:latin typeface="Gaegu Light"/>
                </a:rPr>
                <a:t>Orang-orang yang bekerja bagi sebuah organisasi, tetapi tidak pada dasar permanen atau penuh waktu. Pekerja serabutan terdiri atas penempatan temporer, orang profesional yang dikontrak, pegawai lepas, atau pekerja paruh waktu.</a:t>
              </a:r>
            </a:p>
          </p:txBody>
        </p:sp>
      </p:grpSp>
      <p:grpSp>
        <p:nvGrpSpPr>
          <p:cNvPr name="Group 15" id="15"/>
          <p:cNvGrpSpPr/>
          <p:nvPr/>
        </p:nvGrpSpPr>
        <p:grpSpPr>
          <a:xfrm rot="0">
            <a:off x="12118165" y="4284443"/>
            <a:ext cx="4434671" cy="4364257"/>
            <a:chOff x="0" y="0"/>
            <a:chExt cx="5912895" cy="5819010"/>
          </a:xfrm>
        </p:grpSpPr>
        <p:sp>
          <p:nvSpPr>
            <p:cNvPr name="TextBox 16" id="16"/>
            <p:cNvSpPr txBox="true"/>
            <p:nvPr/>
          </p:nvSpPr>
          <p:spPr>
            <a:xfrm rot="0">
              <a:off x="0" y="-66675"/>
              <a:ext cx="5912895" cy="1743075"/>
            </a:xfrm>
            <a:prstGeom prst="rect">
              <a:avLst/>
            </a:prstGeom>
          </p:spPr>
          <p:txBody>
            <a:bodyPr anchor="t" rtlCol="false" tIns="0" lIns="0" bIns="0" rIns="0">
              <a:spAutoFit/>
            </a:bodyPr>
            <a:lstStyle/>
            <a:p>
              <a:pPr algn="ctr">
                <a:lnSpc>
                  <a:spcPts val="3360"/>
                </a:lnSpc>
              </a:pPr>
              <a:r>
                <a:rPr lang="en-US" sz="2800">
                  <a:solidFill>
                    <a:srgbClr val="FBE675"/>
                  </a:solidFill>
                  <a:latin typeface="Gaegu Bold Bold"/>
                </a:rPr>
                <a:t>3. MEMAJUKAN KESEIMBANGAN KERJA/HIDUP </a:t>
              </a:r>
            </a:p>
          </p:txBody>
        </p:sp>
        <p:sp>
          <p:nvSpPr>
            <p:cNvPr name="TextBox 17" id="17"/>
            <p:cNvSpPr txBox="true"/>
            <p:nvPr/>
          </p:nvSpPr>
          <p:spPr>
            <a:xfrm rot="0">
              <a:off x="0" y="1942335"/>
              <a:ext cx="5912895" cy="3848735"/>
            </a:xfrm>
            <a:prstGeom prst="rect">
              <a:avLst/>
            </a:prstGeom>
          </p:spPr>
          <p:txBody>
            <a:bodyPr anchor="t" rtlCol="false" tIns="0" lIns="0" bIns="0" rIns="0">
              <a:spAutoFit/>
            </a:bodyPr>
            <a:lstStyle/>
            <a:p>
              <a:pPr>
                <a:lnSpc>
                  <a:spcPts val="3254"/>
                </a:lnSpc>
              </a:pPr>
            </a:p>
            <a:p>
              <a:pPr>
                <a:lnSpc>
                  <a:spcPts val="3254"/>
                </a:lnSpc>
              </a:pPr>
              <a:r>
                <a:rPr lang="en-US" spc="-93" sz="2325">
                  <a:solidFill>
                    <a:srgbClr val="FFFFFF"/>
                  </a:solidFill>
                  <a:latin typeface="Gaegu Light"/>
                </a:rPr>
                <a:t>S</a:t>
              </a:r>
              <a:r>
                <a:rPr lang="en-US" spc="-48" sz="2325">
                  <a:solidFill>
                    <a:srgbClr val="FFFFFF"/>
                  </a:solidFill>
                  <a:latin typeface="Arimo"/>
                </a:rPr>
                <a:t>uatu kondisi di mana seorang pekerja bisa mengatur waktu dan energi yang seimbang antara pekerjaan, kebutuhan pribadi, rekreasi, dan kehidupan berkeluarga.</a:t>
              </a:r>
            </a:p>
            <a:p>
              <a:pPr>
                <a:lnSpc>
                  <a:spcPts val="3254"/>
                </a:lnSpc>
              </a:pPr>
            </a:p>
          </p:txBody>
        </p:sp>
      </p:grpSp>
      <p:pic>
        <p:nvPicPr>
          <p:cNvPr name="Picture 18" id="18"/>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393" t="0" r="44370" b="49655"/>
          <a:stretch>
            <a:fillRect/>
          </a:stretch>
        </p:blipFill>
        <p:spPr>
          <a:xfrm flipH="false" flipV="false" rot="-5400000">
            <a:off x="4605328" y="5884177"/>
            <a:ext cx="3064574" cy="132043"/>
          </a:xfrm>
          <a:prstGeom prst="rect">
            <a:avLst/>
          </a:prstGeom>
        </p:spPr>
      </p:pic>
      <p:pic>
        <p:nvPicPr>
          <p:cNvPr name="Picture 19" id="19"/>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393" t="0" r="44370" b="49655"/>
          <a:stretch>
            <a:fillRect/>
          </a:stretch>
        </p:blipFill>
        <p:spPr>
          <a:xfrm flipH="false" flipV="false" rot="-5400000">
            <a:off x="10197146" y="5884177"/>
            <a:ext cx="3064574" cy="132043"/>
          </a:xfrm>
          <a:prstGeom prst="rect">
            <a:avLst/>
          </a:prstGeom>
        </p:spPr>
      </p:pic>
      <p:pic>
        <p:nvPicPr>
          <p:cNvPr name="Picture 20" id="20"/>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028700" y="829219"/>
            <a:ext cx="2495691" cy="544514"/>
          </a:xfrm>
          <a:prstGeom prst="rect">
            <a:avLst/>
          </a:prstGeom>
        </p:spPr>
      </p:pic>
      <p:pic>
        <p:nvPicPr>
          <p:cNvPr name="Picture 21" id="21"/>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16552836" y="7760977"/>
            <a:ext cx="1412928" cy="1497323"/>
          </a:xfrm>
          <a:prstGeom prst="rect">
            <a:avLst/>
          </a:prstGeom>
        </p:spPr>
      </p:pic>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082A44"/>
        </a:solidFill>
      </p:bgPr>
    </p:bg>
    <p:spTree>
      <p:nvGrpSpPr>
        <p:cNvPr id="1" name=""/>
        <p:cNvGrpSpPr/>
        <p:nvPr/>
      </p:nvGrpSpPr>
      <p:grpSpPr>
        <a:xfrm>
          <a:off x="0" y="0"/>
          <a:ext cx="0" cy="0"/>
          <a:chOff x="0" y="0"/>
          <a:chExt cx="0" cy="0"/>
        </a:xfrm>
      </p:grpSpPr>
      <p:grpSp>
        <p:nvGrpSpPr>
          <p:cNvPr name="Group 2" id="2"/>
          <p:cNvGrpSpPr/>
          <p:nvPr/>
        </p:nvGrpSpPr>
        <p:grpSpPr>
          <a:xfrm rot="0">
            <a:off x="2206939" y="1277857"/>
            <a:ext cx="6937061" cy="7389825"/>
            <a:chOff x="0" y="0"/>
            <a:chExt cx="9249414" cy="9853099"/>
          </a:xfrm>
        </p:grpSpPr>
        <p:sp>
          <p:nvSpPr>
            <p:cNvPr name="TextBox 3" id="3"/>
            <p:cNvSpPr txBox="true"/>
            <p:nvPr/>
          </p:nvSpPr>
          <p:spPr>
            <a:xfrm rot="0">
              <a:off x="0" y="-38100"/>
              <a:ext cx="9249414" cy="2720340"/>
            </a:xfrm>
            <a:prstGeom prst="rect">
              <a:avLst/>
            </a:prstGeom>
          </p:spPr>
          <p:txBody>
            <a:bodyPr anchor="t" rtlCol="false" tIns="0" lIns="0" bIns="0" rIns="0">
              <a:spAutoFit/>
            </a:bodyPr>
            <a:lstStyle/>
            <a:p>
              <a:pPr>
                <a:lnSpc>
                  <a:spcPts val="7200"/>
                </a:lnSpc>
              </a:pPr>
              <a:r>
                <a:rPr lang="en-US" spc="-288" sz="7200">
                  <a:solidFill>
                    <a:srgbClr val="FFFFFF"/>
                  </a:solidFill>
                  <a:latin typeface="Gaegu Bold Bold"/>
                </a:rPr>
                <a:t>MENCARI ORANG YANG TEPAT</a:t>
              </a:r>
            </a:p>
          </p:txBody>
        </p:sp>
        <p:sp>
          <p:nvSpPr>
            <p:cNvPr name="TextBox 4" id="4"/>
            <p:cNvSpPr txBox="true"/>
            <p:nvPr/>
          </p:nvSpPr>
          <p:spPr>
            <a:xfrm rot="0">
              <a:off x="0" y="3299113"/>
              <a:ext cx="9249414" cy="5264573"/>
            </a:xfrm>
            <a:prstGeom prst="rect">
              <a:avLst/>
            </a:prstGeom>
          </p:spPr>
          <p:txBody>
            <a:bodyPr anchor="t" rtlCol="false" tIns="0" lIns="0" bIns="0" rIns="0">
              <a:spAutoFit/>
            </a:bodyPr>
            <a:lstStyle/>
            <a:p>
              <a:pPr>
                <a:lnSpc>
                  <a:spcPts val="3919"/>
                </a:lnSpc>
              </a:pPr>
              <a:r>
                <a:rPr lang="en-US" sz="2800">
                  <a:solidFill>
                    <a:srgbClr val="FBE675"/>
                  </a:solidFill>
                  <a:latin typeface="Drukaatie Burti"/>
                </a:rPr>
                <a:t>Tujuan luar manajemen SDM yaitu mencri, mengembangkan, dan mempertahankan tenaga kerja efektif. Hal yang melandasi upaya perusahaan untuk menarik pegawai disebut dengan model penyesuaian dimana organisasi dan individu berusaha menyesuaikan kebutuhan, kepentingan, dan nilai yang saling mereka tawarkan terhadap satu sama lain.</a:t>
              </a:r>
            </a:p>
          </p:txBody>
        </p:sp>
        <p:sp>
          <p:nvSpPr>
            <p:cNvPr name="TextBox 5" id="5"/>
            <p:cNvSpPr txBox="true"/>
            <p:nvPr/>
          </p:nvSpPr>
          <p:spPr>
            <a:xfrm rot="0">
              <a:off x="0" y="9321604"/>
              <a:ext cx="9249414" cy="582295"/>
            </a:xfrm>
            <a:prstGeom prst="rect">
              <a:avLst/>
            </a:prstGeom>
          </p:spPr>
          <p:txBody>
            <a:bodyPr anchor="t" rtlCol="false" tIns="0" lIns="0" bIns="0" rIns="0">
              <a:spAutoFit/>
            </a:bodyPr>
            <a:lstStyle/>
            <a:p>
              <a:pPr>
                <a:lnSpc>
                  <a:spcPts val="3359"/>
                </a:lnSpc>
              </a:pPr>
            </a:p>
          </p:txBody>
        </p:sp>
      </p:grpSp>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9632247" y="2811244"/>
            <a:ext cx="7704150" cy="4664512"/>
          </a:xfrm>
          <a:prstGeom prst="rect">
            <a:avLst/>
          </a:prstGeom>
        </p:spPr>
      </p:pic>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1152066" y="1619319"/>
            <a:ext cx="4844147" cy="7048362"/>
          </a:xfrm>
          <a:prstGeom prst="rect">
            <a:avLst/>
          </a:prstGeom>
        </p:spPr>
      </p:pic>
      <p:pic>
        <p:nvPicPr>
          <p:cNvPr name="Picture 8" id="8"/>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1596034">
            <a:off x="10240709" y="8531593"/>
            <a:ext cx="1120758" cy="927965"/>
          </a:xfrm>
          <a:prstGeom prst="rect">
            <a:avLst/>
          </a:prstGeom>
        </p:spPr>
      </p:pic>
      <p:pic>
        <p:nvPicPr>
          <p:cNvPr name="Picture 9" id="9"/>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2326294" y="1347062"/>
            <a:ext cx="2495691" cy="544514"/>
          </a:xfrm>
          <a:prstGeom prst="rect">
            <a:avLst/>
          </a:prstGeom>
        </p:spPr>
      </p:pic>
      <p:grpSp>
        <p:nvGrpSpPr>
          <p:cNvPr name="Group 10" id="10"/>
          <p:cNvGrpSpPr>
            <a:grpSpLocks noChangeAspect="true"/>
          </p:cNvGrpSpPr>
          <p:nvPr/>
        </p:nvGrpSpPr>
        <p:grpSpPr>
          <a:xfrm rot="0">
            <a:off x="11509908" y="2250591"/>
            <a:ext cx="3948829" cy="5603739"/>
            <a:chOff x="0" y="0"/>
            <a:chExt cx="3539490" cy="5022850"/>
          </a:xfrm>
        </p:grpSpPr>
        <p:sp>
          <p:nvSpPr>
            <p:cNvPr name="Freeform 11" id="11"/>
            <p:cNvSpPr/>
            <p:nvPr/>
          </p:nvSpPr>
          <p:spPr>
            <a:xfrm>
              <a:off x="-3810" y="0"/>
              <a:ext cx="3550920" cy="5024120"/>
            </a:xfrm>
            <a:custGeom>
              <a:avLst/>
              <a:gdLst/>
              <a:ahLst/>
              <a:cxnLst/>
              <a:rect r="r" b="b" t="t" l="l"/>
              <a:pathLst>
                <a:path h="5024120" w="3550920">
                  <a:moveTo>
                    <a:pt x="3539490" y="4999990"/>
                  </a:moveTo>
                  <a:lnTo>
                    <a:pt x="3464560" y="4999990"/>
                  </a:lnTo>
                  <a:lnTo>
                    <a:pt x="3406140" y="4969510"/>
                  </a:lnTo>
                  <a:lnTo>
                    <a:pt x="222250" y="4992370"/>
                  </a:lnTo>
                  <a:lnTo>
                    <a:pt x="163830" y="5022850"/>
                  </a:lnTo>
                  <a:lnTo>
                    <a:pt x="7620" y="5024120"/>
                  </a:lnTo>
                  <a:lnTo>
                    <a:pt x="7620" y="3315970"/>
                  </a:lnTo>
                  <a:cubicBezTo>
                    <a:pt x="7620" y="3315970"/>
                    <a:pt x="0" y="2907030"/>
                    <a:pt x="7620" y="2654300"/>
                  </a:cubicBezTo>
                  <a:cubicBezTo>
                    <a:pt x="15240" y="2401570"/>
                    <a:pt x="7620" y="2263140"/>
                    <a:pt x="7620" y="2263140"/>
                  </a:cubicBezTo>
                  <a:lnTo>
                    <a:pt x="6350" y="934720"/>
                  </a:lnTo>
                  <a:lnTo>
                    <a:pt x="5080" y="0"/>
                  </a:lnTo>
                  <a:lnTo>
                    <a:pt x="440690" y="0"/>
                  </a:lnTo>
                  <a:lnTo>
                    <a:pt x="528320" y="41910"/>
                  </a:lnTo>
                  <a:cubicBezTo>
                    <a:pt x="528320" y="41910"/>
                    <a:pt x="1480820" y="19050"/>
                    <a:pt x="1704340" y="38100"/>
                  </a:cubicBezTo>
                  <a:cubicBezTo>
                    <a:pt x="1927860" y="57150"/>
                    <a:pt x="3208020" y="41910"/>
                    <a:pt x="3208020" y="41910"/>
                  </a:cubicBezTo>
                  <a:lnTo>
                    <a:pt x="3260090" y="0"/>
                  </a:lnTo>
                  <a:lnTo>
                    <a:pt x="3539490" y="0"/>
                  </a:lnTo>
                  <a:lnTo>
                    <a:pt x="3539490" y="1129030"/>
                  </a:lnTo>
                  <a:cubicBezTo>
                    <a:pt x="3539490" y="1129030"/>
                    <a:pt x="3547110" y="2181860"/>
                    <a:pt x="3539490" y="2479040"/>
                  </a:cubicBezTo>
                  <a:cubicBezTo>
                    <a:pt x="3531870" y="2776220"/>
                    <a:pt x="3539490" y="3577590"/>
                    <a:pt x="3539490" y="3577590"/>
                  </a:cubicBezTo>
                  <a:cubicBezTo>
                    <a:pt x="3539490" y="3577590"/>
                    <a:pt x="3550920" y="3818890"/>
                    <a:pt x="3539490" y="3977640"/>
                  </a:cubicBezTo>
                  <a:cubicBezTo>
                    <a:pt x="3528060" y="4138930"/>
                    <a:pt x="3539490" y="4999990"/>
                    <a:pt x="3539490" y="4999990"/>
                  </a:cubicBezTo>
                  <a:close/>
                </a:path>
              </a:pathLst>
            </a:custGeom>
            <a:blipFill>
              <a:blip r:embed="rId10"/>
              <a:stretch>
                <a:fillRect l="-56502" r="-56502" t="0" b="0"/>
              </a:stretch>
            </a:blipFill>
          </p:spPr>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082A44"/>
        </a:solidFill>
      </p:bgPr>
    </p:bg>
    <p:spTree>
      <p:nvGrpSpPr>
        <p:cNvPr id="1" name=""/>
        <p:cNvGrpSpPr/>
        <p:nvPr/>
      </p:nvGrpSpPr>
      <p:grpSpPr>
        <a:xfrm>
          <a:off x="0" y="0"/>
          <a:ext cx="0" cy="0"/>
          <a:chOff x="0" y="0"/>
          <a:chExt cx="0" cy="0"/>
        </a:xfrm>
      </p:grpSpPr>
      <p:grpSp>
        <p:nvGrpSpPr>
          <p:cNvPr name="Group 2" id="2"/>
          <p:cNvGrpSpPr/>
          <p:nvPr/>
        </p:nvGrpSpPr>
        <p:grpSpPr>
          <a:xfrm rot="-10800000">
            <a:off x="3302456" y="1028700"/>
            <a:ext cx="5020229" cy="4879474"/>
            <a:chOff x="0" y="0"/>
            <a:chExt cx="2963708" cy="2880613"/>
          </a:xfrm>
        </p:grpSpPr>
        <p:sp>
          <p:nvSpPr>
            <p:cNvPr name="Freeform 3" id="3"/>
            <p:cNvSpPr/>
            <p:nvPr/>
          </p:nvSpPr>
          <p:spPr>
            <a:xfrm>
              <a:off x="10160" y="16510"/>
              <a:ext cx="2940848" cy="2852673"/>
            </a:xfrm>
            <a:custGeom>
              <a:avLst/>
              <a:gdLst/>
              <a:ahLst/>
              <a:cxnLst/>
              <a:rect r="r" b="b" t="t" l="l"/>
              <a:pathLst>
                <a:path h="2852673" w="2940848">
                  <a:moveTo>
                    <a:pt x="2940848" y="2852673"/>
                  </a:moveTo>
                  <a:lnTo>
                    <a:pt x="0" y="2845053"/>
                  </a:lnTo>
                  <a:lnTo>
                    <a:pt x="0" y="1002608"/>
                  </a:lnTo>
                  <a:lnTo>
                    <a:pt x="17780" y="19050"/>
                  </a:lnTo>
                  <a:lnTo>
                    <a:pt x="1464365" y="0"/>
                  </a:lnTo>
                  <a:lnTo>
                    <a:pt x="2921798" y="5080"/>
                  </a:lnTo>
                  <a:close/>
                </a:path>
              </a:pathLst>
            </a:custGeom>
            <a:solidFill>
              <a:srgbClr val="082A44"/>
            </a:solidFill>
          </p:spPr>
        </p:sp>
        <p:sp>
          <p:nvSpPr>
            <p:cNvPr name="Freeform 4" id="4"/>
            <p:cNvSpPr/>
            <p:nvPr/>
          </p:nvSpPr>
          <p:spPr>
            <a:xfrm>
              <a:off x="-3810" y="0"/>
              <a:ext cx="2970058" cy="2879343"/>
            </a:xfrm>
            <a:custGeom>
              <a:avLst/>
              <a:gdLst/>
              <a:ahLst/>
              <a:cxnLst/>
              <a:rect r="r" b="b" t="t" l="l"/>
              <a:pathLst>
                <a:path h="2879343" w="2970058">
                  <a:moveTo>
                    <a:pt x="2935768" y="21590"/>
                  </a:moveTo>
                  <a:cubicBezTo>
                    <a:pt x="2937038" y="34290"/>
                    <a:pt x="2937038" y="44450"/>
                    <a:pt x="2938308" y="54610"/>
                  </a:cubicBezTo>
                  <a:cubicBezTo>
                    <a:pt x="2940848" y="106943"/>
                    <a:pt x="2942118" y="168636"/>
                    <a:pt x="2944658" y="228126"/>
                  </a:cubicBezTo>
                  <a:cubicBezTo>
                    <a:pt x="2944658" y="314055"/>
                    <a:pt x="2957358" y="2008410"/>
                    <a:pt x="2963708" y="2094339"/>
                  </a:cubicBezTo>
                  <a:cubicBezTo>
                    <a:pt x="2970058" y="2224335"/>
                    <a:pt x="2966248" y="2356534"/>
                    <a:pt x="2966248" y="2486531"/>
                  </a:cubicBezTo>
                  <a:cubicBezTo>
                    <a:pt x="2966248" y="2601103"/>
                    <a:pt x="2967518" y="2706863"/>
                    <a:pt x="2968788" y="2818383"/>
                  </a:cubicBezTo>
                  <a:cubicBezTo>
                    <a:pt x="2968788" y="2839973"/>
                    <a:pt x="2968788" y="2853943"/>
                    <a:pt x="2968788" y="2878073"/>
                  </a:cubicBezTo>
                  <a:cubicBezTo>
                    <a:pt x="2945928" y="2878073"/>
                    <a:pt x="2925608" y="2879343"/>
                    <a:pt x="2901215" y="2878073"/>
                  </a:cubicBezTo>
                  <a:cubicBezTo>
                    <a:pt x="2753943" y="2872993"/>
                    <a:pt x="2604404" y="2879343"/>
                    <a:pt x="2457131" y="2874263"/>
                  </a:cubicBezTo>
                  <a:cubicBezTo>
                    <a:pt x="2368768" y="2870453"/>
                    <a:pt x="2282670" y="2872993"/>
                    <a:pt x="2194306" y="2870453"/>
                  </a:cubicBezTo>
                  <a:cubicBezTo>
                    <a:pt x="2153523" y="2869183"/>
                    <a:pt x="2112740" y="2867913"/>
                    <a:pt x="2071957" y="2866643"/>
                  </a:cubicBezTo>
                  <a:cubicBezTo>
                    <a:pt x="2047034" y="2866643"/>
                    <a:pt x="2024376" y="2867913"/>
                    <a:pt x="1999453" y="2867913"/>
                  </a:cubicBezTo>
                  <a:cubicBezTo>
                    <a:pt x="1936013" y="2866643"/>
                    <a:pt x="1761551" y="2867913"/>
                    <a:pt x="1698111" y="2866643"/>
                  </a:cubicBezTo>
                  <a:cubicBezTo>
                    <a:pt x="1652796" y="2865373"/>
                    <a:pt x="746503" y="2874263"/>
                    <a:pt x="701188" y="2872993"/>
                  </a:cubicBezTo>
                  <a:cubicBezTo>
                    <a:pt x="689859" y="2872993"/>
                    <a:pt x="676265" y="2874263"/>
                    <a:pt x="664936" y="2874263"/>
                  </a:cubicBezTo>
                  <a:cubicBezTo>
                    <a:pt x="637747" y="2874263"/>
                    <a:pt x="612824" y="2875533"/>
                    <a:pt x="585636" y="2875533"/>
                  </a:cubicBezTo>
                  <a:cubicBezTo>
                    <a:pt x="517664" y="2875533"/>
                    <a:pt x="451957" y="2874263"/>
                    <a:pt x="383985" y="2872993"/>
                  </a:cubicBezTo>
                  <a:cubicBezTo>
                    <a:pt x="343202" y="2871723"/>
                    <a:pt x="302419" y="2870453"/>
                    <a:pt x="263901" y="2869183"/>
                  </a:cubicBezTo>
                  <a:cubicBezTo>
                    <a:pt x="191398" y="2867913"/>
                    <a:pt x="118894" y="2866643"/>
                    <a:pt x="48260" y="2866643"/>
                  </a:cubicBezTo>
                  <a:cubicBezTo>
                    <a:pt x="38100" y="2866643"/>
                    <a:pt x="29210" y="2866643"/>
                    <a:pt x="19050" y="2865373"/>
                  </a:cubicBezTo>
                  <a:cubicBezTo>
                    <a:pt x="10160" y="2864103"/>
                    <a:pt x="5080" y="2857753"/>
                    <a:pt x="7620" y="2848863"/>
                  </a:cubicBezTo>
                  <a:cubicBezTo>
                    <a:pt x="16510" y="2817029"/>
                    <a:pt x="12700" y="2761946"/>
                    <a:pt x="11430" y="2704659"/>
                  </a:cubicBezTo>
                  <a:cubicBezTo>
                    <a:pt x="10160" y="2587883"/>
                    <a:pt x="6350" y="2473311"/>
                    <a:pt x="7620" y="2356534"/>
                  </a:cubicBezTo>
                  <a:cubicBezTo>
                    <a:pt x="5080" y="2211115"/>
                    <a:pt x="0" y="411001"/>
                    <a:pt x="7620" y="263379"/>
                  </a:cubicBezTo>
                  <a:cubicBezTo>
                    <a:pt x="8890" y="234736"/>
                    <a:pt x="7620" y="203889"/>
                    <a:pt x="8890" y="175246"/>
                  </a:cubicBezTo>
                  <a:cubicBezTo>
                    <a:pt x="10160" y="128976"/>
                    <a:pt x="12700" y="78300"/>
                    <a:pt x="13970" y="44450"/>
                  </a:cubicBezTo>
                  <a:cubicBezTo>
                    <a:pt x="13970" y="41910"/>
                    <a:pt x="15240" y="39370"/>
                    <a:pt x="16510" y="38100"/>
                  </a:cubicBezTo>
                  <a:cubicBezTo>
                    <a:pt x="38100" y="35560"/>
                    <a:pt x="62251" y="30480"/>
                    <a:pt x="98503" y="29210"/>
                  </a:cubicBezTo>
                  <a:cubicBezTo>
                    <a:pt x="159678" y="25400"/>
                    <a:pt x="220853" y="22860"/>
                    <a:pt x="284293" y="20320"/>
                  </a:cubicBezTo>
                  <a:cubicBezTo>
                    <a:pt x="327342" y="17780"/>
                    <a:pt x="370391" y="16510"/>
                    <a:pt x="411174" y="13970"/>
                  </a:cubicBezTo>
                  <a:cubicBezTo>
                    <a:pt x="451957" y="11430"/>
                    <a:pt x="495006" y="8890"/>
                    <a:pt x="535789" y="8890"/>
                  </a:cubicBezTo>
                  <a:cubicBezTo>
                    <a:pt x="581104" y="7620"/>
                    <a:pt x="626419" y="10160"/>
                    <a:pt x="671733" y="8890"/>
                  </a:cubicBezTo>
                  <a:cubicBezTo>
                    <a:pt x="728377" y="8890"/>
                    <a:pt x="1754754" y="6350"/>
                    <a:pt x="1811397" y="5080"/>
                  </a:cubicBezTo>
                  <a:cubicBezTo>
                    <a:pt x="1865775" y="3810"/>
                    <a:pt x="1920153" y="2540"/>
                    <a:pt x="1976796" y="2540"/>
                  </a:cubicBezTo>
                  <a:cubicBezTo>
                    <a:pt x="2069691" y="1270"/>
                    <a:pt x="2160320" y="0"/>
                    <a:pt x="2253216" y="0"/>
                  </a:cubicBezTo>
                  <a:cubicBezTo>
                    <a:pt x="2291733" y="0"/>
                    <a:pt x="2332516" y="2540"/>
                    <a:pt x="2371034" y="2540"/>
                  </a:cubicBezTo>
                  <a:cubicBezTo>
                    <a:pt x="2477523" y="3810"/>
                    <a:pt x="2586278" y="5080"/>
                    <a:pt x="2692768" y="7620"/>
                  </a:cubicBezTo>
                  <a:cubicBezTo>
                    <a:pt x="2749411" y="8890"/>
                    <a:pt x="2806054" y="12700"/>
                    <a:pt x="2862698" y="16510"/>
                  </a:cubicBezTo>
                  <a:cubicBezTo>
                    <a:pt x="2876292" y="16510"/>
                    <a:pt x="2889887" y="16510"/>
                    <a:pt x="2901215" y="16510"/>
                  </a:cubicBezTo>
                  <a:cubicBezTo>
                    <a:pt x="2916718" y="17780"/>
                    <a:pt x="2925608" y="20320"/>
                    <a:pt x="2935768" y="21590"/>
                  </a:cubicBezTo>
                  <a:close/>
                  <a:moveTo>
                    <a:pt x="2945928" y="2861563"/>
                  </a:moveTo>
                  <a:cubicBezTo>
                    <a:pt x="2947198" y="2845053"/>
                    <a:pt x="2948468" y="2832353"/>
                    <a:pt x="2948468" y="2819653"/>
                  </a:cubicBezTo>
                  <a:cubicBezTo>
                    <a:pt x="2947198" y="2695846"/>
                    <a:pt x="2945928" y="2579070"/>
                    <a:pt x="2945928" y="2453481"/>
                  </a:cubicBezTo>
                  <a:cubicBezTo>
                    <a:pt x="2945928" y="2396194"/>
                    <a:pt x="2948468" y="2338908"/>
                    <a:pt x="2947198" y="2281622"/>
                  </a:cubicBezTo>
                  <a:cubicBezTo>
                    <a:pt x="2947198" y="2228742"/>
                    <a:pt x="2945928" y="2173659"/>
                    <a:pt x="2944658" y="2120779"/>
                  </a:cubicBezTo>
                  <a:cubicBezTo>
                    <a:pt x="2939578" y="2039256"/>
                    <a:pt x="2928148" y="351512"/>
                    <a:pt x="2928148" y="269989"/>
                  </a:cubicBezTo>
                  <a:cubicBezTo>
                    <a:pt x="2925608" y="201686"/>
                    <a:pt x="2923068" y="131180"/>
                    <a:pt x="2920528" y="63500"/>
                  </a:cubicBezTo>
                  <a:cubicBezTo>
                    <a:pt x="2919258" y="44450"/>
                    <a:pt x="2917988" y="43180"/>
                    <a:pt x="2894418" y="41910"/>
                  </a:cubicBezTo>
                  <a:cubicBezTo>
                    <a:pt x="2887621" y="41910"/>
                    <a:pt x="2883089" y="41910"/>
                    <a:pt x="2876292" y="40640"/>
                  </a:cubicBezTo>
                  <a:cubicBezTo>
                    <a:pt x="2819649" y="36830"/>
                    <a:pt x="2760740" y="31750"/>
                    <a:pt x="2704097" y="30480"/>
                  </a:cubicBezTo>
                  <a:cubicBezTo>
                    <a:pt x="2565887" y="26670"/>
                    <a:pt x="2425411" y="25400"/>
                    <a:pt x="2287201" y="22860"/>
                  </a:cubicBezTo>
                  <a:cubicBezTo>
                    <a:pt x="2266810" y="22860"/>
                    <a:pt x="2244153" y="22860"/>
                    <a:pt x="2223761" y="22860"/>
                  </a:cubicBezTo>
                  <a:cubicBezTo>
                    <a:pt x="2189775" y="22860"/>
                    <a:pt x="2155789" y="22860"/>
                    <a:pt x="2124069" y="22860"/>
                  </a:cubicBezTo>
                  <a:cubicBezTo>
                    <a:pt x="2051565" y="22860"/>
                    <a:pt x="1979062" y="22860"/>
                    <a:pt x="1908824" y="24130"/>
                  </a:cubicBezTo>
                  <a:cubicBezTo>
                    <a:pt x="1847649" y="25400"/>
                    <a:pt x="816740" y="29210"/>
                    <a:pt x="755566" y="29210"/>
                  </a:cubicBezTo>
                  <a:cubicBezTo>
                    <a:pt x="655873" y="29210"/>
                    <a:pt x="556181" y="26670"/>
                    <a:pt x="456489" y="33020"/>
                  </a:cubicBezTo>
                  <a:cubicBezTo>
                    <a:pt x="404377" y="36830"/>
                    <a:pt x="354531" y="36830"/>
                    <a:pt x="304685" y="38100"/>
                  </a:cubicBezTo>
                  <a:cubicBezTo>
                    <a:pt x="218587" y="41910"/>
                    <a:pt x="132489" y="45720"/>
                    <a:pt x="49530" y="50800"/>
                  </a:cubicBezTo>
                  <a:cubicBezTo>
                    <a:pt x="36830" y="50800"/>
                    <a:pt x="34290" y="53340"/>
                    <a:pt x="33020" y="71690"/>
                  </a:cubicBezTo>
                  <a:cubicBezTo>
                    <a:pt x="31750" y="111350"/>
                    <a:pt x="31750" y="151010"/>
                    <a:pt x="30480" y="190669"/>
                  </a:cubicBezTo>
                  <a:cubicBezTo>
                    <a:pt x="29210" y="256769"/>
                    <a:pt x="26670" y="320665"/>
                    <a:pt x="25400" y="386765"/>
                  </a:cubicBezTo>
                  <a:cubicBezTo>
                    <a:pt x="20320" y="457271"/>
                    <a:pt x="26670" y="2180269"/>
                    <a:pt x="29210" y="2250775"/>
                  </a:cubicBezTo>
                  <a:cubicBezTo>
                    <a:pt x="29210" y="2325688"/>
                    <a:pt x="29210" y="2402804"/>
                    <a:pt x="30480" y="2477717"/>
                  </a:cubicBezTo>
                  <a:cubicBezTo>
                    <a:pt x="30480" y="2532800"/>
                    <a:pt x="33020" y="2587883"/>
                    <a:pt x="33020" y="2642966"/>
                  </a:cubicBezTo>
                  <a:cubicBezTo>
                    <a:pt x="33020" y="2702456"/>
                    <a:pt x="33020" y="2761946"/>
                    <a:pt x="31750" y="2819653"/>
                  </a:cubicBezTo>
                  <a:cubicBezTo>
                    <a:pt x="31750" y="2823463"/>
                    <a:pt x="31750" y="2826003"/>
                    <a:pt x="31750" y="2829813"/>
                  </a:cubicBezTo>
                  <a:cubicBezTo>
                    <a:pt x="31750" y="2839973"/>
                    <a:pt x="35560" y="2843783"/>
                    <a:pt x="44450" y="2843783"/>
                  </a:cubicBezTo>
                  <a:cubicBezTo>
                    <a:pt x="66783" y="2843783"/>
                    <a:pt x="98503" y="2845053"/>
                    <a:pt x="127957" y="2845053"/>
                  </a:cubicBezTo>
                  <a:cubicBezTo>
                    <a:pt x="171006" y="2845053"/>
                    <a:pt x="216321" y="2842513"/>
                    <a:pt x="259370" y="2845053"/>
                  </a:cubicBezTo>
                  <a:cubicBezTo>
                    <a:pt x="329608" y="2848863"/>
                    <a:pt x="399845" y="2851403"/>
                    <a:pt x="470083" y="2850133"/>
                  </a:cubicBezTo>
                  <a:cubicBezTo>
                    <a:pt x="515398" y="2848863"/>
                    <a:pt x="558447" y="2851403"/>
                    <a:pt x="603762" y="2851403"/>
                  </a:cubicBezTo>
                  <a:cubicBezTo>
                    <a:pt x="669468" y="2851403"/>
                    <a:pt x="735174" y="2850133"/>
                    <a:pt x="800880" y="2851403"/>
                  </a:cubicBezTo>
                  <a:cubicBezTo>
                    <a:pt x="898307" y="2852673"/>
                    <a:pt x="1967733" y="2842513"/>
                    <a:pt x="2067425" y="2845053"/>
                  </a:cubicBezTo>
                  <a:cubicBezTo>
                    <a:pt x="2110474" y="2846323"/>
                    <a:pt x="2153523" y="2847593"/>
                    <a:pt x="2194306" y="2847593"/>
                  </a:cubicBezTo>
                  <a:cubicBezTo>
                    <a:pt x="2269076" y="2850133"/>
                    <a:pt x="2341579" y="2846323"/>
                    <a:pt x="2416348" y="2850133"/>
                  </a:cubicBezTo>
                  <a:cubicBezTo>
                    <a:pt x="2477523" y="2852673"/>
                    <a:pt x="2538698" y="2852673"/>
                    <a:pt x="2599873" y="2855213"/>
                  </a:cubicBezTo>
                  <a:cubicBezTo>
                    <a:pt x="2690502" y="2859023"/>
                    <a:pt x="2781131" y="2861563"/>
                    <a:pt x="2871761" y="2862833"/>
                  </a:cubicBezTo>
                  <a:cubicBezTo>
                    <a:pt x="2905747" y="2862833"/>
                    <a:pt x="2925608" y="2861563"/>
                    <a:pt x="2945928" y="2861563"/>
                  </a:cubicBezTo>
                  <a:close/>
                </a:path>
              </a:pathLst>
            </a:custGeom>
            <a:solidFill>
              <a:srgbClr val="F47279"/>
            </a:solidFill>
          </p:spPr>
        </p:sp>
      </p:grpSp>
      <p:sp>
        <p:nvSpPr>
          <p:cNvPr name="TextBox 5" id="5"/>
          <p:cNvSpPr txBox="true"/>
          <p:nvPr/>
        </p:nvSpPr>
        <p:spPr>
          <a:xfrm rot="0">
            <a:off x="4043925" y="1221745"/>
            <a:ext cx="3537291" cy="825695"/>
          </a:xfrm>
          <a:prstGeom prst="rect">
            <a:avLst/>
          </a:prstGeom>
        </p:spPr>
        <p:txBody>
          <a:bodyPr anchor="t" rtlCol="false" tIns="0" lIns="0" bIns="0" rIns="0">
            <a:spAutoFit/>
          </a:bodyPr>
          <a:lstStyle/>
          <a:p>
            <a:pPr>
              <a:lnSpc>
                <a:spcPts val="3080"/>
              </a:lnSpc>
            </a:pPr>
            <a:r>
              <a:rPr lang="en-US" sz="2567">
                <a:solidFill>
                  <a:srgbClr val="FFFFFF"/>
                </a:solidFill>
                <a:latin typeface="Gaegu Bold Bold"/>
              </a:rPr>
              <a:t>PERENCANAAN SUMBER DAYA MANUSIA</a:t>
            </a:r>
          </a:p>
        </p:txBody>
      </p:sp>
      <p:sp>
        <p:nvSpPr>
          <p:cNvPr name="TextBox 6" id="6"/>
          <p:cNvSpPr txBox="true"/>
          <p:nvPr/>
        </p:nvSpPr>
        <p:spPr>
          <a:xfrm rot="0">
            <a:off x="4043925" y="2538940"/>
            <a:ext cx="3537291" cy="2977515"/>
          </a:xfrm>
          <a:prstGeom prst="rect">
            <a:avLst/>
          </a:prstGeom>
        </p:spPr>
        <p:txBody>
          <a:bodyPr anchor="t" rtlCol="false" tIns="0" lIns="0" bIns="0" rIns="0">
            <a:spAutoFit/>
          </a:bodyPr>
          <a:lstStyle/>
          <a:p>
            <a:pPr algn="just">
              <a:lnSpc>
                <a:spcPts val="3359"/>
              </a:lnSpc>
            </a:pPr>
            <a:r>
              <a:rPr lang="en-US" spc="-96" sz="2400">
                <a:solidFill>
                  <a:srgbClr val="FFFFFF"/>
                </a:solidFill>
                <a:latin typeface="Gaegu Light"/>
              </a:rPr>
              <a:t>Perencanaan sumber daya manusia (human resource planning) adalah perkiraan kebutuhan akan sumber daya manusia dan penyesuaian individu dengan lowongan kerja yang di harapkan.</a:t>
            </a:r>
          </a:p>
        </p:txBody>
      </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93" t="0" r="44370" b="49655"/>
          <a:stretch>
            <a:fillRect/>
          </a:stretch>
        </p:blipFill>
        <p:spPr>
          <a:xfrm flipH="false" flipV="false" rot="0">
            <a:off x="4043925" y="2318423"/>
            <a:ext cx="3064574" cy="132043"/>
          </a:xfrm>
          <a:prstGeom prst="rect">
            <a:avLst/>
          </a:prstGeom>
        </p:spPr>
      </p:pic>
      <p:grpSp>
        <p:nvGrpSpPr>
          <p:cNvPr name="Group 8" id="8"/>
          <p:cNvGrpSpPr/>
          <p:nvPr/>
        </p:nvGrpSpPr>
        <p:grpSpPr>
          <a:xfrm rot="-10800000">
            <a:off x="9604277" y="1028700"/>
            <a:ext cx="5020229" cy="7165474"/>
            <a:chOff x="0" y="0"/>
            <a:chExt cx="2963708" cy="4230160"/>
          </a:xfrm>
        </p:grpSpPr>
        <p:sp>
          <p:nvSpPr>
            <p:cNvPr name="Freeform 9" id="9"/>
            <p:cNvSpPr/>
            <p:nvPr/>
          </p:nvSpPr>
          <p:spPr>
            <a:xfrm>
              <a:off x="10160" y="16510"/>
              <a:ext cx="2940848" cy="4202220"/>
            </a:xfrm>
            <a:custGeom>
              <a:avLst/>
              <a:gdLst/>
              <a:ahLst/>
              <a:cxnLst/>
              <a:rect r="r" b="b" t="t" l="l"/>
              <a:pathLst>
                <a:path h="4202220" w="2940848">
                  <a:moveTo>
                    <a:pt x="2940848" y="4202220"/>
                  </a:moveTo>
                  <a:lnTo>
                    <a:pt x="0" y="4194600"/>
                  </a:lnTo>
                  <a:lnTo>
                    <a:pt x="0" y="1470667"/>
                  </a:lnTo>
                  <a:lnTo>
                    <a:pt x="17780" y="19050"/>
                  </a:lnTo>
                  <a:lnTo>
                    <a:pt x="1464365" y="0"/>
                  </a:lnTo>
                  <a:lnTo>
                    <a:pt x="2921798" y="5080"/>
                  </a:lnTo>
                  <a:close/>
                </a:path>
              </a:pathLst>
            </a:custGeom>
            <a:solidFill>
              <a:srgbClr val="082A44"/>
            </a:solidFill>
          </p:spPr>
        </p:sp>
        <p:sp>
          <p:nvSpPr>
            <p:cNvPr name="Freeform 10" id="10"/>
            <p:cNvSpPr/>
            <p:nvPr/>
          </p:nvSpPr>
          <p:spPr>
            <a:xfrm>
              <a:off x="-3810" y="0"/>
              <a:ext cx="2970058" cy="4228890"/>
            </a:xfrm>
            <a:custGeom>
              <a:avLst/>
              <a:gdLst/>
              <a:ahLst/>
              <a:cxnLst/>
              <a:rect r="r" b="b" t="t" l="l"/>
              <a:pathLst>
                <a:path h="4228890" w="2970058">
                  <a:moveTo>
                    <a:pt x="2935768" y="21590"/>
                  </a:moveTo>
                  <a:cubicBezTo>
                    <a:pt x="2937038" y="34290"/>
                    <a:pt x="2937038" y="44450"/>
                    <a:pt x="2938308" y="54610"/>
                  </a:cubicBezTo>
                  <a:cubicBezTo>
                    <a:pt x="2940848" y="127825"/>
                    <a:pt x="2942118" y="219761"/>
                    <a:pt x="2944658" y="308415"/>
                  </a:cubicBezTo>
                  <a:cubicBezTo>
                    <a:pt x="2944658" y="436470"/>
                    <a:pt x="2957358" y="2961450"/>
                    <a:pt x="2963708" y="3089504"/>
                  </a:cubicBezTo>
                  <a:cubicBezTo>
                    <a:pt x="2970058" y="3283228"/>
                    <a:pt x="2966248" y="3480236"/>
                    <a:pt x="2966248" y="3673960"/>
                  </a:cubicBezTo>
                  <a:cubicBezTo>
                    <a:pt x="2966248" y="3844700"/>
                    <a:pt x="2967518" y="4002306"/>
                    <a:pt x="2968788" y="4167930"/>
                  </a:cubicBezTo>
                  <a:cubicBezTo>
                    <a:pt x="2968788" y="4189520"/>
                    <a:pt x="2968788" y="4203490"/>
                    <a:pt x="2968788" y="4227620"/>
                  </a:cubicBezTo>
                  <a:cubicBezTo>
                    <a:pt x="2945928" y="4227620"/>
                    <a:pt x="2925608" y="4228890"/>
                    <a:pt x="2901215" y="4227620"/>
                  </a:cubicBezTo>
                  <a:cubicBezTo>
                    <a:pt x="2753943" y="4222540"/>
                    <a:pt x="2604404" y="4228890"/>
                    <a:pt x="2457131" y="4223810"/>
                  </a:cubicBezTo>
                  <a:cubicBezTo>
                    <a:pt x="2368768" y="4220000"/>
                    <a:pt x="2282670" y="4222540"/>
                    <a:pt x="2194306" y="4220000"/>
                  </a:cubicBezTo>
                  <a:cubicBezTo>
                    <a:pt x="2153523" y="4218730"/>
                    <a:pt x="2112740" y="4217460"/>
                    <a:pt x="2071957" y="4216190"/>
                  </a:cubicBezTo>
                  <a:cubicBezTo>
                    <a:pt x="2047034" y="4216190"/>
                    <a:pt x="2024376" y="4217460"/>
                    <a:pt x="1999453" y="4217460"/>
                  </a:cubicBezTo>
                  <a:cubicBezTo>
                    <a:pt x="1936013" y="4216190"/>
                    <a:pt x="1761551" y="4217460"/>
                    <a:pt x="1698111" y="4216190"/>
                  </a:cubicBezTo>
                  <a:cubicBezTo>
                    <a:pt x="1652796" y="4214920"/>
                    <a:pt x="746503" y="4223810"/>
                    <a:pt x="701188" y="4222540"/>
                  </a:cubicBezTo>
                  <a:cubicBezTo>
                    <a:pt x="689859" y="4222540"/>
                    <a:pt x="676265" y="4223810"/>
                    <a:pt x="664936" y="4223810"/>
                  </a:cubicBezTo>
                  <a:cubicBezTo>
                    <a:pt x="637747" y="4223810"/>
                    <a:pt x="612824" y="4225080"/>
                    <a:pt x="585636" y="4225080"/>
                  </a:cubicBezTo>
                  <a:cubicBezTo>
                    <a:pt x="517664" y="4225080"/>
                    <a:pt x="451957" y="4223810"/>
                    <a:pt x="383985" y="4222540"/>
                  </a:cubicBezTo>
                  <a:cubicBezTo>
                    <a:pt x="343202" y="4221270"/>
                    <a:pt x="302419" y="4220000"/>
                    <a:pt x="263901" y="4218730"/>
                  </a:cubicBezTo>
                  <a:cubicBezTo>
                    <a:pt x="191398" y="4217460"/>
                    <a:pt x="118894" y="4216190"/>
                    <a:pt x="48260" y="4216190"/>
                  </a:cubicBezTo>
                  <a:cubicBezTo>
                    <a:pt x="38100" y="4216190"/>
                    <a:pt x="29210" y="4216190"/>
                    <a:pt x="19050" y="4214920"/>
                  </a:cubicBezTo>
                  <a:cubicBezTo>
                    <a:pt x="10160" y="4213650"/>
                    <a:pt x="5080" y="4207300"/>
                    <a:pt x="7620" y="4198410"/>
                  </a:cubicBezTo>
                  <a:cubicBezTo>
                    <a:pt x="16510" y="4166479"/>
                    <a:pt x="12700" y="4084392"/>
                    <a:pt x="11430" y="3999023"/>
                  </a:cubicBezTo>
                  <a:cubicBezTo>
                    <a:pt x="10160" y="3824999"/>
                    <a:pt x="6350" y="3654259"/>
                    <a:pt x="7620" y="3480236"/>
                  </a:cubicBezTo>
                  <a:cubicBezTo>
                    <a:pt x="5080" y="3263528"/>
                    <a:pt x="0" y="580942"/>
                    <a:pt x="7620" y="360950"/>
                  </a:cubicBezTo>
                  <a:cubicBezTo>
                    <a:pt x="8890" y="318265"/>
                    <a:pt x="7620" y="272297"/>
                    <a:pt x="8890" y="229612"/>
                  </a:cubicBezTo>
                  <a:cubicBezTo>
                    <a:pt x="10160" y="160659"/>
                    <a:pt x="12700" y="85140"/>
                    <a:pt x="13970" y="44450"/>
                  </a:cubicBezTo>
                  <a:cubicBezTo>
                    <a:pt x="13970" y="41910"/>
                    <a:pt x="15240" y="39370"/>
                    <a:pt x="16510" y="38100"/>
                  </a:cubicBezTo>
                  <a:cubicBezTo>
                    <a:pt x="38100" y="35560"/>
                    <a:pt x="62251" y="30480"/>
                    <a:pt x="98503" y="29210"/>
                  </a:cubicBezTo>
                  <a:cubicBezTo>
                    <a:pt x="159678" y="25400"/>
                    <a:pt x="220853" y="22860"/>
                    <a:pt x="284293" y="20320"/>
                  </a:cubicBezTo>
                  <a:cubicBezTo>
                    <a:pt x="327342" y="17780"/>
                    <a:pt x="370391" y="16510"/>
                    <a:pt x="411174" y="13970"/>
                  </a:cubicBezTo>
                  <a:cubicBezTo>
                    <a:pt x="451957" y="11430"/>
                    <a:pt x="495006" y="8890"/>
                    <a:pt x="535789" y="8890"/>
                  </a:cubicBezTo>
                  <a:cubicBezTo>
                    <a:pt x="581104" y="7620"/>
                    <a:pt x="626419" y="10160"/>
                    <a:pt x="671733" y="8890"/>
                  </a:cubicBezTo>
                  <a:cubicBezTo>
                    <a:pt x="728377" y="8890"/>
                    <a:pt x="1754754" y="6350"/>
                    <a:pt x="1811397" y="5080"/>
                  </a:cubicBezTo>
                  <a:cubicBezTo>
                    <a:pt x="1865775" y="3810"/>
                    <a:pt x="1920153" y="2540"/>
                    <a:pt x="1976796" y="2540"/>
                  </a:cubicBezTo>
                  <a:cubicBezTo>
                    <a:pt x="2069691" y="1270"/>
                    <a:pt x="2160320" y="0"/>
                    <a:pt x="2253216" y="0"/>
                  </a:cubicBezTo>
                  <a:cubicBezTo>
                    <a:pt x="2291733" y="0"/>
                    <a:pt x="2332516" y="2540"/>
                    <a:pt x="2371034" y="2540"/>
                  </a:cubicBezTo>
                  <a:cubicBezTo>
                    <a:pt x="2477523" y="3810"/>
                    <a:pt x="2586278" y="5080"/>
                    <a:pt x="2692768" y="7620"/>
                  </a:cubicBezTo>
                  <a:cubicBezTo>
                    <a:pt x="2749411" y="8890"/>
                    <a:pt x="2806054" y="12700"/>
                    <a:pt x="2862698" y="16510"/>
                  </a:cubicBezTo>
                  <a:cubicBezTo>
                    <a:pt x="2876292" y="16510"/>
                    <a:pt x="2889887" y="16510"/>
                    <a:pt x="2901215" y="16510"/>
                  </a:cubicBezTo>
                  <a:cubicBezTo>
                    <a:pt x="2916718" y="17780"/>
                    <a:pt x="2925608" y="20320"/>
                    <a:pt x="2935768" y="21590"/>
                  </a:cubicBezTo>
                  <a:close/>
                  <a:moveTo>
                    <a:pt x="2945928" y="4211110"/>
                  </a:moveTo>
                  <a:cubicBezTo>
                    <a:pt x="2947198" y="4194600"/>
                    <a:pt x="2948468" y="4181900"/>
                    <a:pt x="2948468" y="4169200"/>
                  </a:cubicBezTo>
                  <a:cubicBezTo>
                    <a:pt x="2947198" y="3985889"/>
                    <a:pt x="2945928" y="3811865"/>
                    <a:pt x="2945928" y="3624708"/>
                  </a:cubicBezTo>
                  <a:cubicBezTo>
                    <a:pt x="2945928" y="3539338"/>
                    <a:pt x="2948468" y="3453968"/>
                    <a:pt x="2947198" y="3368598"/>
                  </a:cubicBezTo>
                  <a:cubicBezTo>
                    <a:pt x="2947198" y="3289795"/>
                    <a:pt x="2945928" y="3207709"/>
                    <a:pt x="2944658" y="3128906"/>
                  </a:cubicBezTo>
                  <a:cubicBezTo>
                    <a:pt x="2939578" y="3007418"/>
                    <a:pt x="2928148" y="492288"/>
                    <a:pt x="2928148" y="370800"/>
                  </a:cubicBezTo>
                  <a:cubicBezTo>
                    <a:pt x="2925608" y="269013"/>
                    <a:pt x="2923068" y="163943"/>
                    <a:pt x="2920528" y="63500"/>
                  </a:cubicBezTo>
                  <a:cubicBezTo>
                    <a:pt x="2919258" y="44450"/>
                    <a:pt x="2917988" y="43180"/>
                    <a:pt x="2894418" y="41910"/>
                  </a:cubicBezTo>
                  <a:cubicBezTo>
                    <a:pt x="2887621" y="41910"/>
                    <a:pt x="2883089" y="41910"/>
                    <a:pt x="2876292" y="40640"/>
                  </a:cubicBezTo>
                  <a:cubicBezTo>
                    <a:pt x="2819649" y="36830"/>
                    <a:pt x="2760740" y="31750"/>
                    <a:pt x="2704097" y="30480"/>
                  </a:cubicBezTo>
                  <a:cubicBezTo>
                    <a:pt x="2565887" y="26670"/>
                    <a:pt x="2425411" y="25400"/>
                    <a:pt x="2287201" y="22860"/>
                  </a:cubicBezTo>
                  <a:cubicBezTo>
                    <a:pt x="2266810" y="22860"/>
                    <a:pt x="2244153" y="22860"/>
                    <a:pt x="2223761" y="22860"/>
                  </a:cubicBezTo>
                  <a:cubicBezTo>
                    <a:pt x="2189775" y="22860"/>
                    <a:pt x="2155789" y="22860"/>
                    <a:pt x="2124069" y="22860"/>
                  </a:cubicBezTo>
                  <a:cubicBezTo>
                    <a:pt x="2051565" y="22860"/>
                    <a:pt x="1979062" y="22860"/>
                    <a:pt x="1908824" y="24130"/>
                  </a:cubicBezTo>
                  <a:cubicBezTo>
                    <a:pt x="1847649" y="25400"/>
                    <a:pt x="816740" y="29210"/>
                    <a:pt x="755566" y="29210"/>
                  </a:cubicBezTo>
                  <a:cubicBezTo>
                    <a:pt x="655873" y="29210"/>
                    <a:pt x="556181" y="26670"/>
                    <a:pt x="456489" y="33020"/>
                  </a:cubicBezTo>
                  <a:cubicBezTo>
                    <a:pt x="404377" y="36830"/>
                    <a:pt x="354531" y="36830"/>
                    <a:pt x="304685" y="38100"/>
                  </a:cubicBezTo>
                  <a:cubicBezTo>
                    <a:pt x="218587" y="41910"/>
                    <a:pt x="132489" y="45720"/>
                    <a:pt x="49530" y="50800"/>
                  </a:cubicBezTo>
                  <a:cubicBezTo>
                    <a:pt x="36830" y="50800"/>
                    <a:pt x="34290" y="53340"/>
                    <a:pt x="33020" y="75289"/>
                  </a:cubicBezTo>
                  <a:cubicBezTo>
                    <a:pt x="31750" y="134391"/>
                    <a:pt x="31750" y="193494"/>
                    <a:pt x="30480" y="252596"/>
                  </a:cubicBezTo>
                  <a:cubicBezTo>
                    <a:pt x="29210" y="351100"/>
                    <a:pt x="26670" y="446320"/>
                    <a:pt x="25400" y="544824"/>
                  </a:cubicBezTo>
                  <a:cubicBezTo>
                    <a:pt x="20320" y="649895"/>
                    <a:pt x="26670" y="3217559"/>
                    <a:pt x="29210" y="3322630"/>
                  </a:cubicBezTo>
                  <a:cubicBezTo>
                    <a:pt x="29210" y="3434268"/>
                    <a:pt x="29210" y="3549189"/>
                    <a:pt x="30480" y="3660826"/>
                  </a:cubicBezTo>
                  <a:cubicBezTo>
                    <a:pt x="30480" y="3742913"/>
                    <a:pt x="33020" y="3824999"/>
                    <a:pt x="33020" y="3907086"/>
                  </a:cubicBezTo>
                  <a:cubicBezTo>
                    <a:pt x="33020" y="3995739"/>
                    <a:pt x="33020" y="4084393"/>
                    <a:pt x="31750" y="4169200"/>
                  </a:cubicBezTo>
                  <a:cubicBezTo>
                    <a:pt x="31750" y="4173010"/>
                    <a:pt x="31750" y="4175550"/>
                    <a:pt x="31750" y="4179360"/>
                  </a:cubicBezTo>
                  <a:cubicBezTo>
                    <a:pt x="31750" y="4189520"/>
                    <a:pt x="35560" y="4193330"/>
                    <a:pt x="44450" y="4193330"/>
                  </a:cubicBezTo>
                  <a:cubicBezTo>
                    <a:pt x="66783" y="4193330"/>
                    <a:pt x="98503" y="4194600"/>
                    <a:pt x="127957" y="4194600"/>
                  </a:cubicBezTo>
                  <a:cubicBezTo>
                    <a:pt x="171006" y="4194600"/>
                    <a:pt x="216321" y="4192060"/>
                    <a:pt x="259370" y="4194600"/>
                  </a:cubicBezTo>
                  <a:cubicBezTo>
                    <a:pt x="329608" y="4198410"/>
                    <a:pt x="399845" y="4200950"/>
                    <a:pt x="470083" y="4199680"/>
                  </a:cubicBezTo>
                  <a:cubicBezTo>
                    <a:pt x="515398" y="4198410"/>
                    <a:pt x="558447" y="4200950"/>
                    <a:pt x="603762" y="4200950"/>
                  </a:cubicBezTo>
                  <a:cubicBezTo>
                    <a:pt x="669468" y="4200950"/>
                    <a:pt x="735174" y="4199680"/>
                    <a:pt x="800880" y="4200950"/>
                  </a:cubicBezTo>
                  <a:cubicBezTo>
                    <a:pt x="898307" y="4202220"/>
                    <a:pt x="1967733" y="4192060"/>
                    <a:pt x="2067425" y="4194600"/>
                  </a:cubicBezTo>
                  <a:cubicBezTo>
                    <a:pt x="2110474" y="4195870"/>
                    <a:pt x="2153523" y="4197140"/>
                    <a:pt x="2194306" y="4197140"/>
                  </a:cubicBezTo>
                  <a:cubicBezTo>
                    <a:pt x="2269076" y="4199680"/>
                    <a:pt x="2341579" y="4195870"/>
                    <a:pt x="2416348" y="4199680"/>
                  </a:cubicBezTo>
                  <a:cubicBezTo>
                    <a:pt x="2477523" y="4202220"/>
                    <a:pt x="2538698" y="4202220"/>
                    <a:pt x="2599873" y="4204760"/>
                  </a:cubicBezTo>
                  <a:cubicBezTo>
                    <a:pt x="2690502" y="4208570"/>
                    <a:pt x="2781131" y="4211110"/>
                    <a:pt x="2871761" y="4212380"/>
                  </a:cubicBezTo>
                  <a:cubicBezTo>
                    <a:pt x="2905747" y="4212380"/>
                    <a:pt x="2925608" y="4211110"/>
                    <a:pt x="2945928" y="4211110"/>
                  </a:cubicBezTo>
                  <a:close/>
                </a:path>
              </a:pathLst>
            </a:custGeom>
            <a:solidFill>
              <a:srgbClr val="84C6DB"/>
            </a:solidFill>
          </p:spPr>
        </p:sp>
      </p:grpSp>
      <p:sp>
        <p:nvSpPr>
          <p:cNvPr name="TextBox 11" id="11"/>
          <p:cNvSpPr txBox="true"/>
          <p:nvPr/>
        </p:nvSpPr>
        <p:spPr>
          <a:xfrm rot="0">
            <a:off x="10345746" y="1162982"/>
            <a:ext cx="3537291" cy="476250"/>
          </a:xfrm>
          <a:prstGeom prst="rect">
            <a:avLst/>
          </a:prstGeom>
        </p:spPr>
        <p:txBody>
          <a:bodyPr anchor="t" rtlCol="false" tIns="0" lIns="0" bIns="0" rIns="0">
            <a:spAutoFit/>
          </a:bodyPr>
          <a:lstStyle/>
          <a:p>
            <a:pPr algn="ctr">
              <a:lnSpc>
                <a:spcPts val="3290"/>
              </a:lnSpc>
            </a:pPr>
            <a:r>
              <a:rPr lang="en-US" sz="2741">
                <a:solidFill>
                  <a:srgbClr val="FFFFFF"/>
                </a:solidFill>
                <a:latin typeface="Gaegu Bold Bold"/>
              </a:rPr>
              <a:t>PEREKRUTAN</a:t>
            </a:r>
          </a:p>
        </p:txBody>
      </p:sp>
      <p:sp>
        <p:nvSpPr>
          <p:cNvPr name="TextBox 12" id="12"/>
          <p:cNvSpPr txBox="true"/>
          <p:nvPr/>
        </p:nvSpPr>
        <p:spPr>
          <a:xfrm rot="0">
            <a:off x="9726621" y="2392959"/>
            <a:ext cx="4775541" cy="5492115"/>
          </a:xfrm>
          <a:prstGeom prst="rect">
            <a:avLst/>
          </a:prstGeom>
        </p:spPr>
        <p:txBody>
          <a:bodyPr anchor="t" rtlCol="false" tIns="0" lIns="0" bIns="0" rIns="0">
            <a:spAutoFit/>
          </a:bodyPr>
          <a:lstStyle/>
          <a:p>
            <a:pPr algn="just">
              <a:lnSpc>
                <a:spcPts val="3359"/>
              </a:lnSpc>
            </a:pPr>
            <a:r>
              <a:rPr lang="en-US" spc="-96" sz="2400">
                <a:solidFill>
                  <a:srgbClr val="FFFFFF"/>
                </a:solidFill>
                <a:latin typeface="Gaegu Light"/>
              </a:rPr>
              <a:t>Perekrutan (recruting) diartikan sebagai“aktivitas atau praktik yang menentukan karakteristik pelamar kerja yang menjadi objek diterapkannya prosedur seleksi.”Kini perekrutan terkadang diartikan sebagai perolehan keahlian untuk mencerminkan pentingnya faktor manusia dalam kesuksesan organisasi. Bahkan ketika angka pengangguran tinggi, perusahaan sering kali kesulitan menemukan orang – orang yang memiliki keterampilan yang dibutuhkan oleh perusahaan.</a:t>
            </a:r>
          </a:p>
        </p:txBody>
      </p:sp>
      <p:pic>
        <p:nvPicPr>
          <p:cNvPr name="Picture 13" id="1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93" t="0" r="44370" b="49655"/>
          <a:stretch>
            <a:fillRect/>
          </a:stretch>
        </p:blipFill>
        <p:spPr>
          <a:xfrm flipH="false" flipV="false" rot="0">
            <a:off x="10582105" y="1663167"/>
            <a:ext cx="3064574" cy="132043"/>
          </a:xfrm>
          <a:prstGeom prst="rect">
            <a:avLst/>
          </a:prstGeom>
        </p:spPr>
      </p:pic>
      <p:pic>
        <p:nvPicPr>
          <p:cNvPr name="Picture 14" id="1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true" flipV="false" rot="3978358">
            <a:off x="2988308" y="5481156"/>
            <a:ext cx="628297" cy="1079886"/>
          </a:xfrm>
          <a:prstGeom prst="rect">
            <a:avLst/>
          </a:prstGeom>
        </p:spPr>
      </p:pic>
      <p:pic>
        <p:nvPicPr>
          <p:cNvPr name="Picture 15" id="1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987158">
            <a:off x="9131113" y="8005805"/>
            <a:ext cx="946329" cy="648666"/>
          </a:xfrm>
          <a:prstGeom prst="rect">
            <a:avLst/>
          </a:prstGeom>
        </p:spPr>
      </p:pic>
      <p:pic>
        <p:nvPicPr>
          <p:cNvPr name="Picture 16" id="16"/>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8328514">
            <a:off x="14138727" y="1188870"/>
            <a:ext cx="971559" cy="948595"/>
          </a:xfrm>
          <a:prstGeom prst="rect">
            <a:avLst/>
          </a:prstGeom>
        </p:spPr>
      </p:pic>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082A44"/>
        </a:solidFill>
      </p:bgPr>
    </p:bg>
    <p:spTree>
      <p:nvGrpSpPr>
        <p:cNvPr id="1" name=""/>
        <p:cNvGrpSpPr/>
        <p:nvPr/>
      </p:nvGrpSpPr>
      <p:grpSpPr>
        <a:xfrm>
          <a:off x="0" y="0"/>
          <a:ext cx="0" cy="0"/>
          <a:chOff x="0" y="0"/>
          <a:chExt cx="0" cy="0"/>
        </a:xfrm>
      </p:grpSpPr>
      <p:sp>
        <p:nvSpPr>
          <p:cNvPr name="TextBox 2" id="2"/>
          <p:cNvSpPr txBox="true"/>
          <p:nvPr/>
        </p:nvSpPr>
        <p:spPr>
          <a:xfrm rot="0">
            <a:off x="3047286" y="876300"/>
            <a:ext cx="12527972" cy="1123315"/>
          </a:xfrm>
          <a:prstGeom prst="rect">
            <a:avLst/>
          </a:prstGeom>
        </p:spPr>
        <p:txBody>
          <a:bodyPr anchor="t" rtlCol="false" tIns="0" lIns="0" bIns="0" rIns="0">
            <a:spAutoFit/>
          </a:bodyPr>
          <a:lstStyle/>
          <a:p>
            <a:pPr algn="ctr">
              <a:lnSpc>
                <a:spcPts val="8960"/>
              </a:lnSpc>
            </a:pPr>
            <a:r>
              <a:rPr lang="en-US" sz="6400">
                <a:solidFill>
                  <a:srgbClr val="FBE675"/>
                </a:solidFill>
                <a:latin typeface="Drukaatie Burti"/>
              </a:rPr>
              <a:t>Menilai Kebutuhan Organisasi</a:t>
            </a:r>
          </a:p>
        </p:txBody>
      </p:sp>
      <p:grpSp>
        <p:nvGrpSpPr>
          <p:cNvPr name="Group 3" id="3"/>
          <p:cNvGrpSpPr/>
          <p:nvPr/>
        </p:nvGrpSpPr>
        <p:grpSpPr>
          <a:xfrm rot="0">
            <a:off x="3510020" y="3542497"/>
            <a:ext cx="5034516" cy="3917850"/>
            <a:chOff x="0" y="0"/>
            <a:chExt cx="6712688" cy="5223800"/>
          </a:xfrm>
        </p:grpSpPr>
        <p:sp>
          <p:nvSpPr>
            <p:cNvPr name="TextBox 4" id="4"/>
            <p:cNvSpPr txBox="true"/>
            <p:nvPr/>
          </p:nvSpPr>
          <p:spPr>
            <a:xfrm rot="0">
              <a:off x="0" y="-85725"/>
              <a:ext cx="6712688" cy="822325"/>
            </a:xfrm>
            <a:prstGeom prst="rect">
              <a:avLst/>
            </a:prstGeom>
          </p:spPr>
          <p:txBody>
            <a:bodyPr anchor="t" rtlCol="false" tIns="0" lIns="0" bIns="0" rIns="0">
              <a:spAutoFit/>
            </a:bodyPr>
            <a:lstStyle/>
            <a:p>
              <a:pPr>
                <a:lnSpc>
                  <a:spcPts val="4370"/>
                </a:lnSpc>
              </a:pPr>
              <a:r>
                <a:rPr lang="en-US" sz="3641">
                  <a:solidFill>
                    <a:srgbClr val="FFFFFF"/>
                  </a:solidFill>
                  <a:latin typeface="Gaegu Bold Bold"/>
                </a:rPr>
                <a:t>ANALISIS PEKERJAAN</a:t>
              </a:r>
            </a:p>
          </p:txBody>
        </p:sp>
        <p:sp>
          <p:nvSpPr>
            <p:cNvPr name="TextBox 5" id="5"/>
            <p:cNvSpPr txBox="true"/>
            <p:nvPr/>
          </p:nvSpPr>
          <p:spPr>
            <a:xfrm rot="0">
              <a:off x="0" y="1114948"/>
              <a:ext cx="6712688" cy="4119034"/>
            </a:xfrm>
            <a:prstGeom prst="rect">
              <a:avLst/>
            </a:prstGeom>
          </p:spPr>
          <p:txBody>
            <a:bodyPr anchor="t" rtlCol="false" tIns="0" lIns="0" bIns="0" rIns="0">
              <a:spAutoFit/>
            </a:bodyPr>
            <a:lstStyle/>
            <a:p>
              <a:pPr algn="just">
                <a:lnSpc>
                  <a:spcPts val="3499"/>
                </a:lnSpc>
              </a:pPr>
              <a:r>
                <a:rPr lang="en-US" sz="2499">
                  <a:solidFill>
                    <a:srgbClr val="FFFFFF"/>
                  </a:solidFill>
                  <a:latin typeface="Gaegu Light"/>
                </a:rPr>
                <a:t>adalah proses sistematis dalam mengumpulkan dan menerjemahkan informasi tentang kewajiban, tugas, dan tanggung jawab penting yang ada pada sebuah pekerjaan, serta informasi tentang konteks di mana pekerjaan tersebut dilakukan.</a:t>
              </a:r>
            </a:p>
          </p:txBody>
        </p:sp>
      </p:grpSp>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2156462">
            <a:off x="2770348" y="3485277"/>
            <a:ext cx="553875" cy="553875"/>
          </a:xfrm>
          <a:prstGeom prst="rect">
            <a:avLst/>
          </a:prstGeom>
        </p:spPr>
      </p:pic>
      <p:grpSp>
        <p:nvGrpSpPr>
          <p:cNvPr name="Group 7" id="7"/>
          <p:cNvGrpSpPr/>
          <p:nvPr/>
        </p:nvGrpSpPr>
        <p:grpSpPr>
          <a:xfrm rot="0">
            <a:off x="3434050" y="8107013"/>
            <a:ext cx="12784370" cy="1613696"/>
            <a:chOff x="0" y="0"/>
            <a:chExt cx="17045827" cy="2151595"/>
          </a:xfrm>
        </p:grpSpPr>
        <p:sp>
          <p:nvSpPr>
            <p:cNvPr name="TextBox 8" id="8"/>
            <p:cNvSpPr txBox="true"/>
            <p:nvPr/>
          </p:nvSpPr>
          <p:spPr>
            <a:xfrm rot="0">
              <a:off x="0" y="-66675"/>
              <a:ext cx="17045827" cy="628304"/>
            </a:xfrm>
            <a:prstGeom prst="rect">
              <a:avLst/>
            </a:prstGeom>
          </p:spPr>
          <p:txBody>
            <a:bodyPr anchor="t" rtlCol="false" tIns="0" lIns="0" bIns="0" rIns="0">
              <a:spAutoFit/>
            </a:bodyPr>
            <a:lstStyle/>
            <a:p>
              <a:pPr>
                <a:lnSpc>
                  <a:spcPts val="3360"/>
                </a:lnSpc>
              </a:pPr>
              <a:r>
                <a:rPr lang="en-US" sz="2800">
                  <a:solidFill>
                    <a:srgbClr val="FFFFFF"/>
                  </a:solidFill>
                  <a:latin typeface="Gaegu Bold Bold"/>
                </a:rPr>
                <a:t>SPESIFIKASI PEKERJAAN</a:t>
              </a:r>
            </a:p>
          </p:txBody>
        </p:sp>
        <p:sp>
          <p:nvSpPr>
            <p:cNvPr name="TextBox 9" id="9"/>
            <p:cNvSpPr txBox="true"/>
            <p:nvPr/>
          </p:nvSpPr>
          <p:spPr>
            <a:xfrm rot="0">
              <a:off x="0" y="916329"/>
              <a:ext cx="17045827" cy="1245447"/>
            </a:xfrm>
            <a:prstGeom prst="rect">
              <a:avLst/>
            </a:prstGeom>
          </p:spPr>
          <p:txBody>
            <a:bodyPr anchor="t" rtlCol="false" tIns="0" lIns="0" bIns="0" rIns="0">
              <a:spAutoFit/>
            </a:bodyPr>
            <a:lstStyle/>
            <a:p>
              <a:pPr>
                <a:lnSpc>
                  <a:spcPts val="3639"/>
                </a:lnSpc>
              </a:pPr>
              <a:r>
                <a:rPr lang="en-US" sz="2599">
                  <a:solidFill>
                    <a:srgbClr val="FFFFFF"/>
                  </a:solidFill>
                  <a:latin typeface="Gaegu Light"/>
                </a:rPr>
                <a:t> yang menguraikan pengetahuan, keterampilan, pendidikan, dan keahlihan fisik, serta karakteristik lainnya yang dibutuhkan untuk melakukan pekerjaan secra memadai</a:t>
              </a:r>
            </a:p>
          </p:txBody>
        </p:sp>
      </p:grpSp>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1554432">
            <a:off x="2638371" y="7968300"/>
            <a:ext cx="553875" cy="553875"/>
          </a:xfrm>
          <a:prstGeom prst="rect">
            <a:avLst/>
          </a:prstGeom>
        </p:spPr>
      </p:pic>
      <p:grpSp>
        <p:nvGrpSpPr>
          <p:cNvPr name="Group 11" id="11"/>
          <p:cNvGrpSpPr/>
          <p:nvPr/>
        </p:nvGrpSpPr>
        <p:grpSpPr>
          <a:xfrm rot="0">
            <a:off x="10445522" y="3542497"/>
            <a:ext cx="4729419" cy="2137989"/>
            <a:chOff x="0" y="0"/>
            <a:chExt cx="6305891" cy="2850652"/>
          </a:xfrm>
        </p:grpSpPr>
        <p:sp>
          <p:nvSpPr>
            <p:cNvPr name="TextBox 12" id="12"/>
            <p:cNvSpPr txBox="true"/>
            <p:nvPr/>
          </p:nvSpPr>
          <p:spPr>
            <a:xfrm rot="0">
              <a:off x="0" y="-85725"/>
              <a:ext cx="6305891" cy="809625"/>
            </a:xfrm>
            <a:prstGeom prst="rect">
              <a:avLst/>
            </a:prstGeom>
          </p:spPr>
          <p:txBody>
            <a:bodyPr anchor="t" rtlCol="false" tIns="0" lIns="0" bIns="0" rIns="0">
              <a:spAutoFit/>
            </a:bodyPr>
            <a:lstStyle/>
            <a:p>
              <a:pPr>
                <a:lnSpc>
                  <a:spcPts val="4319"/>
                </a:lnSpc>
              </a:pPr>
              <a:r>
                <a:rPr lang="en-US" sz="3599">
                  <a:solidFill>
                    <a:srgbClr val="FFFFFF"/>
                  </a:solidFill>
                  <a:latin typeface="Gaegu Bold Bold"/>
                </a:rPr>
                <a:t>DESKRIPSI PEKERJAAN</a:t>
              </a:r>
            </a:p>
          </p:txBody>
        </p:sp>
        <p:sp>
          <p:nvSpPr>
            <p:cNvPr name="TextBox 13" id="13"/>
            <p:cNvSpPr txBox="true"/>
            <p:nvPr/>
          </p:nvSpPr>
          <p:spPr>
            <a:xfrm rot="0">
              <a:off x="0" y="1078600"/>
              <a:ext cx="6305891" cy="1782234"/>
            </a:xfrm>
            <a:prstGeom prst="rect">
              <a:avLst/>
            </a:prstGeom>
          </p:spPr>
          <p:txBody>
            <a:bodyPr anchor="t" rtlCol="false" tIns="0" lIns="0" bIns="0" rIns="0">
              <a:spAutoFit/>
            </a:bodyPr>
            <a:lstStyle/>
            <a:p>
              <a:pPr>
                <a:lnSpc>
                  <a:spcPts val="3499"/>
                </a:lnSpc>
              </a:pPr>
              <a:r>
                <a:rPr lang="en-US" sz="2499">
                  <a:solidFill>
                    <a:srgbClr val="FFFFFF"/>
                  </a:solidFill>
                  <a:latin typeface="Gaegu Light"/>
                </a:rPr>
                <a:t>tertulis, yang merupakan ringkasan padat dan jelas yang berisi tugas, kewajiban, dan tanggung jawab</a:t>
              </a:r>
            </a:p>
          </p:txBody>
        </p:sp>
      </p:grpSp>
      <p:pic>
        <p:nvPicPr>
          <p:cNvPr name="Picture 14" id="1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894367">
            <a:off x="9530484" y="3485277"/>
            <a:ext cx="553875" cy="553875"/>
          </a:xfrm>
          <a:prstGeom prst="rect">
            <a:avLst/>
          </a:prstGeom>
        </p:spPr>
      </p:pic>
      <p:sp>
        <p:nvSpPr>
          <p:cNvPr name="TextBox 15" id="15"/>
          <p:cNvSpPr txBox="true"/>
          <p:nvPr/>
        </p:nvSpPr>
        <p:spPr>
          <a:xfrm rot="0">
            <a:off x="3510020" y="2027410"/>
            <a:ext cx="12065237" cy="882015"/>
          </a:xfrm>
          <a:prstGeom prst="rect">
            <a:avLst/>
          </a:prstGeom>
        </p:spPr>
        <p:txBody>
          <a:bodyPr anchor="t" rtlCol="false" tIns="0" lIns="0" bIns="0" rIns="0">
            <a:spAutoFit/>
          </a:bodyPr>
          <a:lstStyle/>
          <a:p>
            <a:pPr algn="ctr">
              <a:lnSpc>
                <a:spcPts val="3359"/>
              </a:lnSpc>
            </a:pPr>
            <a:r>
              <a:rPr lang="en-US" spc="-96" sz="2400">
                <a:solidFill>
                  <a:srgbClr val="FFFFFF"/>
                </a:solidFill>
                <a:latin typeface="Gaegu Light"/>
              </a:rPr>
              <a:t>Blok pembangunan dasar manajemen sumber daya manusia terdiri atas analisis pekerjaan, deskripsi pekerjaan, dan spesifikasi pekerjaan. </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082A44"/>
        </a:solidFill>
      </p:bgPr>
    </p:bg>
    <p:spTree>
      <p:nvGrpSpPr>
        <p:cNvPr id="1" name=""/>
        <p:cNvGrpSpPr/>
        <p:nvPr/>
      </p:nvGrpSpPr>
      <p:grpSpPr>
        <a:xfrm>
          <a:off x="0" y="0"/>
          <a:ext cx="0" cy="0"/>
          <a:chOff x="0" y="0"/>
          <a:chExt cx="0" cy="0"/>
        </a:xfrm>
      </p:grpSpPr>
      <p:sp>
        <p:nvSpPr>
          <p:cNvPr name="TextBox 2" id="2"/>
          <p:cNvSpPr txBox="true"/>
          <p:nvPr/>
        </p:nvSpPr>
        <p:spPr>
          <a:xfrm rot="0">
            <a:off x="3047286" y="876300"/>
            <a:ext cx="12527972" cy="1123315"/>
          </a:xfrm>
          <a:prstGeom prst="rect">
            <a:avLst/>
          </a:prstGeom>
        </p:spPr>
        <p:txBody>
          <a:bodyPr anchor="t" rtlCol="false" tIns="0" lIns="0" bIns="0" rIns="0">
            <a:spAutoFit/>
          </a:bodyPr>
          <a:lstStyle/>
          <a:p>
            <a:pPr algn="ctr">
              <a:lnSpc>
                <a:spcPts val="8960"/>
              </a:lnSpc>
            </a:pPr>
            <a:r>
              <a:rPr lang="en-US" sz="6400">
                <a:solidFill>
                  <a:srgbClr val="FBE675"/>
                </a:solidFill>
                <a:latin typeface="Drukaatie Burti"/>
              </a:rPr>
              <a:t>Menilai Kebutuhan Organisasi</a:t>
            </a:r>
          </a:p>
        </p:txBody>
      </p:sp>
      <p:grpSp>
        <p:nvGrpSpPr>
          <p:cNvPr name="Group 3" id="3"/>
          <p:cNvGrpSpPr/>
          <p:nvPr/>
        </p:nvGrpSpPr>
        <p:grpSpPr>
          <a:xfrm rot="0">
            <a:off x="2667999" y="3542497"/>
            <a:ext cx="13749280" cy="3319680"/>
            <a:chOff x="0" y="0"/>
            <a:chExt cx="18332373" cy="4426240"/>
          </a:xfrm>
        </p:grpSpPr>
        <p:sp>
          <p:nvSpPr>
            <p:cNvPr name="TextBox 4" id="4"/>
            <p:cNvSpPr txBox="true"/>
            <p:nvPr/>
          </p:nvSpPr>
          <p:spPr>
            <a:xfrm rot="0">
              <a:off x="0" y="-85725"/>
              <a:ext cx="18332373" cy="822325"/>
            </a:xfrm>
            <a:prstGeom prst="rect">
              <a:avLst/>
            </a:prstGeom>
          </p:spPr>
          <p:txBody>
            <a:bodyPr anchor="t" rtlCol="false" tIns="0" lIns="0" bIns="0" rIns="0">
              <a:spAutoFit/>
            </a:bodyPr>
            <a:lstStyle/>
            <a:p>
              <a:pPr>
                <a:lnSpc>
                  <a:spcPts val="4370"/>
                </a:lnSpc>
              </a:pPr>
              <a:r>
                <a:rPr lang="en-US" sz="3641">
                  <a:solidFill>
                    <a:srgbClr val="FFFFFF"/>
                  </a:solidFill>
                  <a:latin typeface="Gaegu Bold Bold"/>
                </a:rPr>
                <a:t>TINJAUAN PEKERJAAN YANG REALISTIS</a:t>
              </a:r>
            </a:p>
          </p:txBody>
        </p:sp>
        <p:sp>
          <p:nvSpPr>
            <p:cNvPr name="TextBox 5" id="5"/>
            <p:cNvSpPr txBox="true"/>
            <p:nvPr/>
          </p:nvSpPr>
          <p:spPr>
            <a:xfrm rot="0">
              <a:off x="0" y="1105423"/>
              <a:ext cx="18332373" cy="3330999"/>
            </a:xfrm>
            <a:prstGeom prst="rect">
              <a:avLst/>
            </a:prstGeom>
          </p:spPr>
          <p:txBody>
            <a:bodyPr anchor="t" rtlCol="false" tIns="0" lIns="0" bIns="0" rIns="0">
              <a:spAutoFit/>
            </a:bodyPr>
            <a:lstStyle/>
            <a:p>
              <a:pPr algn="just">
                <a:lnSpc>
                  <a:spcPts val="3919"/>
                </a:lnSpc>
              </a:pPr>
              <a:r>
                <a:rPr lang="en-US" sz="2799">
                  <a:solidFill>
                    <a:srgbClr val="FFFFFF"/>
                  </a:solidFill>
                  <a:latin typeface="Gaegu Light"/>
                </a:rPr>
                <a:t>Analisis pekerjaan juga dapat meningkatkan keefektifan dari perekrutan dengan memungkingkan diciptakannya tinjauan pekerjaan yang realistik (realistic job previews). Sebuah tinjauan pekerjaan yang realistis (RJP) dapat memberikan informasi pada pelamar kerja yang realistis- positif dan negatif – dan berhubungan dengan pekerjaan dan organisasi.</a:t>
              </a:r>
            </a:p>
          </p:txBody>
        </p:sp>
      </p:grpSp>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2156462">
            <a:off x="1690848" y="3456059"/>
            <a:ext cx="553875" cy="553875"/>
          </a:xfrm>
          <a:prstGeom prst="rect">
            <a:avLst/>
          </a:prstGeom>
        </p:spPr>
      </p:pic>
      <p:grpSp>
        <p:nvGrpSpPr>
          <p:cNvPr name="Group 7" id="7"/>
          <p:cNvGrpSpPr/>
          <p:nvPr/>
        </p:nvGrpSpPr>
        <p:grpSpPr>
          <a:xfrm rot="0">
            <a:off x="2667999" y="7120311"/>
            <a:ext cx="14286169" cy="2576139"/>
            <a:chOff x="0" y="0"/>
            <a:chExt cx="19048225" cy="3434852"/>
          </a:xfrm>
        </p:grpSpPr>
        <p:sp>
          <p:nvSpPr>
            <p:cNvPr name="TextBox 8" id="8"/>
            <p:cNvSpPr txBox="true"/>
            <p:nvPr/>
          </p:nvSpPr>
          <p:spPr>
            <a:xfrm rot="0">
              <a:off x="0" y="-85725"/>
              <a:ext cx="19048225" cy="809625"/>
            </a:xfrm>
            <a:prstGeom prst="rect">
              <a:avLst/>
            </a:prstGeom>
          </p:spPr>
          <p:txBody>
            <a:bodyPr anchor="t" rtlCol="false" tIns="0" lIns="0" bIns="0" rIns="0">
              <a:spAutoFit/>
            </a:bodyPr>
            <a:lstStyle/>
            <a:p>
              <a:pPr>
                <a:lnSpc>
                  <a:spcPts val="4319"/>
                </a:lnSpc>
              </a:pPr>
              <a:r>
                <a:rPr lang="en-US" sz="3599">
                  <a:solidFill>
                    <a:srgbClr val="FFFFFF"/>
                  </a:solidFill>
                  <a:latin typeface="Gaegu Bold Bold"/>
                </a:rPr>
                <a:t>PERTIMBANGAN HUKUM</a:t>
              </a:r>
            </a:p>
          </p:txBody>
        </p:sp>
        <p:sp>
          <p:nvSpPr>
            <p:cNvPr name="TextBox 9" id="9"/>
            <p:cNvSpPr txBox="true"/>
            <p:nvPr/>
          </p:nvSpPr>
          <p:spPr>
            <a:xfrm rot="0">
              <a:off x="0" y="1078600"/>
              <a:ext cx="19048225" cy="2366434"/>
            </a:xfrm>
            <a:prstGeom prst="rect">
              <a:avLst/>
            </a:prstGeom>
          </p:spPr>
          <p:txBody>
            <a:bodyPr anchor="t" rtlCol="false" tIns="0" lIns="0" bIns="0" rIns="0">
              <a:spAutoFit/>
            </a:bodyPr>
            <a:lstStyle/>
            <a:p>
              <a:pPr algn="just">
                <a:lnSpc>
                  <a:spcPts val="3499"/>
                </a:lnSpc>
              </a:pPr>
              <a:r>
                <a:rPr lang="en-US" sz="2499">
                  <a:solidFill>
                    <a:srgbClr val="FFFFFF"/>
                  </a:solidFill>
                  <a:latin typeface="Gaegu Light"/>
                </a:rPr>
                <a:t>Organisasi harus menjamin bahwa praktik perekrutan yang dilakukan tidak melanggar hukum yang berlaku. Sebagaimana yang telah dibahas sebelum diawali oleh bab ini, hukum peluang pemerkerjaan yang setara (EEO) menetapkan bahwa keputusan perekrutan dan pemekerjaan tidak boleh mendeskriminai atas dasar ras, asala bangsa, agama dan jenis kelamin. </a:t>
              </a:r>
            </a:p>
          </p:txBody>
        </p:sp>
      </p:grpSp>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894367">
            <a:off x="-615794" y="4527706"/>
            <a:ext cx="553875" cy="553875"/>
          </a:xfrm>
          <a:prstGeom prst="rect">
            <a:avLst/>
          </a:prstGeom>
        </p:spPr>
      </p:pic>
      <p:sp>
        <p:nvSpPr>
          <p:cNvPr name="TextBox 11" id="11"/>
          <p:cNvSpPr txBox="true"/>
          <p:nvPr/>
        </p:nvSpPr>
        <p:spPr>
          <a:xfrm rot="0">
            <a:off x="3510020" y="2027410"/>
            <a:ext cx="12065237" cy="882015"/>
          </a:xfrm>
          <a:prstGeom prst="rect">
            <a:avLst/>
          </a:prstGeom>
        </p:spPr>
        <p:txBody>
          <a:bodyPr anchor="t" rtlCol="false" tIns="0" lIns="0" bIns="0" rIns="0">
            <a:spAutoFit/>
          </a:bodyPr>
          <a:lstStyle/>
          <a:p>
            <a:pPr algn="ctr">
              <a:lnSpc>
                <a:spcPts val="3359"/>
              </a:lnSpc>
            </a:pPr>
            <a:r>
              <a:rPr lang="en-US" spc="-96" sz="2400">
                <a:solidFill>
                  <a:srgbClr val="FFFFFF"/>
                </a:solidFill>
                <a:latin typeface="Gaegu Light"/>
              </a:rPr>
              <a:t>Blok pembangunan dasar manajemen sumber daya manusia terdiri atas analisis pekerjaan, deskripsi pekerjaan, dan spesifikasi pekerjaan. </a:t>
            </a:r>
          </a:p>
        </p:txBody>
      </p:sp>
      <p:pic>
        <p:nvPicPr>
          <p:cNvPr name="Picture 12" id="12"/>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894367">
            <a:off x="1690848" y="7182230"/>
            <a:ext cx="553875" cy="553875"/>
          </a:xfrm>
          <a:prstGeom prst="rect">
            <a:avLst/>
          </a:prstGeom>
        </p:spPr>
      </p:pic>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082A4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2427821">
            <a:off x="15001286" y="8108649"/>
            <a:ext cx="931532" cy="1369900"/>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1958" t="0" r="0" b="0"/>
          <a:stretch>
            <a:fillRect/>
          </a:stretch>
        </p:blipFill>
        <p:spPr>
          <a:xfrm flipH="false" flipV="false" rot="0">
            <a:off x="16477321" y="4905637"/>
            <a:ext cx="1120666" cy="988217"/>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true" flipV="false" rot="3072537">
            <a:off x="1404769" y="4062787"/>
            <a:ext cx="747959" cy="1285554"/>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8328514">
            <a:off x="192137" y="8996140"/>
            <a:ext cx="971559" cy="948595"/>
          </a:xfrm>
          <a:prstGeom prst="rect">
            <a:avLst/>
          </a:prstGeom>
        </p:spPr>
      </p:pic>
      <p:grpSp>
        <p:nvGrpSpPr>
          <p:cNvPr name="Group 6" id="6"/>
          <p:cNvGrpSpPr/>
          <p:nvPr/>
        </p:nvGrpSpPr>
        <p:grpSpPr>
          <a:xfrm rot="0">
            <a:off x="2514043" y="761007"/>
            <a:ext cx="13259915" cy="2687941"/>
            <a:chOff x="0" y="0"/>
            <a:chExt cx="17679886" cy="3583921"/>
          </a:xfrm>
        </p:grpSpPr>
        <p:sp>
          <p:nvSpPr>
            <p:cNvPr name="TextBox 7" id="7"/>
            <p:cNvSpPr txBox="true"/>
            <p:nvPr/>
          </p:nvSpPr>
          <p:spPr>
            <a:xfrm rot="0">
              <a:off x="0" y="-38100"/>
              <a:ext cx="17679886" cy="2720340"/>
            </a:xfrm>
            <a:prstGeom prst="rect">
              <a:avLst/>
            </a:prstGeom>
          </p:spPr>
          <p:txBody>
            <a:bodyPr anchor="t" rtlCol="false" tIns="0" lIns="0" bIns="0" rIns="0">
              <a:spAutoFit/>
            </a:bodyPr>
            <a:lstStyle/>
            <a:p>
              <a:pPr algn="ctr">
                <a:lnSpc>
                  <a:spcPts val="7200"/>
                </a:lnSpc>
              </a:pPr>
              <a:r>
                <a:rPr lang="en-US" spc="-288" sz="7200">
                  <a:solidFill>
                    <a:srgbClr val="FFFFFF"/>
                  </a:solidFill>
                  <a:latin typeface="Gaegu Bold Bold"/>
                </a:rPr>
                <a:t>MEMPERTAHANKAN TENAGA KERJA EFEKTIF</a:t>
              </a:r>
            </a:p>
          </p:txBody>
        </p:sp>
        <p:sp>
          <p:nvSpPr>
            <p:cNvPr name="TextBox 8" id="8"/>
            <p:cNvSpPr txBox="true"/>
            <p:nvPr/>
          </p:nvSpPr>
          <p:spPr>
            <a:xfrm rot="0">
              <a:off x="0" y="2945534"/>
              <a:ext cx="17679886" cy="641773"/>
            </a:xfrm>
            <a:prstGeom prst="rect">
              <a:avLst/>
            </a:prstGeom>
          </p:spPr>
          <p:txBody>
            <a:bodyPr anchor="t" rtlCol="false" tIns="0" lIns="0" bIns="0" rIns="0">
              <a:spAutoFit/>
            </a:bodyPr>
            <a:lstStyle/>
            <a:p>
              <a:pPr algn="ctr">
                <a:lnSpc>
                  <a:spcPts val="3919"/>
                </a:lnSpc>
              </a:pPr>
            </a:p>
          </p:txBody>
        </p:sp>
      </p:grpSp>
      <p:sp>
        <p:nvSpPr>
          <p:cNvPr name="TextBox 9" id="9"/>
          <p:cNvSpPr txBox="true"/>
          <p:nvPr/>
        </p:nvSpPr>
        <p:spPr>
          <a:xfrm rot="0">
            <a:off x="2514043" y="2861524"/>
            <a:ext cx="11730032" cy="3545206"/>
          </a:xfrm>
          <a:prstGeom prst="rect">
            <a:avLst/>
          </a:prstGeom>
        </p:spPr>
        <p:txBody>
          <a:bodyPr anchor="t" rtlCol="false" tIns="0" lIns="0" bIns="0" rIns="0">
            <a:spAutoFit/>
          </a:bodyPr>
          <a:lstStyle/>
          <a:p>
            <a:pPr algn="just">
              <a:lnSpc>
                <a:spcPts val="4619"/>
              </a:lnSpc>
            </a:pPr>
            <a:r>
              <a:rPr lang="en-US" spc="-131" sz="3299">
                <a:solidFill>
                  <a:srgbClr val="FFFFFF"/>
                </a:solidFill>
                <a:latin typeface="Gaegu Light"/>
              </a:rPr>
              <a:t>1.KOMPENSASI</a:t>
            </a:r>
          </a:p>
          <a:p>
            <a:pPr algn="just">
              <a:lnSpc>
                <a:spcPts val="4619"/>
              </a:lnSpc>
            </a:pPr>
            <a:r>
              <a:rPr lang="en-US" spc="-131" sz="3299">
                <a:solidFill>
                  <a:srgbClr val="FFFFFF"/>
                </a:solidFill>
                <a:latin typeface="Gaegu Light"/>
              </a:rPr>
              <a:t>Semua gaji/uang dan semua barang/komoditas yang digunakan sebagai pengguna uang untuk memberi penghargaan bagi para pegawai.</a:t>
            </a:r>
          </a:p>
          <a:p>
            <a:pPr algn="just" marL="712465" indent="-356233" lvl="1">
              <a:lnSpc>
                <a:spcPts val="4619"/>
              </a:lnSpc>
              <a:buFont typeface="Arial"/>
              <a:buChar char="•"/>
            </a:pPr>
            <a:r>
              <a:rPr lang="en-US" spc="-131" sz="3299">
                <a:solidFill>
                  <a:srgbClr val="FFFFFF"/>
                </a:solidFill>
                <a:latin typeface="Gaegu Light"/>
              </a:rPr>
              <a:t>Semua pembayaran yang berupa uang</a:t>
            </a:r>
          </a:p>
          <a:p>
            <a:pPr algn="just" marL="712465" indent="-356233" lvl="1">
              <a:lnSpc>
                <a:spcPts val="4619"/>
              </a:lnSpc>
              <a:buFont typeface="Arial"/>
              <a:buChar char="•"/>
            </a:pPr>
            <a:r>
              <a:rPr lang="en-US" spc="-131" sz="3299">
                <a:solidFill>
                  <a:srgbClr val="FFFFFF"/>
                </a:solidFill>
                <a:latin typeface="Gaegu Light"/>
              </a:rPr>
              <a:t>semua barang atau komoditas yang digunakan sebagai pengganti uang untuk memberi penghargaan kepada pegawai </a:t>
            </a:r>
          </a:p>
        </p:txBody>
      </p:sp>
      <p:sp>
        <p:nvSpPr>
          <p:cNvPr name="TextBox 10" id="10"/>
          <p:cNvSpPr txBox="true"/>
          <p:nvPr/>
        </p:nvSpPr>
        <p:spPr>
          <a:xfrm rot="0">
            <a:off x="2514043" y="6263855"/>
            <a:ext cx="11730032" cy="1802131"/>
          </a:xfrm>
          <a:prstGeom prst="rect">
            <a:avLst/>
          </a:prstGeom>
        </p:spPr>
        <p:txBody>
          <a:bodyPr anchor="t" rtlCol="false" tIns="0" lIns="0" bIns="0" rIns="0">
            <a:spAutoFit/>
          </a:bodyPr>
          <a:lstStyle/>
          <a:p>
            <a:pPr algn="just">
              <a:lnSpc>
                <a:spcPts val="4619"/>
              </a:lnSpc>
            </a:pPr>
            <a:r>
              <a:rPr lang="en-US" spc="-131" sz="3299">
                <a:solidFill>
                  <a:srgbClr val="FFFFFF"/>
                </a:solidFill>
                <a:latin typeface="Gaegu Light"/>
              </a:rPr>
              <a:t>2.Keuntungan</a:t>
            </a:r>
          </a:p>
          <a:p>
            <a:pPr algn="just">
              <a:lnSpc>
                <a:spcPts val="4619"/>
              </a:lnSpc>
            </a:pPr>
            <a:r>
              <a:rPr lang="en-US" spc="-131" sz="3299">
                <a:solidFill>
                  <a:srgbClr val="FFFFFF"/>
                </a:solidFill>
                <a:latin typeface="Gaegu Light"/>
              </a:rPr>
              <a:t>Manajer SDM yang baik akan mengetahui bahwa suatu paket kompensasi haruslah lebih dari pemberian mata uang semata. </a:t>
            </a:r>
          </a:p>
        </p:txBody>
      </p:sp>
      <p:sp>
        <p:nvSpPr>
          <p:cNvPr name="TextBox 11" id="11"/>
          <p:cNvSpPr txBox="true"/>
          <p:nvPr/>
        </p:nvSpPr>
        <p:spPr>
          <a:xfrm rot="0">
            <a:off x="2133043" y="7923110"/>
            <a:ext cx="11730032" cy="1802131"/>
          </a:xfrm>
          <a:prstGeom prst="rect">
            <a:avLst/>
          </a:prstGeom>
        </p:spPr>
        <p:txBody>
          <a:bodyPr anchor="t" rtlCol="false" tIns="0" lIns="0" bIns="0" rIns="0">
            <a:spAutoFit/>
          </a:bodyPr>
          <a:lstStyle/>
          <a:p>
            <a:pPr algn="just" marL="712465" indent="-356233" lvl="1">
              <a:lnSpc>
                <a:spcPts val="4619"/>
              </a:lnSpc>
              <a:buFont typeface="Arial"/>
              <a:buChar char="•"/>
            </a:pPr>
            <a:r>
              <a:rPr lang="en-US" spc="-131" sz="3299">
                <a:solidFill>
                  <a:srgbClr val="FFFFFF"/>
                </a:solidFill>
                <a:latin typeface="Gaegu Light"/>
              </a:rPr>
              <a:t>Sistem upah dan gaji (berbasis pekerjaan, berbasis kompetensi).</a:t>
            </a:r>
          </a:p>
          <a:p>
            <a:pPr algn="just" marL="712465" indent="-356233" lvl="1">
              <a:lnSpc>
                <a:spcPts val="4619"/>
              </a:lnSpc>
              <a:buFont typeface="Arial"/>
              <a:buChar char="•"/>
            </a:pPr>
            <a:r>
              <a:rPr lang="en-US" spc="-131" sz="3299">
                <a:solidFill>
                  <a:srgbClr val="FFFFFF"/>
                </a:solidFill>
                <a:latin typeface="Gaegu Light"/>
              </a:rPr>
              <a:t>Keadilan kopensasi (evaluasi jenis pekerjaan). </a:t>
            </a:r>
          </a:p>
          <a:p>
            <a:pPr algn="just" marL="712465" indent="-356233" lvl="1">
              <a:lnSpc>
                <a:spcPts val="4619"/>
              </a:lnSpc>
              <a:buFont typeface="Arial"/>
              <a:buChar char="•"/>
            </a:pPr>
            <a:r>
              <a:rPr lang="en-US" spc="-131" sz="3299">
                <a:solidFill>
                  <a:srgbClr val="FFFFFF"/>
                </a:solidFill>
                <a:latin typeface="Gaegu Light"/>
              </a:rPr>
              <a:t>Bayaran untuk kinerja (insentif) </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082A44"/>
        </a:solidFill>
      </p:bgPr>
    </p:bg>
    <p:spTree>
      <p:nvGrpSpPr>
        <p:cNvPr id="1" name=""/>
        <p:cNvGrpSpPr/>
        <p:nvPr/>
      </p:nvGrpSpPr>
      <p:grpSpPr>
        <a:xfrm>
          <a:off x="0" y="0"/>
          <a:ext cx="0" cy="0"/>
          <a:chOff x="0" y="0"/>
          <a:chExt cx="0" cy="0"/>
        </a:xfrm>
      </p:grpSpPr>
      <p:grpSp>
        <p:nvGrpSpPr>
          <p:cNvPr name="Group 2" id="2"/>
          <p:cNvGrpSpPr/>
          <p:nvPr/>
        </p:nvGrpSpPr>
        <p:grpSpPr>
          <a:xfrm rot="0">
            <a:off x="1028700" y="837813"/>
            <a:ext cx="12154245" cy="4482235"/>
            <a:chOff x="0" y="0"/>
            <a:chExt cx="6761006" cy="2493320"/>
          </a:xfrm>
        </p:grpSpPr>
        <p:sp>
          <p:nvSpPr>
            <p:cNvPr name="Freeform 3" id="3"/>
            <p:cNvSpPr/>
            <p:nvPr/>
          </p:nvSpPr>
          <p:spPr>
            <a:xfrm>
              <a:off x="10160" y="16510"/>
              <a:ext cx="6738146" cy="2465380"/>
            </a:xfrm>
            <a:custGeom>
              <a:avLst/>
              <a:gdLst/>
              <a:ahLst/>
              <a:cxnLst/>
              <a:rect r="r" b="b" t="t" l="l"/>
              <a:pathLst>
                <a:path h="2465380" w="6738146">
                  <a:moveTo>
                    <a:pt x="6738146" y="2465380"/>
                  </a:moveTo>
                  <a:lnTo>
                    <a:pt x="0" y="2457760"/>
                  </a:lnTo>
                  <a:lnTo>
                    <a:pt x="0" y="868285"/>
                  </a:lnTo>
                  <a:lnTo>
                    <a:pt x="17780" y="19050"/>
                  </a:lnTo>
                  <a:lnTo>
                    <a:pt x="3358132" y="0"/>
                  </a:lnTo>
                  <a:lnTo>
                    <a:pt x="6719096" y="5080"/>
                  </a:lnTo>
                  <a:close/>
                </a:path>
              </a:pathLst>
            </a:custGeom>
            <a:solidFill>
              <a:srgbClr val="082A44"/>
            </a:solidFill>
          </p:spPr>
        </p:sp>
        <p:sp>
          <p:nvSpPr>
            <p:cNvPr name="Freeform 4" id="4"/>
            <p:cNvSpPr/>
            <p:nvPr/>
          </p:nvSpPr>
          <p:spPr>
            <a:xfrm>
              <a:off x="-3810" y="0"/>
              <a:ext cx="6767356" cy="2492050"/>
            </a:xfrm>
            <a:custGeom>
              <a:avLst/>
              <a:gdLst/>
              <a:ahLst/>
              <a:cxnLst/>
              <a:rect r="r" b="b" t="t" l="l"/>
              <a:pathLst>
                <a:path h="2492050" w="6767356">
                  <a:moveTo>
                    <a:pt x="6733066" y="21590"/>
                  </a:moveTo>
                  <a:cubicBezTo>
                    <a:pt x="6734336" y="34290"/>
                    <a:pt x="6734336" y="44450"/>
                    <a:pt x="6735606" y="54610"/>
                  </a:cubicBezTo>
                  <a:cubicBezTo>
                    <a:pt x="6738146" y="100951"/>
                    <a:pt x="6739416" y="153964"/>
                    <a:pt x="6741956" y="205085"/>
                  </a:cubicBezTo>
                  <a:cubicBezTo>
                    <a:pt x="6741956" y="278925"/>
                    <a:pt x="6754656" y="1734907"/>
                    <a:pt x="6761006" y="1808747"/>
                  </a:cubicBezTo>
                  <a:cubicBezTo>
                    <a:pt x="6767356" y="1920454"/>
                    <a:pt x="6763546" y="2034055"/>
                    <a:pt x="6763546" y="2145762"/>
                  </a:cubicBezTo>
                  <a:cubicBezTo>
                    <a:pt x="6763546" y="2244216"/>
                    <a:pt x="6764816" y="2335096"/>
                    <a:pt x="6766086" y="2431090"/>
                  </a:cubicBezTo>
                  <a:cubicBezTo>
                    <a:pt x="6766086" y="2452680"/>
                    <a:pt x="6766086" y="2466650"/>
                    <a:pt x="6766086" y="2490780"/>
                  </a:cubicBezTo>
                  <a:cubicBezTo>
                    <a:pt x="6743227" y="2490780"/>
                    <a:pt x="6722906" y="2492050"/>
                    <a:pt x="6686197" y="2490780"/>
                  </a:cubicBezTo>
                  <a:cubicBezTo>
                    <a:pt x="6343178" y="2485700"/>
                    <a:pt x="5994881" y="2492050"/>
                    <a:pt x="5651862" y="2486970"/>
                  </a:cubicBezTo>
                  <a:cubicBezTo>
                    <a:pt x="5446050" y="2483160"/>
                    <a:pt x="5245516" y="2485700"/>
                    <a:pt x="5039704" y="2483160"/>
                  </a:cubicBezTo>
                  <a:cubicBezTo>
                    <a:pt x="4944714" y="2481890"/>
                    <a:pt x="4849724" y="2480620"/>
                    <a:pt x="4754734" y="2479350"/>
                  </a:cubicBezTo>
                  <a:cubicBezTo>
                    <a:pt x="4696684" y="2479350"/>
                    <a:pt x="4643912" y="2480620"/>
                    <a:pt x="4585863" y="2480620"/>
                  </a:cubicBezTo>
                  <a:cubicBezTo>
                    <a:pt x="4438101" y="2479350"/>
                    <a:pt x="4031754" y="2480620"/>
                    <a:pt x="3883992" y="2479350"/>
                  </a:cubicBezTo>
                  <a:cubicBezTo>
                    <a:pt x="3778448" y="2478080"/>
                    <a:pt x="1667559" y="2486970"/>
                    <a:pt x="1562015" y="2485700"/>
                  </a:cubicBezTo>
                  <a:cubicBezTo>
                    <a:pt x="1535629" y="2485700"/>
                    <a:pt x="1503965" y="2486970"/>
                    <a:pt x="1477579" y="2486970"/>
                  </a:cubicBezTo>
                  <a:cubicBezTo>
                    <a:pt x="1414252" y="2486970"/>
                    <a:pt x="1356203" y="2488240"/>
                    <a:pt x="1292876" y="2488240"/>
                  </a:cubicBezTo>
                  <a:cubicBezTo>
                    <a:pt x="1134560" y="2488240"/>
                    <a:pt x="981520" y="2486970"/>
                    <a:pt x="823204" y="2485700"/>
                  </a:cubicBezTo>
                  <a:cubicBezTo>
                    <a:pt x="728214" y="2484430"/>
                    <a:pt x="633224" y="2483160"/>
                    <a:pt x="543511" y="2481890"/>
                  </a:cubicBezTo>
                  <a:cubicBezTo>
                    <a:pt x="374640" y="2480620"/>
                    <a:pt x="205769" y="2479350"/>
                    <a:pt x="48260" y="2479350"/>
                  </a:cubicBezTo>
                  <a:cubicBezTo>
                    <a:pt x="38100" y="2479350"/>
                    <a:pt x="29210" y="2479350"/>
                    <a:pt x="19050" y="2478080"/>
                  </a:cubicBezTo>
                  <a:cubicBezTo>
                    <a:pt x="10160" y="2476810"/>
                    <a:pt x="5080" y="2470460"/>
                    <a:pt x="7620" y="2461570"/>
                  </a:cubicBezTo>
                  <a:cubicBezTo>
                    <a:pt x="16510" y="2429764"/>
                    <a:pt x="12700" y="2382430"/>
                    <a:pt x="11430" y="2333203"/>
                  </a:cubicBezTo>
                  <a:cubicBezTo>
                    <a:pt x="10160" y="2232856"/>
                    <a:pt x="6350" y="2134402"/>
                    <a:pt x="7620" y="2034055"/>
                  </a:cubicBezTo>
                  <a:cubicBezTo>
                    <a:pt x="5080" y="1909094"/>
                    <a:pt x="0" y="362232"/>
                    <a:pt x="7620" y="235378"/>
                  </a:cubicBezTo>
                  <a:cubicBezTo>
                    <a:pt x="8890" y="210764"/>
                    <a:pt x="7620" y="184258"/>
                    <a:pt x="8890" y="159644"/>
                  </a:cubicBezTo>
                  <a:cubicBezTo>
                    <a:pt x="10160" y="119884"/>
                    <a:pt x="12700" y="76337"/>
                    <a:pt x="13970" y="44450"/>
                  </a:cubicBezTo>
                  <a:cubicBezTo>
                    <a:pt x="13970" y="41910"/>
                    <a:pt x="15240" y="39370"/>
                    <a:pt x="16510" y="38100"/>
                  </a:cubicBezTo>
                  <a:cubicBezTo>
                    <a:pt x="38100" y="35560"/>
                    <a:pt x="73838" y="30480"/>
                    <a:pt x="158274" y="29210"/>
                  </a:cubicBezTo>
                  <a:cubicBezTo>
                    <a:pt x="300759" y="25400"/>
                    <a:pt x="443244" y="22860"/>
                    <a:pt x="591006" y="20320"/>
                  </a:cubicBezTo>
                  <a:cubicBezTo>
                    <a:pt x="691273" y="17780"/>
                    <a:pt x="791540" y="16510"/>
                    <a:pt x="886530" y="13970"/>
                  </a:cubicBezTo>
                  <a:cubicBezTo>
                    <a:pt x="981520" y="11430"/>
                    <a:pt x="1081788" y="8890"/>
                    <a:pt x="1176778" y="8890"/>
                  </a:cubicBezTo>
                  <a:cubicBezTo>
                    <a:pt x="1282322" y="7620"/>
                    <a:pt x="1387866" y="10160"/>
                    <a:pt x="1493411" y="8890"/>
                  </a:cubicBezTo>
                  <a:cubicBezTo>
                    <a:pt x="1625341" y="8890"/>
                    <a:pt x="4015923" y="6350"/>
                    <a:pt x="4147853" y="5080"/>
                  </a:cubicBezTo>
                  <a:cubicBezTo>
                    <a:pt x="4274507" y="3810"/>
                    <a:pt x="4401160" y="2540"/>
                    <a:pt x="4533091" y="2540"/>
                  </a:cubicBezTo>
                  <a:cubicBezTo>
                    <a:pt x="4749457" y="1270"/>
                    <a:pt x="4960546" y="0"/>
                    <a:pt x="5176912" y="0"/>
                  </a:cubicBezTo>
                  <a:cubicBezTo>
                    <a:pt x="5266624" y="0"/>
                    <a:pt x="5361614" y="2540"/>
                    <a:pt x="5451327" y="2540"/>
                  </a:cubicBezTo>
                  <a:cubicBezTo>
                    <a:pt x="5699357" y="3810"/>
                    <a:pt x="5952663" y="5080"/>
                    <a:pt x="6200693" y="7620"/>
                  </a:cubicBezTo>
                  <a:cubicBezTo>
                    <a:pt x="6332623" y="8890"/>
                    <a:pt x="6464554" y="12700"/>
                    <a:pt x="6596484" y="16510"/>
                  </a:cubicBezTo>
                  <a:cubicBezTo>
                    <a:pt x="6628148" y="16510"/>
                    <a:pt x="6659811" y="16510"/>
                    <a:pt x="6686197" y="16510"/>
                  </a:cubicBezTo>
                  <a:cubicBezTo>
                    <a:pt x="6714016" y="17780"/>
                    <a:pt x="6722906" y="20320"/>
                    <a:pt x="6733066" y="21590"/>
                  </a:cubicBezTo>
                  <a:close/>
                  <a:moveTo>
                    <a:pt x="6743227" y="2474270"/>
                  </a:moveTo>
                  <a:cubicBezTo>
                    <a:pt x="6744496" y="2457760"/>
                    <a:pt x="6745766" y="2445060"/>
                    <a:pt x="6745766" y="2432360"/>
                  </a:cubicBezTo>
                  <a:cubicBezTo>
                    <a:pt x="6744496" y="2325630"/>
                    <a:pt x="6743227" y="2225283"/>
                    <a:pt x="6743227" y="2117362"/>
                  </a:cubicBezTo>
                  <a:cubicBezTo>
                    <a:pt x="6743227" y="2068135"/>
                    <a:pt x="6745766" y="2018908"/>
                    <a:pt x="6744496" y="1969681"/>
                  </a:cubicBezTo>
                  <a:cubicBezTo>
                    <a:pt x="6744496" y="1924241"/>
                    <a:pt x="6743227" y="1876907"/>
                    <a:pt x="6741956" y="1831467"/>
                  </a:cubicBezTo>
                  <a:cubicBezTo>
                    <a:pt x="6736877" y="1761413"/>
                    <a:pt x="6725446" y="311112"/>
                    <a:pt x="6725446" y="241058"/>
                  </a:cubicBezTo>
                  <a:cubicBezTo>
                    <a:pt x="6722906" y="182364"/>
                    <a:pt x="6720366" y="121777"/>
                    <a:pt x="6717827" y="63500"/>
                  </a:cubicBezTo>
                  <a:cubicBezTo>
                    <a:pt x="6716556" y="44450"/>
                    <a:pt x="6715286" y="43180"/>
                    <a:pt x="6670366" y="41910"/>
                  </a:cubicBezTo>
                  <a:cubicBezTo>
                    <a:pt x="6654534" y="41910"/>
                    <a:pt x="6643979" y="41910"/>
                    <a:pt x="6628148" y="40640"/>
                  </a:cubicBezTo>
                  <a:cubicBezTo>
                    <a:pt x="6496217" y="36830"/>
                    <a:pt x="6359009" y="31750"/>
                    <a:pt x="6227079" y="30480"/>
                  </a:cubicBezTo>
                  <a:cubicBezTo>
                    <a:pt x="5905168" y="26670"/>
                    <a:pt x="5577981" y="25400"/>
                    <a:pt x="5256070" y="22860"/>
                  </a:cubicBezTo>
                  <a:cubicBezTo>
                    <a:pt x="5208575" y="22860"/>
                    <a:pt x="5155803" y="22860"/>
                    <a:pt x="5108308" y="22860"/>
                  </a:cubicBezTo>
                  <a:cubicBezTo>
                    <a:pt x="5029150" y="22860"/>
                    <a:pt x="4949991" y="22860"/>
                    <a:pt x="4876110" y="22860"/>
                  </a:cubicBezTo>
                  <a:cubicBezTo>
                    <a:pt x="4707239" y="22860"/>
                    <a:pt x="4538368" y="22860"/>
                    <a:pt x="4374774" y="24130"/>
                  </a:cubicBezTo>
                  <a:cubicBezTo>
                    <a:pt x="4232289" y="25400"/>
                    <a:pt x="1831153" y="29210"/>
                    <a:pt x="1688668" y="29210"/>
                  </a:cubicBezTo>
                  <a:cubicBezTo>
                    <a:pt x="1456470" y="29210"/>
                    <a:pt x="1224273" y="26670"/>
                    <a:pt x="992075" y="33020"/>
                  </a:cubicBezTo>
                  <a:cubicBezTo>
                    <a:pt x="870699" y="36830"/>
                    <a:pt x="754600" y="36830"/>
                    <a:pt x="638501" y="38100"/>
                  </a:cubicBezTo>
                  <a:cubicBezTo>
                    <a:pt x="437966" y="41910"/>
                    <a:pt x="237432" y="45720"/>
                    <a:pt x="49530" y="50800"/>
                  </a:cubicBezTo>
                  <a:cubicBezTo>
                    <a:pt x="36830" y="50800"/>
                    <a:pt x="34290" y="53340"/>
                    <a:pt x="33020" y="70657"/>
                  </a:cubicBezTo>
                  <a:cubicBezTo>
                    <a:pt x="31750" y="104737"/>
                    <a:pt x="31750" y="138817"/>
                    <a:pt x="30480" y="172898"/>
                  </a:cubicBezTo>
                  <a:cubicBezTo>
                    <a:pt x="29210" y="229698"/>
                    <a:pt x="26670" y="284605"/>
                    <a:pt x="25400" y="341405"/>
                  </a:cubicBezTo>
                  <a:cubicBezTo>
                    <a:pt x="20320" y="401992"/>
                    <a:pt x="26670" y="1882587"/>
                    <a:pt x="29210" y="1943174"/>
                  </a:cubicBezTo>
                  <a:cubicBezTo>
                    <a:pt x="29210" y="2007548"/>
                    <a:pt x="29210" y="2073815"/>
                    <a:pt x="30480" y="2138189"/>
                  </a:cubicBezTo>
                  <a:cubicBezTo>
                    <a:pt x="30480" y="2185522"/>
                    <a:pt x="33020" y="2232856"/>
                    <a:pt x="33020" y="2280190"/>
                  </a:cubicBezTo>
                  <a:cubicBezTo>
                    <a:pt x="33020" y="2331310"/>
                    <a:pt x="33020" y="2382430"/>
                    <a:pt x="31750" y="2432360"/>
                  </a:cubicBezTo>
                  <a:cubicBezTo>
                    <a:pt x="31750" y="2436170"/>
                    <a:pt x="31750" y="2438710"/>
                    <a:pt x="31750" y="2442520"/>
                  </a:cubicBezTo>
                  <a:cubicBezTo>
                    <a:pt x="31750" y="2452680"/>
                    <a:pt x="35560" y="2456490"/>
                    <a:pt x="44450" y="2456490"/>
                  </a:cubicBezTo>
                  <a:cubicBezTo>
                    <a:pt x="84393" y="2456490"/>
                    <a:pt x="158274" y="2457760"/>
                    <a:pt x="226878" y="2457760"/>
                  </a:cubicBezTo>
                  <a:cubicBezTo>
                    <a:pt x="327145" y="2457760"/>
                    <a:pt x="432689" y="2455220"/>
                    <a:pt x="532956" y="2457760"/>
                  </a:cubicBezTo>
                  <a:cubicBezTo>
                    <a:pt x="696550" y="2461570"/>
                    <a:pt x="860144" y="2464110"/>
                    <a:pt x="1023738" y="2462840"/>
                  </a:cubicBezTo>
                  <a:cubicBezTo>
                    <a:pt x="1129283" y="2461570"/>
                    <a:pt x="1229550" y="2464110"/>
                    <a:pt x="1335094" y="2464110"/>
                  </a:cubicBezTo>
                  <a:cubicBezTo>
                    <a:pt x="1488134" y="2464110"/>
                    <a:pt x="1641173" y="2462840"/>
                    <a:pt x="1794213" y="2464110"/>
                  </a:cubicBezTo>
                  <a:cubicBezTo>
                    <a:pt x="2021133" y="2465380"/>
                    <a:pt x="4511982" y="2455220"/>
                    <a:pt x="4744180" y="2457760"/>
                  </a:cubicBezTo>
                  <a:cubicBezTo>
                    <a:pt x="4844447" y="2459030"/>
                    <a:pt x="4944714" y="2460300"/>
                    <a:pt x="5039704" y="2460300"/>
                  </a:cubicBezTo>
                  <a:cubicBezTo>
                    <a:pt x="5213852" y="2462840"/>
                    <a:pt x="5382724" y="2459030"/>
                    <a:pt x="5556872" y="2462840"/>
                  </a:cubicBezTo>
                  <a:cubicBezTo>
                    <a:pt x="5699357" y="2465380"/>
                    <a:pt x="5841842" y="2465380"/>
                    <a:pt x="5984327" y="2467920"/>
                  </a:cubicBezTo>
                  <a:cubicBezTo>
                    <a:pt x="6195415" y="2471730"/>
                    <a:pt x="6406504" y="2474270"/>
                    <a:pt x="6617593" y="2475540"/>
                  </a:cubicBezTo>
                  <a:cubicBezTo>
                    <a:pt x="6696752" y="2475540"/>
                    <a:pt x="6722906" y="2474270"/>
                    <a:pt x="6743227" y="2474270"/>
                  </a:cubicBezTo>
                  <a:close/>
                </a:path>
              </a:pathLst>
            </a:custGeom>
            <a:solidFill>
              <a:srgbClr val="F47279"/>
            </a:solidFill>
          </p:spPr>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83" t="70327" r="8524" b="8340"/>
          <a:stretch>
            <a:fillRect/>
          </a:stretch>
        </p:blipFill>
        <p:spPr>
          <a:xfrm flipH="false" flipV="false" rot="0">
            <a:off x="-3187292" y="8537349"/>
            <a:ext cx="24662584" cy="3499301"/>
          </a:xfrm>
          <a:prstGeom prst="rect">
            <a:avLst/>
          </a:prstGeom>
        </p:spPr>
      </p:pic>
      <p:grpSp>
        <p:nvGrpSpPr>
          <p:cNvPr name="Group 6" id="6"/>
          <p:cNvGrpSpPr/>
          <p:nvPr/>
        </p:nvGrpSpPr>
        <p:grpSpPr>
          <a:xfrm rot="0">
            <a:off x="2419513" y="2781394"/>
            <a:ext cx="10331008" cy="2155366"/>
            <a:chOff x="0" y="0"/>
            <a:chExt cx="13774677" cy="2873821"/>
          </a:xfrm>
        </p:grpSpPr>
        <p:sp>
          <p:nvSpPr>
            <p:cNvPr name="TextBox 7" id="7"/>
            <p:cNvSpPr txBox="true"/>
            <p:nvPr/>
          </p:nvSpPr>
          <p:spPr>
            <a:xfrm rot="0">
              <a:off x="0" y="-38100"/>
              <a:ext cx="13774677" cy="1258993"/>
            </a:xfrm>
            <a:prstGeom prst="rect">
              <a:avLst/>
            </a:prstGeom>
          </p:spPr>
          <p:txBody>
            <a:bodyPr anchor="t" rtlCol="false" tIns="0" lIns="0" bIns="0" rIns="0">
              <a:spAutoFit/>
            </a:bodyPr>
            <a:lstStyle/>
            <a:p>
              <a:pPr>
                <a:lnSpc>
                  <a:spcPts val="6049"/>
                </a:lnSpc>
              </a:pPr>
              <a:r>
                <a:rPr lang="en-US" spc="-241" sz="6049">
                  <a:solidFill>
                    <a:srgbClr val="FFFFFF"/>
                  </a:solidFill>
                  <a:latin typeface="Gaegu Bold Bold"/>
                </a:rPr>
                <a:t>SEKIAN &amp; TERIMAKASIH</a:t>
              </a:r>
            </a:p>
          </p:txBody>
        </p:sp>
        <p:sp>
          <p:nvSpPr>
            <p:cNvPr name="TextBox 8" id="8"/>
            <p:cNvSpPr txBox="true"/>
            <p:nvPr/>
          </p:nvSpPr>
          <p:spPr>
            <a:xfrm rot="0">
              <a:off x="0" y="2235434"/>
              <a:ext cx="5760926" cy="641773"/>
            </a:xfrm>
            <a:prstGeom prst="rect">
              <a:avLst/>
            </a:prstGeom>
          </p:spPr>
          <p:txBody>
            <a:bodyPr anchor="t" rtlCol="false" tIns="0" lIns="0" bIns="0" rIns="0">
              <a:spAutoFit/>
            </a:bodyPr>
            <a:lstStyle/>
            <a:p>
              <a:pPr>
                <a:lnSpc>
                  <a:spcPts val="3919"/>
                </a:lnSpc>
              </a:pPr>
            </a:p>
          </p:txBody>
        </p:sp>
      </p:grpSp>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5029529" y="2781394"/>
            <a:ext cx="2229771" cy="6851252"/>
          </a:xfrm>
          <a:prstGeom prst="rect">
            <a:avLst/>
          </a:prstGeom>
        </p:spPr>
      </p:pic>
      <p:pic>
        <p:nvPicPr>
          <p:cNvPr name="Picture 10" id="10"/>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7693847" y="9397034"/>
            <a:ext cx="6141691" cy="1317672"/>
          </a:xfrm>
          <a:prstGeom prst="rect">
            <a:avLst/>
          </a:prstGeom>
        </p:spPr>
      </p:pic>
      <p:pic>
        <p:nvPicPr>
          <p:cNvPr name="Picture 11" id="11"/>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0247432" y="4938030"/>
            <a:ext cx="5006178" cy="5117840"/>
          </a:xfrm>
          <a:prstGeom prst="rect">
            <a:avLst/>
          </a:prstGeom>
        </p:spPr>
      </p:pic>
      <p:pic>
        <p:nvPicPr>
          <p:cNvPr name="Picture 12" id="12"/>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3921548" y="6386672"/>
            <a:ext cx="2664124" cy="4127516"/>
          </a:xfrm>
          <a:prstGeom prst="rect">
            <a:avLst/>
          </a:prstGeom>
        </p:spPr>
      </p:pic>
      <p:pic>
        <p:nvPicPr>
          <p:cNvPr name="Picture 13" id="13"/>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16961117" y="5320048"/>
            <a:ext cx="596365" cy="1025003"/>
          </a:xfrm>
          <a:prstGeom prst="rect">
            <a:avLst/>
          </a:prstGeom>
        </p:spPr>
      </p:pic>
      <p:pic>
        <p:nvPicPr>
          <p:cNvPr name="Picture 14" id="14"/>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1946367">
            <a:off x="14059673" y="1223934"/>
            <a:ext cx="958886" cy="793938"/>
          </a:xfrm>
          <a:prstGeom prst="rect">
            <a:avLst/>
          </a:prstGeom>
        </p:spPr>
      </p:pic>
      <p:pic>
        <p:nvPicPr>
          <p:cNvPr name="Picture 15" id="15"/>
          <p:cNvPicPr>
            <a:picLocks noChangeAspect="true"/>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0" t="0" r="0" b="0"/>
          <a:stretch>
            <a:fillRect/>
          </a:stretch>
        </p:blipFill>
        <p:spPr>
          <a:xfrm flipH="false" flipV="false" rot="-987158">
            <a:off x="14785653" y="1522175"/>
            <a:ext cx="786220" cy="538918"/>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82A4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83" t="7913" r="9418" b="8340"/>
          <a:stretch>
            <a:fillRect/>
          </a:stretch>
        </p:blipFill>
        <p:spPr>
          <a:xfrm flipH="false" flipV="false" rot="0">
            <a:off x="0" y="-10725"/>
            <a:ext cx="18288000" cy="10295749"/>
          </a:xfrm>
          <a:prstGeom prst="rect">
            <a:avLst/>
          </a:prstGeom>
        </p:spPr>
      </p:pic>
      <p:sp>
        <p:nvSpPr>
          <p:cNvPr name="AutoShape 3" id="3"/>
          <p:cNvSpPr/>
          <p:nvPr/>
        </p:nvSpPr>
        <p:spPr>
          <a:xfrm rot="0">
            <a:off x="2048984" y="700612"/>
            <a:ext cx="14511534" cy="6988687"/>
          </a:xfrm>
          <a:prstGeom prst="rect">
            <a:avLst/>
          </a:prstGeom>
          <a:solidFill>
            <a:srgbClr val="082A44"/>
          </a:solidFill>
        </p:spPr>
      </p:sp>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5546950" y="3159288"/>
            <a:ext cx="1712350" cy="5261411"/>
          </a:xfrm>
          <a:prstGeom prst="rect">
            <a:avLst/>
          </a:prstGeom>
        </p:spPr>
      </p:pic>
      <p:grpSp>
        <p:nvGrpSpPr>
          <p:cNvPr name="Group 5" id="5"/>
          <p:cNvGrpSpPr/>
          <p:nvPr/>
        </p:nvGrpSpPr>
        <p:grpSpPr>
          <a:xfrm rot="0">
            <a:off x="5097014" y="1604293"/>
            <a:ext cx="8804884" cy="5281747"/>
            <a:chOff x="0" y="0"/>
            <a:chExt cx="4897867" cy="2938062"/>
          </a:xfrm>
        </p:grpSpPr>
        <p:sp>
          <p:nvSpPr>
            <p:cNvPr name="Freeform 6" id="6"/>
            <p:cNvSpPr/>
            <p:nvPr/>
          </p:nvSpPr>
          <p:spPr>
            <a:xfrm>
              <a:off x="10160" y="16510"/>
              <a:ext cx="4875007" cy="2910122"/>
            </a:xfrm>
            <a:custGeom>
              <a:avLst/>
              <a:gdLst/>
              <a:ahLst/>
              <a:cxnLst/>
              <a:rect r="r" b="b" t="t" l="l"/>
              <a:pathLst>
                <a:path h="2910122" w="4875007">
                  <a:moveTo>
                    <a:pt x="4875007" y="2910122"/>
                  </a:moveTo>
                  <a:lnTo>
                    <a:pt x="0" y="2902502"/>
                  </a:lnTo>
                  <a:lnTo>
                    <a:pt x="0" y="1022533"/>
                  </a:lnTo>
                  <a:lnTo>
                    <a:pt x="17780" y="19050"/>
                  </a:lnTo>
                  <a:lnTo>
                    <a:pt x="2428958" y="0"/>
                  </a:lnTo>
                  <a:lnTo>
                    <a:pt x="4855957" y="5080"/>
                  </a:lnTo>
                  <a:close/>
                </a:path>
              </a:pathLst>
            </a:custGeom>
            <a:solidFill>
              <a:srgbClr val="082A44"/>
            </a:solidFill>
          </p:spPr>
        </p:sp>
        <p:sp>
          <p:nvSpPr>
            <p:cNvPr name="Freeform 7" id="7"/>
            <p:cNvSpPr/>
            <p:nvPr/>
          </p:nvSpPr>
          <p:spPr>
            <a:xfrm>
              <a:off x="-3810" y="0"/>
              <a:ext cx="4904217" cy="2936792"/>
            </a:xfrm>
            <a:custGeom>
              <a:avLst/>
              <a:gdLst/>
              <a:ahLst/>
              <a:cxnLst/>
              <a:rect r="r" b="b" t="t" l="l"/>
              <a:pathLst>
                <a:path h="2936792" w="4904217">
                  <a:moveTo>
                    <a:pt x="4869927" y="21590"/>
                  </a:moveTo>
                  <a:cubicBezTo>
                    <a:pt x="4871197" y="34290"/>
                    <a:pt x="4871197" y="44450"/>
                    <a:pt x="4872467" y="54610"/>
                  </a:cubicBezTo>
                  <a:cubicBezTo>
                    <a:pt x="4875007" y="107832"/>
                    <a:pt x="4876277" y="170813"/>
                    <a:pt x="4878817" y="231544"/>
                  </a:cubicBezTo>
                  <a:cubicBezTo>
                    <a:pt x="4878817" y="319266"/>
                    <a:pt x="4891517" y="2048980"/>
                    <a:pt x="4897867" y="2136703"/>
                  </a:cubicBezTo>
                  <a:cubicBezTo>
                    <a:pt x="4904217" y="2269411"/>
                    <a:pt x="4900407" y="2404370"/>
                    <a:pt x="4900407" y="2537078"/>
                  </a:cubicBezTo>
                  <a:cubicBezTo>
                    <a:pt x="4900407" y="2654042"/>
                    <a:pt x="4901677" y="2762009"/>
                    <a:pt x="4902947" y="2875832"/>
                  </a:cubicBezTo>
                  <a:cubicBezTo>
                    <a:pt x="4902947" y="2897422"/>
                    <a:pt x="4902947" y="2911392"/>
                    <a:pt x="4902947" y="2935522"/>
                  </a:cubicBezTo>
                  <a:cubicBezTo>
                    <a:pt x="4880087" y="2935522"/>
                    <a:pt x="4859767" y="2936792"/>
                    <a:pt x="4829101" y="2935522"/>
                  </a:cubicBezTo>
                  <a:cubicBezTo>
                    <a:pt x="4582124" y="2930442"/>
                    <a:pt x="4331348" y="2936792"/>
                    <a:pt x="4084372" y="2931712"/>
                  </a:cubicBezTo>
                  <a:cubicBezTo>
                    <a:pt x="3936186" y="2927902"/>
                    <a:pt x="3791799" y="2930442"/>
                    <a:pt x="3643613" y="2927902"/>
                  </a:cubicBezTo>
                  <a:cubicBezTo>
                    <a:pt x="3575220" y="2926632"/>
                    <a:pt x="3506826" y="2925362"/>
                    <a:pt x="3438433" y="2924092"/>
                  </a:cubicBezTo>
                  <a:cubicBezTo>
                    <a:pt x="3396637" y="2924092"/>
                    <a:pt x="3358640" y="2925362"/>
                    <a:pt x="3316845" y="2925362"/>
                  </a:cubicBezTo>
                  <a:cubicBezTo>
                    <a:pt x="3210455" y="2924092"/>
                    <a:pt x="2917882" y="2925362"/>
                    <a:pt x="2811492" y="2924092"/>
                  </a:cubicBezTo>
                  <a:cubicBezTo>
                    <a:pt x="2735500" y="2922822"/>
                    <a:pt x="1215644" y="2931712"/>
                    <a:pt x="1139651" y="2930442"/>
                  </a:cubicBezTo>
                  <a:cubicBezTo>
                    <a:pt x="1120653" y="2930442"/>
                    <a:pt x="1097855" y="2931712"/>
                    <a:pt x="1078857" y="2931712"/>
                  </a:cubicBezTo>
                  <a:cubicBezTo>
                    <a:pt x="1033261" y="2931712"/>
                    <a:pt x="991465" y="2932982"/>
                    <a:pt x="945870" y="2932982"/>
                  </a:cubicBezTo>
                  <a:cubicBezTo>
                    <a:pt x="831880" y="2932982"/>
                    <a:pt x="721691" y="2931712"/>
                    <a:pt x="607702" y="2930442"/>
                  </a:cubicBezTo>
                  <a:cubicBezTo>
                    <a:pt x="539308" y="2929172"/>
                    <a:pt x="470915" y="2927902"/>
                    <a:pt x="406321" y="2926632"/>
                  </a:cubicBezTo>
                  <a:cubicBezTo>
                    <a:pt x="284732" y="2925362"/>
                    <a:pt x="163144" y="2924092"/>
                    <a:pt x="48260" y="2924092"/>
                  </a:cubicBezTo>
                  <a:cubicBezTo>
                    <a:pt x="38100" y="2924092"/>
                    <a:pt x="29210" y="2924092"/>
                    <a:pt x="19050" y="2922822"/>
                  </a:cubicBezTo>
                  <a:cubicBezTo>
                    <a:pt x="10160" y="2921552"/>
                    <a:pt x="5080" y="2915202"/>
                    <a:pt x="7620" y="2906312"/>
                  </a:cubicBezTo>
                  <a:cubicBezTo>
                    <a:pt x="16510" y="2874474"/>
                    <a:pt x="12700" y="2818241"/>
                    <a:pt x="11430" y="2759759"/>
                  </a:cubicBezTo>
                  <a:cubicBezTo>
                    <a:pt x="10160" y="2640546"/>
                    <a:pt x="6350" y="2523583"/>
                    <a:pt x="7620" y="2404370"/>
                  </a:cubicBezTo>
                  <a:cubicBezTo>
                    <a:pt x="5080" y="2255916"/>
                    <a:pt x="0" y="418236"/>
                    <a:pt x="7620" y="267532"/>
                  </a:cubicBezTo>
                  <a:cubicBezTo>
                    <a:pt x="8890" y="238291"/>
                    <a:pt x="7620" y="206801"/>
                    <a:pt x="8890" y="177560"/>
                  </a:cubicBezTo>
                  <a:cubicBezTo>
                    <a:pt x="10160" y="130325"/>
                    <a:pt x="12700" y="78591"/>
                    <a:pt x="13970" y="44450"/>
                  </a:cubicBezTo>
                  <a:cubicBezTo>
                    <a:pt x="13970" y="41910"/>
                    <a:pt x="15240" y="39370"/>
                    <a:pt x="16510" y="38100"/>
                  </a:cubicBezTo>
                  <a:cubicBezTo>
                    <a:pt x="38100" y="35560"/>
                    <a:pt x="68153" y="30480"/>
                    <a:pt x="128947" y="29210"/>
                  </a:cubicBezTo>
                  <a:cubicBezTo>
                    <a:pt x="231538" y="25400"/>
                    <a:pt x="334128" y="22860"/>
                    <a:pt x="440518" y="20320"/>
                  </a:cubicBezTo>
                  <a:cubicBezTo>
                    <a:pt x="512711" y="17780"/>
                    <a:pt x="584904" y="16510"/>
                    <a:pt x="653297" y="13970"/>
                  </a:cubicBezTo>
                  <a:cubicBezTo>
                    <a:pt x="721691" y="11430"/>
                    <a:pt x="793884" y="8890"/>
                    <a:pt x="862278" y="8890"/>
                  </a:cubicBezTo>
                  <a:cubicBezTo>
                    <a:pt x="938270" y="7620"/>
                    <a:pt x="1014263" y="10160"/>
                    <a:pt x="1090256" y="8890"/>
                  </a:cubicBezTo>
                  <a:cubicBezTo>
                    <a:pt x="1185247" y="8890"/>
                    <a:pt x="2906483" y="6350"/>
                    <a:pt x="3001475" y="5080"/>
                  </a:cubicBezTo>
                  <a:cubicBezTo>
                    <a:pt x="3092666" y="3810"/>
                    <a:pt x="3183857" y="2540"/>
                    <a:pt x="3278848" y="2540"/>
                  </a:cubicBezTo>
                  <a:cubicBezTo>
                    <a:pt x="3434634" y="1270"/>
                    <a:pt x="3586619" y="0"/>
                    <a:pt x="3742404" y="0"/>
                  </a:cubicBezTo>
                  <a:cubicBezTo>
                    <a:pt x="3806998" y="0"/>
                    <a:pt x="3875392" y="2540"/>
                    <a:pt x="3939985" y="2540"/>
                  </a:cubicBezTo>
                  <a:cubicBezTo>
                    <a:pt x="4118569" y="3810"/>
                    <a:pt x="4300951" y="5080"/>
                    <a:pt x="4479534" y="7620"/>
                  </a:cubicBezTo>
                  <a:cubicBezTo>
                    <a:pt x="4574525" y="8890"/>
                    <a:pt x="4669516" y="12700"/>
                    <a:pt x="4764507" y="16510"/>
                  </a:cubicBezTo>
                  <a:cubicBezTo>
                    <a:pt x="4787305" y="16510"/>
                    <a:pt x="4810103" y="16510"/>
                    <a:pt x="4829101" y="16510"/>
                  </a:cubicBezTo>
                  <a:cubicBezTo>
                    <a:pt x="4850877" y="17780"/>
                    <a:pt x="4859767" y="20320"/>
                    <a:pt x="4869927" y="21590"/>
                  </a:cubicBezTo>
                  <a:close/>
                  <a:moveTo>
                    <a:pt x="4880087" y="2919012"/>
                  </a:moveTo>
                  <a:cubicBezTo>
                    <a:pt x="4881357" y="2902502"/>
                    <a:pt x="4882627" y="2889802"/>
                    <a:pt x="4882627" y="2877102"/>
                  </a:cubicBezTo>
                  <a:cubicBezTo>
                    <a:pt x="4881357" y="2750762"/>
                    <a:pt x="4880087" y="2631549"/>
                    <a:pt x="4880087" y="2503339"/>
                  </a:cubicBezTo>
                  <a:cubicBezTo>
                    <a:pt x="4880087" y="2444857"/>
                    <a:pt x="4882627" y="2386375"/>
                    <a:pt x="4881357" y="2327893"/>
                  </a:cubicBezTo>
                  <a:cubicBezTo>
                    <a:pt x="4881357" y="2273910"/>
                    <a:pt x="4880087" y="2217677"/>
                    <a:pt x="4878817" y="2163694"/>
                  </a:cubicBezTo>
                  <a:cubicBezTo>
                    <a:pt x="4873737" y="2080470"/>
                    <a:pt x="4862307" y="357505"/>
                    <a:pt x="4862307" y="274280"/>
                  </a:cubicBezTo>
                  <a:cubicBezTo>
                    <a:pt x="4859767" y="204552"/>
                    <a:pt x="4857227" y="132574"/>
                    <a:pt x="4854687" y="63500"/>
                  </a:cubicBezTo>
                  <a:cubicBezTo>
                    <a:pt x="4853417" y="44450"/>
                    <a:pt x="4852147" y="43180"/>
                    <a:pt x="4817702" y="41910"/>
                  </a:cubicBezTo>
                  <a:cubicBezTo>
                    <a:pt x="4806303" y="41910"/>
                    <a:pt x="4798704" y="41910"/>
                    <a:pt x="4787305" y="40640"/>
                  </a:cubicBezTo>
                  <a:cubicBezTo>
                    <a:pt x="4692314" y="36830"/>
                    <a:pt x="4593523" y="31750"/>
                    <a:pt x="4498533" y="30480"/>
                  </a:cubicBezTo>
                  <a:cubicBezTo>
                    <a:pt x="4266754" y="26670"/>
                    <a:pt x="4031177" y="25400"/>
                    <a:pt x="3799399" y="22860"/>
                  </a:cubicBezTo>
                  <a:cubicBezTo>
                    <a:pt x="3765202" y="22860"/>
                    <a:pt x="3727206" y="22860"/>
                    <a:pt x="3693009" y="22860"/>
                  </a:cubicBezTo>
                  <a:cubicBezTo>
                    <a:pt x="3636014" y="22860"/>
                    <a:pt x="3579020" y="22860"/>
                    <a:pt x="3525825" y="22860"/>
                  </a:cubicBezTo>
                  <a:cubicBezTo>
                    <a:pt x="3404237" y="22860"/>
                    <a:pt x="3282648" y="22860"/>
                    <a:pt x="3164859" y="24130"/>
                  </a:cubicBezTo>
                  <a:cubicBezTo>
                    <a:pt x="3062269" y="25400"/>
                    <a:pt x="1333433" y="29210"/>
                    <a:pt x="1230843" y="29210"/>
                  </a:cubicBezTo>
                  <a:cubicBezTo>
                    <a:pt x="1063659" y="29210"/>
                    <a:pt x="896474" y="26670"/>
                    <a:pt x="729290" y="33020"/>
                  </a:cubicBezTo>
                  <a:cubicBezTo>
                    <a:pt x="641899" y="36830"/>
                    <a:pt x="558307" y="36830"/>
                    <a:pt x="474714" y="38100"/>
                  </a:cubicBezTo>
                  <a:cubicBezTo>
                    <a:pt x="330328" y="41910"/>
                    <a:pt x="185942" y="45720"/>
                    <a:pt x="49530" y="50800"/>
                  </a:cubicBezTo>
                  <a:cubicBezTo>
                    <a:pt x="36830" y="50800"/>
                    <a:pt x="34290" y="53340"/>
                    <a:pt x="33020" y="71843"/>
                  </a:cubicBezTo>
                  <a:cubicBezTo>
                    <a:pt x="31750" y="112331"/>
                    <a:pt x="31750" y="152818"/>
                    <a:pt x="30480" y="193306"/>
                  </a:cubicBezTo>
                  <a:cubicBezTo>
                    <a:pt x="29210" y="260785"/>
                    <a:pt x="26670" y="326014"/>
                    <a:pt x="25400" y="393493"/>
                  </a:cubicBezTo>
                  <a:cubicBezTo>
                    <a:pt x="20320" y="465471"/>
                    <a:pt x="26670" y="2224425"/>
                    <a:pt x="29210" y="2296403"/>
                  </a:cubicBezTo>
                  <a:cubicBezTo>
                    <a:pt x="29210" y="2372879"/>
                    <a:pt x="29210" y="2451605"/>
                    <a:pt x="30480" y="2528081"/>
                  </a:cubicBezTo>
                  <a:cubicBezTo>
                    <a:pt x="30480" y="2584314"/>
                    <a:pt x="33020" y="2640546"/>
                    <a:pt x="33020" y="2696779"/>
                  </a:cubicBezTo>
                  <a:cubicBezTo>
                    <a:pt x="33020" y="2757510"/>
                    <a:pt x="33020" y="2818241"/>
                    <a:pt x="31750" y="2877102"/>
                  </a:cubicBezTo>
                  <a:cubicBezTo>
                    <a:pt x="31750" y="2880912"/>
                    <a:pt x="31750" y="2883452"/>
                    <a:pt x="31750" y="2887262"/>
                  </a:cubicBezTo>
                  <a:cubicBezTo>
                    <a:pt x="31750" y="2897422"/>
                    <a:pt x="35560" y="2901232"/>
                    <a:pt x="44450" y="2901232"/>
                  </a:cubicBezTo>
                  <a:cubicBezTo>
                    <a:pt x="75752" y="2901232"/>
                    <a:pt x="128947" y="2902502"/>
                    <a:pt x="178343" y="2902502"/>
                  </a:cubicBezTo>
                  <a:cubicBezTo>
                    <a:pt x="250536" y="2902502"/>
                    <a:pt x="326529" y="2899962"/>
                    <a:pt x="398722" y="2902502"/>
                  </a:cubicBezTo>
                  <a:cubicBezTo>
                    <a:pt x="516510" y="2906312"/>
                    <a:pt x="634299" y="2908852"/>
                    <a:pt x="752088" y="2907582"/>
                  </a:cubicBezTo>
                  <a:cubicBezTo>
                    <a:pt x="828081" y="2906312"/>
                    <a:pt x="900274" y="2908852"/>
                    <a:pt x="976267" y="2908852"/>
                  </a:cubicBezTo>
                  <a:cubicBezTo>
                    <a:pt x="1086456" y="2908852"/>
                    <a:pt x="1196646" y="2907582"/>
                    <a:pt x="1306835" y="2908852"/>
                  </a:cubicBezTo>
                  <a:cubicBezTo>
                    <a:pt x="1470220" y="2910122"/>
                    <a:pt x="3263650" y="2899962"/>
                    <a:pt x="3430834" y="2902502"/>
                  </a:cubicBezTo>
                  <a:cubicBezTo>
                    <a:pt x="3503027" y="2903772"/>
                    <a:pt x="3575220" y="2905042"/>
                    <a:pt x="3643613" y="2905042"/>
                  </a:cubicBezTo>
                  <a:cubicBezTo>
                    <a:pt x="3769001" y="2907582"/>
                    <a:pt x="3890590" y="2903772"/>
                    <a:pt x="4015978" y="2907582"/>
                  </a:cubicBezTo>
                  <a:cubicBezTo>
                    <a:pt x="4118569" y="2910122"/>
                    <a:pt x="4221159" y="2910122"/>
                    <a:pt x="4323749" y="2912662"/>
                  </a:cubicBezTo>
                  <a:cubicBezTo>
                    <a:pt x="4475735" y="2916472"/>
                    <a:pt x="4627720" y="2919012"/>
                    <a:pt x="4779706" y="2920282"/>
                  </a:cubicBezTo>
                  <a:cubicBezTo>
                    <a:pt x="4836700" y="2920282"/>
                    <a:pt x="4859767" y="2919012"/>
                    <a:pt x="4880087" y="2919012"/>
                  </a:cubicBezTo>
                  <a:close/>
                </a:path>
              </a:pathLst>
            </a:custGeom>
            <a:solidFill>
              <a:srgbClr val="CCA0F4"/>
            </a:solidFill>
          </p:spPr>
        </p:sp>
      </p:grpSp>
      <p:pic>
        <p:nvPicPr>
          <p:cNvPr name="Picture 8" id="8"/>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9913521" y="8239761"/>
            <a:ext cx="4716505" cy="1011905"/>
          </a:xfrm>
          <a:prstGeom prst="rect">
            <a:avLst/>
          </a:prstGeom>
        </p:spPr>
      </p:pic>
      <p:pic>
        <p:nvPicPr>
          <p:cNvPr name="Picture 9" id="9"/>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2538702" y="5494446"/>
            <a:ext cx="3180331" cy="3251267"/>
          </a:xfrm>
          <a:prstGeom prst="rect">
            <a:avLst/>
          </a:prstGeom>
        </p:spPr>
      </p:pic>
      <p:pic>
        <p:nvPicPr>
          <p:cNvPr name="Picture 10" id="10"/>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4696077" y="5927957"/>
            <a:ext cx="2045911" cy="3169721"/>
          </a:xfrm>
          <a:prstGeom prst="rect">
            <a:avLst/>
          </a:prstGeom>
        </p:spPr>
      </p:pic>
      <p:pic>
        <p:nvPicPr>
          <p:cNvPr name="Picture 11" id="11"/>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53107" r="0" b="0"/>
          <a:stretch>
            <a:fillRect/>
          </a:stretch>
        </p:blipFill>
        <p:spPr>
          <a:xfrm flipH="false" flipV="false" rot="0">
            <a:off x="1864775" y="5789993"/>
            <a:ext cx="1795294" cy="2601239"/>
          </a:xfrm>
          <a:prstGeom prst="rect">
            <a:avLst/>
          </a:prstGeom>
        </p:spPr>
      </p:pic>
      <p:pic>
        <p:nvPicPr>
          <p:cNvPr name="Picture 12" id="12"/>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0">
            <a:off x="130986" y="6280920"/>
            <a:ext cx="2232921" cy="2816758"/>
          </a:xfrm>
          <a:prstGeom prst="rect">
            <a:avLst/>
          </a:prstGeom>
        </p:spPr>
      </p:pic>
      <p:pic>
        <p:nvPicPr>
          <p:cNvPr name="Picture 13" id="13"/>
          <p:cNvPicPr>
            <a:picLocks noChangeAspect="true"/>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0" t="0" r="0" b="0"/>
          <a:stretch>
            <a:fillRect/>
          </a:stretch>
        </p:blipFill>
        <p:spPr>
          <a:xfrm flipH="false" flipV="false" rot="436290">
            <a:off x="2245037" y="4622294"/>
            <a:ext cx="406144" cy="497504"/>
          </a:xfrm>
          <a:prstGeom prst="rect">
            <a:avLst/>
          </a:prstGeom>
        </p:spPr>
      </p:pic>
      <p:pic>
        <p:nvPicPr>
          <p:cNvPr name="Picture 14" id="14"/>
          <p:cNvPicPr>
            <a:picLocks noChangeAspect="true"/>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0" t="0" r="0" b="0"/>
          <a:stretch>
            <a:fillRect/>
          </a:stretch>
        </p:blipFill>
        <p:spPr>
          <a:xfrm flipH="false" flipV="false" rot="2427821">
            <a:off x="3848656" y="4483265"/>
            <a:ext cx="527382" cy="775561"/>
          </a:xfrm>
          <a:prstGeom prst="rect">
            <a:avLst/>
          </a:prstGeom>
        </p:spPr>
      </p:pic>
      <p:pic>
        <p:nvPicPr>
          <p:cNvPr name="Picture 15" id="15"/>
          <p:cNvPicPr>
            <a:picLocks noChangeAspect="true"/>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l="0" t="0" r="0" b="0"/>
          <a:stretch>
            <a:fillRect/>
          </a:stretch>
        </p:blipFill>
        <p:spPr>
          <a:xfrm flipH="false" flipV="false" rot="0">
            <a:off x="2107677" y="735660"/>
            <a:ext cx="787193" cy="834212"/>
          </a:xfrm>
          <a:prstGeom prst="rect">
            <a:avLst/>
          </a:prstGeom>
        </p:spPr>
      </p:pic>
      <p:pic>
        <p:nvPicPr>
          <p:cNvPr name="Picture 16" id="16"/>
          <p:cNvPicPr>
            <a:picLocks noChangeAspect="true"/>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l="0" t="0" r="0" b="0"/>
          <a:stretch>
            <a:fillRect/>
          </a:stretch>
        </p:blipFill>
        <p:spPr>
          <a:xfrm flipH="false" flipV="false" rot="0">
            <a:off x="15773678" y="1982229"/>
            <a:ext cx="513505" cy="882587"/>
          </a:xfrm>
          <a:prstGeom prst="rect">
            <a:avLst/>
          </a:prstGeom>
        </p:spPr>
      </p:pic>
      <p:pic>
        <p:nvPicPr>
          <p:cNvPr name="Picture 17" id="17"/>
          <p:cNvPicPr>
            <a:picLocks noChangeAspect="true"/>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l="0" t="0" r="0" b="0"/>
          <a:stretch>
            <a:fillRect/>
          </a:stretch>
        </p:blipFill>
        <p:spPr>
          <a:xfrm flipH="true" flipV="false" rot="3978358">
            <a:off x="5006963" y="1064350"/>
            <a:ext cx="628297" cy="1079886"/>
          </a:xfrm>
          <a:prstGeom prst="rect">
            <a:avLst/>
          </a:prstGeom>
        </p:spPr>
      </p:pic>
      <p:pic>
        <p:nvPicPr>
          <p:cNvPr name="Picture 18" id="18"/>
          <p:cNvPicPr>
            <a:picLocks noChangeAspect="true"/>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l="0" t="0" r="0" b="0"/>
          <a:stretch>
            <a:fillRect/>
          </a:stretch>
        </p:blipFill>
        <p:spPr>
          <a:xfrm flipH="false" flipV="false" rot="0">
            <a:off x="10244304" y="6705659"/>
            <a:ext cx="1764374" cy="384954"/>
          </a:xfrm>
          <a:prstGeom prst="rect">
            <a:avLst/>
          </a:prstGeom>
        </p:spPr>
      </p:pic>
      <p:pic>
        <p:nvPicPr>
          <p:cNvPr name="Picture 19" id="19"/>
          <p:cNvPicPr>
            <a:picLocks noChangeAspect="true"/>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l="31958" t="0" r="0" b="0"/>
          <a:stretch>
            <a:fillRect/>
          </a:stretch>
        </p:blipFill>
        <p:spPr>
          <a:xfrm flipH="false" flipV="false" rot="0">
            <a:off x="2048984" y="3692679"/>
            <a:ext cx="942679" cy="831265"/>
          </a:xfrm>
          <a:prstGeom prst="rect">
            <a:avLst/>
          </a:prstGeom>
        </p:spPr>
      </p:pic>
      <p:pic>
        <p:nvPicPr>
          <p:cNvPr name="Picture 20" id="20"/>
          <p:cNvPicPr>
            <a:picLocks noChangeAspect="true"/>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l="0" t="22201" r="24736" b="0"/>
          <a:stretch>
            <a:fillRect/>
          </a:stretch>
        </p:blipFill>
        <p:spPr>
          <a:xfrm flipH="false" flipV="false" rot="0">
            <a:off x="15442701" y="700612"/>
            <a:ext cx="1098767" cy="681466"/>
          </a:xfrm>
          <a:prstGeom prst="rect">
            <a:avLst/>
          </a:prstGeom>
        </p:spPr>
      </p:pic>
      <p:grpSp>
        <p:nvGrpSpPr>
          <p:cNvPr name="Group 21" id="21"/>
          <p:cNvGrpSpPr/>
          <p:nvPr/>
        </p:nvGrpSpPr>
        <p:grpSpPr>
          <a:xfrm rot="0">
            <a:off x="5782122" y="1933203"/>
            <a:ext cx="7434668" cy="4523504"/>
            <a:chOff x="0" y="0"/>
            <a:chExt cx="9912891" cy="6031339"/>
          </a:xfrm>
        </p:grpSpPr>
        <p:sp>
          <p:nvSpPr>
            <p:cNvPr name="TextBox 22" id="22"/>
            <p:cNvSpPr txBox="true"/>
            <p:nvPr/>
          </p:nvSpPr>
          <p:spPr>
            <a:xfrm rot="0">
              <a:off x="0" y="-19050"/>
              <a:ext cx="9912891" cy="2031577"/>
            </a:xfrm>
            <a:prstGeom prst="rect">
              <a:avLst/>
            </a:prstGeom>
          </p:spPr>
          <p:txBody>
            <a:bodyPr anchor="t" rtlCol="false" tIns="0" lIns="0" bIns="0" rIns="0">
              <a:spAutoFit/>
            </a:bodyPr>
            <a:lstStyle/>
            <a:p>
              <a:pPr algn="ctr">
                <a:lnSpc>
                  <a:spcPts val="5425"/>
                </a:lnSpc>
              </a:pPr>
              <a:r>
                <a:rPr lang="en-US" spc="-216" sz="5425">
                  <a:solidFill>
                    <a:srgbClr val="FFFFFF"/>
                  </a:solidFill>
                  <a:latin typeface="Gaegu Bold Bold"/>
                </a:rPr>
                <a:t>NAMA-NAMA ANGGOTA KELOMPOK :</a:t>
              </a:r>
            </a:p>
          </p:txBody>
        </p:sp>
        <p:sp>
          <p:nvSpPr>
            <p:cNvPr name="TextBox 23" id="23"/>
            <p:cNvSpPr txBox="true"/>
            <p:nvPr/>
          </p:nvSpPr>
          <p:spPr>
            <a:xfrm rot="0">
              <a:off x="0" y="2652504"/>
              <a:ext cx="9912891" cy="3419475"/>
            </a:xfrm>
            <a:prstGeom prst="rect">
              <a:avLst/>
            </a:prstGeom>
          </p:spPr>
          <p:txBody>
            <a:bodyPr anchor="t" rtlCol="false" tIns="0" lIns="0" bIns="0" rIns="0">
              <a:spAutoFit/>
            </a:bodyPr>
            <a:lstStyle/>
            <a:p>
              <a:pPr marL="604519" indent="-302260" lvl="1">
                <a:lnSpc>
                  <a:spcPts val="3359"/>
                </a:lnSpc>
                <a:buFont typeface="Arial"/>
                <a:buChar char="•"/>
              </a:pPr>
              <a:r>
                <a:rPr lang="en-US" sz="2799">
                  <a:solidFill>
                    <a:srgbClr val="FFFFFF"/>
                  </a:solidFill>
                  <a:latin typeface="Gaegu Bold Bold"/>
                </a:rPr>
                <a:t>ARICK RIDHO (2161021002)</a:t>
              </a:r>
            </a:p>
            <a:p>
              <a:pPr marL="604519" indent="-302260" lvl="1">
                <a:lnSpc>
                  <a:spcPts val="3359"/>
                </a:lnSpc>
                <a:buFont typeface="Arial"/>
                <a:buChar char="•"/>
              </a:pPr>
              <a:r>
                <a:rPr lang="en-US" sz="2799">
                  <a:solidFill>
                    <a:srgbClr val="FFFFFF"/>
                  </a:solidFill>
                  <a:latin typeface="Gaegu Bold Bold"/>
                </a:rPr>
                <a:t>BAGUS MUNTAHAL FADHLI (2111021094)</a:t>
              </a:r>
            </a:p>
            <a:p>
              <a:pPr marL="604519" indent="-302260" lvl="1">
                <a:lnSpc>
                  <a:spcPts val="3359"/>
                </a:lnSpc>
                <a:buFont typeface="Arial"/>
                <a:buChar char="•"/>
              </a:pPr>
              <a:r>
                <a:rPr lang="en-US" sz="2799">
                  <a:solidFill>
                    <a:srgbClr val="FFFFFF"/>
                  </a:solidFill>
                  <a:latin typeface="Gaegu Bold Bold"/>
                </a:rPr>
                <a:t>I MADE RENALDI (2151021012)</a:t>
              </a:r>
            </a:p>
            <a:p>
              <a:pPr marL="604519" indent="-302260" lvl="1">
                <a:lnSpc>
                  <a:spcPts val="3359"/>
                </a:lnSpc>
                <a:buFont typeface="Arial"/>
                <a:buChar char="•"/>
              </a:pPr>
              <a:r>
                <a:rPr lang="en-US" sz="2799">
                  <a:solidFill>
                    <a:srgbClr val="FFFFFF"/>
                  </a:solidFill>
                  <a:latin typeface="Gaegu Bold Bold"/>
                </a:rPr>
                <a:t>MUHAMMAD FADLY (215021017)</a:t>
              </a:r>
            </a:p>
            <a:p>
              <a:pPr marL="604519" indent="-302260" lvl="1">
                <a:lnSpc>
                  <a:spcPts val="3359"/>
                </a:lnSpc>
                <a:buFont typeface="Arial"/>
                <a:buChar char="•"/>
              </a:pPr>
              <a:r>
                <a:rPr lang="en-US" sz="2799">
                  <a:solidFill>
                    <a:srgbClr val="FFFFFF"/>
                  </a:solidFill>
                  <a:latin typeface="Gaegu Bold Bold"/>
                </a:rPr>
                <a:t>RAKA RIFALDI R. (2111021073)</a:t>
              </a:r>
            </a:p>
            <a:p>
              <a:pPr marL="604520" indent="-302260" lvl="1">
                <a:lnSpc>
                  <a:spcPts val="3360"/>
                </a:lnSpc>
                <a:buFont typeface="Arial"/>
                <a:buChar char="•"/>
              </a:pPr>
              <a:r>
                <a:rPr lang="en-US" sz="2800">
                  <a:solidFill>
                    <a:srgbClr val="FFFFFF"/>
                  </a:solidFill>
                  <a:latin typeface="Gaegu Bold Bold"/>
                </a:rPr>
                <a:t>RICKY APRIANSYAH (215021005)</a:t>
              </a:r>
            </a:p>
          </p:txBody>
        </p:sp>
      </p:grpSp>
      <p:pic>
        <p:nvPicPr>
          <p:cNvPr name="Picture 24" id="24"/>
          <p:cNvPicPr>
            <a:picLocks noChangeAspect="true"/>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rcRect l="0" t="0" r="0" b="0"/>
          <a:stretch>
            <a:fillRect/>
          </a:stretch>
        </p:blipFill>
        <p:spPr>
          <a:xfrm flipH="false" flipV="false" rot="-405181">
            <a:off x="3186905" y="4783126"/>
            <a:ext cx="946329" cy="648666"/>
          </a:xfrm>
          <a:prstGeom prst="rect">
            <a:avLst/>
          </a:prstGeom>
        </p:spPr>
      </p:pic>
      <p:pic>
        <p:nvPicPr>
          <p:cNvPr name="Picture 25" id="25"/>
          <p:cNvPicPr>
            <a:picLocks noChangeAspect="true"/>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rcRect l="0" t="0" r="0" b="0"/>
          <a:stretch>
            <a:fillRect/>
          </a:stretch>
        </p:blipFill>
        <p:spPr>
          <a:xfrm flipH="false" flipV="false" rot="1946367">
            <a:off x="14193005" y="4256778"/>
            <a:ext cx="825656" cy="683626"/>
          </a:xfrm>
          <a:prstGeom prst="rect">
            <a:avLst/>
          </a:prstGeom>
        </p:spPr>
      </p:pic>
      <p:pic>
        <p:nvPicPr>
          <p:cNvPr name="Picture 26" id="26"/>
          <p:cNvPicPr>
            <a:picLocks noChangeAspect="true"/>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rcRect l="0" t="0" r="0" b="0"/>
          <a:stretch>
            <a:fillRect/>
          </a:stretch>
        </p:blipFill>
        <p:spPr>
          <a:xfrm flipH="false" flipV="false" rot="-987158">
            <a:off x="14818116" y="4513581"/>
            <a:ext cx="676981" cy="464039"/>
          </a:xfrm>
          <a:prstGeom prst="rect">
            <a:avLst/>
          </a:prstGeom>
        </p:spPr>
      </p:pic>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82A4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5296770" y="-602533"/>
            <a:ext cx="7169840" cy="10432307"/>
          </a:xfrm>
          <a:prstGeom prst="rect">
            <a:avLst/>
          </a:prstGeom>
        </p:spPr>
      </p:pic>
      <p:grpSp>
        <p:nvGrpSpPr>
          <p:cNvPr name="Group 3" id="3"/>
          <p:cNvGrpSpPr/>
          <p:nvPr/>
        </p:nvGrpSpPr>
        <p:grpSpPr>
          <a:xfrm rot="0">
            <a:off x="3821550" y="2049093"/>
            <a:ext cx="10644900" cy="5129054"/>
            <a:chOff x="0" y="0"/>
            <a:chExt cx="14193200" cy="6838738"/>
          </a:xfrm>
        </p:grpSpPr>
        <p:sp>
          <p:nvSpPr>
            <p:cNvPr name="TextBox 4" id="4"/>
            <p:cNvSpPr txBox="true"/>
            <p:nvPr/>
          </p:nvSpPr>
          <p:spPr>
            <a:xfrm rot="0">
              <a:off x="0" y="-38100"/>
              <a:ext cx="14193200" cy="1501140"/>
            </a:xfrm>
            <a:prstGeom prst="rect">
              <a:avLst/>
            </a:prstGeom>
          </p:spPr>
          <p:txBody>
            <a:bodyPr anchor="t" rtlCol="false" tIns="0" lIns="0" bIns="0" rIns="0">
              <a:spAutoFit/>
            </a:bodyPr>
            <a:lstStyle/>
            <a:p>
              <a:pPr algn="ctr">
                <a:lnSpc>
                  <a:spcPts val="7200"/>
                </a:lnSpc>
              </a:pPr>
              <a:r>
                <a:rPr lang="en-US" spc="-288" sz="7200">
                  <a:solidFill>
                    <a:srgbClr val="FFFFFF"/>
                  </a:solidFill>
                  <a:latin typeface="Gaegu Bold Bold"/>
                </a:rPr>
                <a:t>MENGELOLA SUMBER DAYA</a:t>
              </a:r>
            </a:p>
          </p:txBody>
        </p:sp>
        <p:sp>
          <p:nvSpPr>
            <p:cNvPr name="TextBox 5" id="5"/>
            <p:cNvSpPr txBox="true"/>
            <p:nvPr/>
          </p:nvSpPr>
          <p:spPr>
            <a:xfrm rot="0">
              <a:off x="933497" y="1574165"/>
              <a:ext cx="12326206" cy="5264573"/>
            </a:xfrm>
            <a:prstGeom prst="rect">
              <a:avLst/>
            </a:prstGeom>
          </p:spPr>
          <p:txBody>
            <a:bodyPr anchor="t" rtlCol="false" tIns="0" lIns="0" bIns="0" rIns="0">
              <a:spAutoFit/>
            </a:bodyPr>
            <a:lstStyle/>
            <a:p>
              <a:pPr algn="just">
                <a:lnSpc>
                  <a:spcPts val="3919"/>
                </a:lnSpc>
              </a:pPr>
              <a:r>
                <a:rPr lang="en-US" sz="2800">
                  <a:solidFill>
                    <a:srgbClr val="FFFFFF"/>
                  </a:solidFill>
                  <a:latin typeface="Drukaatie Burti"/>
                </a:rPr>
                <a:t>Manajemen sumber daya manusia adalah desain dan penerapan sistem formal dalam sebuah organisasi untuk menjamin penggunaan keahlian sumber daya manusia secara efektif dan efisien guna mencapai tujuan – tujuan organisasi. Manajer harus mencari orang?orang yang tepat, menempatkan orang – orang tersebut pada jabatan yang paling sesuai dengan keahlian mereka, dan mengembangkan mereka sehingga mereka dapat berkontribusi pada kesuksesan perusahaan. </a:t>
              </a:r>
            </a:p>
          </p:txBody>
        </p:sp>
      </p:grpSp>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2427821">
            <a:off x="2400899" y="-170600"/>
            <a:ext cx="931532" cy="1369900"/>
          </a:xfrm>
          <a:prstGeom prst="rect">
            <a:avLst/>
          </a:prstGeom>
        </p:spPr>
      </p:pic>
      <p:pic>
        <p:nvPicPr>
          <p:cNvPr name="Picture 7" id="7"/>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31958" t="0" r="0" b="0"/>
          <a:stretch>
            <a:fillRect/>
          </a:stretch>
        </p:blipFill>
        <p:spPr>
          <a:xfrm flipH="false" flipV="false" rot="0">
            <a:off x="0" y="5384905"/>
            <a:ext cx="1453141" cy="1281398"/>
          </a:xfrm>
          <a:prstGeom prst="rect">
            <a:avLst/>
          </a:prstGeom>
        </p:spPr>
      </p:pic>
      <p:pic>
        <p:nvPicPr>
          <p:cNvPr name="Picture 8" id="8"/>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22201" r="24736" b="0"/>
          <a:stretch>
            <a:fillRect/>
          </a:stretch>
        </p:blipFill>
        <p:spPr>
          <a:xfrm flipH="false" flipV="false" rot="0">
            <a:off x="16629367" y="0"/>
            <a:ext cx="1658633" cy="1028700"/>
          </a:xfrm>
          <a:prstGeom prst="rect">
            <a:avLst/>
          </a:prstGeom>
        </p:spPr>
      </p:pic>
      <p:pic>
        <p:nvPicPr>
          <p:cNvPr name="Picture 9" id="9"/>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true" flipV="false" rot="3072537">
            <a:off x="17505286" y="5329345"/>
            <a:ext cx="747959" cy="1285554"/>
          </a:xfrm>
          <a:prstGeom prst="rect">
            <a:avLst/>
          </a:prstGeom>
        </p:spPr>
      </p:pic>
      <p:pic>
        <p:nvPicPr>
          <p:cNvPr name="Picture 10" id="10"/>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8798318">
            <a:off x="15671725" y="9582376"/>
            <a:ext cx="1454378" cy="920225"/>
          </a:xfrm>
          <a:prstGeom prst="rect">
            <a:avLst/>
          </a:prstGeom>
        </p:spPr>
      </p:pic>
      <p:pic>
        <p:nvPicPr>
          <p:cNvPr name="Picture 11" id="11"/>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2156462">
            <a:off x="1850471" y="9797920"/>
            <a:ext cx="1087988" cy="1087988"/>
          </a:xfrm>
          <a:prstGeom prst="rect">
            <a:avLst/>
          </a:prstGeom>
        </p:spPr>
      </p:pic>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82A4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5229765" y="276049"/>
            <a:ext cx="6875327" cy="10003783"/>
          </a:xfrm>
          <a:prstGeom prst="rect">
            <a:avLst/>
          </a:prstGeom>
        </p:spPr>
      </p:pic>
      <p:grpSp>
        <p:nvGrpSpPr>
          <p:cNvPr name="Group 3" id="3"/>
          <p:cNvGrpSpPr/>
          <p:nvPr/>
        </p:nvGrpSpPr>
        <p:grpSpPr>
          <a:xfrm rot="0">
            <a:off x="3821550" y="2296743"/>
            <a:ext cx="10276293" cy="4633754"/>
            <a:chOff x="0" y="0"/>
            <a:chExt cx="13701725" cy="6178338"/>
          </a:xfrm>
        </p:grpSpPr>
        <p:sp>
          <p:nvSpPr>
            <p:cNvPr name="TextBox 4" id="4"/>
            <p:cNvSpPr txBox="true"/>
            <p:nvPr/>
          </p:nvSpPr>
          <p:spPr>
            <a:xfrm rot="0">
              <a:off x="0" y="-38100"/>
              <a:ext cx="13701725" cy="1501140"/>
            </a:xfrm>
            <a:prstGeom prst="rect">
              <a:avLst/>
            </a:prstGeom>
          </p:spPr>
          <p:txBody>
            <a:bodyPr anchor="t" rtlCol="false" tIns="0" lIns="0" bIns="0" rIns="0">
              <a:spAutoFit/>
            </a:bodyPr>
            <a:lstStyle/>
            <a:p>
              <a:pPr algn="ctr">
                <a:lnSpc>
                  <a:spcPts val="7200"/>
                </a:lnSpc>
              </a:pPr>
            </a:p>
          </p:txBody>
        </p:sp>
        <p:sp>
          <p:nvSpPr>
            <p:cNvPr name="TextBox 5" id="5"/>
            <p:cNvSpPr txBox="true"/>
            <p:nvPr/>
          </p:nvSpPr>
          <p:spPr>
            <a:xfrm rot="0">
              <a:off x="901172" y="1574165"/>
              <a:ext cx="11899380" cy="4604173"/>
            </a:xfrm>
            <a:prstGeom prst="rect">
              <a:avLst/>
            </a:prstGeom>
          </p:spPr>
          <p:txBody>
            <a:bodyPr anchor="t" rtlCol="false" tIns="0" lIns="0" bIns="0" rIns="0">
              <a:spAutoFit/>
            </a:bodyPr>
            <a:lstStyle/>
            <a:p>
              <a:pPr algn="just">
                <a:lnSpc>
                  <a:spcPts val="3919"/>
                </a:lnSpc>
              </a:pPr>
              <a:r>
                <a:rPr lang="en-US" sz="2800">
                  <a:solidFill>
                    <a:srgbClr val="FFFFFF"/>
                  </a:solidFill>
                  <a:latin typeface="Drukaatie Burti"/>
                </a:rPr>
                <a:t>Semua manajer harus memiliki keterampilan tentang dasar – dasar manajemen sumber daya manusia. Organisasi – organisasi yang strukturnya datar sering kali mengharuskan semua manajernya untuk memerankan peran yang aktif dalam merekrut dan menyeleksi pegawai – pegawai yang tepat, mengembangkan program pelatihan yang efektif atau menciptakan sistem penilaian kinerja yang sesuai.</a:t>
              </a:r>
            </a:p>
          </p:txBody>
        </p:sp>
      </p:grpSp>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2427821">
            <a:off x="2400899" y="-170600"/>
            <a:ext cx="931532" cy="1369900"/>
          </a:xfrm>
          <a:prstGeom prst="rect">
            <a:avLst/>
          </a:prstGeom>
        </p:spPr>
      </p:pic>
      <p:pic>
        <p:nvPicPr>
          <p:cNvPr name="Picture 7" id="7"/>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31958" t="0" r="0" b="0"/>
          <a:stretch>
            <a:fillRect/>
          </a:stretch>
        </p:blipFill>
        <p:spPr>
          <a:xfrm flipH="false" flipV="false" rot="0">
            <a:off x="0" y="5384905"/>
            <a:ext cx="1453141" cy="1281398"/>
          </a:xfrm>
          <a:prstGeom prst="rect">
            <a:avLst/>
          </a:prstGeom>
        </p:spPr>
      </p:pic>
      <p:pic>
        <p:nvPicPr>
          <p:cNvPr name="Picture 8" id="8"/>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22201" r="24736" b="0"/>
          <a:stretch>
            <a:fillRect/>
          </a:stretch>
        </p:blipFill>
        <p:spPr>
          <a:xfrm flipH="false" flipV="false" rot="0">
            <a:off x="16629367" y="0"/>
            <a:ext cx="1658633" cy="1028700"/>
          </a:xfrm>
          <a:prstGeom prst="rect">
            <a:avLst/>
          </a:prstGeom>
        </p:spPr>
      </p:pic>
      <p:pic>
        <p:nvPicPr>
          <p:cNvPr name="Picture 9" id="9"/>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true" flipV="false" rot="3072537">
            <a:off x="17505286" y="5329345"/>
            <a:ext cx="747959" cy="1285554"/>
          </a:xfrm>
          <a:prstGeom prst="rect">
            <a:avLst/>
          </a:prstGeom>
        </p:spPr>
      </p:pic>
      <p:pic>
        <p:nvPicPr>
          <p:cNvPr name="Picture 10" id="10"/>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8798318">
            <a:off x="15671725" y="9582376"/>
            <a:ext cx="1454378" cy="920225"/>
          </a:xfrm>
          <a:prstGeom prst="rect">
            <a:avLst/>
          </a:prstGeom>
        </p:spPr>
      </p:pic>
      <p:pic>
        <p:nvPicPr>
          <p:cNvPr name="Picture 11" id="11"/>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2156462">
            <a:off x="1850471" y="9797920"/>
            <a:ext cx="1087988" cy="1087988"/>
          </a:xfrm>
          <a:prstGeom prst="rect">
            <a:avLst/>
          </a:prstGeom>
        </p:spPr>
      </p:pic>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82A4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791676" y="988673"/>
            <a:ext cx="5187312" cy="8269627"/>
          </a:xfrm>
          <a:prstGeom prst="rect">
            <a:avLst/>
          </a:prstGeom>
        </p:spPr>
      </p:pic>
      <p:sp>
        <p:nvSpPr>
          <p:cNvPr name="TextBox 3" id="3"/>
          <p:cNvSpPr txBox="true"/>
          <p:nvPr/>
        </p:nvSpPr>
        <p:spPr>
          <a:xfrm rot="0">
            <a:off x="2008795" y="2420772"/>
            <a:ext cx="4753074" cy="5253578"/>
          </a:xfrm>
          <a:prstGeom prst="rect">
            <a:avLst/>
          </a:prstGeom>
        </p:spPr>
        <p:txBody>
          <a:bodyPr anchor="t" rtlCol="false" tIns="0" lIns="0" bIns="0" rIns="0">
            <a:spAutoFit/>
          </a:bodyPr>
          <a:lstStyle/>
          <a:p>
            <a:pPr algn="ctr">
              <a:lnSpc>
                <a:spcPts val="5083"/>
              </a:lnSpc>
            </a:pPr>
            <a:r>
              <a:rPr lang="en-US" spc="-203" sz="5083">
                <a:solidFill>
                  <a:srgbClr val="FFFFFF"/>
                </a:solidFill>
                <a:latin typeface="Gaegu Bold Bold"/>
              </a:rPr>
              <a:t>PERAN STRATEGIS MANAJEMEN SUMBER DAYA MANUSIA ADALAH UNTUK MENGGERAKKAN KINERJA ORGANISASI</a:t>
            </a:r>
          </a:p>
        </p:txBody>
      </p:sp>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690331" y="639920"/>
            <a:ext cx="1412928" cy="1497323"/>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1946367">
            <a:off x="5028678" y="7755157"/>
            <a:ext cx="1154159" cy="955619"/>
          </a:xfrm>
          <a:prstGeom prst="rect">
            <a:avLst/>
          </a:prstGeom>
        </p:spPr>
      </p:pic>
      <p:sp>
        <p:nvSpPr>
          <p:cNvPr name="TextBox 6" id="6"/>
          <p:cNvSpPr txBox="true"/>
          <p:nvPr/>
        </p:nvSpPr>
        <p:spPr>
          <a:xfrm rot="0">
            <a:off x="7193614" y="1656019"/>
            <a:ext cx="9505361" cy="6783083"/>
          </a:xfrm>
          <a:prstGeom prst="rect">
            <a:avLst/>
          </a:prstGeom>
        </p:spPr>
        <p:txBody>
          <a:bodyPr anchor="t" rtlCol="false" tIns="0" lIns="0" bIns="0" rIns="0">
            <a:spAutoFit/>
          </a:bodyPr>
          <a:lstStyle/>
          <a:p>
            <a:pPr algn="just">
              <a:lnSpc>
                <a:spcPts val="3800"/>
              </a:lnSpc>
            </a:pPr>
            <a:r>
              <a:rPr lang="en-US" spc="-152" sz="3800">
                <a:solidFill>
                  <a:srgbClr val="FFFFFF"/>
                </a:solidFill>
                <a:latin typeface="Gaegu Bold Bold"/>
              </a:rPr>
              <a:t>Bagaimana sebuah perusahaan mengelola pekerja – pekerjanya mungkin adalah satu - satunya faktor terpenting dalam mempertahankan keberhasilan perusahaan dalam persaingan. Departemen sumber daya manusia di perusahaan – perusahaan saat ini tidak saja menyokong tujuan–tujuan strategis tetapi juga secara aktif berusaha mengejar rencana rutin dan terpadu dalam memajukan kinerja organisasi. Penelitian telah menemukan bahwa manajemen sumber daya manusia yang efektif memberikan dampak positif terhadap kinerja strategis termasuk produktivitas pegawai yang lebih tinggi dan pendapatan keuangan yang lebih kuat.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82A44"/>
        </a:solidFill>
      </p:bgPr>
    </p:bg>
    <p:spTree>
      <p:nvGrpSpPr>
        <p:cNvPr id="1" name=""/>
        <p:cNvGrpSpPr/>
        <p:nvPr/>
      </p:nvGrpSpPr>
      <p:grpSpPr>
        <a:xfrm>
          <a:off x="0" y="0"/>
          <a:ext cx="0" cy="0"/>
          <a:chOff x="0" y="0"/>
          <a:chExt cx="0" cy="0"/>
        </a:xfrm>
      </p:grpSpPr>
      <p:grpSp>
        <p:nvGrpSpPr>
          <p:cNvPr name="Group 2" id="2"/>
          <p:cNvGrpSpPr/>
          <p:nvPr/>
        </p:nvGrpSpPr>
        <p:grpSpPr>
          <a:xfrm rot="0">
            <a:off x="2478853" y="856183"/>
            <a:ext cx="13330294" cy="2819416"/>
            <a:chOff x="0" y="0"/>
            <a:chExt cx="17773726" cy="3759222"/>
          </a:xfrm>
        </p:grpSpPr>
        <p:sp>
          <p:nvSpPr>
            <p:cNvPr name="TextBox 3" id="3"/>
            <p:cNvSpPr txBox="true"/>
            <p:nvPr/>
          </p:nvSpPr>
          <p:spPr>
            <a:xfrm rot="0">
              <a:off x="0" y="-38100"/>
              <a:ext cx="17773726" cy="1501140"/>
            </a:xfrm>
            <a:prstGeom prst="rect">
              <a:avLst/>
            </a:prstGeom>
          </p:spPr>
          <p:txBody>
            <a:bodyPr anchor="t" rtlCol="false" tIns="0" lIns="0" bIns="0" rIns="0">
              <a:spAutoFit/>
            </a:bodyPr>
            <a:lstStyle/>
            <a:p>
              <a:pPr algn="ctr">
                <a:lnSpc>
                  <a:spcPts val="7200"/>
                </a:lnSpc>
              </a:pPr>
              <a:r>
                <a:rPr lang="en-US" spc="-288" sz="7200">
                  <a:solidFill>
                    <a:srgbClr val="FFFFFF"/>
                  </a:solidFill>
                  <a:latin typeface="Gaegu Bold Bold"/>
                </a:rPr>
                <a:t>Rantai Pemerintah </a:t>
              </a:r>
            </a:p>
          </p:txBody>
        </p:sp>
        <p:sp>
          <p:nvSpPr>
            <p:cNvPr name="TextBox 4" id="4"/>
            <p:cNvSpPr txBox="true"/>
            <p:nvPr/>
          </p:nvSpPr>
          <p:spPr>
            <a:xfrm rot="0">
              <a:off x="3667327" y="1644883"/>
              <a:ext cx="10439071" cy="2117725"/>
            </a:xfrm>
            <a:prstGeom prst="rect">
              <a:avLst/>
            </a:prstGeom>
          </p:spPr>
          <p:txBody>
            <a:bodyPr anchor="t" rtlCol="false" tIns="0" lIns="0" bIns="0" rIns="0">
              <a:spAutoFit/>
            </a:bodyPr>
            <a:lstStyle/>
            <a:p>
              <a:pPr algn="ctr">
                <a:lnSpc>
                  <a:spcPts val="4200"/>
                </a:lnSpc>
              </a:pPr>
              <a:r>
                <a:rPr lang="en-US" sz="3000">
                  <a:solidFill>
                    <a:srgbClr val="FBE675"/>
                  </a:solidFill>
                  <a:latin typeface="Drukaatie Burti"/>
                </a:rPr>
                <a:t>adalah garis wewenang yang tidak terputus di mana menghubungkan semua orang dalam sebuah organisasi</a:t>
              </a:r>
            </a:p>
          </p:txBody>
        </p:sp>
      </p:grpSp>
      <p:grpSp>
        <p:nvGrpSpPr>
          <p:cNvPr name="Group 5" id="5"/>
          <p:cNvGrpSpPr/>
          <p:nvPr/>
        </p:nvGrpSpPr>
        <p:grpSpPr>
          <a:xfrm rot="0">
            <a:off x="2407341" y="4089286"/>
            <a:ext cx="10622543" cy="2828247"/>
            <a:chOff x="0" y="0"/>
            <a:chExt cx="14163390" cy="3770995"/>
          </a:xfrm>
        </p:grpSpPr>
        <p:sp>
          <p:nvSpPr>
            <p:cNvPr name="TextBox 6" id="6"/>
            <p:cNvSpPr txBox="true"/>
            <p:nvPr/>
          </p:nvSpPr>
          <p:spPr>
            <a:xfrm rot="0">
              <a:off x="0" y="-76200"/>
              <a:ext cx="14163390" cy="736600"/>
            </a:xfrm>
            <a:prstGeom prst="rect">
              <a:avLst/>
            </a:prstGeom>
          </p:spPr>
          <p:txBody>
            <a:bodyPr anchor="t" rtlCol="false" tIns="0" lIns="0" bIns="0" rIns="0">
              <a:spAutoFit/>
            </a:bodyPr>
            <a:lstStyle/>
            <a:p>
              <a:pPr>
                <a:lnSpc>
                  <a:spcPts val="3959"/>
                </a:lnSpc>
              </a:pPr>
              <a:r>
                <a:rPr lang="en-US" sz="3299">
                  <a:solidFill>
                    <a:srgbClr val="FFFFFF"/>
                  </a:solidFill>
                  <a:latin typeface="Gaegu Bold Bold"/>
                </a:rPr>
                <a:t>WEWENANG</a:t>
              </a:r>
            </a:p>
          </p:txBody>
        </p:sp>
        <p:sp>
          <p:nvSpPr>
            <p:cNvPr name="TextBox 7" id="7"/>
            <p:cNvSpPr txBox="true"/>
            <p:nvPr/>
          </p:nvSpPr>
          <p:spPr>
            <a:xfrm rot="0">
              <a:off x="0" y="801105"/>
              <a:ext cx="14163390" cy="2980072"/>
            </a:xfrm>
            <a:prstGeom prst="rect">
              <a:avLst/>
            </a:prstGeom>
          </p:spPr>
          <p:txBody>
            <a:bodyPr anchor="t" rtlCol="false" tIns="0" lIns="0" bIns="0" rIns="0">
              <a:spAutoFit/>
            </a:bodyPr>
            <a:lstStyle/>
            <a:p>
              <a:pPr>
                <a:lnSpc>
                  <a:spcPts val="2939"/>
                </a:lnSpc>
              </a:pPr>
              <a:r>
                <a:rPr lang="en-US" sz="2099">
                  <a:solidFill>
                    <a:srgbClr val="FFFFFF"/>
                  </a:solidFill>
                  <a:latin typeface="Gaegu Light"/>
                </a:rPr>
                <a:t>hak formal dan sah yang dimi?liki seorang manajer untuk mengambil keputu?san, memberikan perintah, dan mengalokasikan sumber daya guna memperoeh hasil yang di ke?hendaki organisasi</a:t>
              </a:r>
            </a:p>
            <a:p>
              <a:pPr>
                <a:lnSpc>
                  <a:spcPts val="2939"/>
                </a:lnSpc>
              </a:pPr>
              <a:r>
                <a:rPr lang="en-US" sz="2099">
                  <a:solidFill>
                    <a:srgbClr val="FFFFFF"/>
                  </a:solidFill>
                  <a:latin typeface="Gaegu Light"/>
                </a:rPr>
                <a:t>Wewenang dibedakan dengan tiga karakteristik : </a:t>
              </a:r>
            </a:p>
            <a:p>
              <a:pPr>
                <a:lnSpc>
                  <a:spcPts val="2939"/>
                </a:lnSpc>
              </a:pPr>
              <a:r>
                <a:rPr lang="en-US" sz="2099">
                  <a:solidFill>
                    <a:srgbClr val="FFFFFF"/>
                  </a:solidFill>
                  <a:latin typeface="Gaegu Light"/>
                </a:rPr>
                <a:t>1) Wewenang diemban dalam kaitannya dengan jabatan, bukan orang </a:t>
              </a:r>
            </a:p>
            <a:p>
              <a:pPr>
                <a:lnSpc>
                  <a:spcPts val="2939"/>
                </a:lnSpc>
              </a:pPr>
              <a:r>
                <a:rPr lang="en-US" sz="2099">
                  <a:solidFill>
                    <a:srgbClr val="FFFFFF"/>
                  </a:solidFill>
                  <a:latin typeface="Gaegu Light"/>
                </a:rPr>
                <a:t>2) Wewenang berlaku untuk bawahan </a:t>
              </a:r>
            </a:p>
          </p:txBody>
        </p:sp>
      </p:grpSp>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680897" y="4089286"/>
            <a:ext cx="437734" cy="386002"/>
          </a:xfrm>
          <a:prstGeom prst="rect">
            <a:avLst/>
          </a:prstGeom>
        </p:spPr>
      </p:pic>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8244800">
            <a:off x="13645089" y="9556424"/>
            <a:ext cx="1517828" cy="1633670"/>
          </a:xfrm>
          <a:prstGeom prst="rect">
            <a:avLst/>
          </a:prstGeom>
        </p:spPr>
      </p:pic>
      <p:pic>
        <p:nvPicPr>
          <p:cNvPr name="Picture 10" id="10"/>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4646072" y="9970603"/>
            <a:ext cx="2613228" cy="570159"/>
          </a:xfrm>
          <a:prstGeom prst="rect">
            <a:avLst/>
          </a:prstGeom>
        </p:spPr>
      </p:pic>
      <p:pic>
        <p:nvPicPr>
          <p:cNvPr name="Picture 11" id="11"/>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637525">
            <a:off x="-173908" y="-282644"/>
            <a:ext cx="1379274" cy="1356704"/>
          </a:xfrm>
          <a:prstGeom prst="rect">
            <a:avLst/>
          </a:prstGeom>
        </p:spPr>
      </p:pic>
      <p:pic>
        <p:nvPicPr>
          <p:cNvPr name="Picture 12" id="12"/>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3464629">
            <a:off x="-943976" y="1070198"/>
            <a:ext cx="1887953" cy="1294106"/>
          </a:xfrm>
          <a:prstGeom prst="rect">
            <a:avLst/>
          </a:prstGeom>
        </p:spPr>
      </p:pic>
      <p:pic>
        <p:nvPicPr>
          <p:cNvPr name="Picture 13" id="13"/>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3800185">
            <a:off x="17536252" y="8452841"/>
            <a:ext cx="1419015" cy="1495130"/>
          </a:xfrm>
          <a:prstGeom prst="rect">
            <a:avLst/>
          </a:prstGeom>
        </p:spPr>
      </p:pic>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82A44"/>
        </a:solidFill>
      </p:bgPr>
    </p:bg>
    <p:spTree>
      <p:nvGrpSpPr>
        <p:cNvPr id="1" name=""/>
        <p:cNvGrpSpPr/>
        <p:nvPr/>
      </p:nvGrpSpPr>
      <p:grpSpPr>
        <a:xfrm>
          <a:off x="0" y="0"/>
          <a:ext cx="0" cy="0"/>
          <a:chOff x="0" y="0"/>
          <a:chExt cx="0" cy="0"/>
        </a:xfrm>
      </p:grpSpPr>
      <p:grpSp>
        <p:nvGrpSpPr>
          <p:cNvPr name="Group 2" id="2"/>
          <p:cNvGrpSpPr/>
          <p:nvPr/>
        </p:nvGrpSpPr>
        <p:grpSpPr>
          <a:xfrm rot="0">
            <a:off x="2884234" y="1189590"/>
            <a:ext cx="10622543" cy="8049680"/>
            <a:chOff x="0" y="0"/>
            <a:chExt cx="14163390" cy="10732907"/>
          </a:xfrm>
        </p:grpSpPr>
        <p:sp>
          <p:nvSpPr>
            <p:cNvPr name="TextBox 3" id="3"/>
            <p:cNvSpPr txBox="true"/>
            <p:nvPr/>
          </p:nvSpPr>
          <p:spPr>
            <a:xfrm rot="0">
              <a:off x="0" y="-76200"/>
              <a:ext cx="14163390" cy="736600"/>
            </a:xfrm>
            <a:prstGeom prst="rect">
              <a:avLst/>
            </a:prstGeom>
          </p:spPr>
          <p:txBody>
            <a:bodyPr anchor="t" rtlCol="false" tIns="0" lIns="0" bIns="0" rIns="0">
              <a:spAutoFit/>
            </a:bodyPr>
            <a:lstStyle/>
            <a:p>
              <a:pPr>
                <a:lnSpc>
                  <a:spcPts val="3959"/>
                </a:lnSpc>
              </a:pPr>
              <a:r>
                <a:rPr lang="en-US" sz="3299">
                  <a:solidFill>
                    <a:srgbClr val="FFFFFF"/>
                  </a:solidFill>
                  <a:latin typeface="Gaegu Bold Bold"/>
                </a:rPr>
                <a:t>PENDEKATAN STRATEGIS</a:t>
              </a:r>
            </a:p>
          </p:txBody>
        </p:sp>
        <p:sp>
          <p:nvSpPr>
            <p:cNvPr name="TextBox 4" id="4"/>
            <p:cNvSpPr txBox="true"/>
            <p:nvPr/>
          </p:nvSpPr>
          <p:spPr>
            <a:xfrm rot="0">
              <a:off x="0" y="782055"/>
              <a:ext cx="14163390" cy="9961034"/>
            </a:xfrm>
            <a:prstGeom prst="rect">
              <a:avLst/>
            </a:prstGeom>
          </p:spPr>
          <p:txBody>
            <a:bodyPr anchor="t" rtlCol="false" tIns="0" lIns="0" bIns="0" rIns="0">
              <a:spAutoFit/>
            </a:bodyPr>
            <a:lstStyle/>
            <a:p>
              <a:pPr algn="just">
                <a:lnSpc>
                  <a:spcPts val="3499"/>
                </a:lnSpc>
              </a:pPr>
              <a:r>
                <a:rPr lang="en-US" sz="2499">
                  <a:solidFill>
                    <a:srgbClr val="FFFFFF"/>
                  </a:solidFill>
                  <a:latin typeface="Gaegu Light"/>
                </a:rPr>
                <a:t>Pendekatan strategis terhadap manajemen sumber daya manusia terdiri atas tiga unsur penting. Pertama, semua manajer dilibatkan dalam manajemen sumber daya manusia. Kedua, para pegawai dipandang sebagai aset. Ketiga, manajemen sumber daya manusia adalah proses penyesuaian, yang memadukan strategi dan tujuan organisasi dengan pendekatan yang tepat dalam mengelola modal manusia. Dalam perusahaan – perusahaan yang melakukan pendekatan strategis, manajer – manajer sumber daya manusia adalah pemain kunci dalam tim eksekutif dan memerankan peran sangat penting dalam menggerakkan kinerja. Beberapa persoalan strategis saat ini yang perlu diperhatikan manajer antara lain :</a:t>
              </a:r>
            </a:p>
            <a:p>
              <a:pPr algn="just" marL="539748" indent="-269874" lvl="1">
                <a:lnSpc>
                  <a:spcPts val="3499"/>
                </a:lnSpc>
                <a:buFont typeface="Arial"/>
                <a:buChar char="•"/>
              </a:pPr>
              <a:r>
                <a:rPr lang="en-US" sz="2499">
                  <a:solidFill>
                    <a:srgbClr val="FFFFFF"/>
                  </a:solidFill>
                  <a:latin typeface="Gaegu Light"/>
                </a:rPr>
                <a:t>Orang yang tepat untuk menjadi lebih kompetitif pada landasan global  </a:t>
              </a:r>
            </a:p>
            <a:p>
              <a:pPr algn="just" marL="539748" indent="-269874" lvl="1">
                <a:lnSpc>
                  <a:spcPts val="3499"/>
                </a:lnSpc>
                <a:buFont typeface="Arial"/>
                <a:buChar char="•"/>
              </a:pPr>
              <a:r>
                <a:rPr lang="en-US" sz="2499">
                  <a:solidFill>
                    <a:srgbClr val="FFFFFF"/>
                  </a:solidFill>
                  <a:latin typeface="Gaegu Light"/>
                </a:rPr>
                <a:t>Orang yang tepat untuk memperbaiki kualitas, inovasi, dan layanan pelanggan Orang yang tepat untuk dapat bertahan dalam merger dan akuisisi  </a:t>
              </a:r>
            </a:p>
            <a:p>
              <a:pPr algn="just" marL="539748" indent="-269874" lvl="1">
                <a:lnSpc>
                  <a:spcPts val="3499"/>
                </a:lnSpc>
                <a:buFont typeface="Arial"/>
                <a:buChar char="•"/>
              </a:pPr>
              <a:r>
                <a:rPr lang="en-US" sz="2499">
                  <a:solidFill>
                    <a:srgbClr val="FFFFFF"/>
                  </a:solidFill>
                  <a:latin typeface="Gaegu Light"/>
                </a:rPr>
                <a:t>Orang yang tepat untuk menerapkan teknologi informasi baru untuk e-bisnis Semua keputusan strategis ini menentukan kebutuhan sebuah perusahaan untuk memperoleh keterampilan dan pegawai</a:t>
              </a:r>
            </a:p>
          </p:txBody>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118631" y="1189590"/>
            <a:ext cx="437734" cy="386002"/>
          </a:xfrm>
          <a:prstGeom prst="rect">
            <a:avLst/>
          </a:prstGeom>
        </p:spPr>
      </p:pic>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8244800">
            <a:off x="13645089" y="9556424"/>
            <a:ext cx="1517828" cy="1633670"/>
          </a:xfrm>
          <a:prstGeom prst="rect">
            <a:avLst/>
          </a:prstGeom>
        </p:spPr>
      </p:pic>
      <p:pic>
        <p:nvPicPr>
          <p:cNvPr name="Picture 7" id="7"/>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4646072" y="9970603"/>
            <a:ext cx="2613228" cy="570159"/>
          </a:xfrm>
          <a:prstGeom prst="rect">
            <a:avLst/>
          </a:prstGeom>
        </p:spPr>
      </p:pic>
      <p:pic>
        <p:nvPicPr>
          <p:cNvPr name="Picture 8" id="8"/>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637525">
            <a:off x="-173908" y="-282644"/>
            <a:ext cx="1379274" cy="1356704"/>
          </a:xfrm>
          <a:prstGeom prst="rect">
            <a:avLst/>
          </a:prstGeom>
        </p:spPr>
      </p:pic>
      <p:pic>
        <p:nvPicPr>
          <p:cNvPr name="Picture 9" id="9"/>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3464629">
            <a:off x="-943976" y="1070198"/>
            <a:ext cx="1887953" cy="1294106"/>
          </a:xfrm>
          <a:prstGeom prst="rect">
            <a:avLst/>
          </a:prstGeom>
        </p:spPr>
      </p:pic>
      <p:pic>
        <p:nvPicPr>
          <p:cNvPr name="Picture 10" id="10"/>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3800185">
            <a:off x="17536252" y="8452841"/>
            <a:ext cx="1419015" cy="1495130"/>
          </a:xfrm>
          <a:prstGeom prst="rect">
            <a:avLst/>
          </a:prstGeom>
        </p:spPr>
      </p:pic>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82A44"/>
        </a:solidFill>
      </p:bgPr>
    </p:bg>
    <p:spTree>
      <p:nvGrpSpPr>
        <p:cNvPr id="1" name=""/>
        <p:cNvGrpSpPr/>
        <p:nvPr/>
      </p:nvGrpSpPr>
      <p:grpSpPr>
        <a:xfrm>
          <a:off x="0" y="0"/>
          <a:ext cx="0" cy="0"/>
          <a:chOff x="0" y="0"/>
          <a:chExt cx="0" cy="0"/>
        </a:xfrm>
      </p:grpSpPr>
      <p:grpSp>
        <p:nvGrpSpPr>
          <p:cNvPr name="Group 2" id="2"/>
          <p:cNvGrpSpPr/>
          <p:nvPr/>
        </p:nvGrpSpPr>
        <p:grpSpPr>
          <a:xfrm rot="0">
            <a:off x="2884234" y="1189590"/>
            <a:ext cx="10622543" cy="6354230"/>
            <a:chOff x="0" y="0"/>
            <a:chExt cx="14163390" cy="8472307"/>
          </a:xfrm>
        </p:grpSpPr>
        <p:sp>
          <p:nvSpPr>
            <p:cNvPr name="TextBox 3" id="3"/>
            <p:cNvSpPr txBox="true"/>
            <p:nvPr/>
          </p:nvSpPr>
          <p:spPr>
            <a:xfrm rot="0">
              <a:off x="0" y="-76200"/>
              <a:ext cx="14163390" cy="1397000"/>
            </a:xfrm>
            <a:prstGeom prst="rect">
              <a:avLst/>
            </a:prstGeom>
          </p:spPr>
          <p:txBody>
            <a:bodyPr anchor="t" rtlCol="false" tIns="0" lIns="0" bIns="0" rIns="0">
              <a:spAutoFit/>
            </a:bodyPr>
            <a:lstStyle/>
            <a:p>
              <a:pPr>
                <a:lnSpc>
                  <a:spcPts val="3959"/>
                </a:lnSpc>
              </a:pPr>
              <a:r>
                <a:rPr lang="en-US" sz="3299">
                  <a:solidFill>
                    <a:srgbClr val="FFFFFF"/>
                  </a:solidFill>
                  <a:latin typeface="Gaegu Bold Bold"/>
                </a:rPr>
                <a:t>MEMBANGUN MODAL MANUSIA UNTUK MENGGERAKKAN KINERJA</a:t>
              </a:r>
            </a:p>
          </p:txBody>
        </p:sp>
        <p:sp>
          <p:nvSpPr>
            <p:cNvPr name="TextBox 4" id="4"/>
            <p:cNvSpPr txBox="true"/>
            <p:nvPr/>
          </p:nvSpPr>
          <p:spPr>
            <a:xfrm rot="0">
              <a:off x="0" y="1442455"/>
              <a:ext cx="14163390" cy="7040034"/>
            </a:xfrm>
            <a:prstGeom prst="rect">
              <a:avLst/>
            </a:prstGeom>
          </p:spPr>
          <p:txBody>
            <a:bodyPr anchor="t" rtlCol="false" tIns="0" lIns="0" bIns="0" rIns="0">
              <a:spAutoFit/>
            </a:bodyPr>
            <a:lstStyle/>
            <a:p>
              <a:pPr algn="just">
                <a:lnSpc>
                  <a:spcPts val="3499"/>
                </a:lnSpc>
              </a:pPr>
              <a:r>
                <a:rPr lang="en-US" sz="2499">
                  <a:solidFill>
                    <a:srgbClr val="FFFFFF"/>
                  </a:solidFill>
                  <a:latin typeface="Gaegu Light"/>
                </a:rPr>
                <a:t>Dalam banyak perusahaan, terutama perusahaan – perusahaan yang lebih mengandalkan informasi, kreativitas, pengetahuan, dan pelayanan pegawai daripada yang mengandalkan mesin, produksi, kesuksesan bergantung pada kemampuan untuk mengelola modal manusia.</a:t>
              </a:r>
            </a:p>
            <a:p>
              <a:pPr algn="just">
                <a:lnSpc>
                  <a:spcPts val="3499"/>
                </a:lnSpc>
              </a:pPr>
              <a:r>
                <a:rPr lang="en-US" sz="2499">
                  <a:solidFill>
                    <a:srgbClr val="FFFFFF"/>
                  </a:solidFill>
                  <a:latin typeface="Gaegu Light"/>
                </a:rPr>
                <a:t>Modal manusia adalah nilai ekonomis dari perpaduan antara pengetahuan, pengalaman, keterampilan, dan kemampuan para pegawai. Untuk membangun modal manusia, manajemen SDM mengembangkan strategi – strategi untuk mencari orang – orang terbaik, meningkatkan keterampilan dan pengetahuan mereka dengan memberikan program pelatihan dan peluang bagi pengembangan diri dan profesional, dan memberikan kompensasi serta keuntungan yang mendukung penyebaran pengetahuan serta memberikan penghargaan yang sesuai pada orang – orang atas kontribusi mereka terhadap organisasi.</a:t>
              </a:r>
            </a:p>
          </p:txBody>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118631" y="1189590"/>
            <a:ext cx="437734" cy="386002"/>
          </a:xfrm>
          <a:prstGeom prst="rect">
            <a:avLst/>
          </a:prstGeom>
        </p:spPr>
      </p:pic>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8244800">
            <a:off x="13645089" y="9556424"/>
            <a:ext cx="1517828" cy="1633670"/>
          </a:xfrm>
          <a:prstGeom prst="rect">
            <a:avLst/>
          </a:prstGeom>
        </p:spPr>
      </p:pic>
      <p:pic>
        <p:nvPicPr>
          <p:cNvPr name="Picture 7" id="7"/>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4646072" y="9970603"/>
            <a:ext cx="2613228" cy="570159"/>
          </a:xfrm>
          <a:prstGeom prst="rect">
            <a:avLst/>
          </a:prstGeom>
        </p:spPr>
      </p:pic>
      <p:pic>
        <p:nvPicPr>
          <p:cNvPr name="Picture 8" id="8"/>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637525">
            <a:off x="-173908" y="-282644"/>
            <a:ext cx="1379274" cy="1356704"/>
          </a:xfrm>
          <a:prstGeom prst="rect">
            <a:avLst/>
          </a:prstGeom>
        </p:spPr>
      </p:pic>
      <p:pic>
        <p:nvPicPr>
          <p:cNvPr name="Picture 9" id="9"/>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3464629">
            <a:off x="-943976" y="1070198"/>
            <a:ext cx="1887953" cy="1294106"/>
          </a:xfrm>
          <a:prstGeom prst="rect">
            <a:avLst/>
          </a:prstGeom>
        </p:spPr>
      </p:pic>
      <p:pic>
        <p:nvPicPr>
          <p:cNvPr name="Picture 10" id="10"/>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3800185">
            <a:off x="17536252" y="8452841"/>
            <a:ext cx="1419015" cy="1495130"/>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82A44"/>
        </a:solidFill>
      </p:bgPr>
    </p:bg>
    <p:spTree>
      <p:nvGrpSpPr>
        <p:cNvPr id="1" name=""/>
        <p:cNvGrpSpPr/>
        <p:nvPr/>
      </p:nvGrpSpPr>
      <p:grpSpPr>
        <a:xfrm>
          <a:off x="0" y="0"/>
          <a:ext cx="0" cy="0"/>
          <a:chOff x="0" y="0"/>
          <a:chExt cx="0" cy="0"/>
        </a:xfrm>
      </p:grpSpPr>
      <p:grpSp>
        <p:nvGrpSpPr>
          <p:cNvPr name="Group 2" id="2"/>
          <p:cNvGrpSpPr/>
          <p:nvPr/>
        </p:nvGrpSpPr>
        <p:grpSpPr>
          <a:xfrm rot="0">
            <a:off x="2884234" y="1189590"/>
            <a:ext cx="10622543" cy="5967516"/>
            <a:chOff x="0" y="0"/>
            <a:chExt cx="14163390" cy="7956688"/>
          </a:xfrm>
        </p:grpSpPr>
        <p:sp>
          <p:nvSpPr>
            <p:cNvPr name="TextBox 3" id="3"/>
            <p:cNvSpPr txBox="true"/>
            <p:nvPr/>
          </p:nvSpPr>
          <p:spPr>
            <a:xfrm rot="0">
              <a:off x="0" y="-76200"/>
              <a:ext cx="14163390" cy="1397000"/>
            </a:xfrm>
            <a:prstGeom prst="rect">
              <a:avLst/>
            </a:prstGeom>
          </p:spPr>
          <p:txBody>
            <a:bodyPr anchor="t" rtlCol="false" tIns="0" lIns="0" bIns="0" rIns="0">
              <a:spAutoFit/>
            </a:bodyPr>
            <a:lstStyle/>
            <a:p>
              <a:pPr>
                <a:lnSpc>
                  <a:spcPts val="3959"/>
                </a:lnSpc>
              </a:pPr>
              <a:r>
                <a:rPr lang="en-US" sz="3299">
                  <a:solidFill>
                    <a:srgbClr val="FFFFFF"/>
                  </a:solidFill>
                  <a:latin typeface="Gaegu Bold Bold"/>
                </a:rPr>
                <a:t>GLOBALISASI</a:t>
              </a:r>
            </a:p>
            <a:p>
              <a:pPr>
                <a:lnSpc>
                  <a:spcPts val="3959"/>
                </a:lnSpc>
              </a:pPr>
              <a:r>
                <a:rPr lang="en-US" sz="3299">
                  <a:solidFill>
                    <a:srgbClr val="FFFFFF"/>
                  </a:solidFill>
                  <a:latin typeface="Gaegu Bold Bold"/>
                </a:rPr>
                <a:t>MANAJEMEN SUMBER DAYA MANUSIA INTERNASIONAL</a:t>
              </a:r>
            </a:p>
          </p:txBody>
        </p:sp>
        <p:sp>
          <p:nvSpPr>
            <p:cNvPr name="TextBox 4" id="4"/>
            <p:cNvSpPr txBox="true"/>
            <p:nvPr/>
          </p:nvSpPr>
          <p:spPr>
            <a:xfrm rot="0">
              <a:off x="0" y="1423405"/>
              <a:ext cx="14163390" cy="6543464"/>
            </a:xfrm>
            <a:prstGeom prst="rect">
              <a:avLst/>
            </a:prstGeom>
          </p:spPr>
          <p:txBody>
            <a:bodyPr anchor="t" rtlCol="false" tIns="0" lIns="0" bIns="0" rIns="0">
              <a:spAutoFit/>
            </a:bodyPr>
            <a:lstStyle/>
            <a:p>
              <a:pPr algn="just">
                <a:lnSpc>
                  <a:spcPts val="4339"/>
                </a:lnSpc>
              </a:pPr>
              <a:r>
                <a:rPr lang="en-US" sz="3099">
                  <a:solidFill>
                    <a:srgbClr val="FFFFFF"/>
                  </a:solidFill>
                  <a:latin typeface="Gaegu Light"/>
                </a:rPr>
                <a:t>secara spesifik berkenaan dengan kompleksitas yang bertambah dan dihasilkan dari pengoordinasian dan pengelolaan orang – orang yang berbeda dalam skala global. Penelitian dalam IHRM telah menunjukkan bahwa, seiring makin terkaitnya seluruh dunia, beberapa praktik dan tren sumber daya manusia saling bertemu. Namun, IHRM manajer – manajer membutuhkan tingkat sensitivitas budaya yang tinggi serta kemampuan untuk membuat dan menyampaikan kebijakan dan praktik untuk budaya – budaya yang berbeda. </a:t>
              </a:r>
            </a:p>
          </p:txBody>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118631" y="1189590"/>
            <a:ext cx="437734" cy="386002"/>
          </a:xfrm>
          <a:prstGeom prst="rect">
            <a:avLst/>
          </a:prstGeom>
        </p:spPr>
      </p:pic>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8244800">
            <a:off x="13645089" y="9556424"/>
            <a:ext cx="1517828" cy="1633670"/>
          </a:xfrm>
          <a:prstGeom prst="rect">
            <a:avLst/>
          </a:prstGeom>
        </p:spPr>
      </p:pic>
      <p:pic>
        <p:nvPicPr>
          <p:cNvPr name="Picture 7" id="7"/>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4646072" y="9970603"/>
            <a:ext cx="2613228" cy="570159"/>
          </a:xfrm>
          <a:prstGeom prst="rect">
            <a:avLst/>
          </a:prstGeom>
        </p:spPr>
      </p:pic>
      <p:pic>
        <p:nvPicPr>
          <p:cNvPr name="Picture 8" id="8"/>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637525">
            <a:off x="-173908" y="-282644"/>
            <a:ext cx="1379274" cy="1356704"/>
          </a:xfrm>
          <a:prstGeom prst="rect">
            <a:avLst/>
          </a:prstGeom>
        </p:spPr>
      </p:pic>
      <p:pic>
        <p:nvPicPr>
          <p:cNvPr name="Picture 9" id="9"/>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3464629">
            <a:off x="-943976" y="1070198"/>
            <a:ext cx="1887953" cy="1294106"/>
          </a:xfrm>
          <a:prstGeom prst="rect">
            <a:avLst/>
          </a:prstGeom>
        </p:spPr>
      </p:pic>
      <p:pic>
        <p:nvPicPr>
          <p:cNvPr name="Picture 10" id="10"/>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3800185">
            <a:off x="17536252" y="8452841"/>
            <a:ext cx="1419015" cy="149513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DAFAc5F2UdI</dc:identifier>
  <dcterms:modified xsi:type="dcterms:W3CDTF">2011-08-01T06:04:30Z</dcterms:modified>
  <cp:revision>1</cp:revision>
  <dc:title>Presentasi Pendidikan Orientasi Kelas Matematika Papan Tulis</dc:title>
</cp:coreProperties>
</file>