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314" r:id="rId6"/>
    <p:sldId id="315" r:id="rId7"/>
    <p:sldId id="262" r:id="rId8"/>
    <p:sldId id="317" r:id="rId9"/>
    <p:sldId id="318" r:id="rId10"/>
    <p:sldId id="316" r:id="rId11"/>
  </p:sldIdLst>
  <p:sldSz cx="9144000" cy="5143500" type="screen16x9"/>
  <p:notesSz cx="6858000" cy="9144000"/>
  <p:embeddedFontLst>
    <p:embeddedFont>
      <p:font typeface="Caveat Brush" charset="0"/>
      <p:regular r:id="rId13"/>
    </p:embeddedFont>
    <p:embeddedFont>
      <p:font typeface="Raleway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3D9C628-CE65-44D6-A5AE-A58DE15126E9}">
  <a:tblStyle styleId="{63D9C628-CE65-44D6-A5AE-A58DE15126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358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Google Shape;7206;g9eef0a043f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7" name="Google Shape;7207;g9eef0a043f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6" name="Google Shape;7306;g9eef0a043f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7" name="Google Shape;7307;g9eef0a043f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9eef0a043f_0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9eef0a043f_0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7" name="Google Shape;7407;g9eef0a043f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8" name="Google Shape;7408;g9eef0a043f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6" name="Google Shape;7356;g9eef0a043f_0_2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7" name="Google Shape;7357;g9eef0a043f_0_2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2" name="Google Shape;7552;g9eef0a043f_0_3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3" name="Google Shape;7553;g9eef0a043f_0_3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200"/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87" name="Google Shape;387;p4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8" name="Google Shape;388;p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5" name="Google Shape;1705;p13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06" name="Google Shape;1706;p1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707" name="Google Shape;1707;p13"/>
          <p:cNvGrpSpPr/>
          <p:nvPr/>
        </p:nvGrpSpPr>
        <p:grpSpPr>
          <a:xfrm>
            <a:off x="-442137" y="686788"/>
            <a:ext cx="2106500" cy="597475"/>
            <a:chOff x="-2810250" y="3572525"/>
            <a:chExt cx="2106500" cy="597475"/>
          </a:xfrm>
        </p:grpSpPr>
        <p:sp>
          <p:nvSpPr>
            <p:cNvPr id="1708" name="Google Shape;1708;p1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18" name="Google Shape;1818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405738" y="-88850"/>
            <a:ext cx="3793026" cy="6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13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5886125" y="4625975"/>
            <a:ext cx="3793026" cy="67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0" name="Google Shape;1820;p13"/>
          <p:cNvGrpSpPr/>
          <p:nvPr/>
        </p:nvGrpSpPr>
        <p:grpSpPr>
          <a:xfrm>
            <a:off x="7432698" y="4092426"/>
            <a:ext cx="2115168" cy="673798"/>
            <a:chOff x="-4380075" y="3780200"/>
            <a:chExt cx="1637000" cy="521475"/>
          </a:xfrm>
        </p:grpSpPr>
        <p:sp>
          <p:nvSpPr>
            <p:cNvPr id="1821" name="Google Shape;1821;p1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ONE_COLUMN_TEXT_1_1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15"/>
          <p:cNvSpPr txBox="1">
            <a:spLocks noGrp="1"/>
          </p:cNvSpPr>
          <p:nvPr>
            <p:ph type="title"/>
          </p:nvPr>
        </p:nvSpPr>
        <p:spPr>
          <a:xfrm>
            <a:off x="580914" y="1255513"/>
            <a:ext cx="4398300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9" name="Google Shape;2129;p15"/>
          <p:cNvSpPr txBox="1">
            <a:spLocks noGrp="1"/>
          </p:cNvSpPr>
          <p:nvPr>
            <p:ph type="body" idx="1"/>
          </p:nvPr>
        </p:nvSpPr>
        <p:spPr>
          <a:xfrm>
            <a:off x="929664" y="3198588"/>
            <a:ext cx="37008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130" name="Google Shape;2130;p15"/>
          <p:cNvGrpSpPr/>
          <p:nvPr/>
        </p:nvGrpSpPr>
        <p:grpSpPr>
          <a:xfrm>
            <a:off x="-778350" y="601575"/>
            <a:ext cx="2106500" cy="597475"/>
            <a:chOff x="-2810250" y="3572525"/>
            <a:chExt cx="2106500" cy="597475"/>
          </a:xfrm>
        </p:grpSpPr>
        <p:sp>
          <p:nvSpPr>
            <p:cNvPr id="2131" name="Google Shape;2131;p1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15"/>
          <p:cNvGrpSpPr/>
          <p:nvPr/>
        </p:nvGrpSpPr>
        <p:grpSpPr>
          <a:xfrm>
            <a:off x="7507000" y="4622025"/>
            <a:ext cx="1637000" cy="521475"/>
            <a:chOff x="-4380075" y="3780200"/>
            <a:chExt cx="1637000" cy="521475"/>
          </a:xfrm>
        </p:grpSpPr>
        <p:sp>
          <p:nvSpPr>
            <p:cNvPr id="2242" name="Google Shape;2242;p1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6_1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>
            <a:spLocks noGrp="1"/>
          </p:cNvSpPr>
          <p:nvPr>
            <p:ph type="subTitle" idx="1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1" name="Google Shape;2541;p17"/>
          <p:cNvSpPr txBox="1">
            <a:spLocks noGrp="1"/>
          </p:cNvSpPr>
          <p:nvPr>
            <p:ph type="subTitle" idx="2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2" name="Google Shape;2542;p17"/>
          <p:cNvSpPr txBox="1">
            <a:spLocks noGrp="1"/>
          </p:cNvSpPr>
          <p:nvPr>
            <p:ph type="subTitle" idx="3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3" name="Google Shape;2543;p17"/>
          <p:cNvSpPr txBox="1">
            <a:spLocks noGrp="1"/>
          </p:cNvSpPr>
          <p:nvPr>
            <p:ph type="subTitle" idx="4"/>
          </p:nvPr>
        </p:nvSpPr>
        <p:spPr>
          <a:xfrm>
            <a:off x="3321200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4" name="Google Shape;2544;p17"/>
          <p:cNvSpPr txBox="1">
            <a:spLocks noGrp="1"/>
          </p:cNvSpPr>
          <p:nvPr>
            <p:ph type="subTitle" idx="5"/>
          </p:nvPr>
        </p:nvSpPr>
        <p:spPr>
          <a:xfrm>
            <a:off x="5792606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5" name="Google Shape;2545;p17"/>
          <p:cNvSpPr txBox="1">
            <a:spLocks noGrp="1"/>
          </p:cNvSpPr>
          <p:nvPr>
            <p:ph type="subTitle" idx="6"/>
          </p:nvPr>
        </p:nvSpPr>
        <p:spPr>
          <a:xfrm>
            <a:off x="841475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46" name="Google Shape;2546;p17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0" name="Google Shape;2770;p1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6_1_1"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0" name="Google Shape;31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1" name="Google Shape;3191;p20"/>
          <p:cNvSpPr txBox="1">
            <a:spLocks noGrp="1"/>
          </p:cNvSpPr>
          <p:nvPr>
            <p:ph type="subTitle" idx="1"/>
          </p:nvPr>
        </p:nvSpPr>
        <p:spPr>
          <a:xfrm>
            <a:off x="3767775" y="1926660"/>
            <a:ext cx="15846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2" name="Google Shape;3192;p20"/>
          <p:cNvSpPr txBox="1">
            <a:spLocks noGrp="1"/>
          </p:cNvSpPr>
          <p:nvPr>
            <p:ph type="subTitle" idx="2"/>
          </p:nvPr>
        </p:nvSpPr>
        <p:spPr>
          <a:xfrm>
            <a:off x="6279850" y="2476381"/>
            <a:ext cx="19677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3" name="Google Shape;3193;p20"/>
          <p:cNvSpPr txBox="1">
            <a:spLocks noGrp="1"/>
          </p:cNvSpPr>
          <p:nvPr>
            <p:ph type="subTitle" idx="3"/>
          </p:nvPr>
        </p:nvSpPr>
        <p:spPr>
          <a:xfrm>
            <a:off x="900014" y="2476381"/>
            <a:ext cx="19677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4" name="Google Shape;3194;p20"/>
          <p:cNvSpPr txBox="1">
            <a:spLocks noGrp="1"/>
          </p:cNvSpPr>
          <p:nvPr>
            <p:ph type="subTitle" idx="4"/>
          </p:nvPr>
        </p:nvSpPr>
        <p:spPr>
          <a:xfrm>
            <a:off x="3406730" y="2592314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5" name="Google Shape;3195;p20"/>
          <p:cNvSpPr txBox="1">
            <a:spLocks noGrp="1"/>
          </p:cNvSpPr>
          <p:nvPr>
            <p:ph type="subTitle" idx="5"/>
          </p:nvPr>
        </p:nvSpPr>
        <p:spPr>
          <a:xfrm>
            <a:off x="6102401" y="3145275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6" name="Google Shape;3196;p20"/>
          <p:cNvSpPr txBox="1">
            <a:spLocks noGrp="1"/>
          </p:cNvSpPr>
          <p:nvPr>
            <p:ph type="subTitle" idx="6"/>
          </p:nvPr>
        </p:nvSpPr>
        <p:spPr>
          <a:xfrm>
            <a:off x="722575" y="3141926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3197" name="Google Shape;3197;p20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198" name="Google Shape;3198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08" name="Google Shape;3308;p20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020526" y="60431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9" name="Google Shape;3309;p20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-357474" y="459916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0" name="Google Shape;3310;p20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311" name="Google Shape;3311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1" r:id="rId7"/>
    <p:sldLayoutId id="2147483663" r:id="rId8"/>
    <p:sldLayoutId id="2147483666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32100" y="915625"/>
            <a:ext cx="6261950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1371600" y="915626"/>
            <a:ext cx="6422450" cy="27991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3600" dirty="0"/>
              <a:t>Pengembangan Konsep, Nilai, Norma, dan Moral Pendidikan Kewarganegaraan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5" name="Google Shape;7555;p51"/>
          <p:cNvSpPr/>
          <p:nvPr/>
        </p:nvSpPr>
        <p:spPr>
          <a:xfrm>
            <a:off x="2482886" y="985725"/>
            <a:ext cx="4181103" cy="3274036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6" name="Google Shape;7556;p51"/>
          <p:cNvSpPr txBox="1">
            <a:spLocks noGrp="1"/>
          </p:cNvSpPr>
          <p:nvPr>
            <p:ph type="title"/>
          </p:nvPr>
        </p:nvSpPr>
        <p:spPr>
          <a:xfrm>
            <a:off x="2627754" y="1972964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Terima </a:t>
            </a:r>
            <a:r>
              <a:rPr lang="id-ID" dirty="0" smtClean="0"/>
              <a:t>kasih</a:t>
            </a:r>
            <a:endParaRPr dirty="0"/>
          </a:p>
        </p:txBody>
      </p:sp>
      <p:grpSp>
        <p:nvGrpSpPr>
          <p:cNvPr id="7559" name="Google Shape;7559;p51"/>
          <p:cNvGrpSpPr/>
          <p:nvPr/>
        </p:nvGrpSpPr>
        <p:grpSpPr>
          <a:xfrm>
            <a:off x="2799464" y="3286264"/>
            <a:ext cx="3553525" cy="175275"/>
            <a:chOff x="3998100" y="4633825"/>
            <a:chExt cx="2329875" cy="175275"/>
          </a:xfrm>
        </p:grpSpPr>
        <p:sp>
          <p:nvSpPr>
            <p:cNvPr id="7560" name="Google Shape;7560;p51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51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51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51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51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51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51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51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51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51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51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51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51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51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51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51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51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51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51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51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51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51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51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51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51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51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51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51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51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51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51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51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51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51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51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51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51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51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51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9" name="Google Shape;7599;p51"/>
          <p:cNvSpPr/>
          <p:nvPr/>
        </p:nvSpPr>
        <p:spPr>
          <a:xfrm flipH="1">
            <a:off x="6004429" y="769214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0" name="Google Shape;7600;p51"/>
          <p:cNvSpPr/>
          <p:nvPr/>
        </p:nvSpPr>
        <p:spPr>
          <a:xfrm flipH="1">
            <a:off x="2252104" y="3461539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Google Shape;7209;p42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dirty="0"/>
              <a:t>A.Pengertian Konsep</a:t>
            </a:r>
          </a:p>
        </p:txBody>
      </p:sp>
      <p:sp>
        <p:nvSpPr>
          <p:cNvPr id="7210" name="Google Shape;7210;p42"/>
          <p:cNvSpPr txBox="1">
            <a:spLocks noGrp="1"/>
          </p:cNvSpPr>
          <p:nvPr>
            <p:ph type="body" idx="1"/>
          </p:nvPr>
        </p:nvSpPr>
        <p:spPr>
          <a:xfrm>
            <a:off x="713691" y="1428749"/>
            <a:ext cx="7710900" cy="3358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2"/>
              </a:buClr>
              <a:buSzPts val="1100"/>
              <a:buNone/>
            </a:pPr>
            <a:endParaRPr lang="id-ID" b="1" dirty="0"/>
          </a:p>
          <a:p>
            <a:pPr marL="0" lvl="0" indent="0" algn="just">
              <a:buClr>
                <a:schemeClr val="dk2"/>
              </a:buClr>
              <a:buSzPts val="1100"/>
              <a:buNone/>
            </a:pPr>
            <a:r>
              <a:rPr lang="en-US" sz="1600" b="1" dirty="0" err="1"/>
              <a:t>Konsep</a:t>
            </a:r>
            <a:r>
              <a:rPr lang="en-US" sz="1600" b="1" dirty="0"/>
              <a:t> </a:t>
            </a:r>
            <a:r>
              <a:rPr lang="en-US" sz="1600" b="1" dirty="0" err="1"/>
              <a:t>merupakan</a:t>
            </a:r>
            <a:r>
              <a:rPr lang="en-US" sz="1600" b="1" dirty="0"/>
              <a:t> </a:t>
            </a:r>
            <a:r>
              <a:rPr lang="en-US" sz="1600" b="1" dirty="0" err="1"/>
              <a:t>pengertian</a:t>
            </a:r>
            <a:r>
              <a:rPr lang="en-US" sz="1600" b="1" dirty="0"/>
              <a:t> yang </a:t>
            </a:r>
            <a:r>
              <a:rPr lang="en-US" sz="1600" b="1" dirty="0" err="1"/>
              <a:t>bersifat</a:t>
            </a:r>
            <a:r>
              <a:rPr lang="en-US" sz="1600" b="1" dirty="0"/>
              <a:t> </a:t>
            </a:r>
            <a:r>
              <a:rPr lang="en-US" sz="1600" b="1" dirty="0" err="1"/>
              <a:t>abstrak</a:t>
            </a:r>
            <a:r>
              <a:rPr lang="en-US" sz="1600" b="1" dirty="0"/>
              <a:t> yang </a:t>
            </a:r>
            <a:r>
              <a:rPr lang="en-US" sz="1600" b="1" dirty="0" err="1"/>
              <a:t>menghubungkan</a:t>
            </a:r>
            <a:r>
              <a:rPr lang="en-US" sz="1600" b="1" dirty="0"/>
              <a:t> orang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kelompok</a:t>
            </a:r>
            <a:r>
              <a:rPr lang="en-US" sz="1600" b="1" dirty="0"/>
              <a:t> </a:t>
            </a:r>
            <a:r>
              <a:rPr lang="en-US" sz="1600" b="1" dirty="0" err="1"/>
              <a:t>benda</a:t>
            </a:r>
            <a:r>
              <a:rPr lang="en-US" sz="1600" b="1" dirty="0"/>
              <a:t>, </a:t>
            </a:r>
            <a:r>
              <a:rPr lang="en-US" sz="1600" b="1" dirty="0" err="1"/>
              <a:t>peristiwa</a:t>
            </a:r>
            <a:r>
              <a:rPr lang="en-US" sz="1600" b="1" dirty="0"/>
              <a:t>,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dirty="0" err="1"/>
              <a:t>pemikiran</a:t>
            </a:r>
            <a:r>
              <a:rPr lang="en-US" sz="1600" b="1" dirty="0"/>
              <a:t> (ide). </a:t>
            </a:r>
            <a:r>
              <a:rPr lang="en-US" sz="1600" b="1" dirty="0" err="1"/>
              <a:t>Lahirnya</a:t>
            </a:r>
            <a:r>
              <a:rPr lang="en-US" sz="1600" b="1" dirty="0"/>
              <a:t> </a:t>
            </a:r>
            <a:r>
              <a:rPr lang="en-US" sz="1600" b="1" dirty="0" err="1"/>
              <a:t>konsep</a:t>
            </a:r>
            <a:r>
              <a:rPr lang="en-US" sz="1600" b="1" dirty="0"/>
              <a:t> </a:t>
            </a:r>
            <a:r>
              <a:rPr lang="en-US" sz="1600" b="1" dirty="0" err="1"/>
              <a:t>disebabkan</a:t>
            </a:r>
            <a:r>
              <a:rPr lang="en-US" sz="1600" b="1" dirty="0"/>
              <a:t> 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adanya</a:t>
            </a:r>
            <a:r>
              <a:rPr lang="en-US" sz="1600" b="1" dirty="0"/>
              <a:t> </a:t>
            </a:r>
            <a:r>
              <a:rPr lang="en-US" sz="1600" b="1" dirty="0" err="1"/>
              <a:t>kesadaran</a:t>
            </a:r>
            <a:r>
              <a:rPr lang="en-US" sz="1600" b="1" dirty="0"/>
              <a:t> </a:t>
            </a:r>
            <a:r>
              <a:rPr lang="en-US" sz="1600" b="1" dirty="0" err="1"/>
              <a:t>atas</a:t>
            </a:r>
            <a:r>
              <a:rPr lang="en-US" sz="1600" b="1" dirty="0"/>
              <a:t> </a:t>
            </a:r>
            <a:r>
              <a:rPr lang="en-US" sz="1600" b="1" dirty="0" err="1"/>
              <a:t>atribut</a:t>
            </a:r>
            <a:r>
              <a:rPr lang="en-US" sz="1600" b="1" dirty="0"/>
              <a:t> </a:t>
            </a:r>
            <a:r>
              <a:rPr lang="en-US" sz="1600" b="1" dirty="0" err="1"/>
              <a:t>kelas</a:t>
            </a:r>
            <a:r>
              <a:rPr lang="en-US" sz="1600" b="1" dirty="0"/>
              <a:t> yang </a:t>
            </a:r>
            <a:r>
              <a:rPr lang="en-US" sz="1600" b="1" dirty="0" err="1"/>
              <a:t>ditunjukkan</a:t>
            </a:r>
            <a:r>
              <a:rPr lang="en-US" sz="1600" b="1" dirty="0"/>
              <a:t> 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simbol</a:t>
            </a:r>
            <a:r>
              <a:rPr lang="en-US" sz="1600" b="1" dirty="0"/>
              <a:t>. </a:t>
            </a:r>
            <a:r>
              <a:rPr lang="en-US" sz="1600" b="1" dirty="0" err="1"/>
              <a:t>Konsep</a:t>
            </a:r>
            <a:r>
              <a:rPr lang="en-US" sz="1600" b="1" dirty="0"/>
              <a:t> “</a:t>
            </a:r>
            <a:r>
              <a:rPr lang="en-US" sz="1600" b="1" dirty="0" err="1"/>
              <a:t>rakyat</a:t>
            </a:r>
            <a:r>
              <a:rPr lang="en-US" sz="1600" b="1" dirty="0"/>
              <a:t>” </a:t>
            </a:r>
            <a:r>
              <a:rPr lang="en-US" sz="1600" b="1" dirty="0" err="1"/>
              <a:t>merupakan</a:t>
            </a:r>
            <a:r>
              <a:rPr lang="en-US" sz="1600" b="1" dirty="0"/>
              <a:t> </a:t>
            </a:r>
            <a:r>
              <a:rPr lang="en-US" sz="1600" b="1" dirty="0" err="1"/>
              <a:t>sebutan</a:t>
            </a:r>
            <a:r>
              <a:rPr lang="en-US" sz="1600" b="1" dirty="0"/>
              <a:t> </a:t>
            </a:r>
            <a:r>
              <a:rPr lang="en-US" sz="1600" b="1" dirty="0" err="1"/>
              <a:t>umum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sekelompok</a:t>
            </a:r>
            <a:r>
              <a:rPr lang="en-US" sz="1600" b="1" dirty="0"/>
              <a:t> </a:t>
            </a:r>
            <a:r>
              <a:rPr lang="en-US" sz="1600" b="1" dirty="0" err="1"/>
              <a:t>wilayah</a:t>
            </a:r>
            <a:r>
              <a:rPr lang="en-US" sz="1600" b="1" dirty="0"/>
              <a:t> </a:t>
            </a:r>
            <a:r>
              <a:rPr lang="en-US" sz="1600" b="1" dirty="0" err="1"/>
              <a:t>suatu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b="1" dirty="0"/>
              <a:t>. </a:t>
            </a:r>
            <a:r>
              <a:rPr lang="en-US" sz="1600" b="1" dirty="0" err="1"/>
              <a:t>Konsep</a:t>
            </a:r>
            <a:r>
              <a:rPr lang="en-US" sz="1600" b="1" dirty="0"/>
              <a:t> “</a:t>
            </a:r>
            <a:r>
              <a:rPr lang="en-US" sz="1600" b="1" dirty="0" err="1"/>
              <a:t>demokrasi</a:t>
            </a:r>
            <a:r>
              <a:rPr lang="en-US" sz="1600" b="1" dirty="0"/>
              <a:t>” </a:t>
            </a:r>
            <a:r>
              <a:rPr lang="en-US" sz="1600" b="1" dirty="0" err="1"/>
              <a:t>merupakan</a:t>
            </a:r>
            <a:r>
              <a:rPr lang="en-US" sz="1600" b="1" dirty="0"/>
              <a:t> </a:t>
            </a:r>
            <a:r>
              <a:rPr lang="en-US" sz="1600" b="1" dirty="0" err="1"/>
              <a:t>sebutan</a:t>
            </a:r>
            <a:r>
              <a:rPr lang="en-US" sz="1600" b="1" dirty="0"/>
              <a:t> </a:t>
            </a:r>
            <a:r>
              <a:rPr lang="en-US" sz="1600" b="1" dirty="0" err="1"/>
              <a:t>abstrak</a:t>
            </a:r>
            <a:r>
              <a:rPr lang="en-US" sz="1600" b="1" dirty="0"/>
              <a:t> </a:t>
            </a:r>
            <a:r>
              <a:rPr lang="en-US" sz="1600" b="1" dirty="0" err="1"/>
              <a:t>tentang</a:t>
            </a:r>
            <a:r>
              <a:rPr lang="en-US" sz="1600" b="1" dirty="0"/>
              <a:t> </a:t>
            </a:r>
            <a:r>
              <a:rPr lang="en-US" sz="1600" b="1" dirty="0" err="1"/>
              <a:t>sistem</a:t>
            </a:r>
            <a:r>
              <a:rPr lang="en-US" sz="1600" b="1" dirty="0"/>
              <a:t> </a:t>
            </a:r>
            <a:r>
              <a:rPr lang="en-US" sz="1600" b="1" dirty="0" err="1"/>
              <a:t>kekuasaan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r>
              <a:rPr lang="en-US" sz="1600" b="1" dirty="0"/>
              <a:t> yang </a:t>
            </a:r>
            <a:r>
              <a:rPr lang="en-US" sz="1600" b="1" dirty="0" err="1"/>
              <a:t>berasal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rakyat</a:t>
            </a:r>
            <a:r>
              <a:rPr lang="en-US" sz="1600" b="1" dirty="0"/>
              <a:t>, 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rakyat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rakyat</a:t>
            </a:r>
            <a:r>
              <a:rPr lang="en-US" sz="1600" b="1" dirty="0"/>
              <a:t>.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demikian</a:t>
            </a:r>
            <a:r>
              <a:rPr lang="en-US" sz="1600" b="1" dirty="0"/>
              <a:t>, </a:t>
            </a:r>
            <a:r>
              <a:rPr lang="en-US" sz="1600" b="1" dirty="0" err="1"/>
              <a:t>konsep</a:t>
            </a:r>
            <a:r>
              <a:rPr lang="en-US" sz="1600" b="1" dirty="0"/>
              <a:t> </a:t>
            </a:r>
            <a:r>
              <a:rPr lang="en-US" sz="1600" b="1" dirty="0" err="1"/>
              <a:t>merupakan</a:t>
            </a:r>
            <a:r>
              <a:rPr lang="en-US" sz="1600" b="1" dirty="0"/>
              <a:t> </a:t>
            </a:r>
            <a:r>
              <a:rPr lang="en-US" sz="1600" b="1" dirty="0" err="1"/>
              <a:t>cara</a:t>
            </a:r>
            <a:r>
              <a:rPr lang="en-US" sz="1600" b="1" dirty="0"/>
              <a:t> </a:t>
            </a:r>
            <a:r>
              <a:rPr lang="en-US" sz="1600" b="1" dirty="0" err="1"/>
              <a:t>berpikir</a:t>
            </a:r>
            <a:r>
              <a:rPr lang="en-US" sz="1600" b="1" dirty="0"/>
              <a:t> </a:t>
            </a:r>
            <a:r>
              <a:rPr lang="en-US" sz="1600" b="1" dirty="0" err="1"/>
              <a:t>menggeneralisasi</a:t>
            </a:r>
            <a:r>
              <a:rPr lang="en-US" sz="1600" b="1" dirty="0"/>
              <a:t> </a:t>
            </a:r>
            <a:r>
              <a:rPr lang="en-US" sz="1600" b="1" dirty="0" err="1"/>
              <a:t>sejumlah</a:t>
            </a:r>
            <a:r>
              <a:rPr lang="en-US" sz="1600" b="1" dirty="0"/>
              <a:t> </a:t>
            </a:r>
            <a:r>
              <a:rPr lang="en-US" sz="1600" b="1" dirty="0" err="1"/>
              <a:t>anggota</a:t>
            </a:r>
            <a:r>
              <a:rPr lang="en-US" sz="1600" b="1" dirty="0"/>
              <a:t> </a:t>
            </a:r>
            <a:r>
              <a:rPr lang="en-US" sz="1600" b="1" dirty="0" err="1"/>
              <a:t>kelas</a:t>
            </a:r>
            <a:r>
              <a:rPr lang="en-US" sz="1600" b="1" dirty="0"/>
              <a:t> yang </a:t>
            </a:r>
            <a:r>
              <a:rPr lang="en-US" sz="1600" b="1" dirty="0" err="1"/>
              <a:t>khusus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satu</a:t>
            </a:r>
            <a:r>
              <a:rPr lang="en-US" sz="1600" b="1" dirty="0"/>
              <a:t> </a:t>
            </a:r>
            <a:r>
              <a:rPr lang="en-US" sz="1600" b="1" dirty="0" err="1"/>
              <a:t>contoh</a:t>
            </a:r>
            <a:r>
              <a:rPr lang="en-US" sz="1600" b="1" dirty="0"/>
              <a:t> model yang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tampak</a:t>
            </a:r>
            <a:r>
              <a:rPr lang="en-US" sz="1600" b="1" dirty="0"/>
              <a:t>, </a:t>
            </a:r>
            <a:r>
              <a:rPr lang="en-US" sz="1600" b="1" dirty="0" err="1"/>
              <a:t>termasuk</a:t>
            </a:r>
            <a:r>
              <a:rPr lang="en-US" sz="1600" b="1" dirty="0"/>
              <a:t> </a:t>
            </a:r>
            <a:r>
              <a:rPr lang="en-US" sz="1600" b="1" dirty="0" err="1"/>
              <a:t>atribut</a:t>
            </a:r>
            <a:r>
              <a:rPr lang="en-US" sz="1600" b="1" dirty="0"/>
              <a:t> </a:t>
            </a:r>
            <a:r>
              <a:rPr lang="en-US" sz="1600" b="1" dirty="0" err="1"/>
              <a:t>semua</a:t>
            </a:r>
            <a:r>
              <a:rPr lang="en-US" sz="1600" b="1" dirty="0"/>
              <a:t> </a:t>
            </a:r>
            <a:r>
              <a:rPr lang="en-US" sz="1600" b="1" dirty="0" err="1"/>
              <a:t>contoh</a:t>
            </a:r>
            <a:r>
              <a:rPr lang="en-US" sz="1600" b="1" dirty="0"/>
              <a:t> yang </a:t>
            </a:r>
            <a:r>
              <a:rPr lang="en-US" sz="1600" b="1" dirty="0" err="1"/>
              <a:t>berbeda-beda</a:t>
            </a:r>
            <a:r>
              <a:rPr lang="en-US" sz="1600" b="1" dirty="0"/>
              <a:t>.</a:t>
            </a:r>
          </a:p>
          <a:p>
            <a:pPr marL="0" lvl="0" indent="0" algn="just">
              <a:buClr>
                <a:schemeClr val="dk2"/>
              </a:buClr>
              <a:buSzPts val="1100"/>
              <a:buNone/>
            </a:pPr>
            <a:endParaRPr sz="1600" b="1" dirty="0">
              <a:solidFill>
                <a:schemeClr val="accent3"/>
              </a:solidFill>
            </a:endParaRPr>
          </a:p>
        </p:txBody>
      </p:sp>
      <p:grpSp>
        <p:nvGrpSpPr>
          <p:cNvPr id="7211" name="Google Shape;7211;p42"/>
          <p:cNvGrpSpPr/>
          <p:nvPr/>
        </p:nvGrpSpPr>
        <p:grpSpPr>
          <a:xfrm>
            <a:off x="2625870" y="1191420"/>
            <a:ext cx="3886634" cy="174750"/>
            <a:chOff x="3962000" y="4060525"/>
            <a:chExt cx="2324125" cy="174750"/>
          </a:xfrm>
        </p:grpSpPr>
        <p:sp>
          <p:nvSpPr>
            <p:cNvPr id="7212" name="Google Shape;7212;p42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2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2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2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2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2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2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2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2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2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2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2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2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2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2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2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2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2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2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2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2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2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2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2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2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2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2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2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2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2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2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2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4166899" y="-1066176"/>
            <a:ext cx="1371601" cy="452379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1295400" y="509920"/>
            <a:ext cx="65532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3600" dirty="0"/>
              <a:t>B.Pengertian Nilai</a:t>
            </a:r>
            <a:endParaRPr lang="id-ID" sz="3600" dirty="0"/>
          </a:p>
        </p:txBody>
      </p:sp>
      <p:sp>
        <p:nvSpPr>
          <p:cNvPr id="7304" name="Google Shape;7304;p44"/>
          <p:cNvSpPr txBox="1">
            <a:spLocks noGrp="1"/>
          </p:cNvSpPr>
          <p:nvPr>
            <p:ph type="body" idx="1"/>
          </p:nvPr>
        </p:nvSpPr>
        <p:spPr>
          <a:xfrm>
            <a:off x="685800" y="2266950"/>
            <a:ext cx="7772400" cy="259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-US" b="1" dirty="0" err="1"/>
              <a:t>Menurut</a:t>
            </a:r>
            <a:r>
              <a:rPr lang="en-US" b="1" dirty="0"/>
              <a:t> Frankel (1978), </a:t>
            </a:r>
            <a:r>
              <a:rPr lang="en-US" b="1" dirty="0" err="1"/>
              <a:t>nilai</a:t>
            </a:r>
            <a:r>
              <a:rPr lang="en-US" b="1" dirty="0"/>
              <a:t> (value)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konsep</a:t>
            </a:r>
            <a:r>
              <a:rPr lang="en-US" b="1" dirty="0"/>
              <a:t> (concept).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konsep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muncul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pengalaman</a:t>
            </a:r>
            <a:r>
              <a:rPr lang="en-US" b="1" dirty="0"/>
              <a:t>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diamati</a:t>
            </a:r>
            <a:r>
              <a:rPr lang="en-US" b="1" dirty="0"/>
              <a:t> </a:t>
            </a:r>
            <a:r>
              <a:rPr lang="en-US" b="1" dirty="0" err="1"/>
              <a:t>melainkan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pikiran</a:t>
            </a:r>
            <a:r>
              <a:rPr lang="en-US" b="1" dirty="0"/>
              <a:t> orang.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diartikan</a:t>
            </a:r>
            <a:r>
              <a:rPr lang="en-US" b="1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sesuatu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sesuatu</a:t>
            </a:r>
            <a:r>
              <a:rPr lang="en-US" b="1" dirty="0"/>
              <a:t> yang </a:t>
            </a:r>
            <a:r>
              <a:rPr lang="en-US" b="1" dirty="0" err="1"/>
              <a:t>diterapkan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konteks</a:t>
            </a:r>
            <a:r>
              <a:rPr lang="en-US" b="1" dirty="0"/>
              <a:t> </a:t>
            </a:r>
            <a:r>
              <a:rPr lang="en-US" b="1" dirty="0" err="1"/>
              <a:t>pengalaman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.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dibagi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r>
              <a:rPr lang="en-US" b="1" dirty="0"/>
              <a:t>, </a:t>
            </a:r>
            <a:r>
              <a:rPr lang="en-US" b="1" dirty="0" err="1"/>
              <a:t>yakni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estetika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nila</a:t>
            </a:r>
            <a:r>
              <a:rPr lang="en-US" b="1" dirty="0"/>
              <a:t> </a:t>
            </a:r>
            <a:r>
              <a:rPr lang="en-US" b="1" dirty="0" err="1"/>
              <a:t>etika</a:t>
            </a:r>
            <a:r>
              <a:rPr lang="en-US" b="1" dirty="0"/>
              <a:t>. </a:t>
            </a:r>
            <a:r>
              <a:rPr lang="en-US" b="1" dirty="0" err="1"/>
              <a:t>Estetika</a:t>
            </a:r>
            <a:r>
              <a:rPr lang="en-US" b="1" dirty="0"/>
              <a:t> </a:t>
            </a:r>
            <a:r>
              <a:rPr lang="en-US" b="1" dirty="0" err="1"/>
              <a:t>terkait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keindahan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apa</a:t>
            </a:r>
            <a:r>
              <a:rPr lang="en-US" b="1" dirty="0"/>
              <a:t> yang </a:t>
            </a:r>
            <a:r>
              <a:rPr lang="en-US" b="1" dirty="0" err="1"/>
              <a:t>dipandang</a:t>
            </a:r>
            <a:r>
              <a:rPr lang="en-US" b="1" dirty="0"/>
              <a:t> </a:t>
            </a:r>
            <a:r>
              <a:rPr lang="en-US" b="1" dirty="0" err="1"/>
              <a:t>indah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. </a:t>
            </a:r>
            <a:r>
              <a:rPr lang="en-US" b="1" dirty="0" err="1"/>
              <a:t>Sedangkan</a:t>
            </a:r>
            <a:r>
              <a:rPr lang="en-US" b="1" dirty="0"/>
              <a:t> </a:t>
            </a:r>
            <a:r>
              <a:rPr lang="en-US" b="1" dirty="0" err="1"/>
              <a:t>etika</a:t>
            </a:r>
            <a:r>
              <a:rPr lang="en-US" b="1" dirty="0"/>
              <a:t> </a:t>
            </a:r>
            <a:r>
              <a:rPr lang="en-US" b="1" dirty="0" err="1"/>
              <a:t>terkait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tindakan</a:t>
            </a:r>
            <a:r>
              <a:rPr lang="en-US" b="1" dirty="0"/>
              <a:t>/</a:t>
            </a:r>
            <a:r>
              <a:rPr lang="en-US" b="1" dirty="0" err="1"/>
              <a:t>perilaku</a:t>
            </a:r>
            <a:r>
              <a:rPr lang="en-US" b="1" dirty="0"/>
              <a:t>/</a:t>
            </a:r>
            <a:r>
              <a:rPr lang="en-US" b="1" dirty="0" err="1"/>
              <a:t>akhlak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berperilaku</a:t>
            </a:r>
            <a:r>
              <a:rPr lang="en-US" b="1" dirty="0"/>
              <a:t> (moral).</a:t>
            </a:r>
          </a:p>
          <a:p>
            <a:pPr marL="0" indent="0" algn="just">
              <a:buNone/>
            </a:pPr>
            <a:endParaRPr lang="en-US" sz="1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" name="Google Shape;7311;p4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-5399976">
            <a:off x="3919135" y="-1271169"/>
            <a:ext cx="1305725" cy="5334001"/>
          </a:xfrm>
          <a:prstGeom prst="rect">
            <a:avLst/>
          </a:prstGeom>
          <a:noFill/>
          <a:ln>
            <a:noFill/>
          </a:ln>
        </p:spPr>
      </p:pic>
      <p:sp>
        <p:nvSpPr>
          <p:cNvPr id="7312" name="Google Shape;7312;p45"/>
          <p:cNvSpPr txBox="1">
            <a:spLocks noGrp="1"/>
          </p:cNvSpPr>
          <p:nvPr>
            <p:ph type="title"/>
          </p:nvPr>
        </p:nvSpPr>
        <p:spPr>
          <a:xfrm>
            <a:off x="2209793" y="971550"/>
            <a:ext cx="4724407" cy="706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3600" dirty="0"/>
              <a:t>C. Pengertian Norma</a:t>
            </a:r>
            <a:endParaRPr lang="id-ID" sz="3600" dirty="0"/>
          </a:p>
        </p:txBody>
      </p:sp>
      <p:sp>
        <p:nvSpPr>
          <p:cNvPr id="7313" name="Google Shape;7313;p45"/>
          <p:cNvSpPr txBox="1">
            <a:spLocks noGrp="1"/>
          </p:cNvSpPr>
          <p:nvPr>
            <p:ph type="body" idx="1"/>
          </p:nvPr>
        </p:nvSpPr>
        <p:spPr>
          <a:xfrm>
            <a:off x="685797" y="2012557"/>
            <a:ext cx="7772400" cy="2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id-ID" sz="1400" b="1" dirty="0"/>
              <a:t>Norma adalah kaidah atau peraturan yang pasti dan bila dilanggar mengakibatkan sanksi. Norma disebut pula dalil yang mengandung nilai tertentu yang harus dipatuhi oleh warga masyarakat yang aman, tertib, dan </a:t>
            </a:r>
            <a:r>
              <a:rPr lang="id-ID" sz="1400" b="1" dirty="0" smtClean="0"/>
              <a:t>teratur.</a:t>
            </a:r>
          </a:p>
          <a:p>
            <a:pPr marL="0" lvl="0" indent="0" algn="just">
              <a:spcAft>
                <a:spcPts val="1600"/>
              </a:spcAft>
              <a:buNone/>
            </a:pPr>
            <a:endParaRPr lang="id-ID" b="1" dirty="0" smtClean="0"/>
          </a:p>
          <a:p>
            <a:pPr marL="0" lvl="0" indent="0" algn="just">
              <a:spcAft>
                <a:spcPts val="1600"/>
              </a:spcAft>
              <a:buNone/>
            </a:pPr>
            <a:r>
              <a:rPr lang="id-ID" sz="1400" b="1" dirty="0" smtClean="0"/>
              <a:t>Secara </a:t>
            </a:r>
            <a:r>
              <a:rPr lang="id-ID" sz="1400" b="1" dirty="0"/>
              <a:t>umum, norma biasanya bersanksi, yakni ancaman atau akibat yang akan diterima apabila norma itu tidak dilaksanakan. Sedikitnya ada empat jenis norma, ialah: norma kesopanan, norma kesusilaan, norma agama, dan norma hukum.</a:t>
            </a:r>
            <a:endParaRPr lang="id-ID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8" name="Google Shape;7778;p53"/>
          <p:cNvSpPr txBox="1">
            <a:spLocks noGrp="1"/>
          </p:cNvSpPr>
          <p:nvPr>
            <p:ph type="subTitle" idx="6"/>
          </p:nvPr>
        </p:nvSpPr>
        <p:spPr>
          <a:xfrm>
            <a:off x="398492" y="1276350"/>
            <a:ext cx="8058944" cy="3543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>
              <a:buFont typeface="+mj-lt"/>
              <a:buAutoNum type="arabicPeriod"/>
            </a:pPr>
            <a:r>
              <a:rPr lang="en-US" sz="1200" b="1" dirty="0"/>
              <a:t> Norma </a:t>
            </a:r>
            <a:r>
              <a:rPr lang="en-US" sz="1200" b="1" dirty="0" err="1"/>
              <a:t>kesopanan</a:t>
            </a:r>
            <a:r>
              <a:rPr lang="en-US" sz="1200" b="1" dirty="0"/>
              <a:t> </a:t>
            </a:r>
            <a:r>
              <a:rPr lang="en-US" sz="1200" b="1" dirty="0" err="1"/>
              <a:t>atau</a:t>
            </a:r>
            <a:r>
              <a:rPr lang="en-US" sz="1200" b="1" dirty="0"/>
              <a:t> </a:t>
            </a:r>
            <a:r>
              <a:rPr lang="en-US" sz="1200" b="1" dirty="0" err="1"/>
              <a:t>disebut</a:t>
            </a:r>
            <a:r>
              <a:rPr lang="en-US" sz="1200" b="1" dirty="0"/>
              <a:t> pula </a:t>
            </a:r>
            <a:r>
              <a:rPr lang="en-US" sz="1200" b="1" dirty="0" err="1"/>
              <a:t>norma</a:t>
            </a:r>
            <a:r>
              <a:rPr lang="en-US" sz="1200" b="1" dirty="0"/>
              <a:t> </a:t>
            </a:r>
            <a:r>
              <a:rPr lang="en-US" sz="1200" b="1" dirty="0" err="1"/>
              <a:t>sopan</a:t>
            </a:r>
            <a:r>
              <a:rPr lang="en-US" sz="1200" b="1" dirty="0"/>
              <a:t> </a:t>
            </a:r>
            <a:r>
              <a:rPr lang="en-US" sz="1200" b="1" dirty="0" err="1"/>
              <a:t>santun</a:t>
            </a:r>
            <a:r>
              <a:rPr lang="en-US" sz="1200" b="1" dirty="0"/>
              <a:t>. Norma </a:t>
            </a:r>
            <a:r>
              <a:rPr lang="en-US" sz="1200" b="1" dirty="0" err="1"/>
              <a:t>ini</a:t>
            </a:r>
            <a:r>
              <a:rPr lang="en-US" sz="1200" b="1" dirty="0"/>
              <a:t> </a:t>
            </a:r>
            <a:r>
              <a:rPr lang="en-US" sz="1200" b="1" dirty="0" err="1"/>
              <a:t>dimaksudkan</a:t>
            </a:r>
            <a:r>
              <a:rPr lang="en-US" sz="1200" b="1" dirty="0"/>
              <a:t> </a:t>
            </a:r>
            <a:r>
              <a:rPr lang="en-US" sz="1200" b="1" dirty="0" err="1"/>
              <a:t>untuk</a:t>
            </a:r>
            <a:r>
              <a:rPr lang="en-US" sz="1200" b="1" dirty="0"/>
              <a:t> </a:t>
            </a:r>
            <a:r>
              <a:rPr lang="en-US" sz="1200" b="1" dirty="0" err="1"/>
              <a:t>menjaga</a:t>
            </a:r>
            <a:r>
              <a:rPr lang="en-US" sz="1200" b="1" dirty="0"/>
              <a:t> </a:t>
            </a:r>
            <a:r>
              <a:rPr lang="en-US" sz="1200" b="1" dirty="0" err="1"/>
              <a:t>atau</a:t>
            </a:r>
            <a:r>
              <a:rPr lang="en-US" sz="1200" b="1" dirty="0"/>
              <a:t> </a:t>
            </a:r>
            <a:r>
              <a:rPr lang="en-US" sz="1200" b="1" dirty="0" err="1"/>
              <a:t>menciptakan</a:t>
            </a:r>
            <a:r>
              <a:rPr lang="en-US" sz="1200" b="1" dirty="0"/>
              <a:t> </a:t>
            </a:r>
            <a:r>
              <a:rPr lang="en-US" sz="1200" b="1" dirty="0" err="1"/>
              <a:t>keharmonisan</a:t>
            </a:r>
            <a:r>
              <a:rPr lang="en-US" sz="1200" b="1" dirty="0"/>
              <a:t> </a:t>
            </a:r>
            <a:r>
              <a:rPr lang="en-US" sz="1200" b="1" dirty="0" err="1"/>
              <a:t>hidup</a:t>
            </a:r>
            <a:r>
              <a:rPr lang="en-US" sz="1200" b="1" dirty="0"/>
              <a:t> </a:t>
            </a:r>
            <a:r>
              <a:rPr lang="en-US" sz="1200" b="1" dirty="0" err="1"/>
              <a:t>bersama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sanksinya</a:t>
            </a:r>
            <a:r>
              <a:rPr lang="en-US" sz="1200" b="1" dirty="0"/>
              <a:t> </a:t>
            </a:r>
            <a:r>
              <a:rPr lang="en-US" sz="1200" b="1" dirty="0" err="1"/>
              <a:t>berasal</a:t>
            </a:r>
            <a:r>
              <a:rPr lang="en-US" sz="1200" b="1" dirty="0"/>
              <a:t> </a:t>
            </a:r>
            <a:r>
              <a:rPr lang="en-US" sz="1200" b="1" dirty="0" err="1"/>
              <a:t>dari</a:t>
            </a:r>
            <a:r>
              <a:rPr lang="en-US" sz="1200" b="1" dirty="0"/>
              <a:t> </a:t>
            </a:r>
            <a:r>
              <a:rPr lang="en-US" sz="1200" b="1" dirty="0" err="1"/>
              <a:t>masyarakat</a:t>
            </a:r>
            <a:r>
              <a:rPr lang="en-US" sz="1200" b="1" dirty="0"/>
              <a:t> </a:t>
            </a:r>
            <a:r>
              <a:rPr lang="en-US" sz="1200" b="1" dirty="0" err="1"/>
              <a:t>berupa</a:t>
            </a:r>
            <a:r>
              <a:rPr lang="en-US" sz="1200" b="1" dirty="0"/>
              <a:t> </a:t>
            </a:r>
            <a:r>
              <a:rPr lang="en-US" sz="1200" b="1" dirty="0" err="1"/>
              <a:t>celaan</a:t>
            </a:r>
            <a:r>
              <a:rPr lang="en-US" sz="1200" b="1" dirty="0"/>
              <a:t> </a:t>
            </a:r>
            <a:r>
              <a:rPr lang="en-US" sz="1200" b="1" dirty="0" err="1"/>
              <a:t>atau</a:t>
            </a:r>
            <a:r>
              <a:rPr lang="en-US" sz="1200" b="1" dirty="0"/>
              <a:t> </a:t>
            </a:r>
            <a:r>
              <a:rPr lang="en-US" sz="1200" b="1" dirty="0" err="1"/>
              <a:t>pengucilan</a:t>
            </a:r>
            <a:r>
              <a:rPr lang="en-US" sz="1200" b="1" dirty="0"/>
              <a:t>. </a:t>
            </a:r>
            <a:endParaRPr lang="id-ID" sz="1200" b="1" dirty="0" smtClean="0"/>
          </a:p>
          <a:p>
            <a:pPr marL="228600" lvl="0" indent="-228600" algn="l">
              <a:buFont typeface="+mj-lt"/>
              <a:buAutoNum type="arabicPeriod"/>
            </a:pPr>
            <a:endParaRPr lang="en-US" sz="1200" b="1" dirty="0"/>
          </a:p>
          <a:p>
            <a:pPr marL="228600" lvl="0" indent="-228600" algn="l">
              <a:buFont typeface="+mj-lt"/>
              <a:buAutoNum type="arabicPeriod"/>
            </a:pPr>
            <a:r>
              <a:rPr lang="en-US" sz="1200" b="1" dirty="0"/>
              <a:t> Norma </a:t>
            </a:r>
            <a:r>
              <a:rPr lang="en-US" sz="1200" b="1" dirty="0" err="1"/>
              <a:t>kesusilaan</a:t>
            </a:r>
            <a:r>
              <a:rPr lang="en-US" sz="1200" b="1" dirty="0"/>
              <a:t> </a:t>
            </a:r>
            <a:r>
              <a:rPr lang="en-US" sz="1200" b="1" dirty="0" err="1"/>
              <a:t>atau</a:t>
            </a:r>
            <a:r>
              <a:rPr lang="en-US" sz="1200" b="1" dirty="0"/>
              <a:t> </a:t>
            </a:r>
            <a:r>
              <a:rPr lang="en-US" sz="1200" b="1" dirty="0" err="1"/>
              <a:t>disebut</a:t>
            </a:r>
            <a:r>
              <a:rPr lang="en-US" sz="1200" b="1" dirty="0"/>
              <a:t> pula moral/</a:t>
            </a:r>
            <a:r>
              <a:rPr lang="en-US" sz="1200" b="1" dirty="0" err="1"/>
              <a:t>akhlak</a:t>
            </a:r>
            <a:r>
              <a:rPr lang="en-US" sz="1200" b="1" dirty="0"/>
              <a:t>. Norma </a:t>
            </a:r>
            <a:r>
              <a:rPr lang="en-US" sz="1200" b="1" dirty="0" err="1"/>
              <a:t>ini</a:t>
            </a:r>
            <a:r>
              <a:rPr lang="en-US" sz="1200" b="1" dirty="0"/>
              <a:t> </a:t>
            </a:r>
            <a:r>
              <a:rPr lang="en-US" sz="1200" b="1" dirty="0" err="1"/>
              <a:t>dimaksudkan</a:t>
            </a:r>
            <a:r>
              <a:rPr lang="en-US" sz="1200" b="1" dirty="0"/>
              <a:t> </a:t>
            </a:r>
            <a:r>
              <a:rPr lang="en-US" sz="1200" b="1" dirty="0" err="1"/>
              <a:t>untuk</a:t>
            </a:r>
            <a:r>
              <a:rPr lang="en-US" sz="1200" b="1" dirty="0"/>
              <a:t> </a:t>
            </a:r>
            <a:r>
              <a:rPr lang="en-US" sz="1200" b="1" dirty="0" err="1"/>
              <a:t>menjaga</a:t>
            </a:r>
            <a:r>
              <a:rPr lang="en-US" sz="1200" b="1" dirty="0"/>
              <a:t> </a:t>
            </a:r>
            <a:r>
              <a:rPr lang="en-US" sz="1200" b="1" dirty="0" err="1"/>
              <a:t>kebaikan</a:t>
            </a:r>
            <a:r>
              <a:rPr lang="en-US" sz="1200" b="1" dirty="0"/>
              <a:t> </a:t>
            </a:r>
            <a:r>
              <a:rPr lang="en-US" sz="1200" b="1" dirty="0" err="1"/>
              <a:t>hidup</a:t>
            </a:r>
            <a:r>
              <a:rPr lang="en-US" sz="1200" b="1" dirty="0"/>
              <a:t> </a:t>
            </a:r>
            <a:r>
              <a:rPr lang="en-US" sz="1200" b="1" dirty="0" err="1"/>
              <a:t>pribadi</a:t>
            </a:r>
            <a:r>
              <a:rPr lang="en-US" sz="1200" b="1" dirty="0"/>
              <a:t> </a:t>
            </a:r>
            <a:r>
              <a:rPr lang="en-US" sz="1200" b="1" dirty="0" err="1"/>
              <a:t>atau</a:t>
            </a:r>
            <a:r>
              <a:rPr lang="en-US" sz="1200" b="1" dirty="0"/>
              <a:t> </a:t>
            </a:r>
            <a:r>
              <a:rPr lang="en-US" sz="1200" b="1" dirty="0" err="1"/>
              <a:t>kebersihan</a:t>
            </a:r>
            <a:r>
              <a:rPr lang="en-US" sz="1200" b="1" dirty="0"/>
              <a:t> </a:t>
            </a:r>
            <a:r>
              <a:rPr lang="en-US" sz="1200" b="1" dirty="0" err="1"/>
              <a:t>hati</a:t>
            </a:r>
            <a:r>
              <a:rPr lang="en-US" sz="1200" b="1" dirty="0"/>
              <a:t> </a:t>
            </a:r>
            <a:r>
              <a:rPr lang="en-US" sz="1200" b="1" dirty="0" err="1"/>
              <a:t>nurani</a:t>
            </a:r>
            <a:r>
              <a:rPr lang="en-US" sz="1200" b="1" dirty="0"/>
              <a:t> </a:t>
            </a:r>
            <a:r>
              <a:rPr lang="en-US" sz="1200" b="1" dirty="0" err="1"/>
              <a:t>serta</a:t>
            </a:r>
            <a:r>
              <a:rPr lang="en-US" sz="1200" b="1" dirty="0"/>
              <a:t> </a:t>
            </a:r>
            <a:r>
              <a:rPr lang="en-US" sz="1200" b="1" dirty="0" err="1"/>
              <a:t>ahklak</a:t>
            </a:r>
            <a:r>
              <a:rPr lang="en-US" sz="1200" b="1" dirty="0"/>
              <a:t>. </a:t>
            </a:r>
            <a:r>
              <a:rPr lang="en-US" sz="1200" b="1" dirty="0" err="1"/>
              <a:t>Sanksinya</a:t>
            </a:r>
            <a:r>
              <a:rPr lang="en-US" sz="1200" b="1" dirty="0"/>
              <a:t> </a:t>
            </a:r>
            <a:r>
              <a:rPr lang="en-US" sz="1200" b="1" dirty="0" err="1"/>
              <a:t>berupa</a:t>
            </a:r>
            <a:r>
              <a:rPr lang="en-US" sz="1200" b="1" dirty="0"/>
              <a:t> </a:t>
            </a:r>
            <a:r>
              <a:rPr lang="en-US" sz="1200" b="1" dirty="0" err="1"/>
              <a:t>sanksi</a:t>
            </a:r>
            <a:r>
              <a:rPr lang="en-US" sz="1200" b="1" dirty="0"/>
              <a:t> moral yang </a:t>
            </a:r>
            <a:r>
              <a:rPr lang="en-US" sz="1200" b="1" dirty="0" err="1"/>
              <a:t>berasal</a:t>
            </a:r>
            <a:r>
              <a:rPr lang="en-US" sz="1200" b="1" dirty="0"/>
              <a:t> </a:t>
            </a:r>
            <a:r>
              <a:rPr lang="en-US" sz="1200" b="1" dirty="0" err="1"/>
              <a:t>dari</a:t>
            </a:r>
            <a:r>
              <a:rPr lang="en-US" sz="1200" b="1" dirty="0"/>
              <a:t> </a:t>
            </a:r>
            <a:r>
              <a:rPr lang="en-US" sz="1200" b="1" dirty="0" err="1"/>
              <a:t>hati</a:t>
            </a:r>
            <a:r>
              <a:rPr lang="en-US" sz="1200" b="1" dirty="0"/>
              <a:t> </a:t>
            </a:r>
            <a:r>
              <a:rPr lang="en-US" sz="1200" b="1" dirty="0" err="1"/>
              <a:t>nurani</a:t>
            </a:r>
            <a:r>
              <a:rPr lang="en-US" sz="1200" b="1" dirty="0"/>
              <a:t> </a:t>
            </a:r>
            <a:r>
              <a:rPr lang="en-US" sz="1200" b="1" dirty="0" err="1"/>
              <a:t>manusia</a:t>
            </a:r>
            <a:r>
              <a:rPr lang="en-US" sz="1200" b="1" dirty="0"/>
              <a:t> </a:t>
            </a:r>
            <a:r>
              <a:rPr lang="en-US" sz="1200" b="1" dirty="0" err="1"/>
              <a:t>itu</a:t>
            </a:r>
            <a:r>
              <a:rPr lang="en-US" sz="1200" b="1" dirty="0"/>
              <a:t> </a:t>
            </a:r>
            <a:r>
              <a:rPr lang="en-US" sz="1200" b="1" dirty="0" err="1"/>
              <a:t>sendiri</a:t>
            </a:r>
            <a:r>
              <a:rPr lang="en-US" sz="1200" b="1" dirty="0"/>
              <a:t>. </a:t>
            </a:r>
            <a:endParaRPr lang="id-ID" sz="1200" b="1" dirty="0" smtClean="0"/>
          </a:p>
          <a:p>
            <a:pPr marL="228600" lvl="0" indent="-228600" algn="l">
              <a:buFont typeface="+mj-lt"/>
              <a:buAutoNum type="arabicPeriod"/>
            </a:pPr>
            <a:endParaRPr lang="en-US" sz="1200" b="1" dirty="0"/>
          </a:p>
          <a:p>
            <a:pPr marL="228600" lvl="0" indent="-228600" algn="l">
              <a:buFont typeface="+mj-lt"/>
              <a:buAutoNum type="arabicPeriod"/>
            </a:pPr>
            <a:r>
              <a:rPr lang="en-US" sz="1200" b="1" dirty="0"/>
              <a:t> Norma agama </a:t>
            </a:r>
            <a:r>
              <a:rPr lang="en-US" sz="1200" b="1" dirty="0" err="1"/>
              <a:t>atau</a:t>
            </a:r>
            <a:r>
              <a:rPr lang="en-US" sz="1200" b="1" dirty="0"/>
              <a:t> </a:t>
            </a:r>
            <a:r>
              <a:rPr lang="en-US" sz="1200" b="1" dirty="0" err="1"/>
              <a:t>disebut</a:t>
            </a:r>
            <a:r>
              <a:rPr lang="en-US" sz="1200" b="1" dirty="0"/>
              <a:t> pula </a:t>
            </a:r>
            <a:r>
              <a:rPr lang="en-US" sz="1200" b="1" dirty="0" err="1"/>
              <a:t>norma</a:t>
            </a:r>
            <a:r>
              <a:rPr lang="en-US" sz="1200" b="1" dirty="0"/>
              <a:t> </a:t>
            </a:r>
            <a:r>
              <a:rPr lang="en-US" sz="1200" b="1" dirty="0" err="1"/>
              <a:t>relijius</a:t>
            </a:r>
            <a:r>
              <a:rPr lang="en-US" sz="1200" b="1" dirty="0"/>
              <a:t>. Norma </a:t>
            </a:r>
            <a:r>
              <a:rPr lang="en-US" sz="1200" b="1" dirty="0" err="1"/>
              <a:t>ini</a:t>
            </a:r>
            <a:r>
              <a:rPr lang="en-US" sz="1200" b="1" dirty="0"/>
              <a:t> </a:t>
            </a:r>
            <a:r>
              <a:rPr lang="en-US" sz="1200" b="1" dirty="0" err="1"/>
              <a:t>dimaksudkan</a:t>
            </a:r>
            <a:r>
              <a:rPr lang="en-US" sz="1200" b="1" dirty="0"/>
              <a:t> </a:t>
            </a:r>
            <a:r>
              <a:rPr lang="en-US" sz="1200" b="1" dirty="0" err="1"/>
              <a:t>utuk</a:t>
            </a:r>
            <a:r>
              <a:rPr lang="en-US" sz="1200" b="1" dirty="0"/>
              <a:t> </a:t>
            </a:r>
            <a:r>
              <a:rPr lang="en-US" sz="1200" b="1" dirty="0" err="1"/>
              <a:t>mencapai</a:t>
            </a:r>
            <a:r>
              <a:rPr lang="en-US" sz="1200" b="1" dirty="0"/>
              <a:t> </a:t>
            </a:r>
            <a:r>
              <a:rPr lang="en-US" sz="1200" b="1" dirty="0" err="1"/>
              <a:t>kesucian</a:t>
            </a:r>
            <a:r>
              <a:rPr lang="en-US" sz="1200" b="1" dirty="0"/>
              <a:t> </a:t>
            </a:r>
            <a:r>
              <a:rPr lang="en-US" sz="1200" b="1" dirty="0" err="1"/>
              <a:t>hidup</a:t>
            </a:r>
            <a:r>
              <a:rPr lang="en-US" sz="1200" b="1" dirty="0"/>
              <a:t> </a:t>
            </a:r>
            <a:r>
              <a:rPr lang="en-US" sz="1200" b="1" dirty="0" err="1"/>
              <a:t>beriman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sanksinya</a:t>
            </a:r>
            <a:r>
              <a:rPr lang="en-US" sz="1200" b="1" dirty="0"/>
              <a:t> </a:t>
            </a:r>
            <a:r>
              <a:rPr lang="en-US" sz="1200" b="1" dirty="0" err="1"/>
              <a:t>berasal</a:t>
            </a:r>
            <a:r>
              <a:rPr lang="en-US" sz="1200" b="1" dirty="0"/>
              <a:t> </a:t>
            </a:r>
            <a:r>
              <a:rPr lang="en-US" sz="1200" b="1" dirty="0" err="1"/>
              <a:t>dari</a:t>
            </a:r>
            <a:r>
              <a:rPr lang="en-US" sz="1200" b="1" dirty="0"/>
              <a:t> </a:t>
            </a:r>
            <a:r>
              <a:rPr lang="en-US" sz="1200" b="1" dirty="0" err="1"/>
              <a:t>Tuhan</a:t>
            </a:r>
            <a:r>
              <a:rPr lang="en-US" sz="1200" b="1" dirty="0" smtClean="0"/>
              <a:t>.</a:t>
            </a:r>
            <a:endParaRPr lang="id-ID" sz="1200" b="1" dirty="0" smtClean="0"/>
          </a:p>
          <a:p>
            <a:pPr marL="228600" lvl="0" indent="-228600" algn="l">
              <a:buFont typeface="+mj-lt"/>
              <a:buAutoNum type="arabicPeriod"/>
            </a:pPr>
            <a:endParaRPr lang="en-US" sz="1200" b="1" dirty="0"/>
          </a:p>
          <a:p>
            <a:pPr marL="228600" lvl="0" indent="-228600" algn="l">
              <a:buFont typeface="+mj-lt"/>
              <a:buAutoNum type="arabicPeriod"/>
            </a:pPr>
            <a:r>
              <a:rPr lang="en-US" sz="1200" b="1" dirty="0"/>
              <a:t> Norma </a:t>
            </a:r>
            <a:r>
              <a:rPr lang="en-US" sz="1200" b="1" dirty="0" err="1"/>
              <a:t>hukum</a:t>
            </a:r>
            <a:r>
              <a:rPr lang="en-US" sz="1200" b="1" dirty="0"/>
              <a:t> </a:t>
            </a:r>
            <a:r>
              <a:rPr lang="en-US" sz="1200" b="1" dirty="0" err="1"/>
              <a:t>adalah</a:t>
            </a:r>
            <a:r>
              <a:rPr lang="en-US" sz="1200" b="1" dirty="0"/>
              <a:t> </a:t>
            </a:r>
            <a:r>
              <a:rPr lang="en-US" sz="1200" b="1" dirty="0" err="1"/>
              <a:t>norma</a:t>
            </a:r>
            <a:r>
              <a:rPr lang="en-US" sz="1200" b="1" dirty="0"/>
              <a:t> yang </a:t>
            </a:r>
            <a:r>
              <a:rPr lang="en-US" sz="1200" b="1" dirty="0" err="1"/>
              <a:t>dimaksudkan</a:t>
            </a:r>
            <a:r>
              <a:rPr lang="en-US" sz="1200" b="1" dirty="0"/>
              <a:t> </a:t>
            </a:r>
            <a:r>
              <a:rPr lang="en-US" sz="1200" b="1" dirty="0" err="1"/>
              <a:t>untuk</a:t>
            </a:r>
            <a:r>
              <a:rPr lang="en-US" sz="1200" b="1" dirty="0"/>
              <a:t> </a:t>
            </a:r>
            <a:r>
              <a:rPr lang="en-US" sz="1200" b="1" dirty="0" err="1"/>
              <a:t>menciptakan</a:t>
            </a:r>
            <a:r>
              <a:rPr lang="en-US" sz="1200" b="1" dirty="0"/>
              <a:t> </a:t>
            </a:r>
            <a:r>
              <a:rPr lang="en-US" sz="1200" b="1" dirty="0" err="1"/>
              <a:t>kedamaian</a:t>
            </a:r>
            <a:r>
              <a:rPr lang="en-US" sz="1200" b="1" dirty="0"/>
              <a:t> </a:t>
            </a:r>
            <a:r>
              <a:rPr lang="en-US" sz="1200" b="1" dirty="0" err="1"/>
              <a:t>hidup</a:t>
            </a:r>
            <a:r>
              <a:rPr lang="en-US" sz="1200" b="1" dirty="0"/>
              <a:t> </a:t>
            </a:r>
            <a:r>
              <a:rPr lang="en-US" sz="1200" b="1" dirty="0" err="1"/>
              <a:t>bersama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sanksinya</a:t>
            </a:r>
            <a:r>
              <a:rPr lang="en-US" sz="1200" b="1" dirty="0"/>
              <a:t> </a:t>
            </a:r>
            <a:r>
              <a:rPr lang="en-US" sz="1200" b="1" dirty="0" err="1"/>
              <a:t>berupa</a:t>
            </a:r>
            <a:r>
              <a:rPr lang="en-US" sz="1200" b="1" dirty="0"/>
              <a:t> </a:t>
            </a:r>
            <a:r>
              <a:rPr lang="en-US" sz="1200" b="1" dirty="0" err="1"/>
              <a:t>sanksi</a:t>
            </a:r>
            <a:r>
              <a:rPr lang="en-US" sz="1200" b="1" dirty="0"/>
              <a:t> </a:t>
            </a:r>
            <a:r>
              <a:rPr lang="en-US" sz="1200" b="1" dirty="0" err="1"/>
              <a:t>hukum</a:t>
            </a:r>
            <a:r>
              <a:rPr lang="en-US" sz="1200" b="1" dirty="0"/>
              <a:t> yang </a:t>
            </a:r>
            <a:r>
              <a:rPr lang="en-US" sz="1200" b="1" dirty="0" err="1"/>
              <a:t>berasal</a:t>
            </a:r>
            <a:r>
              <a:rPr lang="en-US" sz="1200" b="1" dirty="0"/>
              <a:t> </a:t>
            </a:r>
            <a:r>
              <a:rPr lang="en-US" sz="1200" b="1" dirty="0" err="1"/>
              <a:t>dari</a:t>
            </a:r>
            <a:r>
              <a:rPr lang="en-US" sz="1200" b="1" dirty="0"/>
              <a:t> </a:t>
            </a:r>
            <a:r>
              <a:rPr lang="en-US" sz="1200" b="1" dirty="0" err="1"/>
              <a:t>negara</a:t>
            </a:r>
            <a:r>
              <a:rPr lang="en-US" sz="1200" b="1" dirty="0"/>
              <a:t> </a:t>
            </a:r>
            <a:r>
              <a:rPr lang="en-US" sz="1200" b="1" dirty="0" err="1"/>
              <a:t>atau</a:t>
            </a:r>
            <a:r>
              <a:rPr lang="en-US" sz="1200" b="1" dirty="0"/>
              <a:t> </a:t>
            </a:r>
            <a:r>
              <a:rPr lang="en-US" sz="1200" b="1" dirty="0" err="1"/>
              <a:t>aparatur</a:t>
            </a:r>
            <a:r>
              <a:rPr lang="en-US" sz="1200" b="1" dirty="0"/>
              <a:t> </a:t>
            </a:r>
            <a:r>
              <a:rPr lang="en-US" sz="1200" b="1" dirty="0" err="1"/>
              <a:t>negara</a:t>
            </a:r>
            <a:r>
              <a:rPr lang="en-US" sz="1200" b="1" dirty="0"/>
              <a:t>.</a:t>
            </a:r>
            <a:endParaRPr lang="en-US" sz="1200" b="1" dirty="0"/>
          </a:p>
        </p:txBody>
      </p:sp>
      <p:grpSp>
        <p:nvGrpSpPr>
          <p:cNvPr id="7783" name="Google Shape;7783;p53"/>
          <p:cNvGrpSpPr/>
          <p:nvPr/>
        </p:nvGrpSpPr>
        <p:grpSpPr>
          <a:xfrm>
            <a:off x="660306" y="895350"/>
            <a:ext cx="6988179" cy="174750"/>
            <a:chOff x="3962000" y="4060525"/>
            <a:chExt cx="2324125" cy="174750"/>
          </a:xfrm>
        </p:grpSpPr>
        <p:sp>
          <p:nvSpPr>
            <p:cNvPr id="7784" name="Google Shape;7784;p5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5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5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5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5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5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5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5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5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7453;p48"/>
          <p:cNvGrpSpPr/>
          <p:nvPr/>
        </p:nvGrpSpPr>
        <p:grpSpPr>
          <a:xfrm>
            <a:off x="955259" y="4404077"/>
            <a:ext cx="7391400" cy="244800"/>
            <a:chOff x="3962000" y="4060525"/>
            <a:chExt cx="2324125" cy="174750"/>
          </a:xfrm>
        </p:grpSpPr>
        <p:sp>
          <p:nvSpPr>
            <p:cNvPr id="46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78" y="4332174"/>
            <a:ext cx="21336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8" y="43799"/>
            <a:ext cx="98742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8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0" name="Google Shape;7410;p48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332721" y="614825"/>
            <a:ext cx="212972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413" name="Google Shape;7413;p48"/>
          <p:cNvSpPr txBox="1">
            <a:spLocks noGrp="1"/>
          </p:cNvSpPr>
          <p:nvPr>
            <p:ph type="subTitle" idx="3"/>
          </p:nvPr>
        </p:nvSpPr>
        <p:spPr>
          <a:xfrm>
            <a:off x="-143979" y="70155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Berikut adalah contoh dari  norma-norma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53" name="Google Shape;7453;p48"/>
          <p:cNvGrpSpPr/>
          <p:nvPr/>
        </p:nvGrpSpPr>
        <p:grpSpPr>
          <a:xfrm>
            <a:off x="1615058" y="819150"/>
            <a:ext cx="6158288" cy="108250"/>
            <a:chOff x="3962000" y="4060525"/>
            <a:chExt cx="2324125" cy="174750"/>
          </a:xfrm>
        </p:grpSpPr>
        <p:sp>
          <p:nvSpPr>
            <p:cNvPr id="7454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6"/>
          </p:nvPr>
        </p:nvSpPr>
        <p:spPr>
          <a:xfrm>
            <a:off x="-102080" y="4857750"/>
            <a:ext cx="2506200" cy="1095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34" y="2266950"/>
            <a:ext cx="3190502" cy="1790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84" y="1399340"/>
            <a:ext cx="2712735" cy="1768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" t="-5293" r="361" b="5293"/>
          <a:stretch/>
        </p:blipFill>
        <p:spPr bwMode="auto">
          <a:xfrm>
            <a:off x="2434702" y="801872"/>
            <a:ext cx="3439169" cy="1808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17" y="2829808"/>
            <a:ext cx="2933925" cy="1958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5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9" name="Google Shape;7359;p47"/>
          <p:cNvSpPr/>
          <p:nvPr/>
        </p:nvSpPr>
        <p:spPr>
          <a:xfrm>
            <a:off x="973356" y="590550"/>
            <a:ext cx="7162800" cy="3697803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0" name="Google Shape;7360;p47"/>
          <p:cNvSpPr/>
          <p:nvPr/>
        </p:nvSpPr>
        <p:spPr>
          <a:xfrm>
            <a:off x="3516407" y="3637954"/>
            <a:ext cx="2190938" cy="212"/>
          </a:xfrm>
          <a:custGeom>
            <a:avLst/>
            <a:gdLst/>
            <a:ahLst/>
            <a:cxnLst/>
            <a:rect l="l" t="t" r="r" b="b"/>
            <a:pathLst>
              <a:path w="10409" h="1" fill="none" extrusionOk="0">
                <a:moveTo>
                  <a:pt x="1" y="0"/>
                </a:moveTo>
                <a:lnTo>
                  <a:pt x="10408" y="0"/>
                </a:lnTo>
              </a:path>
            </a:pathLst>
          </a:custGeom>
          <a:noFill/>
          <a:ln w="3850" cap="flat" cmpd="sng">
            <a:solidFill>
              <a:srgbClr val="92807D"/>
            </a:solidFill>
            <a:prstDash val="solid"/>
            <a:miter lim="11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1" name="Google Shape;7361;p47"/>
          <p:cNvSpPr txBox="1">
            <a:spLocks noGrp="1"/>
          </p:cNvSpPr>
          <p:nvPr>
            <p:ph type="title"/>
          </p:nvPr>
        </p:nvSpPr>
        <p:spPr>
          <a:xfrm>
            <a:off x="1265130" y="1047750"/>
            <a:ext cx="5715000" cy="1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3500" dirty="0" smtClean="0"/>
              <a:t>D. </a:t>
            </a:r>
            <a:r>
              <a:rPr lang="es-ES" sz="3500" dirty="0" err="1" smtClean="0"/>
              <a:t>Pengertian</a:t>
            </a:r>
            <a:r>
              <a:rPr lang="es-ES" sz="3500" dirty="0" smtClean="0"/>
              <a:t>  </a:t>
            </a:r>
            <a:r>
              <a:rPr lang="es-ES" sz="3500" dirty="0"/>
              <a:t>Moral</a:t>
            </a:r>
          </a:p>
        </p:txBody>
      </p:sp>
      <p:sp>
        <p:nvSpPr>
          <p:cNvPr id="7362" name="Google Shape;7362;p47"/>
          <p:cNvSpPr txBox="1">
            <a:spLocks noGrp="1"/>
          </p:cNvSpPr>
          <p:nvPr>
            <p:ph type="subTitle" idx="1"/>
          </p:nvPr>
        </p:nvSpPr>
        <p:spPr>
          <a:xfrm>
            <a:off x="1278156" y="1733550"/>
            <a:ext cx="6553200" cy="25548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1200" b="1" dirty="0" err="1"/>
              <a:t>Secara</a:t>
            </a:r>
            <a:r>
              <a:rPr lang="en-US" sz="1200" b="1" dirty="0"/>
              <a:t> </a:t>
            </a:r>
            <a:r>
              <a:rPr lang="en-US" sz="1200" b="1" dirty="0" err="1"/>
              <a:t>yuridis</a:t>
            </a:r>
            <a:r>
              <a:rPr lang="en-US" sz="1200" b="1" dirty="0"/>
              <a:t> formal, </a:t>
            </a:r>
            <a:r>
              <a:rPr lang="en-US" sz="1200" b="1" dirty="0" err="1"/>
              <a:t>pendidikan</a:t>
            </a:r>
            <a:r>
              <a:rPr lang="en-US" sz="1200" b="1" dirty="0"/>
              <a:t> </a:t>
            </a:r>
            <a:r>
              <a:rPr lang="en-US" sz="1200" b="1" dirty="0" err="1"/>
              <a:t>nilai</a:t>
            </a:r>
            <a:r>
              <a:rPr lang="en-US" sz="1200" b="1" dirty="0"/>
              <a:t>, moral,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norma</a:t>
            </a:r>
            <a:r>
              <a:rPr lang="en-US" sz="1200" b="1" dirty="0"/>
              <a:t> Indonesia </a:t>
            </a:r>
            <a:r>
              <a:rPr lang="en-US" sz="1200" b="1" dirty="0" err="1"/>
              <a:t>dilaksanakan</a:t>
            </a:r>
            <a:r>
              <a:rPr lang="en-US" sz="1200" b="1" dirty="0"/>
              <a:t> </a:t>
            </a:r>
            <a:r>
              <a:rPr lang="en-US" sz="1200" b="1" dirty="0" err="1"/>
              <a:t>melalui</a:t>
            </a:r>
            <a:r>
              <a:rPr lang="en-US" sz="1200" b="1" dirty="0"/>
              <a:t> </a:t>
            </a:r>
            <a:r>
              <a:rPr lang="en-US" sz="1200" b="1" dirty="0" err="1"/>
              <a:t>pendidikan</a:t>
            </a:r>
            <a:r>
              <a:rPr lang="en-US" sz="1200" b="1" dirty="0"/>
              <a:t> </a:t>
            </a:r>
            <a:r>
              <a:rPr lang="en-US" sz="1200" b="1" dirty="0" err="1"/>
              <a:t>kewarganegaraan</a:t>
            </a:r>
            <a:r>
              <a:rPr lang="en-US" sz="1200" b="1" dirty="0"/>
              <a:t> yang </a:t>
            </a:r>
            <a:r>
              <a:rPr lang="en-US" sz="1200" b="1" dirty="0" err="1"/>
              <a:t>berlandaskan</a:t>
            </a:r>
            <a:r>
              <a:rPr lang="en-US" sz="1200" b="1" dirty="0"/>
              <a:t> </a:t>
            </a:r>
            <a:r>
              <a:rPr lang="en-US" sz="1200" b="1" dirty="0" err="1"/>
              <a:t>pada</a:t>
            </a:r>
            <a:r>
              <a:rPr lang="en-US" sz="1200" b="1" dirty="0"/>
              <a:t> </a:t>
            </a:r>
            <a:r>
              <a:rPr lang="en-US" sz="1200" b="1" dirty="0" err="1"/>
              <a:t>Undang-Undang</a:t>
            </a:r>
            <a:r>
              <a:rPr lang="en-US" sz="1200" b="1" dirty="0"/>
              <a:t> </a:t>
            </a:r>
            <a:r>
              <a:rPr lang="en-US" sz="1200" b="1" dirty="0" err="1"/>
              <a:t>Dasar</a:t>
            </a:r>
            <a:r>
              <a:rPr lang="en-US" sz="1200" b="1" dirty="0"/>
              <a:t> </a:t>
            </a:r>
            <a:r>
              <a:rPr lang="en-US" sz="1200" b="1" dirty="0" err="1"/>
              <a:t>Republik</a:t>
            </a:r>
            <a:r>
              <a:rPr lang="en-US" sz="1200" b="1" dirty="0"/>
              <a:t> Indonesia </a:t>
            </a:r>
            <a:r>
              <a:rPr lang="en-US" sz="1200" b="1" dirty="0" err="1"/>
              <a:t>tahun</a:t>
            </a:r>
            <a:r>
              <a:rPr lang="en-US" sz="1200" b="1" dirty="0"/>
              <a:t> 1945 (UUD RI 1945) </a:t>
            </a:r>
            <a:r>
              <a:rPr lang="en-US" sz="1200" b="1" dirty="0" err="1"/>
              <a:t>sebagai</a:t>
            </a:r>
            <a:r>
              <a:rPr lang="en-US" sz="1200" b="1" dirty="0"/>
              <a:t> </a:t>
            </a:r>
            <a:r>
              <a:rPr lang="en-US" sz="1200" b="1" dirty="0" err="1"/>
              <a:t>landasan</a:t>
            </a:r>
            <a:r>
              <a:rPr lang="en-US" sz="1200" b="1" dirty="0"/>
              <a:t> </a:t>
            </a:r>
            <a:r>
              <a:rPr lang="en-US" sz="1200" b="1" dirty="0" err="1"/>
              <a:t>konstitusional</a:t>
            </a:r>
            <a:r>
              <a:rPr lang="en-US" sz="1200" b="1" dirty="0"/>
              <a:t>, </a:t>
            </a:r>
            <a:r>
              <a:rPr lang="en-US" sz="1200" b="1" dirty="0" err="1"/>
              <a:t>Undang</a:t>
            </a:r>
            <a:r>
              <a:rPr lang="en-US" sz="1200" b="1" dirty="0"/>
              <a:t> </a:t>
            </a:r>
            <a:r>
              <a:rPr lang="en-US" sz="1200" b="1" dirty="0" err="1"/>
              <a:t>Undang</a:t>
            </a:r>
            <a:r>
              <a:rPr lang="en-US" sz="1200" b="1" dirty="0"/>
              <a:t> </a:t>
            </a:r>
            <a:r>
              <a:rPr lang="en-US" sz="1200" b="1" dirty="0" err="1"/>
              <a:t>Nomor</a:t>
            </a:r>
            <a:r>
              <a:rPr lang="en-US" sz="1200" b="1" dirty="0"/>
              <a:t> 20 </a:t>
            </a:r>
            <a:r>
              <a:rPr lang="en-US" sz="1200" b="1" dirty="0" err="1"/>
              <a:t>Tahun</a:t>
            </a:r>
            <a:r>
              <a:rPr lang="en-US" sz="1200" b="1" dirty="0"/>
              <a:t> 2003 </a:t>
            </a:r>
            <a:r>
              <a:rPr lang="en-US" sz="1200" b="1" dirty="0" err="1"/>
              <a:t>Tentang</a:t>
            </a:r>
            <a:r>
              <a:rPr lang="en-US" sz="1200" b="1" dirty="0"/>
              <a:t> </a:t>
            </a:r>
            <a:r>
              <a:rPr lang="en-US" sz="1200" b="1" dirty="0" err="1"/>
              <a:t>Sistem</a:t>
            </a:r>
            <a:r>
              <a:rPr lang="en-US" sz="1200" b="1" dirty="0"/>
              <a:t> </a:t>
            </a:r>
            <a:r>
              <a:rPr lang="en-US" sz="1200" b="1" dirty="0" err="1"/>
              <a:t>Pendidikan</a:t>
            </a:r>
            <a:r>
              <a:rPr lang="en-US" sz="1200" b="1" dirty="0"/>
              <a:t> </a:t>
            </a:r>
            <a:r>
              <a:rPr lang="en-US" sz="1200" b="1" dirty="0" err="1"/>
              <a:t>Nasional</a:t>
            </a:r>
            <a:r>
              <a:rPr lang="en-US" sz="1200" b="1" dirty="0"/>
              <a:t> (</a:t>
            </a:r>
            <a:r>
              <a:rPr lang="en-US" sz="1200" b="1" dirty="0" err="1"/>
              <a:t>Sisdiknas</a:t>
            </a:r>
            <a:r>
              <a:rPr lang="en-US" sz="1200" b="1" dirty="0"/>
              <a:t>) </a:t>
            </a:r>
            <a:r>
              <a:rPr lang="en-US" sz="1200" b="1" dirty="0" err="1"/>
              <a:t>sebagai</a:t>
            </a:r>
            <a:r>
              <a:rPr lang="en-US" sz="1200" b="1" dirty="0"/>
              <a:t> </a:t>
            </a:r>
            <a:r>
              <a:rPr lang="en-US" sz="1200" b="1" dirty="0" err="1"/>
              <a:t>landasan</a:t>
            </a:r>
            <a:r>
              <a:rPr lang="en-US" sz="1200" b="1" dirty="0"/>
              <a:t> </a:t>
            </a:r>
            <a:r>
              <a:rPr lang="en-US" sz="1200" b="1" dirty="0" err="1"/>
              <a:t>operasional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Peraturan</a:t>
            </a:r>
            <a:r>
              <a:rPr lang="en-US" sz="1200" b="1" dirty="0"/>
              <a:t> </a:t>
            </a:r>
            <a:r>
              <a:rPr lang="en-US" sz="1200" b="1" dirty="0" err="1"/>
              <a:t>Menteri</a:t>
            </a:r>
            <a:r>
              <a:rPr lang="en-US" sz="1200" b="1" dirty="0"/>
              <a:t> </a:t>
            </a:r>
            <a:r>
              <a:rPr lang="en-US" sz="1200" b="1" dirty="0" err="1"/>
              <a:t>Nomor</a:t>
            </a:r>
            <a:r>
              <a:rPr lang="en-US" sz="1200" b="1" dirty="0"/>
              <a:t> 22 </a:t>
            </a:r>
            <a:r>
              <a:rPr lang="en-US" sz="1200" b="1" dirty="0" err="1"/>
              <a:t>Tahun</a:t>
            </a:r>
            <a:r>
              <a:rPr lang="en-US" sz="1200" b="1" dirty="0"/>
              <a:t> 2006 </a:t>
            </a:r>
            <a:r>
              <a:rPr lang="en-US" sz="1200" b="1" dirty="0" err="1"/>
              <a:t>Tentang</a:t>
            </a:r>
            <a:r>
              <a:rPr lang="en-US" sz="1200" b="1" dirty="0"/>
              <a:t> </a:t>
            </a:r>
            <a:r>
              <a:rPr lang="en-US" sz="1200" b="1" dirty="0" err="1"/>
              <a:t>Standar</a:t>
            </a:r>
            <a:r>
              <a:rPr lang="en-US" sz="1200" b="1" dirty="0"/>
              <a:t> Isi (SI)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Nomor</a:t>
            </a:r>
            <a:r>
              <a:rPr lang="en-US" sz="1200" b="1" dirty="0"/>
              <a:t> 23 </a:t>
            </a:r>
            <a:r>
              <a:rPr lang="en-US" sz="1200" b="1" dirty="0" err="1"/>
              <a:t>Tahun</a:t>
            </a:r>
            <a:r>
              <a:rPr lang="en-US" sz="1200" b="1" dirty="0"/>
              <a:t> 2006 </a:t>
            </a:r>
            <a:r>
              <a:rPr lang="en-US" sz="1200" b="1" dirty="0" err="1"/>
              <a:t>Tentang</a:t>
            </a:r>
            <a:r>
              <a:rPr lang="en-US" sz="1200" b="1" dirty="0"/>
              <a:t> </a:t>
            </a:r>
            <a:r>
              <a:rPr lang="en-US" sz="1200" b="1" dirty="0" err="1"/>
              <a:t>Standar</a:t>
            </a:r>
            <a:r>
              <a:rPr lang="en-US" sz="1200" b="1" dirty="0"/>
              <a:t> </a:t>
            </a:r>
            <a:r>
              <a:rPr lang="en-US" sz="1200" b="1" dirty="0" err="1"/>
              <a:t>Kompetensi</a:t>
            </a:r>
            <a:r>
              <a:rPr lang="en-US" sz="1200" b="1" dirty="0"/>
              <a:t> </a:t>
            </a:r>
            <a:r>
              <a:rPr lang="en-US" sz="1200" b="1" dirty="0" err="1"/>
              <a:t>Lulusan</a:t>
            </a:r>
            <a:r>
              <a:rPr lang="en-US" sz="1200" b="1" dirty="0"/>
              <a:t> (SKL) </a:t>
            </a:r>
            <a:r>
              <a:rPr lang="en-US" sz="1200" b="1" dirty="0" err="1"/>
              <a:t>sebagai</a:t>
            </a:r>
            <a:r>
              <a:rPr lang="en-US" sz="1200" b="1" dirty="0"/>
              <a:t> </a:t>
            </a:r>
            <a:r>
              <a:rPr lang="en-US" sz="1200" b="1" dirty="0" err="1"/>
              <a:t>landasan</a:t>
            </a:r>
            <a:r>
              <a:rPr lang="en-US" sz="1200" b="1" dirty="0"/>
              <a:t> </a:t>
            </a:r>
            <a:r>
              <a:rPr lang="en-US" sz="1200" b="1" dirty="0" err="1"/>
              <a:t>kurikuler</a:t>
            </a:r>
            <a:r>
              <a:rPr lang="en-US" sz="1200" b="1" dirty="0"/>
              <a:t>. </a:t>
            </a:r>
            <a:r>
              <a:rPr lang="en-US" sz="1200" b="1" dirty="0" err="1"/>
              <a:t>Pendidikan</a:t>
            </a:r>
            <a:r>
              <a:rPr lang="en-US" sz="1200" b="1" dirty="0"/>
              <a:t> </a:t>
            </a:r>
            <a:r>
              <a:rPr lang="en-US" sz="1200" b="1" dirty="0" err="1"/>
              <a:t>nilai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moral </a:t>
            </a:r>
            <a:r>
              <a:rPr lang="en-US" sz="1200" b="1" dirty="0" err="1"/>
              <a:t>merupakan</a:t>
            </a:r>
            <a:r>
              <a:rPr lang="en-US" sz="1200" b="1" dirty="0"/>
              <a:t> </a:t>
            </a:r>
            <a:r>
              <a:rPr lang="en-US" sz="1200" b="1" dirty="0" err="1"/>
              <a:t>pondasi</a:t>
            </a:r>
            <a:r>
              <a:rPr lang="en-US" sz="1200" b="1" dirty="0"/>
              <a:t> yang </a:t>
            </a:r>
            <a:r>
              <a:rPr lang="en-US" sz="1200" b="1" dirty="0" err="1"/>
              <a:t>kokoh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sangat</a:t>
            </a:r>
            <a:r>
              <a:rPr lang="en-US" sz="1200" b="1" dirty="0"/>
              <a:t> </a:t>
            </a:r>
            <a:r>
              <a:rPr lang="en-US" sz="1200" b="1" dirty="0" err="1"/>
              <a:t>penting</a:t>
            </a:r>
            <a:r>
              <a:rPr lang="en-US" sz="1200" b="1" dirty="0"/>
              <a:t> </a:t>
            </a:r>
            <a:r>
              <a:rPr lang="en-US" sz="1200" b="1" dirty="0" err="1"/>
              <a:t>keberadaannya</a:t>
            </a:r>
            <a:r>
              <a:rPr lang="en-US" sz="1200" b="1" dirty="0"/>
              <a:t>,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jika</a:t>
            </a:r>
            <a:r>
              <a:rPr lang="en-US" sz="1200" b="1" dirty="0"/>
              <a:t> </a:t>
            </a:r>
            <a:r>
              <a:rPr lang="en-US" sz="1200" b="1" dirty="0" err="1"/>
              <a:t>hal</a:t>
            </a:r>
            <a:r>
              <a:rPr lang="en-US" sz="1200" b="1" dirty="0"/>
              <a:t> </a:t>
            </a:r>
            <a:r>
              <a:rPr lang="en-US" sz="1200" b="1" dirty="0" err="1"/>
              <a:t>itu</a:t>
            </a:r>
            <a:r>
              <a:rPr lang="en-US" sz="1200" b="1" dirty="0"/>
              <a:t> </a:t>
            </a:r>
            <a:r>
              <a:rPr lang="en-US" sz="1200" b="1" dirty="0" err="1"/>
              <a:t>telah</a:t>
            </a:r>
            <a:r>
              <a:rPr lang="en-US" sz="1200" b="1" dirty="0"/>
              <a:t> </a:t>
            </a:r>
            <a:r>
              <a:rPr lang="en-US" sz="1200" b="1" dirty="0" err="1"/>
              <a:t>tertanam</a:t>
            </a:r>
            <a:r>
              <a:rPr lang="en-US" sz="1200" b="1" dirty="0"/>
              <a:t> </a:t>
            </a:r>
            <a:r>
              <a:rPr lang="en-US" sz="1200" b="1" dirty="0" err="1"/>
              <a:t>serta</a:t>
            </a:r>
            <a:r>
              <a:rPr lang="en-US" sz="1200" b="1" dirty="0"/>
              <a:t> </a:t>
            </a:r>
            <a:r>
              <a:rPr lang="en-US" sz="1200" b="1" dirty="0" err="1"/>
              <a:t>terpatri</a:t>
            </a:r>
            <a:r>
              <a:rPr lang="en-US" sz="1200" b="1" dirty="0"/>
              <a:t> </a:t>
            </a:r>
            <a:r>
              <a:rPr lang="en-US" sz="1200" b="1" dirty="0" err="1"/>
              <a:t>dengan</a:t>
            </a:r>
            <a:r>
              <a:rPr lang="en-US" sz="1200" b="1" dirty="0"/>
              <a:t> </a:t>
            </a:r>
            <a:r>
              <a:rPr lang="en-US" sz="1200" b="1" dirty="0" err="1"/>
              <a:t>baik</a:t>
            </a:r>
            <a:r>
              <a:rPr lang="en-US" sz="1200" b="1" dirty="0"/>
              <a:t> </a:t>
            </a:r>
            <a:r>
              <a:rPr lang="en-US" sz="1200" b="1" dirty="0" err="1"/>
              <a:t>dalam</a:t>
            </a:r>
            <a:r>
              <a:rPr lang="en-US" sz="1200" b="1" dirty="0"/>
              <a:t> </a:t>
            </a:r>
            <a:r>
              <a:rPr lang="en-US" sz="1200" b="1" dirty="0" err="1"/>
              <a:t>setiap</a:t>
            </a:r>
            <a:r>
              <a:rPr lang="en-US" sz="1200" b="1" dirty="0"/>
              <a:t> </a:t>
            </a:r>
            <a:r>
              <a:rPr lang="en-US" sz="1200" b="1" dirty="0" err="1"/>
              <a:t>insan</a:t>
            </a:r>
            <a:r>
              <a:rPr lang="en-US" sz="1200" b="1" dirty="0"/>
              <a:t> </a:t>
            </a:r>
            <a:r>
              <a:rPr lang="en-US" sz="1200" b="1" dirty="0" err="1"/>
              <a:t>sejak</a:t>
            </a:r>
            <a:r>
              <a:rPr lang="en-US" sz="1200" b="1" dirty="0"/>
              <a:t> </a:t>
            </a:r>
            <a:r>
              <a:rPr lang="en-US" sz="1200" b="1" dirty="0" err="1"/>
              <a:t>dini</a:t>
            </a:r>
            <a:r>
              <a:rPr lang="en-US" sz="1200" b="1" dirty="0"/>
              <a:t>, </a:t>
            </a:r>
            <a:r>
              <a:rPr lang="en-US" sz="1200" b="1" dirty="0" err="1"/>
              <a:t>hal</a:t>
            </a:r>
            <a:r>
              <a:rPr lang="en-US" sz="1200" b="1" dirty="0"/>
              <a:t> </a:t>
            </a:r>
            <a:r>
              <a:rPr lang="en-US" sz="1200" b="1" dirty="0" err="1"/>
              <a:t>tersebut</a:t>
            </a:r>
            <a:r>
              <a:rPr lang="en-US" sz="1200" b="1" dirty="0"/>
              <a:t> </a:t>
            </a:r>
            <a:r>
              <a:rPr lang="en-US" sz="1200" b="1" dirty="0" err="1"/>
              <a:t>merupakan</a:t>
            </a:r>
            <a:r>
              <a:rPr lang="en-US" sz="1200" b="1" dirty="0"/>
              <a:t> </a:t>
            </a:r>
            <a:r>
              <a:rPr lang="en-US" sz="1200" b="1" dirty="0" err="1"/>
              <a:t>awal</a:t>
            </a:r>
            <a:r>
              <a:rPr lang="en-US" sz="1200" b="1" dirty="0"/>
              <a:t> yang </a:t>
            </a:r>
            <a:r>
              <a:rPr lang="en-US" sz="1200" b="1" dirty="0" err="1"/>
              <a:t>baik</a:t>
            </a:r>
            <a:r>
              <a:rPr lang="en-US" sz="1200" b="1" dirty="0"/>
              <a:t> </a:t>
            </a:r>
            <a:r>
              <a:rPr lang="en-US" sz="1200" b="1" dirty="0" err="1"/>
              <a:t>bagi</a:t>
            </a:r>
            <a:r>
              <a:rPr lang="en-US" sz="1200" b="1" dirty="0"/>
              <a:t> </a:t>
            </a:r>
            <a:r>
              <a:rPr lang="en-US" sz="1200" b="1" dirty="0" err="1"/>
              <a:t>pendidikan</a:t>
            </a:r>
            <a:r>
              <a:rPr lang="en-US" sz="1200" b="1" dirty="0"/>
              <a:t> </a:t>
            </a:r>
            <a:r>
              <a:rPr lang="en-US" sz="1200" b="1" dirty="0" err="1"/>
              <a:t>anak</a:t>
            </a:r>
            <a:r>
              <a:rPr lang="en-US" sz="1200" b="1" dirty="0"/>
              <a:t> </a:t>
            </a:r>
            <a:r>
              <a:rPr lang="en-US" sz="1200" b="1" dirty="0" err="1"/>
              <a:t>bangsa</a:t>
            </a:r>
            <a:r>
              <a:rPr lang="en-US" sz="1200" b="1" dirty="0"/>
              <a:t> </a:t>
            </a:r>
            <a:r>
              <a:rPr lang="en-US" sz="1200" b="1" dirty="0" err="1"/>
              <a:t>untuk</a:t>
            </a:r>
            <a:r>
              <a:rPr lang="en-US" sz="1200" b="1" dirty="0"/>
              <a:t> </a:t>
            </a:r>
            <a:r>
              <a:rPr lang="en-US" sz="1200" b="1" dirty="0" err="1"/>
              <a:t>menjalani</a:t>
            </a:r>
            <a:r>
              <a:rPr lang="en-US" sz="1200" b="1" dirty="0"/>
              <a:t> </a:t>
            </a:r>
            <a:r>
              <a:rPr lang="en-US" sz="1200" b="1" dirty="0" err="1"/>
              <a:t>pendidikan</a:t>
            </a:r>
            <a:r>
              <a:rPr lang="en-US" sz="1200" b="1" dirty="0"/>
              <a:t> </a:t>
            </a:r>
            <a:r>
              <a:rPr lang="en-US" sz="1200" b="1" dirty="0" err="1"/>
              <a:t>selanjutnya</a:t>
            </a:r>
            <a:r>
              <a:rPr lang="en-US" sz="1200" b="1" dirty="0"/>
              <a:t>. </a:t>
            </a:r>
            <a:endParaRPr lang="en-US" sz="1200" b="1" dirty="0"/>
          </a:p>
        </p:txBody>
      </p:sp>
      <p:sp>
        <p:nvSpPr>
          <p:cNvPr id="7363" name="Google Shape;7363;p47"/>
          <p:cNvSpPr/>
          <p:nvPr/>
        </p:nvSpPr>
        <p:spPr>
          <a:xfrm>
            <a:off x="609600" y="361950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5" name="Google Shape;7365;p47"/>
          <p:cNvSpPr/>
          <p:nvPr/>
        </p:nvSpPr>
        <p:spPr>
          <a:xfrm>
            <a:off x="7543800" y="3638166"/>
            <a:ext cx="914400" cy="1066800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6" name="Google Shape;7366;p47"/>
          <p:cNvGrpSpPr/>
          <p:nvPr/>
        </p:nvGrpSpPr>
        <p:grpSpPr>
          <a:xfrm>
            <a:off x="2255301" y="1365622"/>
            <a:ext cx="4648200" cy="203914"/>
            <a:chOff x="3998100" y="4633825"/>
            <a:chExt cx="2707094" cy="175275"/>
          </a:xfrm>
        </p:grpSpPr>
        <p:sp>
          <p:nvSpPr>
            <p:cNvPr id="7367" name="Google Shape;7367;p47"/>
            <p:cNvSpPr/>
            <p:nvPr/>
          </p:nvSpPr>
          <p:spPr>
            <a:xfrm>
              <a:off x="5095263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7"/>
            <p:cNvSpPr/>
            <p:nvPr/>
          </p:nvSpPr>
          <p:spPr>
            <a:xfrm>
              <a:off x="6130294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1581150"/>
            <a:ext cx="7620000" cy="2514600"/>
          </a:xfrm>
        </p:spPr>
        <p:txBody>
          <a:bodyPr/>
          <a:lstStyle/>
          <a:p>
            <a:r>
              <a:rPr lang="en-US" b="1" dirty="0" err="1"/>
              <a:t>Pendidikan</a:t>
            </a:r>
            <a:r>
              <a:rPr lang="en-US" b="1" dirty="0"/>
              <a:t> moral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menjadikan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 </a:t>
            </a:r>
            <a:r>
              <a:rPr lang="en-US" b="1" dirty="0" err="1"/>
              <a:t>bermoral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manusiawi</a:t>
            </a:r>
            <a:r>
              <a:rPr lang="en-US" b="1" dirty="0"/>
              <a:t>. </a:t>
            </a:r>
            <a:r>
              <a:rPr lang="en-US" b="1" dirty="0" err="1"/>
              <a:t>Walaupun</a:t>
            </a:r>
            <a:r>
              <a:rPr lang="en-US" b="1" dirty="0"/>
              <a:t> moral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berada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r>
              <a:rPr lang="en-US" b="1" dirty="0" err="1"/>
              <a:t>individu</a:t>
            </a:r>
            <a:r>
              <a:rPr lang="en-US" b="1" dirty="0"/>
              <a:t>, </a:t>
            </a:r>
            <a:r>
              <a:rPr lang="en-US" b="1" dirty="0" err="1"/>
              <a:t>tetapi</a:t>
            </a:r>
            <a:r>
              <a:rPr lang="en-US" b="1" dirty="0"/>
              <a:t> moral </a:t>
            </a:r>
            <a:r>
              <a:rPr lang="en-US" b="1" dirty="0" err="1"/>
              <a:t>berada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yang </a:t>
            </a:r>
            <a:r>
              <a:rPr lang="en-US" b="1" dirty="0" err="1"/>
              <a:t>berwujud</a:t>
            </a:r>
            <a:r>
              <a:rPr lang="en-US" b="1" dirty="0"/>
              <a:t> </a:t>
            </a:r>
            <a:r>
              <a:rPr lang="en-US" b="1" dirty="0" err="1"/>
              <a:t>aturan</a:t>
            </a:r>
            <a:r>
              <a:rPr lang="en-US" b="1" dirty="0"/>
              <a:t>. Moral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moralitas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sedikit</a:t>
            </a:r>
            <a:r>
              <a:rPr lang="en-US" b="1" dirty="0"/>
              <a:t> </a:t>
            </a:r>
            <a:r>
              <a:rPr lang="en-US" b="1" dirty="0" err="1"/>
              <a:t>perbedaan</a:t>
            </a:r>
            <a:r>
              <a:rPr lang="en-US" b="1" dirty="0"/>
              <a:t>, </a:t>
            </a:r>
            <a:r>
              <a:rPr lang="en-US" b="1" dirty="0" err="1"/>
              <a:t>karena</a:t>
            </a:r>
            <a:r>
              <a:rPr lang="en-US" b="1" dirty="0"/>
              <a:t> moral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buruk</a:t>
            </a:r>
            <a:r>
              <a:rPr lang="en-US" b="1" dirty="0"/>
              <a:t>, </a:t>
            </a:r>
            <a:r>
              <a:rPr lang="en-US" b="1" dirty="0" err="1"/>
              <a:t>sedangkan</a:t>
            </a:r>
            <a:r>
              <a:rPr lang="en-US" b="1" dirty="0"/>
              <a:t> </a:t>
            </a:r>
            <a:r>
              <a:rPr lang="en-US" b="1" dirty="0" err="1"/>
              <a:t>moralitas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</a:t>
            </a:r>
            <a:r>
              <a:rPr lang="en-US" b="1" dirty="0" err="1"/>
              <a:t>pertimbangan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buruk</a:t>
            </a:r>
            <a:r>
              <a:rPr lang="en-US" b="1" dirty="0"/>
              <a:t>.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demikian</a:t>
            </a:r>
            <a:r>
              <a:rPr lang="en-US" b="1" dirty="0"/>
              <a:t> </a:t>
            </a:r>
            <a:r>
              <a:rPr lang="en-US" b="1" dirty="0" err="1"/>
              <a:t>hakikat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makna</a:t>
            </a:r>
            <a:r>
              <a:rPr lang="en-US" b="1" dirty="0"/>
              <a:t> </a:t>
            </a:r>
            <a:r>
              <a:rPr lang="en-US" b="1" dirty="0" err="1"/>
              <a:t>moralitas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dilihat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individu</a:t>
            </a:r>
            <a:r>
              <a:rPr lang="en-US" b="1" dirty="0"/>
              <a:t> yang </a:t>
            </a:r>
            <a:r>
              <a:rPr lang="en-US" b="1" dirty="0" err="1"/>
              <a:t>memiliki</a:t>
            </a:r>
            <a:r>
              <a:rPr lang="en-US" b="1" dirty="0"/>
              <a:t> moral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mematuhi</a:t>
            </a:r>
            <a:r>
              <a:rPr lang="en-US" b="1" dirty="0"/>
              <a:t> </a:t>
            </a:r>
            <a:r>
              <a:rPr lang="en-US" b="1" dirty="0" err="1"/>
              <a:t>maupun</a:t>
            </a:r>
            <a:r>
              <a:rPr lang="en-US" b="1" dirty="0"/>
              <a:t> </a:t>
            </a:r>
            <a:r>
              <a:rPr lang="en-US" b="1" dirty="0" err="1"/>
              <a:t>menjalankan</a:t>
            </a:r>
            <a:r>
              <a:rPr lang="en-US" b="1" dirty="0"/>
              <a:t> </a:t>
            </a:r>
            <a:r>
              <a:rPr lang="en-US" b="1" dirty="0" err="1"/>
              <a:t>aturan</a:t>
            </a:r>
            <a:r>
              <a:rPr lang="en-US" b="1" dirty="0"/>
              <a:t>. </a:t>
            </a:r>
            <a:r>
              <a:rPr lang="en-US" b="1" dirty="0" err="1"/>
              <a:t>Pembelajaran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moral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membentuk</a:t>
            </a:r>
            <a:r>
              <a:rPr lang="en-US" b="1" dirty="0"/>
              <a:t> </a:t>
            </a:r>
            <a:r>
              <a:rPr lang="en-US" b="1" dirty="0" err="1"/>
              <a:t>watak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karakteristik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 (Branson, 1997; </a:t>
            </a:r>
            <a:r>
              <a:rPr lang="en-US" b="1" dirty="0" err="1"/>
              <a:t>Budimansyah</a:t>
            </a:r>
            <a:r>
              <a:rPr lang="en-US" b="1" dirty="0"/>
              <a:t>, 2010; </a:t>
            </a:r>
            <a:r>
              <a:rPr lang="en-US" b="1" dirty="0" err="1"/>
              <a:t>Copp</a:t>
            </a:r>
            <a:r>
              <a:rPr lang="en-US" b="1" dirty="0"/>
              <a:t>, 2001; </a:t>
            </a:r>
            <a:r>
              <a:rPr lang="en-US" b="1" dirty="0" err="1"/>
              <a:t>Suriakusumah</a:t>
            </a:r>
            <a:r>
              <a:rPr lang="en-US" b="1" dirty="0"/>
              <a:t>, 1992; </a:t>
            </a:r>
            <a:r>
              <a:rPr lang="en-US" b="1" dirty="0" err="1"/>
              <a:t>Borba</a:t>
            </a:r>
            <a:r>
              <a:rPr lang="en-US" b="1" dirty="0"/>
              <a:t>, 2008).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6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04800" y="209550"/>
            <a:ext cx="5410200" cy="1177500"/>
          </a:xfrm>
        </p:spPr>
        <p:txBody>
          <a:bodyPr/>
          <a:lstStyle/>
          <a:p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Berikut contoh dari beberapa moral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71750"/>
            <a:ext cx="3810000" cy="229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66350"/>
            <a:ext cx="3460798" cy="2145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5030"/>
            <a:ext cx="3200400" cy="181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83525"/>
            <a:ext cx="2819400" cy="182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6791754"/>
      </p:ext>
    </p:extLst>
  </p:cSld>
  <p:clrMapOvr>
    <a:masterClrMapping/>
  </p:clrMapOvr>
</p:sld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637</Words>
  <Application>Microsoft Office PowerPoint</Application>
  <PresentationFormat>On-screen Show (16:9)</PresentationFormat>
  <Paragraphs>23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Caveat Brush</vt:lpstr>
      <vt:lpstr>Raleway</vt:lpstr>
      <vt:lpstr>Times New Roman</vt:lpstr>
      <vt:lpstr>Handa Notebook Thesis by Slidesgo</vt:lpstr>
      <vt:lpstr>Pengembangan Konsep, Nilai, Norma, dan Moral Pendidikan Kewarganegaraan</vt:lpstr>
      <vt:lpstr>A.Pengertian Konsep</vt:lpstr>
      <vt:lpstr>B.Pengertian Nilai</vt:lpstr>
      <vt:lpstr>C. Pengertian Norma</vt:lpstr>
      <vt:lpstr>PowerPoint Presentation</vt:lpstr>
      <vt:lpstr>PowerPoint Presentation</vt:lpstr>
      <vt:lpstr>D. Pengertian  Moral</vt:lpstr>
      <vt:lpstr>PowerPoint Presentation</vt:lpstr>
      <vt:lpstr>Berikut contoh dari beberapa moral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Integrasi Nasional</dc:title>
  <dc:creator>USER</dc:creator>
  <cp:lastModifiedBy>USER</cp:lastModifiedBy>
  <cp:revision>35</cp:revision>
  <dcterms:modified xsi:type="dcterms:W3CDTF">2022-01-25T16:30:19Z</dcterms:modified>
</cp:coreProperties>
</file>