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62" r:id="rId2"/>
    <p:sldId id="256" r:id="rId3"/>
    <p:sldId id="257" r:id="rId4"/>
    <p:sldId id="258" r:id="rId5"/>
    <p:sldId id="259" r:id="rId6"/>
    <p:sldId id="263" r:id="rId7"/>
    <p:sldId id="265" r:id="rId8"/>
    <p:sldId id="264" r:id="rId9"/>
    <p:sldId id="266" r:id="rId10"/>
    <p:sldId id="260" r:id="rId11"/>
    <p:sldId id="268" r:id="rId12"/>
    <p:sldId id="269" r:id="rId13"/>
    <p:sldId id="267" r:id="rId14"/>
  </p:sldIdLst>
  <p:sldSz cx="18288000" cy="10287000"/>
  <p:notesSz cx="6858000" cy="9144000"/>
  <p:embeddedFontLst>
    <p:embeddedFont>
      <p:font typeface="맑은 고딕" pitchFamily="34" charset="-127"/>
      <p:regular r:id="rId15"/>
      <p:bold r:id="rId16"/>
    </p:embeddedFont>
    <p:embeddedFont>
      <p:font typeface="Algerian" pitchFamily="82" charset="0"/>
      <p:regular r:id="rId17"/>
    </p:embeddedFont>
    <p:embeddedFont>
      <p:font typeface="Rockwell Extra Bold" pitchFamily="18" charset="0"/>
      <p:bold r:id="rId18"/>
    </p:embeddedFont>
    <p:embeddedFont>
      <p:font typeface="Raleway" charset="0"/>
      <p:regular r:id="rId19"/>
    </p:embeddedFont>
    <p:embeddedFont>
      <p:font typeface="Calibri" pitchFamily="34" charset="0"/>
      <p:regular r:id="rId20"/>
      <p:bold r:id="rId21"/>
      <p:italic r:id="rId22"/>
      <p:boldItalic r:id="rId23"/>
    </p:embeddedFont>
    <p:embeddedFont>
      <p:font typeface="Segoe UI Symbol" pitchFamily="34" charset="0"/>
      <p:regular r:id="rId24"/>
    </p:embeddedFont>
    <p:embeddedFont>
      <p:font typeface="Stencil" pitchFamily="82" charset="0"/>
      <p:regular r:id="rId25"/>
    </p:embeddedFont>
    <p:embeddedFont>
      <p:font typeface="Engravers MT" pitchFamily="18" charset="0"/>
      <p:regular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autoAdjust="0"/>
    <p:restoredTop sz="94622" autoAdjust="0"/>
  </p:normalViewPr>
  <p:slideViewPr>
    <p:cSldViewPr>
      <p:cViewPr varScale="1">
        <p:scale>
          <a:sx n="44" d="100"/>
          <a:sy n="44" d="100"/>
        </p:scale>
        <p:origin x="-876" y="-1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8.fntdata"/><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219768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12/25/2021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12/25/2021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12/25/2021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p:cNvSpPr txBox="1">
            <a:spLocks noChangeArrowheads="1"/>
          </p:cNvSpPr>
          <p:nvPr/>
        </p:nvSpPr>
        <p:spPr bwMode="auto">
          <a:xfrm>
            <a:off x="7162800" y="4076700"/>
            <a:ext cx="11125200" cy="3508653"/>
          </a:xfrm>
          <a:prstGeom prst="rect">
            <a:avLst/>
          </a:prstGeom>
          <a:noFill/>
          <a:ln w="9525">
            <a:noFill/>
            <a:miter lim="800000"/>
            <a:headEnd/>
            <a:tailEnd/>
          </a:ln>
        </p:spPr>
        <p:txBody>
          <a:bodyPr wrap="square" lIns="182880" tIns="91440" rIns="182880" bIns="91440">
            <a:spAutoFit/>
          </a:bodyPr>
          <a:lstStyle/>
          <a:p>
            <a:pPr algn="ctr"/>
            <a:r>
              <a:rPr lang="en-US" altLang="ko-KR" sz="5400" b="1" dirty="0" smtClean="0">
                <a:solidFill>
                  <a:schemeClr val="bg1"/>
                </a:solidFill>
                <a:latin typeface="Adobe Garamond Pro Bold" pitchFamily="18" charset="0"/>
                <a:ea typeface="맑은 고딕" pitchFamily="50" charset="-127"/>
                <a:cs typeface="Arial" pitchFamily="34" charset="0"/>
              </a:rPr>
              <a:t>OKTAVIA SULISTYA HANDAYANI</a:t>
            </a:r>
          </a:p>
          <a:p>
            <a:pPr algn="ctr"/>
            <a:r>
              <a:rPr lang="en-US" altLang="ko-KR" sz="5400" b="1" dirty="0" smtClean="0">
                <a:solidFill>
                  <a:schemeClr val="bg1"/>
                </a:solidFill>
                <a:latin typeface="Adobe Garamond Pro Bold" pitchFamily="18" charset="0"/>
                <a:ea typeface="맑은 고딕" pitchFamily="50" charset="-127"/>
                <a:cs typeface="Arial" pitchFamily="34" charset="0"/>
              </a:rPr>
              <a:t>2013022052</a:t>
            </a:r>
          </a:p>
          <a:p>
            <a:pPr algn="ctr"/>
            <a:r>
              <a:rPr lang="id-ID" altLang="ko-KR" sz="5400" b="1" dirty="0" smtClean="0">
                <a:solidFill>
                  <a:schemeClr val="bg1"/>
                </a:solidFill>
                <a:latin typeface="Adobe Garamond Pro Bold" pitchFamily="18" charset="0"/>
                <a:ea typeface="맑은 고딕" pitchFamily="50" charset="-127"/>
                <a:cs typeface="Arial" pitchFamily="34" charset="0"/>
              </a:rPr>
              <a:t>Kelas B</a:t>
            </a:r>
            <a:endParaRPr lang="id-ID"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dobe Garamond Pro Bold" pitchFamily="18" charset="0"/>
            </a:endParaRPr>
          </a:p>
          <a:p>
            <a:pPr algn="ctr"/>
            <a:endParaRPr lang="en-US" altLang="ko-KR" sz="5400" b="1" dirty="0" smtClean="0">
              <a:solidFill>
                <a:schemeClr val="bg1"/>
              </a:solidFill>
              <a:latin typeface="Adobe Garamond Pro Bold" pitchFamily="18" charset="0"/>
              <a:ea typeface="맑은 고딕" pitchFamily="50" charset="-127"/>
              <a:cs typeface="Arial" pitchFamily="34" charset="0"/>
            </a:endParaRPr>
          </a:p>
        </p:txBody>
      </p:sp>
      <p:sp>
        <p:nvSpPr>
          <p:cNvPr id="9" name="Rectangle 8"/>
          <p:cNvSpPr/>
          <p:nvPr/>
        </p:nvSpPr>
        <p:spPr>
          <a:xfrm>
            <a:off x="8991600" y="419100"/>
            <a:ext cx="7086600" cy="1569660"/>
          </a:xfrm>
          <a:prstGeom prst="rect">
            <a:avLst/>
          </a:prstGeom>
        </p:spPr>
        <p:txBody>
          <a:bodyPr wrap="square">
            <a:spAutoFit/>
          </a:bodyPr>
          <a:lstStyle/>
          <a:p>
            <a:r>
              <a:rPr lang="en-US" altLang="ko-KR" sz="9600" b="1" cap="all" dirty="0" smtClean="0">
                <a:ln w="0"/>
                <a:solidFill>
                  <a:schemeClr val="bg1">
                    <a:lumMod val="95000"/>
                  </a:schemeClr>
                </a:solidFill>
                <a:effectLst>
                  <a:reflection blurRad="12700" stA="50000" endPos="50000" dist="5000" dir="5400000" sy="-100000" rotWithShape="0"/>
                </a:effectLst>
                <a:latin typeface="Algerian" pitchFamily="82" charset="0"/>
                <a:cs typeface="Arial" pitchFamily="34" charset="0"/>
              </a:rPr>
              <a:t>MEKANIKA</a:t>
            </a:r>
            <a:endParaRPr lang="en-US" sz="9600" dirty="0">
              <a:solidFill>
                <a:schemeClr val="bg1">
                  <a:lumMod val="95000"/>
                </a:schemeClr>
              </a:solidFill>
              <a:latin typeface="Algerian" pitchFamily="82" charset="0"/>
            </a:endParaRPr>
          </a:p>
        </p:txBody>
      </p:sp>
    </p:spTree>
    <p:extLst>
      <p:ext uri="{BB962C8B-B14F-4D97-AF65-F5344CB8AC3E}">
        <p14:creationId xmlns="" xmlns:p14="http://schemas.microsoft.com/office/powerpoint/2010/main" val="303447833"/>
      </p:ext>
    </p:extLst>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F2A37"/>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rot="10314521">
            <a:off x="-831151" y="-5705577"/>
            <a:ext cx="7672032" cy="12474848"/>
          </a:xfrm>
          <a:prstGeom prst="rect">
            <a:avLst/>
          </a:prstGeom>
        </p:spPr>
      </p:pic>
      <p:pic>
        <p:nvPicPr>
          <p:cNvPr id="3" name="Picture 3"/>
          <p:cNvPicPr>
            <a:picLocks noChangeAspect="1"/>
          </p:cNvPicPr>
          <p:nvPr/>
        </p:nvPicPr>
        <p:blipFill>
          <a:blip r:embed="rId3"/>
          <a:srcRect/>
          <a:stretch>
            <a:fillRect/>
          </a:stretch>
        </p:blipFill>
        <p:spPr>
          <a:xfrm rot="-3683252">
            <a:off x="-2873462" y="2714132"/>
            <a:ext cx="7804324" cy="8225902"/>
          </a:xfrm>
          <a:prstGeom prst="rect">
            <a:avLst/>
          </a:prstGeom>
        </p:spPr>
      </p:pic>
      <p:sp>
        <p:nvSpPr>
          <p:cNvPr id="8" name="Rectangle 1"/>
          <p:cNvSpPr>
            <a:spLocks noChangeArrowheads="1"/>
          </p:cNvSpPr>
          <p:nvPr/>
        </p:nvSpPr>
        <p:spPr bwMode="auto">
          <a:xfrm>
            <a:off x="3581400" y="385108"/>
            <a:ext cx="1470660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tabLst>
                <a:tab pos="0" algn="l"/>
              </a:tabLst>
            </a:pPr>
            <a:r>
              <a:rPr kumimoji="0" lang="en-US" sz="6000" b="1" i="0" u="none" strike="noStrike" cap="none" normalizeH="0" baseline="0" dirty="0" smtClean="0">
                <a:ln>
                  <a:noFill/>
                </a:ln>
                <a:solidFill>
                  <a:schemeClr val="bg1"/>
                </a:solidFill>
                <a:effectLst>
                  <a:outerShdw blurRad="38100" dist="38100" dir="2700000" algn="tl">
                    <a:srgbClr val="000000">
                      <a:alpha val="43137"/>
                    </a:srgbClr>
                  </a:outerShdw>
                </a:effectLst>
                <a:latin typeface="Stencil Std" pitchFamily="50" charset="0"/>
                <a:ea typeface="Segoe UI Symbol" pitchFamily="34" charset="0"/>
                <a:cs typeface="Times New Roman" pitchFamily="18" charset="0"/>
              </a:rPr>
              <a:t>HUBUNGAN RODA – RODA </a:t>
            </a:r>
            <a:endParaRPr kumimoji="0" lang="id-ID" sz="6000" b="0" i="0" u="none" strike="noStrike" cap="none" normalizeH="0" baseline="0" dirty="0" smtClean="0">
              <a:ln>
                <a:noFill/>
              </a:ln>
              <a:solidFill>
                <a:schemeClr val="bg1"/>
              </a:solidFill>
              <a:effectLst>
                <a:outerShdw blurRad="38100" dist="38100" dir="2700000" algn="tl">
                  <a:srgbClr val="000000">
                    <a:alpha val="43137"/>
                  </a:srgbClr>
                </a:outerShdw>
              </a:effectLst>
              <a:latin typeface="Stencil Std" pitchFamily="50" charset="0"/>
              <a:ea typeface="Segoe UI Symbol" pitchFamily="34" charset="0"/>
              <a:cs typeface="Arial" pitchFamily="34" charset="0"/>
            </a:endParaRPr>
          </a:p>
        </p:txBody>
      </p:sp>
      <p:sp>
        <p:nvSpPr>
          <p:cNvPr id="9" name="Rectangle 8"/>
          <p:cNvSpPr/>
          <p:nvPr/>
        </p:nvSpPr>
        <p:spPr>
          <a:xfrm>
            <a:off x="5181600" y="1638300"/>
            <a:ext cx="13030200" cy="830997"/>
          </a:xfrm>
          <a:prstGeom prst="rect">
            <a:avLst/>
          </a:prstGeom>
          <a:noFill/>
        </p:spPr>
        <p:txBody>
          <a:bodyPr wrap="square" lIns="91440" tIns="45720" rIns="91440" bIns="45720">
            <a:spAutoFit/>
          </a:bodyPr>
          <a:lstStyle/>
          <a:p>
            <a:r>
              <a:rPr lang="id-ID" sz="4800" b="1" cap="all" dirty="0" smtClean="0">
                <a:ln w="9000" cmpd="sng">
                  <a:solidFill>
                    <a:schemeClr val="accent6">
                      <a:lumMod val="75000"/>
                    </a:schemeClr>
                  </a:solidFill>
                  <a:prstDash val="solid"/>
                </a:ln>
                <a:solidFill>
                  <a:schemeClr val="bg1"/>
                </a:solidFill>
                <a:effectLst>
                  <a:reflection blurRad="12700" stA="28000" endPos="45000" dist="1000" dir="5400000" sy="-100000" algn="bl" rotWithShape="0"/>
                </a:effectLst>
                <a:latin typeface="Times New Roman" pitchFamily="18" charset="0"/>
                <a:ea typeface="Calibri" pitchFamily="34" charset="0"/>
                <a:cs typeface="Times New Roman" pitchFamily="18" charset="0"/>
              </a:rPr>
              <a:t>1. </a:t>
            </a:r>
            <a:r>
              <a:rPr lang="id-ID" sz="4800" b="1" dirty="0" smtClean="0">
                <a:ln w="9000" cmpd="sng">
                  <a:solidFill>
                    <a:schemeClr val="accent6">
                      <a:lumMod val="75000"/>
                    </a:schemeClr>
                  </a:solidFill>
                  <a:prstDash val="solid"/>
                </a:ln>
                <a:solidFill>
                  <a:schemeClr val="bg1"/>
                </a:solidFill>
                <a:effectLst>
                  <a:reflection blurRad="12700" stA="28000" endPos="45000" dist="1000" dir="5400000" sy="-100000" algn="bl" rotWithShape="0"/>
                </a:effectLst>
                <a:latin typeface="Times New Roman" pitchFamily="18" charset="0"/>
                <a:ea typeface="Calibri" pitchFamily="34" charset="0"/>
                <a:cs typeface="Times New Roman" pitchFamily="18" charset="0"/>
              </a:rPr>
              <a:t>Hubungan Roda –Roda Sepusat Dan Sepotong</a:t>
            </a:r>
            <a:endParaRPr lang="id-ID" sz="4800" b="1" cap="all" dirty="0">
              <a:ln w="9000" cmpd="sng">
                <a:solidFill>
                  <a:schemeClr val="accent6">
                    <a:lumMod val="75000"/>
                  </a:schemeClr>
                </a:solidFill>
                <a:prstDash val="solid"/>
              </a:ln>
              <a:solidFill>
                <a:schemeClr val="bg1"/>
              </a:solidFill>
              <a:effectLst>
                <a:reflection blurRad="12700" stA="28000" endPos="45000" dist="1000" dir="5400000" sy="-100000" algn="bl" rotWithShape="0"/>
              </a:effectLst>
            </a:endParaRPr>
          </a:p>
        </p:txBody>
      </p:sp>
      <p:pic>
        <p:nvPicPr>
          <p:cNvPr id="10" name="Picture 9"/>
          <p:cNvPicPr/>
          <p:nvPr/>
        </p:nvPicPr>
        <p:blipFill>
          <a:blip r:embed="rId4"/>
          <a:srcRect l="47782" t="31532" r="24313" b="36636"/>
          <a:stretch>
            <a:fillRect/>
          </a:stretch>
        </p:blipFill>
        <p:spPr bwMode="auto">
          <a:xfrm>
            <a:off x="8534400" y="2705100"/>
            <a:ext cx="5095760" cy="3275763"/>
          </a:xfrm>
          <a:prstGeom prst="rect">
            <a:avLst/>
          </a:prstGeom>
          <a:noFill/>
          <a:ln w="9525">
            <a:noFill/>
            <a:miter lim="800000"/>
            <a:headEnd/>
            <a:tailEnd/>
          </a:ln>
        </p:spPr>
      </p:pic>
      <p:pic>
        <p:nvPicPr>
          <p:cNvPr id="11" name="Picture 10"/>
          <p:cNvPicPr/>
          <p:nvPr/>
        </p:nvPicPr>
        <p:blipFill>
          <a:blip r:embed="rId5"/>
          <a:srcRect l="42221" t="61453" r="44670" b="21787"/>
          <a:stretch>
            <a:fillRect/>
          </a:stretch>
        </p:blipFill>
        <p:spPr bwMode="auto">
          <a:xfrm>
            <a:off x="7772400" y="7200900"/>
            <a:ext cx="3352800" cy="2286000"/>
          </a:xfrm>
          <a:prstGeom prst="rect">
            <a:avLst/>
          </a:prstGeom>
          <a:noFill/>
          <a:ln w="9525">
            <a:noFill/>
            <a:miter lim="800000"/>
            <a:headEnd/>
            <a:tailEnd/>
          </a:ln>
        </p:spPr>
      </p:pic>
      <p:sp>
        <p:nvSpPr>
          <p:cNvPr id="12" name="Rectangle 11"/>
          <p:cNvSpPr/>
          <p:nvPr/>
        </p:nvSpPr>
        <p:spPr>
          <a:xfrm>
            <a:off x="6096000" y="6286500"/>
            <a:ext cx="11452494" cy="523220"/>
          </a:xfrm>
          <a:prstGeom prst="rect">
            <a:avLst/>
          </a:prstGeom>
        </p:spPr>
        <p:txBody>
          <a:bodyPr wrap="none">
            <a:spAutoFit/>
          </a:bodyPr>
          <a:lstStyle/>
          <a:p>
            <a:r>
              <a:rPr lang="id-ID" sz="2800" dirty="0" smtClean="0">
                <a:solidFill>
                  <a:schemeClr val="bg1"/>
                </a:solidFill>
                <a:latin typeface="Segoe UI Symbol" pitchFamily="34" charset="0"/>
                <a:ea typeface="Segoe UI Symbol" pitchFamily="34" charset="0"/>
              </a:rPr>
              <a:t>Roda – roda sepusat atau seporos memiliki kecepatan sudut yang sama</a:t>
            </a:r>
            <a:endParaRPr lang="en-US" sz="2800" dirty="0">
              <a:solidFill>
                <a:schemeClr val="bg1"/>
              </a:solidFill>
              <a:latin typeface="Segoe UI Symbol" pitchFamily="34" charset="0"/>
              <a:ea typeface="Segoe UI Symbol" pitchFamily="34" charset="0"/>
            </a:endParaRPr>
          </a:p>
        </p:txBody>
      </p:sp>
      <p:pic>
        <p:nvPicPr>
          <p:cNvPr id="1026" name="Picture 2"/>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0" y="457200"/>
            <a:ext cx="142875" cy="266700"/>
          </a:xfrm>
          <a:prstGeom prst="rect">
            <a:avLst/>
          </a:prstGeom>
          <a:noFill/>
        </p:spPr>
      </p:pic>
      <p:pic>
        <p:nvPicPr>
          <p:cNvPr id="1025" name="Picture 1"/>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0" y="723900"/>
            <a:ext cx="142875" cy="266700"/>
          </a:xfrm>
          <a:prstGeom prst="rect">
            <a:avLst/>
          </a:prstGeom>
          <a:noFill/>
        </p:spPr>
      </p:pic>
      <p:sp>
        <p:nvSpPr>
          <p:cNvPr id="1027" name="Rectangle 3"/>
          <p:cNvSpPr>
            <a:spLocks noChangeArrowheads="1"/>
          </p:cNvSpPr>
          <p:nvPr/>
        </p:nvSpPr>
        <p:spPr bwMode="auto">
          <a:xfrm>
            <a:off x="12115800" y="7962900"/>
            <a:ext cx="48006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kumimoji="0" lang="id-ID" sz="3200" b="1" i="0" u="none" strike="noStrike" cap="none" normalizeH="0" baseline="0" dirty="0" smtClean="0">
                <a:ln>
                  <a:noFill/>
                </a:ln>
                <a:solidFill>
                  <a:schemeClr val="bg1"/>
                </a:solidFill>
                <a:effectLst/>
                <a:latin typeface="Segoe UI Symbol" pitchFamily="34" charset="0"/>
                <a:ea typeface="Segoe UI Symbol" pitchFamily="34" charset="0"/>
                <a:cs typeface="Times New Roman" pitchFamily="18" charset="0"/>
              </a:rPr>
              <a:t>Jika R</a:t>
            </a:r>
            <a:r>
              <a:rPr kumimoji="0" lang="id-ID" sz="3200" b="1" i="0" u="none" strike="noStrike" cap="none" normalizeH="0" baseline="-30000" dirty="0" smtClean="0">
                <a:ln>
                  <a:noFill/>
                </a:ln>
                <a:solidFill>
                  <a:schemeClr val="bg1"/>
                </a:solidFill>
                <a:effectLst/>
                <a:latin typeface="Segoe UI Symbol" pitchFamily="34" charset="0"/>
                <a:ea typeface="Segoe UI Symbol" pitchFamily="34" charset="0"/>
                <a:cs typeface="Times New Roman" pitchFamily="18" charset="0"/>
              </a:rPr>
              <a:t>2</a:t>
            </a:r>
            <a:r>
              <a:rPr kumimoji="0" lang="id-ID" sz="3200" b="1" i="0" u="none" strike="noStrike" cap="none" normalizeH="0" baseline="0" dirty="0" smtClean="0">
                <a:ln>
                  <a:noFill/>
                </a:ln>
                <a:solidFill>
                  <a:schemeClr val="bg1"/>
                </a:solidFill>
                <a:effectLst/>
                <a:latin typeface="Segoe UI Symbol" pitchFamily="34" charset="0"/>
                <a:ea typeface="Segoe UI Symbol" pitchFamily="34" charset="0"/>
                <a:cs typeface="Times New Roman" pitchFamily="18" charset="0"/>
              </a:rPr>
              <a:t> &gt; R</a:t>
            </a:r>
            <a:r>
              <a:rPr kumimoji="0" lang="id-ID" sz="3200" b="1" i="0" u="none" strike="noStrike" cap="none" normalizeH="0" baseline="-30000" dirty="0" smtClean="0">
                <a:ln>
                  <a:noFill/>
                </a:ln>
                <a:solidFill>
                  <a:schemeClr val="bg1"/>
                </a:solidFill>
                <a:effectLst/>
                <a:latin typeface="Segoe UI Symbol" pitchFamily="34" charset="0"/>
                <a:ea typeface="Segoe UI Symbol" pitchFamily="34" charset="0"/>
                <a:cs typeface="Times New Roman" pitchFamily="18" charset="0"/>
              </a:rPr>
              <a:t>1</a:t>
            </a:r>
            <a:r>
              <a:rPr kumimoji="0" lang="id-ID" sz="3200" b="1" i="0" u="none" strike="noStrike" cap="none" normalizeH="0" baseline="0" dirty="0" smtClean="0">
                <a:ln>
                  <a:noFill/>
                </a:ln>
                <a:solidFill>
                  <a:schemeClr val="bg1"/>
                </a:solidFill>
                <a:effectLst/>
                <a:latin typeface="Segoe UI Symbol" pitchFamily="34" charset="0"/>
                <a:ea typeface="Segoe UI Symbol" pitchFamily="34" charset="0"/>
                <a:cs typeface="Times New Roman" pitchFamily="18" charset="0"/>
              </a:rPr>
              <a:t>, maka</a:t>
            </a:r>
            <a:r>
              <a:rPr kumimoji="0" lang="en-US" sz="3200" b="1" i="0" u="none" strike="noStrike" cap="none" normalizeH="0" baseline="0" dirty="0" smtClean="0">
                <a:ln>
                  <a:noFill/>
                </a:ln>
                <a:solidFill>
                  <a:schemeClr val="bg1"/>
                </a:solidFill>
                <a:effectLst/>
                <a:latin typeface="Segoe UI Symbol" pitchFamily="34" charset="0"/>
                <a:ea typeface="Segoe UI Symbol" pitchFamily="34" charset="0"/>
                <a:cs typeface="Times New Roman" pitchFamily="18" charset="0"/>
              </a:rPr>
              <a:t> V</a:t>
            </a:r>
            <a:r>
              <a:rPr lang="id-ID" sz="3200" b="1" baseline="-25000" dirty="0" smtClean="0">
                <a:solidFill>
                  <a:schemeClr val="bg1"/>
                </a:solidFill>
                <a:latin typeface="Segoe UI Symbol" pitchFamily="34" charset="0"/>
                <a:ea typeface="Segoe UI Symbol" pitchFamily="34" charset="0"/>
              </a:rPr>
              <a:t>2</a:t>
            </a:r>
            <a:r>
              <a:rPr lang="id-ID" sz="3200" b="1" dirty="0" smtClean="0">
                <a:solidFill>
                  <a:schemeClr val="bg1"/>
                </a:solidFill>
                <a:latin typeface="Segoe UI Symbol" pitchFamily="34" charset="0"/>
                <a:ea typeface="Segoe UI Symbol" pitchFamily="34" charset="0"/>
              </a:rPr>
              <a:t> &gt; </a:t>
            </a:r>
            <a:r>
              <a:rPr lang="en-US" sz="3200" b="1" dirty="0" smtClean="0">
                <a:solidFill>
                  <a:schemeClr val="bg1"/>
                </a:solidFill>
                <a:latin typeface="Segoe UI Symbol" pitchFamily="34" charset="0"/>
                <a:ea typeface="Segoe UI Symbol" pitchFamily="34" charset="0"/>
              </a:rPr>
              <a:t>V</a:t>
            </a:r>
            <a:r>
              <a:rPr lang="id-ID" sz="3200" b="1" baseline="-25000" dirty="0" smtClean="0">
                <a:solidFill>
                  <a:schemeClr val="bg1"/>
                </a:solidFill>
                <a:latin typeface="Segoe UI Symbol" pitchFamily="34" charset="0"/>
                <a:ea typeface="Segoe UI Symbol" pitchFamily="34" charset="0"/>
              </a:rPr>
              <a:t>1</a:t>
            </a:r>
            <a:r>
              <a:rPr kumimoji="0" lang="id-ID" sz="3200" b="1" i="0" u="none" strike="noStrike" cap="none" normalizeH="0" baseline="0" dirty="0" smtClean="0">
                <a:ln>
                  <a:noFill/>
                </a:ln>
                <a:solidFill>
                  <a:schemeClr val="bg1"/>
                </a:solidFill>
                <a:effectLst/>
                <a:latin typeface="Segoe UI Symbol" pitchFamily="34" charset="0"/>
                <a:ea typeface="Segoe UI Symbol" pitchFamily="34" charset="0"/>
                <a:cs typeface="Times New Roman" pitchFamily="18" charset="0"/>
              </a:rPr>
              <a:t> </a:t>
            </a:r>
            <a:endParaRPr kumimoji="0" lang="id-ID" sz="3200" b="1" i="0" u="none" strike="noStrike" cap="none" normalizeH="0" baseline="0" dirty="0" smtClean="0">
              <a:ln>
                <a:noFill/>
              </a:ln>
              <a:solidFill>
                <a:schemeClr val="bg1"/>
              </a:solidFill>
              <a:effectLst/>
              <a:latin typeface="Segoe UI Symbol" pitchFamily="34" charset="0"/>
              <a:ea typeface="Segoe UI Symbol" pitchFamily="34" charset="0"/>
              <a:cs typeface="Arial" pitchFamily="34" charset="0"/>
            </a:endParaRPr>
          </a:p>
        </p:txBody>
      </p:sp>
      <p:sp>
        <p:nvSpPr>
          <p:cNvPr id="1028" name="Rectangle 4"/>
          <p:cNvSpPr>
            <a:spLocks noChangeArrowheads="1"/>
          </p:cNvSpPr>
          <p:nvPr/>
        </p:nvSpPr>
        <p:spPr bwMode="auto">
          <a:xfrm>
            <a:off x="571500" y="723900"/>
            <a:ext cx="18288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12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&gt; </a:t>
            </a:r>
            <a:endParaRPr kumimoji="0" lang="id-ID" sz="1800" b="0" i="0" u="none" strike="noStrike" cap="none" normalizeH="0" baseline="0" smtClean="0">
              <a:ln>
                <a:noFill/>
              </a:ln>
              <a:solidFill>
                <a:schemeClr val="tx1"/>
              </a:solidFill>
              <a:effectLst/>
              <a:latin typeface="Arial" pitchFamily="34" charset="0"/>
              <a:cs typeface="Arial" pitchFamily="34" charset="0"/>
            </a:endParaRPr>
          </a:p>
        </p:txBody>
      </p:sp>
      <p:sp>
        <p:nvSpPr>
          <p:cNvPr id="1029" name="Rectangle 5"/>
          <p:cNvSpPr>
            <a:spLocks noChangeArrowheads="1"/>
          </p:cNvSpPr>
          <p:nvPr/>
        </p:nvSpPr>
        <p:spPr bwMode="auto">
          <a:xfrm>
            <a:off x="571500" y="990600"/>
            <a:ext cx="18288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0" algn="l"/>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ox(in)">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1027"/>
                                        </p:tgtEl>
                                        <p:attrNameLst>
                                          <p:attrName>style.visibility</p:attrName>
                                        </p:attrNameLst>
                                      </p:cBhvr>
                                      <p:to>
                                        <p:strVal val="visible"/>
                                      </p:to>
                                    </p:set>
                                    <p:animEffect transition="in" filter="box(in)">
                                      <p:cBhvr>
                                        <p:cTn id="23"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02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F2A37"/>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rot="10314521">
            <a:off x="-831151" y="-5705577"/>
            <a:ext cx="7672032" cy="12474848"/>
          </a:xfrm>
          <a:prstGeom prst="rect">
            <a:avLst/>
          </a:prstGeom>
        </p:spPr>
      </p:pic>
      <p:pic>
        <p:nvPicPr>
          <p:cNvPr id="3" name="Picture 3"/>
          <p:cNvPicPr>
            <a:picLocks noChangeAspect="1"/>
          </p:cNvPicPr>
          <p:nvPr/>
        </p:nvPicPr>
        <p:blipFill>
          <a:blip r:embed="rId3"/>
          <a:srcRect/>
          <a:stretch>
            <a:fillRect/>
          </a:stretch>
        </p:blipFill>
        <p:spPr>
          <a:xfrm rot="-3683252">
            <a:off x="-2873462" y="2714132"/>
            <a:ext cx="7804324" cy="8225902"/>
          </a:xfrm>
          <a:prstGeom prst="rect">
            <a:avLst/>
          </a:prstGeom>
        </p:spPr>
      </p:pic>
      <p:sp>
        <p:nvSpPr>
          <p:cNvPr id="8" name="Rectangle 1"/>
          <p:cNvSpPr>
            <a:spLocks noChangeArrowheads="1"/>
          </p:cNvSpPr>
          <p:nvPr/>
        </p:nvSpPr>
        <p:spPr bwMode="auto">
          <a:xfrm>
            <a:off x="3581400" y="385108"/>
            <a:ext cx="1470660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tabLst>
                <a:tab pos="0" algn="l"/>
              </a:tabLst>
            </a:pPr>
            <a:r>
              <a:rPr kumimoji="0" lang="en-US" sz="6000" b="1" i="0" u="none" strike="noStrike" cap="none" normalizeH="0" baseline="0" dirty="0" smtClean="0">
                <a:ln>
                  <a:noFill/>
                </a:ln>
                <a:solidFill>
                  <a:schemeClr val="bg1"/>
                </a:solidFill>
                <a:effectLst>
                  <a:outerShdw blurRad="38100" dist="38100" dir="2700000" algn="tl">
                    <a:srgbClr val="000000">
                      <a:alpha val="43137"/>
                    </a:srgbClr>
                  </a:outerShdw>
                </a:effectLst>
                <a:latin typeface="Stencil Std" pitchFamily="50" charset="0"/>
                <a:ea typeface="Segoe UI Symbol" pitchFamily="34" charset="0"/>
                <a:cs typeface="Times New Roman" pitchFamily="18" charset="0"/>
              </a:rPr>
              <a:t>HUBUNGAN RODA – RODA </a:t>
            </a:r>
            <a:endParaRPr kumimoji="0" lang="id-ID" sz="6000" b="0" i="0" u="none" strike="noStrike" cap="none" normalizeH="0" baseline="0" dirty="0" smtClean="0">
              <a:ln>
                <a:noFill/>
              </a:ln>
              <a:solidFill>
                <a:schemeClr val="bg1"/>
              </a:solidFill>
              <a:effectLst>
                <a:outerShdw blurRad="38100" dist="38100" dir="2700000" algn="tl">
                  <a:srgbClr val="000000">
                    <a:alpha val="43137"/>
                  </a:srgbClr>
                </a:outerShdw>
              </a:effectLst>
              <a:latin typeface="Stencil Std" pitchFamily="50" charset="0"/>
              <a:ea typeface="Segoe UI Symbol" pitchFamily="34" charset="0"/>
              <a:cs typeface="Arial" pitchFamily="34" charset="0"/>
            </a:endParaRPr>
          </a:p>
        </p:txBody>
      </p:sp>
      <p:sp>
        <p:nvSpPr>
          <p:cNvPr id="9" name="Rectangle 8"/>
          <p:cNvSpPr/>
          <p:nvPr/>
        </p:nvSpPr>
        <p:spPr>
          <a:xfrm>
            <a:off x="5181600" y="1638300"/>
            <a:ext cx="13030200" cy="1569660"/>
          </a:xfrm>
          <a:prstGeom prst="rect">
            <a:avLst/>
          </a:prstGeom>
          <a:noFill/>
        </p:spPr>
        <p:txBody>
          <a:bodyPr wrap="square" lIns="91440" tIns="45720" rIns="91440" bIns="45720">
            <a:spAutoFit/>
          </a:bodyPr>
          <a:lstStyle/>
          <a:p>
            <a:r>
              <a:rPr lang="en-US" sz="4800" b="1" cap="all" dirty="0" smtClean="0">
                <a:ln w="9000" cmpd="sng">
                  <a:solidFill>
                    <a:schemeClr val="accent6">
                      <a:lumMod val="75000"/>
                    </a:schemeClr>
                  </a:solidFill>
                  <a:prstDash val="solid"/>
                </a:ln>
                <a:solidFill>
                  <a:schemeClr val="bg1"/>
                </a:solidFill>
                <a:effectLst>
                  <a:reflection blurRad="12700" stA="28000" endPos="45000" dist="1000" dir="5400000" sy="-100000" algn="bl" rotWithShape="0"/>
                </a:effectLst>
                <a:latin typeface="Times New Roman" pitchFamily="18" charset="0"/>
                <a:ea typeface="Calibri" pitchFamily="34" charset="0"/>
                <a:cs typeface="Times New Roman" pitchFamily="18" charset="0"/>
              </a:rPr>
              <a:t>2</a:t>
            </a:r>
            <a:r>
              <a:rPr lang="id-ID" sz="4800" b="1" cap="all" dirty="0" smtClean="0">
                <a:ln w="9000" cmpd="sng">
                  <a:solidFill>
                    <a:schemeClr val="accent6">
                      <a:lumMod val="75000"/>
                    </a:schemeClr>
                  </a:solidFill>
                  <a:prstDash val="solid"/>
                </a:ln>
                <a:solidFill>
                  <a:schemeClr val="bg1"/>
                </a:solidFill>
                <a:effectLst>
                  <a:reflection blurRad="12700" stA="28000" endPos="45000" dist="1000" dir="5400000" sy="-100000" algn="bl" rotWithShape="0"/>
                </a:effectLst>
                <a:latin typeface="Times New Roman" pitchFamily="18" charset="0"/>
                <a:ea typeface="Calibri" pitchFamily="34" charset="0"/>
                <a:cs typeface="Times New Roman" pitchFamily="18" charset="0"/>
              </a:rPr>
              <a:t>. </a:t>
            </a:r>
            <a:r>
              <a:rPr lang="id-ID" sz="4800" b="1" dirty="0" smtClean="0">
                <a:ln w="9000" cmpd="sng">
                  <a:solidFill>
                    <a:schemeClr val="accent6">
                      <a:lumMod val="75000"/>
                    </a:schemeClr>
                  </a:solidFill>
                  <a:prstDash val="solid"/>
                </a:ln>
                <a:solidFill>
                  <a:schemeClr val="bg1"/>
                </a:solidFill>
                <a:effectLst>
                  <a:reflection blurRad="12700" stA="28000" endPos="45000" dist="1000" dir="5400000" sy="-100000" algn="bl" rotWithShape="0"/>
                </a:effectLst>
                <a:latin typeface="Times New Roman" pitchFamily="18" charset="0"/>
                <a:ea typeface="Calibri" pitchFamily="34" charset="0"/>
                <a:cs typeface="Times New Roman" pitchFamily="18" charset="0"/>
              </a:rPr>
              <a:t>Hubungan Roda –Roda </a:t>
            </a:r>
            <a:r>
              <a:rPr lang="en-US" sz="4800" b="1" dirty="0" smtClean="0">
                <a:ln w="9000" cmpd="sng">
                  <a:solidFill>
                    <a:schemeClr val="accent6">
                      <a:lumMod val="75000"/>
                    </a:schemeClr>
                  </a:solidFill>
                  <a:prstDash val="solid"/>
                </a:ln>
                <a:solidFill>
                  <a:schemeClr val="bg1"/>
                </a:solidFill>
                <a:effectLst>
                  <a:reflection blurRad="12700" stA="28000" endPos="45000" dist="1000" dir="5400000" sy="-100000" algn="bl" rotWithShape="0"/>
                </a:effectLst>
                <a:latin typeface="Times New Roman" pitchFamily="18" charset="0"/>
                <a:ea typeface="Calibri" pitchFamily="34" charset="0"/>
                <a:cs typeface="Times New Roman" pitchFamily="18" charset="0"/>
              </a:rPr>
              <a:t>yang Bersinggungan </a:t>
            </a:r>
            <a:r>
              <a:rPr lang="id-ID" sz="4800" b="1" dirty="0" smtClean="0">
                <a:ln w="9000" cmpd="sng">
                  <a:solidFill>
                    <a:schemeClr val="accent6">
                      <a:lumMod val="75000"/>
                    </a:schemeClr>
                  </a:solidFill>
                  <a:prstDash val="solid"/>
                </a:ln>
                <a:solidFill>
                  <a:schemeClr val="bg1"/>
                </a:solidFill>
                <a:effectLst>
                  <a:reflection blurRad="12700" stA="28000" endPos="45000" dist="1000" dir="5400000" sy="-100000" algn="bl" rotWithShape="0"/>
                </a:effectLst>
                <a:latin typeface="Times New Roman" pitchFamily="18" charset="0"/>
                <a:ea typeface="Calibri" pitchFamily="34" charset="0"/>
                <a:cs typeface="Times New Roman" pitchFamily="18" charset="0"/>
              </a:rPr>
              <a:t>atau Dihubungkan dengan Rantai</a:t>
            </a:r>
            <a:endParaRPr lang="id-ID" sz="4800" b="1" cap="all" dirty="0">
              <a:ln w="9000" cmpd="sng">
                <a:solidFill>
                  <a:schemeClr val="accent6">
                    <a:lumMod val="75000"/>
                  </a:schemeClr>
                </a:solidFill>
                <a:prstDash val="solid"/>
              </a:ln>
              <a:solidFill>
                <a:schemeClr val="bg1"/>
              </a:solidFill>
              <a:effectLst>
                <a:reflection blurRad="12700" stA="28000" endPos="45000" dist="1000" dir="5400000" sy="-100000" algn="bl" rotWithShape="0"/>
              </a:effectLst>
            </a:endParaRPr>
          </a:p>
        </p:txBody>
      </p:sp>
      <p:sp>
        <p:nvSpPr>
          <p:cNvPr id="12" name="Rectangle 11"/>
          <p:cNvSpPr/>
          <p:nvPr/>
        </p:nvSpPr>
        <p:spPr>
          <a:xfrm>
            <a:off x="4343400" y="6286500"/>
            <a:ext cx="13944600" cy="954107"/>
          </a:xfrm>
          <a:prstGeom prst="rect">
            <a:avLst/>
          </a:prstGeom>
        </p:spPr>
        <p:txBody>
          <a:bodyPr wrap="square">
            <a:spAutoFit/>
          </a:bodyPr>
          <a:lstStyle/>
          <a:p>
            <a:r>
              <a:rPr lang="id-ID" sz="2800" dirty="0" smtClean="0">
                <a:solidFill>
                  <a:schemeClr val="bg1"/>
                </a:solidFill>
                <a:latin typeface="Segoe UI Symbol" pitchFamily="34" charset="0"/>
                <a:ea typeface="Segoe UI Symbol" pitchFamily="34" charset="0"/>
              </a:rPr>
              <a:t>Roda-roda yang bersinggungan atau dihubungkan dengan rantai memiliki kecepatan linear yang sama.</a:t>
            </a:r>
            <a:endParaRPr lang="en-US" sz="2800" dirty="0">
              <a:solidFill>
                <a:schemeClr val="bg1"/>
              </a:solidFill>
              <a:latin typeface="Segoe UI Symbol" pitchFamily="34" charset="0"/>
              <a:ea typeface="Segoe UI Symbol" pitchFamily="34" charset="0"/>
            </a:endParaRPr>
          </a:p>
        </p:txBody>
      </p:sp>
      <p:pic>
        <p:nvPicPr>
          <p:cNvPr id="1026" name="Picture 2"/>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0" y="457200"/>
            <a:ext cx="142875" cy="266700"/>
          </a:xfrm>
          <a:prstGeom prst="rect">
            <a:avLst/>
          </a:prstGeom>
          <a:noFill/>
        </p:spPr>
      </p:pic>
      <p:pic>
        <p:nvPicPr>
          <p:cNvPr id="1025" name="Picture 1"/>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0" y="723900"/>
            <a:ext cx="142875" cy="266700"/>
          </a:xfrm>
          <a:prstGeom prst="rect">
            <a:avLst/>
          </a:prstGeom>
          <a:noFill/>
        </p:spPr>
      </p:pic>
      <p:sp>
        <p:nvSpPr>
          <p:cNvPr id="1027" name="Rectangle 3"/>
          <p:cNvSpPr>
            <a:spLocks noChangeArrowheads="1"/>
          </p:cNvSpPr>
          <p:nvPr/>
        </p:nvSpPr>
        <p:spPr bwMode="auto">
          <a:xfrm>
            <a:off x="12115800" y="7962900"/>
            <a:ext cx="48006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id-ID" sz="3200" b="1" dirty="0" smtClean="0">
                <a:solidFill>
                  <a:schemeClr val="bg1"/>
                </a:solidFill>
                <a:effectLst>
                  <a:outerShdw blurRad="38100" dist="38100" dir="2700000" algn="tl">
                    <a:srgbClr val="000000">
                      <a:alpha val="43137"/>
                    </a:srgbClr>
                  </a:outerShdw>
                </a:effectLst>
              </a:rPr>
              <a:t>Jika R</a:t>
            </a:r>
            <a:r>
              <a:rPr lang="id-ID" sz="3200" b="1" baseline="-25000" dirty="0" smtClean="0">
                <a:solidFill>
                  <a:schemeClr val="bg1"/>
                </a:solidFill>
                <a:effectLst>
                  <a:outerShdw blurRad="38100" dist="38100" dir="2700000" algn="tl">
                    <a:srgbClr val="000000">
                      <a:alpha val="43137"/>
                    </a:srgbClr>
                  </a:outerShdw>
                </a:effectLst>
              </a:rPr>
              <a:t>1</a:t>
            </a:r>
            <a:r>
              <a:rPr lang="id-ID" sz="3200" b="1" dirty="0" smtClean="0">
                <a:solidFill>
                  <a:schemeClr val="bg1"/>
                </a:solidFill>
                <a:effectLst>
                  <a:outerShdw blurRad="38100" dist="38100" dir="2700000" algn="tl">
                    <a:srgbClr val="000000">
                      <a:alpha val="43137"/>
                    </a:srgbClr>
                  </a:outerShdw>
                </a:effectLst>
              </a:rPr>
              <a:t> &lt; R</a:t>
            </a:r>
            <a:r>
              <a:rPr lang="id-ID" sz="3200" b="1" baseline="-25000" dirty="0" smtClean="0">
                <a:solidFill>
                  <a:schemeClr val="bg1"/>
                </a:solidFill>
                <a:effectLst>
                  <a:outerShdw blurRad="38100" dist="38100" dir="2700000" algn="tl">
                    <a:srgbClr val="000000">
                      <a:alpha val="43137"/>
                    </a:srgbClr>
                  </a:outerShdw>
                </a:effectLst>
              </a:rPr>
              <a:t>2</a:t>
            </a:r>
            <a:r>
              <a:rPr lang="id-ID" sz="3200" b="1" dirty="0" smtClean="0">
                <a:solidFill>
                  <a:schemeClr val="bg1"/>
                </a:solidFill>
                <a:effectLst>
                  <a:outerShdw blurRad="38100" dist="38100" dir="2700000" algn="tl">
                    <a:srgbClr val="000000">
                      <a:alpha val="43137"/>
                    </a:srgbClr>
                  </a:outerShdw>
                </a:effectLst>
              </a:rPr>
              <a:t>, maka ω</a:t>
            </a:r>
            <a:r>
              <a:rPr lang="id-ID" sz="3200" b="1" baseline="-25000" dirty="0" smtClean="0">
                <a:solidFill>
                  <a:schemeClr val="bg1"/>
                </a:solidFill>
                <a:effectLst>
                  <a:outerShdw blurRad="38100" dist="38100" dir="2700000" algn="tl">
                    <a:srgbClr val="000000">
                      <a:alpha val="43137"/>
                    </a:srgbClr>
                  </a:outerShdw>
                </a:effectLst>
              </a:rPr>
              <a:t>1</a:t>
            </a:r>
            <a:r>
              <a:rPr lang="id-ID" sz="3200" b="1" dirty="0" smtClean="0">
                <a:solidFill>
                  <a:schemeClr val="bg1"/>
                </a:solidFill>
                <a:effectLst>
                  <a:outerShdw blurRad="38100" dist="38100" dir="2700000" algn="tl">
                    <a:srgbClr val="000000">
                      <a:alpha val="43137"/>
                    </a:srgbClr>
                  </a:outerShdw>
                </a:effectLst>
              </a:rPr>
              <a:t> &gt; ω</a:t>
            </a:r>
            <a:r>
              <a:rPr lang="id-ID" sz="3200" b="1" baseline="-25000" dirty="0" smtClean="0">
                <a:solidFill>
                  <a:schemeClr val="bg1"/>
                </a:solidFill>
                <a:effectLst>
                  <a:outerShdw blurRad="38100" dist="38100" dir="2700000" algn="tl">
                    <a:srgbClr val="000000">
                      <a:alpha val="43137"/>
                    </a:srgbClr>
                  </a:outerShdw>
                </a:effectLst>
              </a:rPr>
              <a:t>2</a:t>
            </a:r>
            <a:endParaRPr lang="en-US" sz="3200" b="1" dirty="0">
              <a:solidFill>
                <a:schemeClr val="bg1"/>
              </a:solidFill>
              <a:effectLst>
                <a:outerShdw blurRad="38100" dist="38100" dir="2700000" algn="tl">
                  <a:srgbClr val="000000">
                    <a:alpha val="43137"/>
                  </a:srgbClr>
                </a:outerShdw>
              </a:effectLst>
            </a:endParaRPr>
          </a:p>
        </p:txBody>
      </p:sp>
      <p:sp>
        <p:nvSpPr>
          <p:cNvPr id="1028" name="Rectangle 4"/>
          <p:cNvSpPr>
            <a:spLocks noChangeArrowheads="1"/>
          </p:cNvSpPr>
          <p:nvPr/>
        </p:nvSpPr>
        <p:spPr bwMode="auto">
          <a:xfrm>
            <a:off x="571500" y="723900"/>
            <a:ext cx="18288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12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&gt; </a:t>
            </a:r>
            <a:endParaRPr kumimoji="0" lang="id-ID" sz="1800" b="0" i="0" u="none" strike="noStrike" cap="none" normalizeH="0" baseline="0" smtClean="0">
              <a:ln>
                <a:noFill/>
              </a:ln>
              <a:solidFill>
                <a:schemeClr val="tx1"/>
              </a:solidFill>
              <a:effectLst/>
              <a:latin typeface="Arial" pitchFamily="34" charset="0"/>
              <a:cs typeface="Arial" pitchFamily="34" charset="0"/>
            </a:endParaRPr>
          </a:p>
        </p:txBody>
      </p:sp>
      <p:sp>
        <p:nvSpPr>
          <p:cNvPr id="1029" name="Rectangle 5"/>
          <p:cNvSpPr>
            <a:spLocks noChangeArrowheads="1"/>
          </p:cNvSpPr>
          <p:nvPr/>
        </p:nvSpPr>
        <p:spPr bwMode="auto">
          <a:xfrm>
            <a:off x="571500" y="990600"/>
            <a:ext cx="18288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0" algn="l"/>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4" name="Picture 13"/>
          <p:cNvPicPr/>
          <p:nvPr/>
        </p:nvPicPr>
        <p:blipFill>
          <a:blip r:embed="rId5"/>
          <a:srcRect l="42151" t="64106" r="44497" b="18839"/>
          <a:stretch>
            <a:fillRect/>
          </a:stretch>
        </p:blipFill>
        <p:spPr bwMode="auto">
          <a:xfrm>
            <a:off x="6781800" y="7353300"/>
            <a:ext cx="4343400" cy="2667000"/>
          </a:xfrm>
          <a:prstGeom prst="rect">
            <a:avLst/>
          </a:prstGeom>
          <a:noFill/>
          <a:ln w="9525">
            <a:noFill/>
            <a:miter lim="800000"/>
            <a:headEnd/>
            <a:tailEnd/>
          </a:ln>
        </p:spPr>
      </p:pic>
      <p:pic>
        <p:nvPicPr>
          <p:cNvPr id="15" name="Picture 14"/>
          <p:cNvPicPr/>
          <p:nvPr/>
        </p:nvPicPr>
        <p:blipFill>
          <a:blip r:embed="rId6"/>
          <a:srcRect l="39248" t="31231" r="15679" b="39301"/>
          <a:stretch>
            <a:fillRect/>
          </a:stretch>
        </p:blipFill>
        <p:spPr bwMode="auto">
          <a:xfrm>
            <a:off x="7162800" y="3238500"/>
            <a:ext cx="7391400" cy="2514600"/>
          </a:xfrm>
          <a:prstGeom prst="rect">
            <a:avLst/>
          </a:prstGeom>
          <a:noFill/>
          <a:ln w="9525">
            <a:noFill/>
            <a:miter lim="800000"/>
            <a:headEnd/>
            <a:tailEnd/>
          </a:ln>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ox(in)">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box(in)">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1027"/>
                                        </p:tgtEl>
                                        <p:attrNameLst>
                                          <p:attrName>style.visibility</p:attrName>
                                        </p:attrNameLst>
                                      </p:cBhvr>
                                      <p:to>
                                        <p:strVal val="visible"/>
                                      </p:to>
                                    </p:set>
                                    <p:animEffect transition="in" filter="box(in)">
                                      <p:cBhvr>
                                        <p:cTn id="23"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02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F2A37"/>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rot="10314521">
            <a:off x="-831151" y="-5705577"/>
            <a:ext cx="7672032" cy="12474848"/>
          </a:xfrm>
          <a:prstGeom prst="rect">
            <a:avLst/>
          </a:prstGeom>
        </p:spPr>
      </p:pic>
      <p:pic>
        <p:nvPicPr>
          <p:cNvPr id="3" name="Picture 3"/>
          <p:cNvPicPr>
            <a:picLocks noChangeAspect="1"/>
          </p:cNvPicPr>
          <p:nvPr/>
        </p:nvPicPr>
        <p:blipFill>
          <a:blip r:embed="rId3"/>
          <a:srcRect/>
          <a:stretch>
            <a:fillRect/>
          </a:stretch>
        </p:blipFill>
        <p:spPr>
          <a:xfrm rot="-3683252">
            <a:off x="-2873462" y="2714132"/>
            <a:ext cx="7804324" cy="8225902"/>
          </a:xfrm>
          <a:prstGeom prst="rect">
            <a:avLst/>
          </a:prstGeom>
        </p:spPr>
      </p:pic>
      <p:sp>
        <p:nvSpPr>
          <p:cNvPr id="8" name="Rectangle 1"/>
          <p:cNvSpPr>
            <a:spLocks noChangeArrowheads="1"/>
          </p:cNvSpPr>
          <p:nvPr/>
        </p:nvSpPr>
        <p:spPr bwMode="auto">
          <a:xfrm>
            <a:off x="4419600" y="952500"/>
            <a:ext cx="14325600"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a:r>
              <a:rPr lang="id-ID" sz="5400" b="1" dirty="0" smtClean="0">
                <a:solidFill>
                  <a:schemeClr val="bg1"/>
                </a:solidFill>
                <a:latin typeface="Stencil" pitchFamily="82" charset="0"/>
              </a:rPr>
              <a:t>Contoh Gerak Melingkar Beraturan Pada Kehidupan Sehari – hari</a:t>
            </a:r>
            <a:endParaRPr lang="en-US" sz="5400" dirty="0">
              <a:solidFill>
                <a:schemeClr val="bg1"/>
              </a:solidFill>
              <a:latin typeface="Stencil" pitchFamily="82" charset="0"/>
            </a:endParaRPr>
          </a:p>
        </p:txBody>
      </p:sp>
      <p:sp>
        <p:nvSpPr>
          <p:cNvPr id="12" name="Rectangle 11"/>
          <p:cNvSpPr/>
          <p:nvPr/>
        </p:nvSpPr>
        <p:spPr>
          <a:xfrm>
            <a:off x="6629400" y="3543300"/>
            <a:ext cx="10363200" cy="3970318"/>
          </a:xfrm>
          <a:prstGeom prst="rect">
            <a:avLst/>
          </a:prstGeom>
        </p:spPr>
        <p:txBody>
          <a:bodyPr wrap="square">
            <a:spAutoFit/>
          </a:bodyPr>
          <a:lstStyle/>
          <a:p>
            <a:r>
              <a:rPr lang="id-ID" sz="3600" dirty="0" smtClean="0">
                <a:solidFill>
                  <a:schemeClr val="bg1"/>
                </a:solidFill>
              </a:rPr>
              <a:t>Adapun bebarapa contoh ilmu fisika gerak melingkar beraturan yaitu:</a:t>
            </a:r>
            <a:endParaRPr lang="en-US" sz="3600" dirty="0" smtClean="0">
              <a:solidFill>
                <a:schemeClr val="bg1"/>
              </a:solidFill>
            </a:endParaRPr>
          </a:p>
          <a:p>
            <a:pPr lvl="0"/>
            <a:r>
              <a:rPr lang="en-US" sz="3600" dirty="0" smtClean="0">
                <a:solidFill>
                  <a:schemeClr val="bg1"/>
                </a:solidFill>
              </a:rPr>
              <a:t>1. </a:t>
            </a:r>
            <a:r>
              <a:rPr lang="id-ID" sz="3600" dirty="0" smtClean="0">
                <a:solidFill>
                  <a:schemeClr val="bg1"/>
                </a:solidFill>
              </a:rPr>
              <a:t>Gerakan</a:t>
            </a:r>
            <a:r>
              <a:rPr lang="id-ID" sz="3600" dirty="0" smtClean="0">
                <a:solidFill>
                  <a:schemeClr val="bg1"/>
                </a:solidFill>
              </a:rPr>
              <a:t> putaran jarum </a:t>
            </a:r>
            <a:r>
              <a:rPr lang="id-ID" sz="3600" dirty="0" smtClean="0">
                <a:solidFill>
                  <a:schemeClr val="bg1"/>
                </a:solidFill>
              </a:rPr>
              <a:t>jam</a:t>
            </a:r>
            <a:endParaRPr lang="en-US" sz="3600" dirty="0" smtClean="0">
              <a:solidFill>
                <a:schemeClr val="bg1"/>
              </a:solidFill>
            </a:endParaRPr>
          </a:p>
          <a:p>
            <a:pPr lvl="0"/>
            <a:r>
              <a:rPr lang="en-US" sz="3600" dirty="0" smtClean="0">
                <a:solidFill>
                  <a:schemeClr val="bg1"/>
                </a:solidFill>
              </a:rPr>
              <a:t>2. </a:t>
            </a:r>
            <a:r>
              <a:rPr lang="id-ID" sz="3600" dirty="0" smtClean="0">
                <a:solidFill>
                  <a:schemeClr val="bg1"/>
                </a:solidFill>
              </a:rPr>
              <a:t>Gerakan</a:t>
            </a:r>
            <a:r>
              <a:rPr lang="id-ID" sz="3600" dirty="0" smtClean="0">
                <a:solidFill>
                  <a:schemeClr val="bg1"/>
                </a:solidFill>
              </a:rPr>
              <a:t> putaran kipas </a:t>
            </a:r>
            <a:r>
              <a:rPr lang="id-ID" sz="3600" dirty="0" smtClean="0">
                <a:solidFill>
                  <a:schemeClr val="bg1"/>
                </a:solidFill>
              </a:rPr>
              <a:t>angin</a:t>
            </a:r>
            <a:endParaRPr lang="en-US" sz="3600" dirty="0" smtClean="0">
              <a:solidFill>
                <a:schemeClr val="bg1"/>
              </a:solidFill>
            </a:endParaRPr>
          </a:p>
          <a:p>
            <a:pPr lvl="0"/>
            <a:r>
              <a:rPr lang="en-US" sz="3600" dirty="0" smtClean="0">
                <a:solidFill>
                  <a:schemeClr val="bg1"/>
                </a:solidFill>
              </a:rPr>
              <a:t>3. </a:t>
            </a:r>
            <a:r>
              <a:rPr lang="id-ID" sz="3600" dirty="0" smtClean="0">
                <a:solidFill>
                  <a:schemeClr val="bg1"/>
                </a:solidFill>
              </a:rPr>
              <a:t>Gerakan</a:t>
            </a:r>
            <a:r>
              <a:rPr lang="id-ID" sz="3600" dirty="0" smtClean="0">
                <a:solidFill>
                  <a:schemeClr val="bg1"/>
                </a:solidFill>
              </a:rPr>
              <a:t> putaran </a:t>
            </a:r>
            <a:r>
              <a:rPr lang="id-ID" sz="3600" dirty="0" smtClean="0">
                <a:solidFill>
                  <a:schemeClr val="bg1"/>
                </a:solidFill>
              </a:rPr>
              <a:t>sepeda</a:t>
            </a:r>
            <a:endParaRPr lang="en-US" sz="3600" dirty="0" smtClean="0">
              <a:solidFill>
                <a:schemeClr val="bg1"/>
              </a:solidFill>
            </a:endParaRPr>
          </a:p>
          <a:p>
            <a:pPr lvl="0"/>
            <a:r>
              <a:rPr lang="en-US" sz="3600" dirty="0" smtClean="0">
                <a:solidFill>
                  <a:schemeClr val="bg1"/>
                </a:solidFill>
              </a:rPr>
              <a:t>4. </a:t>
            </a:r>
            <a:r>
              <a:rPr lang="id-ID" sz="3600" dirty="0" smtClean="0">
                <a:solidFill>
                  <a:schemeClr val="bg1"/>
                </a:solidFill>
              </a:rPr>
              <a:t>Gerakan</a:t>
            </a:r>
            <a:r>
              <a:rPr lang="id-ID" sz="3600" dirty="0" smtClean="0">
                <a:solidFill>
                  <a:schemeClr val="bg1"/>
                </a:solidFill>
              </a:rPr>
              <a:t> putaran roda pada mesin pembajak </a:t>
            </a:r>
            <a:r>
              <a:rPr lang="id-ID" sz="3600" dirty="0" smtClean="0">
                <a:solidFill>
                  <a:schemeClr val="bg1"/>
                </a:solidFill>
              </a:rPr>
              <a:t>sawah</a:t>
            </a:r>
            <a:endParaRPr lang="en-US" sz="3600" dirty="0" smtClean="0">
              <a:solidFill>
                <a:schemeClr val="bg1"/>
              </a:solidFill>
            </a:endParaRPr>
          </a:p>
          <a:p>
            <a:pPr lvl="0"/>
            <a:r>
              <a:rPr lang="en-US" sz="3600" dirty="0" smtClean="0">
                <a:solidFill>
                  <a:schemeClr val="bg1"/>
                </a:solidFill>
              </a:rPr>
              <a:t>5. </a:t>
            </a:r>
            <a:r>
              <a:rPr lang="id-ID" sz="3600" dirty="0" smtClean="0">
                <a:solidFill>
                  <a:schemeClr val="bg1"/>
                </a:solidFill>
              </a:rPr>
              <a:t>Gerakan</a:t>
            </a:r>
            <a:r>
              <a:rPr lang="id-ID" sz="3600" dirty="0" smtClean="0">
                <a:solidFill>
                  <a:schemeClr val="bg1"/>
                </a:solidFill>
              </a:rPr>
              <a:t> putaran pada </a:t>
            </a:r>
            <a:r>
              <a:rPr lang="id-ID" sz="3600" smtClean="0">
                <a:solidFill>
                  <a:schemeClr val="bg1"/>
                </a:solidFill>
              </a:rPr>
              <a:t>komedi </a:t>
            </a:r>
            <a:r>
              <a:rPr lang="id-ID" sz="3600" smtClean="0">
                <a:solidFill>
                  <a:schemeClr val="bg1"/>
                </a:solidFill>
              </a:rPr>
              <a:t>putar</a:t>
            </a:r>
            <a:endParaRPr lang="en-US" sz="3600" dirty="0">
              <a:solidFill>
                <a:schemeClr val="bg1"/>
              </a:solidFill>
            </a:endParaRPr>
          </a:p>
        </p:txBody>
      </p:sp>
      <p:pic>
        <p:nvPicPr>
          <p:cNvPr id="1026" name="Picture 2"/>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0" y="457200"/>
            <a:ext cx="142875" cy="266700"/>
          </a:xfrm>
          <a:prstGeom prst="rect">
            <a:avLst/>
          </a:prstGeom>
          <a:noFill/>
        </p:spPr>
      </p:pic>
      <p:pic>
        <p:nvPicPr>
          <p:cNvPr id="1025" name="Picture 1"/>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0" y="723900"/>
            <a:ext cx="142875" cy="266700"/>
          </a:xfrm>
          <a:prstGeom prst="rect">
            <a:avLst/>
          </a:prstGeom>
          <a:noFill/>
        </p:spPr>
      </p:pic>
      <p:sp>
        <p:nvSpPr>
          <p:cNvPr id="1028" name="Rectangle 4"/>
          <p:cNvSpPr>
            <a:spLocks noChangeArrowheads="1"/>
          </p:cNvSpPr>
          <p:nvPr/>
        </p:nvSpPr>
        <p:spPr bwMode="auto">
          <a:xfrm>
            <a:off x="571500" y="723900"/>
            <a:ext cx="18288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12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&gt; </a:t>
            </a:r>
            <a:endParaRPr kumimoji="0" lang="id-ID" sz="1800" b="0" i="0" u="none" strike="noStrike" cap="none" normalizeH="0" baseline="0" smtClean="0">
              <a:ln>
                <a:noFill/>
              </a:ln>
              <a:solidFill>
                <a:schemeClr val="tx1"/>
              </a:solidFill>
              <a:effectLst/>
              <a:latin typeface="Arial" pitchFamily="34" charset="0"/>
              <a:cs typeface="Arial" pitchFamily="34" charset="0"/>
            </a:endParaRPr>
          </a:p>
        </p:txBody>
      </p:sp>
      <p:sp>
        <p:nvSpPr>
          <p:cNvPr id="1029" name="Rectangle 5"/>
          <p:cNvSpPr>
            <a:spLocks noChangeArrowheads="1"/>
          </p:cNvSpPr>
          <p:nvPr/>
        </p:nvSpPr>
        <p:spPr bwMode="auto">
          <a:xfrm>
            <a:off x="571500" y="990600"/>
            <a:ext cx="18288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0" algn="l"/>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F2A37"/>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rot="10314521">
            <a:off x="-831151" y="-5705577"/>
            <a:ext cx="7672032" cy="12474848"/>
          </a:xfrm>
          <a:prstGeom prst="rect">
            <a:avLst/>
          </a:prstGeom>
        </p:spPr>
      </p:pic>
      <p:pic>
        <p:nvPicPr>
          <p:cNvPr id="3" name="Picture 3"/>
          <p:cNvPicPr>
            <a:picLocks noChangeAspect="1"/>
          </p:cNvPicPr>
          <p:nvPr/>
        </p:nvPicPr>
        <p:blipFill>
          <a:blip r:embed="rId3"/>
          <a:srcRect/>
          <a:stretch>
            <a:fillRect/>
          </a:stretch>
        </p:blipFill>
        <p:spPr>
          <a:xfrm rot="-3683252">
            <a:off x="-2873462" y="2714132"/>
            <a:ext cx="7804324" cy="8225902"/>
          </a:xfrm>
          <a:prstGeom prst="rect">
            <a:avLst/>
          </a:prstGeom>
        </p:spPr>
      </p:pic>
      <p:pic>
        <p:nvPicPr>
          <p:cNvPr id="4" name="Picture 4"/>
          <p:cNvPicPr>
            <a:picLocks noChangeAspect="1"/>
          </p:cNvPicPr>
          <p:nvPr/>
        </p:nvPicPr>
        <p:blipFill>
          <a:blip r:embed="rId4"/>
          <a:srcRect/>
          <a:stretch>
            <a:fillRect/>
          </a:stretch>
        </p:blipFill>
        <p:spPr>
          <a:xfrm>
            <a:off x="5613645" y="-1517720"/>
            <a:ext cx="6491459" cy="5899113"/>
          </a:xfrm>
          <a:prstGeom prst="rect">
            <a:avLst/>
          </a:prstGeom>
        </p:spPr>
      </p:pic>
      <p:sp>
        <p:nvSpPr>
          <p:cNvPr id="6" name="TextBox 6"/>
          <p:cNvSpPr txBox="1"/>
          <p:nvPr/>
        </p:nvSpPr>
        <p:spPr>
          <a:xfrm>
            <a:off x="5791200" y="5143500"/>
            <a:ext cx="8131586" cy="2949525"/>
          </a:xfrm>
          <a:prstGeom prst="rect">
            <a:avLst/>
          </a:prstGeom>
        </p:spPr>
        <p:txBody>
          <a:bodyPr wrap="square" lIns="0" tIns="0" rIns="0" bIns="0" rtlCol="0" anchor="t">
            <a:spAutoFit/>
          </a:bodyPr>
          <a:lstStyle/>
          <a:p>
            <a:pPr algn="r">
              <a:lnSpc>
                <a:spcPts val="11519"/>
              </a:lnSpc>
            </a:pPr>
            <a:r>
              <a:rPr lang="en-US" sz="9600" b="1" dirty="0">
                <a:solidFill>
                  <a:srgbClr val="FFFFFF"/>
                </a:solidFill>
                <a:effectLst>
                  <a:outerShdw blurRad="38100" dist="38100" dir="2700000" algn="tl">
                    <a:srgbClr val="000000">
                      <a:alpha val="43137"/>
                    </a:srgbClr>
                  </a:outerShdw>
                </a:effectLst>
                <a:latin typeface="Engravers MT" pitchFamily="18" charset="0"/>
              </a:rPr>
              <a:t>TERIMA </a:t>
            </a:r>
            <a:r>
              <a:rPr lang="en-US" sz="9600" b="1" dirty="0" smtClean="0">
                <a:solidFill>
                  <a:srgbClr val="FFFFFF"/>
                </a:solidFill>
                <a:effectLst>
                  <a:outerShdw blurRad="38100" dist="38100" dir="2700000" algn="tl">
                    <a:srgbClr val="000000">
                      <a:alpha val="43137"/>
                    </a:srgbClr>
                  </a:outerShdw>
                </a:effectLst>
                <a:latin typeface="Engravers MT" pitchFamily="18" charset="0"/>
              </a:rPr>
              <a:t>KASIH</a:t>
            </a:r>
            <a:endParaRPr lang="en-US" sz="9600" b="1" dirty="0">
              <a:solidFill>
                <a:srgbClr val="FFFFFF"/>
              </a:solidFill>
              <a:effectLst>
                <a:outerShdw blurRad="38100" dist="38100" dir="2700000" algn="tl">
                  <a:srgbClr val="000000">
                    <a:alpha val="43137"/>
                  </a:srgbClr>
                </a:outerShdw>
              </a:effectLst>
              <a:latin typeface="Engravers MT" pitchFamily="18" charset="0"/>
            </a:endParaRPr>
          </a:p>
        </p:txBody>
      </p:sp>
      <p:grpSp>
        <p:nvGrpSpPr>
          <p:cNvPr id="8" name="Group 5"/>
          <p:cNvGrpSpPr/>
          <p:nvPr/>
        </p:nvGrpSpPr>
        <p:grpSpPr>
          <a:xfrm>
            <a:off x="13868400" y="-266700"/>
            <a:ext cx="5783728" cy="7232602"/>
            <a:chOff x="0" y="0"/>
            <a:chExt cx="7711637" cy="9643469"/>
          </a:xfrm>
        </p:grpSpPr>
        <p:grpSp>
          <p:nvGrpSpPr>
            <p:cNvPr id="9" name="Group 6"/>
            <p:cNvGrpSpPr/>
            <p:nvPr/>
          </p:nvGrpSpPr>
          <p:grpSpPr>
            <a:xfrm rot="-5400000">
              <a:off x="2171333" y="4090776"/>
              <a:ext cx="5527916" cy="5552693"/>
              <a:chOff x="14167" y="0"/>
              <a:chExt cx="6321665" cy="6350000"/>
            </a:xfrm>
          </p:grpSpPr>
          <p:sp>
            <p:nvSpPr>
              <p:cNvPr id="14"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B1CE">
                  <a:alpha val="40000"/>
                </a:srgbClr>
              </a:solidFill>
            </p:spPr>
          </p:sp>
        </p:grpSp>
        <p:grpSp>
          <p:nvGrpSpPr>
            <p:cNvPr id="10" name="Group 8"/>
            <p:cNvGrpSpPr/>
            <p:nvPr/>
          </p:nvGrpSpPr>
          <p:grpSpPr>
            <a:xfrm rot="-5400000">
              <a:off x="2171333" y="0"/>
              <a:ext cx="5527916" cy="5552693"/>
              <a:chOff x="14167" y="0"/>
              <a:chExt cx="6321665" cy="6350000"/>
            </a:xfrm>
          </p:grpSpPr>
          <p:sp>
            <p:nvSpPr>
              <p:cNvPr id="13"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66C4">
                  <a:alpha val="40000"/>
                </a:srgbClr>
              </a:solidFill>
            </p:spPr>
          </p:sp>
        </p:grpSp>
        <p:sp>
          <p:nvSpPr>
            <p:cNvPr id="11" name="AutoShape 10"/>
            <p:cNvSpPr/>
            <p:nvPr/>
          </p:nvSpPr>
          <p:spPr>
            <a:xfrm rot="-8255658">
              <a:off x="2538217" y="2274736"/>
              <a:ext cx="159478" cy="4866884"/>
            </a:xfrm>
            <a:prstGeom prst="rect">
              <a:avLst/>
            </a:prstGeom>
            <a:solidFill>
              <a:srgbClr val="442A36"/>
            </a:solidFill>
          </p:spPr>
        </p:sp>
        <p:sp>
          <p:nvSpPr>
            <p:cNvPr id="12" name="AutoShape 11"/>
            <p:cNvSpPr/>
            <p:nvPr/>
          </p:nvSpPr>
          <p:spPr>
            <a:xfrm rot="-8255658">
              <a:off x="1620193" y="2274736"/>
              <a:ext cx="159478" cy="4866884"/>
            </a:xfrm>
            <a:prstGeom prst="rect">
              <a:avLst/>
            </a:prstGeom>
            <a:solidFill>
              <a:srgbClr val="442A36"/>
            </a:solidFill>
          </p:spPr>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F2A37"/>
        </a:solidFill>
        <a:effectLst/>
      </p:bgPr>
    </p:bg>
    <p:spTree>
      <p:nvGrpSpPr>
        <p:cNvPr id="1" name=""/>
        <p:cNvGrpSpPr/>
        <p:nvPr/>
      </p:nvGrpSpPr>
      <p:grpSpPr>
        <a:xfrm>
          <a:off x="0" y="0"/>
          <a:ext cx="0" cy="0"/>
          <a:chOff x="0" y="0"/>
          <a:chExt cx="0" cy="0"/>
        </a:xfrm>
      </p:grpSpPr>
      <p:grpSp>
        <p:nvGrpSpPr>
          <p:cNvPr id="2" name="Group 2"/>
          <p:cNvGrpSpPr/>
          <p:nvPr/>
        </p:nvGrpSpPr>
        <p:grpSpPr>
          <a:xfrm>
            <a:off x="-1657442" y="6991079"/>
            <a:ext cx="7232602" cy="5552469"/>
            <a:chOff x="0" y="0"/>
            <a:chExt cx="9643469" cy="7403292"/>
          </a:xfrm>
        </p:grpSpPr>
        <p:grpSp>
          <p:nvGrpSpPr>
            <p:cNvPr id="3" name="Group 3"/>
            <p:cNvGrpSpPr/>
            <p:nvPr/>
          </p:nvGrpSpPr>
          <p:grpSpPr>
            <a:xfrm>
              <a:off x="0" y="1850599"/>
              <a:ext cx="5552693" cy="5552693"/>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9F4F9">
                  <a:alpha val="40000"/>
                </a:srgbClr>
              </a:solidFill>
            </p:spPr>
          </p:sp>
        </p:grpSp>
        <p:grpSp>
          <p:nvGrpSpPr>
            <p:cNvPr id="5" name="Group 5"/>
            <p:cNvGrpSpPr/>
            <p:nvPr/>
          </p:nvGrpSpPr>
          <p:grpSpPr>
            <a:xfrm>
              <a:off x="4090776" y="1850599"/>
              <a:ext cx="5552693" cy="5552693"/>
              <a:chOff x="0" y="0"/>
              <a:chExt cx="6350000" cy="6350000"/>
            </a:xfrm>
          </p:grpSpPr>
          <p:sp>
            <p:nvSpPr>
              <p:cNvPr id="6" name="Freeform 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B1CE">
                  <a:alpha val="40000"/>
                </a:srgbClr>
              </a:solidFill>
            </p:spPr>
          </p:sp>
        </p:grpSp>
        <p:sp>
          <p:nvSpPr>
            <p:cNvPr id="7" name="AutoShape 7"/>
            <p:cNvSpPr/>
            <p:nvPr/>
          </p:nvSpPr>
          <p:spPr>
            <a:xfrm rot="2544341">
              <a:off x="4396540" y="-582842"/>
              <a:ext cx="159478" cy="4866884"/>
            </a:xfrm>
            <a:prstGeom prst="rect">
              <a:avLst/>
            </a:prstGeom>
            <a:solidFill>
              <a:srgbClr val="F9F4F9"/>
            </a:solidFill>
          </p:spPr>
        </p:sp>
        <p:sp>
          <p:nvSpPr>
            <p:cNvPr id="8" name="AutoShape 8"/>
            <p:cNvSpPr/>
            <p:nvPr/>
          </p:nvSpPr>
          <p:spPr>
            <a:xfrm rot="2544341">
              <a:off x="5314564" y="-582842"/>
              <a:ext cx="159478" cy="4866884"/>
            </a:xfrm>
            <a:prstGeom prst="rect">
              <a:avLst/>
            </a:prstGeom>
            <a:solidFill>
              <a:srgbClr val="F9F4F9"/>
            </a:solidFill>
          </p:spPr>
        </p:sp>
      </p:grpSp>
      <p:grpSp>
        <p:nvGrpSpPr>
          <p:cNvPr id="9" name="Group 9"/>
          <p:cNvGrpSpPr/>
          <p:nvPr/>
        </p:nvGrpSpPr>
        <p:grpSpPr>
          <a:xfrm>
            <a:off x="14622354" y="-1624521"/>
            <a:ext cx="5783728" cy="7232602"/>
            <a:chOff x="0" y="0"/>
            <a:chExt cx="7711637" cy="9643469"/>
          </a:xfrm>
        </p:grpSpPr>
        <p:grpSp>
          <p:nvGrpSpPr>
            <p:cNvPr id="10" name="Group 10"/>
            <p:cNvGrpSpPr/>
            <p:nvPr/>
          </p:nvGrpSpPr>
          <p:grpSpPr>
            <a:xfrm rot="-5400000">
              <a:off x="2158944" y="4090776"/>
              <a:ext cx="5552693" cy="5552693"/>
              <a:chOff x="0" y="0"/>
              <a:chExt cx="6350000" cy="6350000"/>
            </a:xfrm>
          </p:grpSpPr>
          <p:sp>
            <p:nvSpPr>
              <p:cNvPr id="11"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9F4F9">
                  <a:alpha val="40000"/>
                </a:srgbClr>
              </a:solidFill>
            </p:spPr>
          </p:sp>
        </p:grpSp>
        <p:grpSp>
          <p:nvGrpSpPr>
            <p:cNvPr id="12" name="Group 12"/>
            <p:cNvGrpSpPr/>
            <p:nvPr/>
          </p:nvGrpSpPr>
          <p:grpSpPr>
            <a:xfrm rot="-5400000">
              <a:off x="2158944" y="0"/>
              <a:ext cx="5552693" cy="5552693"/>
              <a:chOff x="0" y="0"/>
              <a:chExt cx="6350000" cy="6350000"/>
            </a:xfrm>
          </p:grpSpPr>
          <p:sp>
            <p:nvSpPr>
              <p:cNvPr id="13" name="Freeform 1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B1CE">
                  <a:alpha val="40000"/>
                </a:srgbClr>
              </a:solidFill>
            </p:spPr>
          </p:sp>
        </p:grpSp>
        <p:sp>
          <p:nvSpPr>
            <p:cNvPr id="14" name="AutoShape 14"/>
            <p:cNvSpPr/>
            <p:nvPr/>
          </p:nvSpPr>
          <p:spPr>
            <a:xfrm rot="-8255658">
              <a:off x="2538217" y="2274736"/>
              <a:ext cx="159478" cy="4866884"/>
            </a:xfrm>
            <a:prstGeom prst="rect">
              <a:avLst/>
            </a:prstGeom>
            <a:solidFill>
              <a:srgbClr val="F9F4F9"/>
            </a:solidFill>
          </p:spPr>
        </p:sp>
        <p:sp>
          <p:nvSpPr>
            <p:cNvPr id="15" name="AutoShape 15"/>
            <p:cNvSpPr/>
            <p:nvPr/>
          </p:nvSpPr>
          <p:spPr>
            <a:xfrm rot="-8255658">
              <a:off x="1620193" y="2274736"/>
              <a:ext cx="159478" cy="4866884"/>
            </a:xfrm>
            <a:prstGeom prst="rect">
              <a:avLst/>
            </a:prstGeom>
            <a:solidFill>
              <a:srgbClr val="F9F4F9"/>
            </a:solidFill>
          </p:spPr>
        </p:sp>
      </p:grpSp>
      <p:grpSp>
        <p:nvGrpSpPr>
          <p:cNvPr id="16" name="Group 16"/>
          <p:cNvGrpSpPr/>
          <p:nvPr/>
        </p:nvGrpSpPr>
        <p:grpSpPr>
          <a:xfrm>
            <a:off x="3810000" y="4000500"/>
            <a:ext cx="11963400" cy="3459857"/>
            <a:chOff x="2279609" y="1710220"/>
            <a:chExt cx="15951200" cy="4613143"/>
          </a:xfrm>
        </p:grpSpPr>
        <p:sp>
          <p:nvSpPr>
            <p:cNvPr id="17" name="AutoShape 17"/>
            <p:cNvSpPr/>
            <p:nvPr/>
          </p:nvSpPr>
          <p:spPr>
            <a:xfrm>
              <a:off x="2381209" y="1710220"/>
              <a:ext cx="15646400" cy="3352800"/>
            </a:xfrm>
            <a:prstGeom prst="rect">
              <a:avLst/>
            </a:prstGeom>
            <a:solidFill>
              <a:srgbClr val="F9F4F9"/>
            </a:solidFill>
          </p:spPr>
        </p:sp>
        <p:sp>
          <p:nvSpPr>
            <p:cNvPr id="18" name="TextBox 18"/>
            <p:cNvSpPr txBox="1"/>
            <p:nvPr/>
          </p:nvSpPr>
          <p:spPr>
            <a:xfrm>
              <a:off x="2279609" y="2116620"/>
              <a:ext cx="15951200" cy="2462212"/>
            </a:xfrm>
            <a:prstGeom prst="rect">
              <a:avLst/>
            </a:prstGeom>
          </p:spPr>
          <p:txBody>
            <a:bodyPr wrap="square" lIns="0" tIns="0" rIns="0" bIns="0" rtlCol="0" anchor="t">
              <a:spAutoFit/>
            </a:bodyPr>
            <a:lstStyle/>
            <a:p>
              <a:pPr algn="ctr">
                <a:lnSpc>
                  <a:spcPts val="4824"/>
                </a:lnSpc>
              </a:pPr>
              <a:r>
                <a:rPr lang="en-US" sz="4800" spc="34" dirty="0" smtClean="0">
                  <a:solidFill>
                    <a:schemeClr val="accent2">
                      <a:lumMod val="75000"/>
                    </a:schemeClr>
                  </a:solidFill>
                  <a:latin typeface="Rockwell Extra Bold" pitchFamily="18" charset="0"/>
                </a:rPr>
                <a:t>MEKANIKA</a:t>
              </a:r>
            </a:p>
            <a:p>
              <a:pPr algn="ctr">
                <a:lnSpc>
                  <a:spcPts val="4824"/>
                </a:lnSpc>
              </a:pPr>
              <a:endParaRPr lang="en-US" sz="4800" spc="34" dirty="0">
                <a:solidFill>
                  <a:schemeClr val="accent2">
                    <a:lumMod val="75000"/>
                  </a:schemeClr>
                </a:solidFill>
                <a:latin typeface="Rockwell Extra Bold" pitchFamily="18" charset="0"/>
              </a:endParaRPr>
            </a:p>
            <a:p>
              <a:pPr algn="ctr">
                <a:lnSpc>
                  <a:spcPts val="4824"/>
                </a:lnSpc>
              </a:pPr>
              <a:r>
                <a:rPr lang="en-US" sz="4800" spc="34" dirty="0">
                  <a:solidFill>
                    <a:schemeClr val="accent2">
                      <a:lumMod val="75000"/>
                    </a:schemeClr>
                  </a:solidFill>
                  <a:latin typeface="Rockwell Extra Bold" pitchFamily="18" charset="0"/>
                </a:rPr>
                <a:t>GERAK MELINGKAR BERATURAN</a:t>
              </a:r>
            </a:p>
          </p:txBody>
        </p:sp>
        <p:sp>
          <p:nvSpPr>
            <p:cNvPr id="19" name="TextBox 19"/>
            <p:cNvSpPr txBox="1"/>
            <p:nvPr/>
          </p:nvSpPr>
          <p:spPr>
            <a:xfrm>
              <a:off x="5372614" y="5571020"/>
              <a:ext cx="9810195" cy="752343"/>
            </a:xfrm>
            <a:prstGeom prst="rect">
              <a:avLst/>
            </a:prstGeom>
          </p:spPr>
          <p:txBody>
            <a:bodyPr lIns="0" tIns="0" rIns="0" bIns="0" rtlCol="0" anchor="t">
              <a:spAutoFit/>
            </a:bodyPr>
            <a:lstStyle/>
            <a:p>
              <a:pPr algn="ctr">
                <a:lnSpc>
                  <a:spcPts val="4430"/>
                </a:lnSpc>
              </a:pPr>
              <a:r>
                <a:rPr lang="id-ID" sz="3164" dirty="0" smtClean="0">
                  <a:solidFill>
                    <a:srgbClr val="FFB1CE"/>
                  </a:solidFill>
                  <a:latin typeface="Raleway"/>
                </a:rPr>
                <a:t>2</a:t>
              </a:r>
              <a:r>
                <a:rPr lang="en-US" sz="3164" dirty="0" smtClean="0">
                  <a:solidFill>
                    <a:srgbClr val="FFB1CE"/>
                  </a:solidFill>
                  <a:latin typeface="Raleway"/>
                </a:rPr>
                <a:t>5</a:t>
              </a:r>
              <a:r>
                <a:rPr lang="id-ID" sz="3164" dirty="0" smtClean="0">
                  <a:solidFill>
                    <a:srgbClr val="FFB1CE"/>
                  </a:solidFill>
                  <a:latin typeface="Raleway"/>
                </a:rPr>
                <a:t> Desember 2021</a:t>
              </a:r>
              <a:endParaRPr lang="id-ID" sz="3164" dirty="0">
                <a:solidFill>
                  <a:srgbClr val="FFB1CE"/>
                </a:solidFill>
                <a:latin typeface="Raleway"/>
              </a:endParaRPr>
            </a:p>
          </p:txBody>
        </p:sp>
      </p:grpSp>
    </p:spTree>
  </p:cSld>
  <p:clrMapOvr>
    <a:masterClrMapping/>
  </p:clrMapOvr>
  <p:transition>
    <p:wheel spokes="3"/>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F2A37"/>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rot="2483111">
            <a:off x="13685180" y="5862238"/>
            <a:ext cx="4687777" cy="4213139"/>
          </a:xfrm>
          <a:prstGeom prst="rect">
            <a:avLst/>
          </a:prstGeom>
        </p:spPr>
      </p:pic>
      <p:pic>
        <p:nvPicPr>
          <p:cNvPr id="3" name="Picture 3"/>
          <p:cNvPicPr>
            <a:picLocks noChangeAspect="1"/>
          </p:cNvPicPr>
          <p:nvPr/>
        </p:nvPicPr>
        <p:blipFill>
          <a:blip r:embed="rId3"/>
          <a:srcRect/>
          <a:stretch>
            <a:fillRect/>
          </a:stretch>
        </p:blipFill>
        <p:spPr>
          <a:xfrm>
            <a:off x="12115800" y="5676900"/>
            <a:ext cx="5688016" cy="5709427"/>
          </a:xfrm>
          <a:prstGeom prst="rect">
            <a:avLst/>
          </a:prstGeom>
        </p:spPr>
      </p:pic>
      <p:grpSp>
        <p:nvGrpSpPr>
          <p:cNvPr id="5" name="Group 5"/>
          <p:cNvGrpSpPr/>
          <p:nvPr/>
        </p:nvGrpSpPr>
        <p:grpSpPr>
          <a:xfrm>
            <a:off x="13868400" y="-266700"/>
            <a:ext cx="5783728" cy="7232602"/>
            <a:chOff x="0" y="0"/>
            <a:chExt cx="7711637" cy="9643469"/>
          </a:xfrm>
        </p:grpSpPr>
        <p:grpSp>
          <p:nvGrpSpPr>
            <p:cNvPr id="6" name="Group 6"/>
            <p:cNvGrpSpPr/>
            <p:nvPr/>
          </p:nvGrpSpPr>
          <p:grpSpPr>
            <a:xfrm rot="-5400000">
              <a:off x="2158944" y="4090776"/>
              <a:ext cx="5552693" cy="5552693"/>
              <a:chOff x="0" y="0"/>
              <a:chExt cx="6350000" cy="6350000"/>
            </a:xfrm>
          </p:grpSpPr>
          <p:sp>
            <p:nvSpPr>
              <p:cNvPr id="7"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B1CE">
                  <a:alpha val="40000"/>
                </a:srgbClr>
              </a:solidFill>
            </p:spPr>
          </p:sp>
        </p:grpSp>
        <p:grpSp>
          <p:nvGrpSpPr>
            <p:cNvPr id="8" name="Group 8"/>
            <p:cNvGrpSpPr/>
            <p:nvPr/>
          </p:nvGrpSpPr>
          <p:grpSpPr>
            <a:xfrm rot="-5400000">
              <a:off x="2158944" y="0"/>
              <a:ext cx="5552693" cy="5552693"/>
              <a:chOff x="0" y="0"/>
              <a:chExt cx="6350000" cy="6350000"/>
            </a:xfrm>
          </p:grpSpPr>
          <p:sp>
            <p:nvSpPr>
              <p:cNvPr id="9"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66C4">
                  <a:alpha val="40000"/>
                </a:srgbClr>
              </a:solidFill>
            </p:spPr>
          </p:sp>
        </p:grpSp>
        <p:sp>
          <p:nvSpPr>
            <p:cNvPr id="10" name="AutoShape 10"/>
            <p:cNvSpPr/>
            <p:nvPr/>
          </p:nvSpPr>
          <p:spPr>
            <a:xfrm rot="-8255658">
              <a:off x="2538217" y="2274736"/>
              <a:ext cx="159478" cy="4866884"/>
            </a:xfrm>
            <a:prstGeom prst="rect">
              <a:avLst/>
            </a:prstGeom>
            <a:solidFill>
              <a:srgbClr val="442A36"/>
            </a:solidFill>
          </p:spPr>
        </p:sp>
        <p:sp>
          <p:nvSpPr>
            <p:cNvPr id="11" name="AutoShape 11"/>
            <p:cNvSpPr/>
            <p:nvPr/>
          </p:nvSpPr>
          <p:spPr>
            <a:xfrm rot="-8255658">
              <a:off x="1620193" y="2274736"/>
              <a:ext cx="159478" cy="4866884"/>
            </a:xfrm>
            <a:prstGeom prst="rect">
              <a:avLst/>
            </a:prstGeom>
            <a:solidFill>
              <a:srgbClr val="442A36"/>
            </a:solidFill>
          </p:spPr>
        </p:sp>
      </p:grpSp>
      <p:sp>
        <p:nvSpPr>
          <p:cNvPr id="4097" name="Rectangle 1"/>
          <p:cNvSpPr>
            <a:spLocks noChangeArrowheads="1"/>
          </p:cNvSpPr>
          <p:nvPr/>
        </p:nvSpPr>
        <p:spPr bwMode="auto">
          <a:xfrm>
            <a:off x="-228600" y="419100"/>
            <a:ext cx="1828800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tabLst>
                <a:tab pos="0" algn="l"/>
              </a:tabLst>
            </a:pPr>
            <a:r>
              <a:rPr kumimoji="0" lang="id-ID" sz="6000" b="1" i="0" u="none" strike="noStrike" cap="none" normalizeH="0" baseline="0" dirty="0" smtClean="0">
                <a:ln>
                  <a:noFill/>
                </a:ln>
                <a:solidFill>
                  <a:schemeClr val="bg1"/>
                </a:solidFill>
                <a:effectLst>
                  <a:outerShdw blurRad="38100" dist="38100" dir="2700000" algn="tl">
                    <a:srgbClr val="000000">
                      <a:alpha val="43137"/>
                    </a:srgbClr>
                  </a:outerShdw>
                </a:effectLst>
                <a:latin typeface="Stencil Std" pitchFamily="50" charset="0"/>
                <a:ea typeface="Calibri" pitchFamily="34" charset="0"/>
                <a:cs typeface="Times New Roman" pitchFamily="18" charset="0"/>
              </a:rPr>
              <a:t>Gerak Melingkar Beraturan</a:t>
            </a:r>
            <a:endParaRPr kumimoji="0" lang="id-ID" sz="6000" b="0" i="0" u="none" strike="noStrike" cap="none" normalizeH="0" baseline="0" dirty="0" smtClean="0">
              <a:ln>
                <a:noFill/>
              </a:ln>
              <a:solidFill>
                <a:schemeClr val="bg1"/>
              </a:solidFill>
              <a:effectLst>
                <a:outerShdw blurRad="38100" dist="38100" dir="2700000" algn="tl">
                  <a:srgbClr val="000000">
                    <a:alpha val="43137"/>
                  </a:srgbClr>
                </a:outerShdw>
              </a:effectLst>
              <a:latin typeface="Stencil Std" pitchFamily="50" charset="0"/>
              <a:cs typeface="Arial" pitchFamily="34" charset="0"/>
            </a:endParaRPr>
          </a:p>
        </p:txBody>
      </p:sp>
      <p:sp>
        <p:nvSpPr>
          <p:cNvPr id="4098" name="Rectangle 2"/>
          <p:cNvSpPr>
            <a:spLocks noChangeArrowheads="1"/>
          </p:cNvSpPr>
          <p:nvPr/>
        </p:nvSpPr>
        <p:spPr bwMode="auto">
          <a:xfrm>
            <a:off x="762000" y="2400300"/>
            <a:ext cx="5181600" cy="56938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42900" algn="just" defTabSz="914400" rtl="0" eaLnBrk="1" fontAlgn="base" latinLnBrk="0" hangingPunct="1">
              <a:lnSpc>
                <a:spcPct val="100000"/>
              </a:lnSpc>
              <a:spcBef>
                <a:spcPct val="0"/>
              </a:spcBef>
              <a:spcAft>
                <a:spcPct val="0"/>
              </a:spcAft>
              <a:buClrTx/>
              <a:buSzTx/>
              <a:buFontTx/>
              <a:buNone/>
              <a:tabLst>
                <a:tab pos="0" algn="l"/>
              </a:tabLst>
            </a:pPr>
            <a:r>
              <a:rPr lang="en-US" sz="2800" dirty="0" smtClean="0">
                <a:solidFill>
                  <a:schemeClr val="bg1"/>
                </a:solidFill>
                <a:latin typeface="Segoe UI Symbol" pitchFamily="34" charset="0"/>
                <a:ea typeface="Segoe UI Symbol" pitchFamily="34" charset="0"/>
                <a:cs typeface="Times New Roman" pitchFamily="18" charset="0"/>
              </a:rPr>
              <a:t>G</a:t>
            </a:r>
            <a:r>
              <a:rPr kumimoji="0" lang="id-ID" sz="2800" b="0" i="0" u="none" strike="noStrike" cap="none" normalizeH="0" baseline="0" dirty="0" smtClean="0">
                <a:ln>
                  <a:noFill/>
                </a:ln>
                <a:solidFill>
                  <a:schemeClr val="bg1"/>
                </a:solidFill>
                <a:effectLst/>
                <a:latin typeface="Segoe UI Symbol" pitchFamily="34" charset="0"/>
                <a:ea typeface="Segoe UI Symbol" pitchFamily="34" charset="0"/>
                <a:cs typeface="Times New Roman" pitchFamily="18" charset="0"/>
              </a:rPr>
              <a:t>erak suatu benda yang menempuh lintasan berupa lingkaran dengan besar kecepatan linear tetap. Meskipun besar kecepatan linearnya tetap, arah kecepatan linear selalu berubah dan menyinggung lingkaran. Pada gerak melingkar beraturan, besar kecepatan sudut dan arah kecepatan sudut selalu tetap sehingga tidak ada percepatan sudut pada gerak tersebut.</a:t>
            </a:r>
            <a:endParaRPr kumimoji="0" lang="id-ID" sz="2800" b="0" i="0" u="none" strike="noStrike" cap="none" normalizeH="0" baseline="0" dirty="0" smtClean="0">
              <a:ln>
                <a:noFill/>
              </a:ln>
              <a:solidFill>
                <a:schemeClr val="bg1"/>
              </a:solidFill>
              <a:effectLst/>
              <a:latin typeface="Segoe UI Symbol" pitchFamily="34" charset="0"/>
              <a:ea typeface="Segoe UI Symbol" pitchFamily="34" charset="0"/>
              <a:cs typeface="Arial" pitchFamily="34" charset="0"/>
            </a:endParaRPr>
          </a:p>
        </p:txBody>
      </p:sp>
      <p:pic>
        <p:nvPicPr>
          <p:cNvPr id="14" name="Picture 13"/>
          <p:cNvPicPr/>
          <p:nvPr/>
        </p:nvPicPr>
        <p:blipFill>
          <a:blip r:embed="rId4"/>
          <a:srcRect l="48988" t="32653" r="27370" b="30321"/>
          <a:stretch>
            <a:fillRect/>
          </a:stretch>
        </p:blipFill>
        <p:spPr bwMode="auto">
          <a:xfrm>
            <a:off x="7306480" y="2781300"/>
            <a:ext cx="4733120" cy="4247106"/>
          </a:xfrm>
          <a:prstGeom prst="rect">
            <a:avLst/>
          </a:prstGeom>
          <a:solidFill>
            <a:srgbClr val="FF0000"/>
          </a:solidFill>
          <a:ln w="9525">
            <a:noFill/>
            <a:miter lim="800000"/>
            <a:headEnd/>
            <a:tailEnd/>
          </a:ln>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 fill="hold"/>
                                        <p:tgtEl>
                                          <p:spTgt spid="4098"/>
                                        </p:tgtEl>
                                        <p:attrNameLst>
                                          <p:attrName>ppt_x</p:attrName>
                                        </p:attrNameLst>
                                      </p:cBhvr>
                                      <p:tavLst>
                                        <p:tav tm="0">
                                          <p:val>
                                            <p:strVal val="#ppt_x"/>
                                          </p:val>
                                        </p:tav>
                                        <p:tav tm="100000">
                                          <p:val>
                                            <p:strVal val="#ppt_x"/>
                                          </p:val>
                                        </p:tav>
                                      </p:tavLst>
                                    </p:anim>
                                    <p:anim calcmode="lin" valueType="num">
                                      <p:cBhvr additive="base">
                                        <p:cTn id="8"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ox(in)">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F2A37"/>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rot="-3716505">
            <a:off x="-2417764" y="-1966548"/>
            <a:ext cx="7303770" cy="8229600"/>
          </a:xfrm>
          <a:prstGeom prst="rect">
            <a:avLst/>
          </a:prstGeom>
        </p:spPr>
      </p:pic>
      <p:pic>
        <p:nvPicPr>
          <p:cNvPr id="3" name="Picture 3"/>
          <p:cNvPicPr>
            <a:picLocks noChangeAspect="1"/>
          </p:cNvPicPr>
          <p:nvPr/>
        </p:nvPicPr>
        <p:blipFill>
          <a:blip r:embed="rId3"/>
          <a:srcRect/>
          <a:stretch>
            <a:fillRect/>
          </a:stretch>
        </p:blipFill>
        <p:spPr>
          <a:xfrm rot="-6364982">
            <a:off x="-1162500" y="4126338"/>
            <a:ext cx="8597036" cy="10234567"/>
          </a:xfrm>
          <a:prstGeom prst="rect">
            <a:avLst/>
          </a:prstGeom>
        </p:spPr>
      </p:pic>
      <p:pic>
        <p:nvPicPr>
          <p:cNvPr id="10" name="Picture 9"/>
          <p:cNvPicPr/>
          <p:nvPr/>
        </p:nvPicPr>
        <p:blipFill>
          <a:blip r:embed="rId4"/>
          <a:srcRect l="49732" t="28709" r="27734" b="40463"/>
          <a:stretch>
            <a:fillRect/>
          </a:stretch>
        </p:blipFill>
        <p:spPr bwMode="auto">
          <a:xfrm>
            <a:off x="3352800" y="3390900"/>
            <a:ext cx="4724400" cy="3505200"/>
          </a:xfrm>
          <a:prstGeom prst="rect">
            <a:avLst/>
          </a:prstGeom>
          <a:noFill/>
          <a:ln w="9525">
            <a:noFill/>
            <a:miter lim="800000"/>
            <a:headEnd/>
            <a:tailEnd/>
          </a:ln>
        </p:spPr>
      </p:pic>
      <p:sp>
        <p:nvSpPr>
          <p:cNvPr id="11" name="Rectangle 10"/>
          <p:cNvSpPr/>
          <p:nvPr/>
        </p:nvSpPr>
        <p:spPr>
          <a:xfrm>
            <a:off x="11963400" y="3238500"/>
            <a:ext cx="5486400" cy="3539430"/>
          </a:xfrm>
          <a:prstGeom prst="rect">
            <a:avLst/>
          </a:prstGeom>
        </p:spPr>
        <p:txBody>
          <a:bodyPr wrap="square">
            <a:spAutoFit/>
          </a:bodyPr>
          <a:lstStyle/>
          <a:p>
            <a:r>
              <a:rPr lang="id-ID" sz="2800" dirty="0" smtClean="0">
                <a:solidFill>
                  <a:schemeClr val="bg1"/>
                </a:solidFill>
                <a:latin typeface="Segoe UI Symbol" pitchFamily="34" charset="0"/>
                <a:ea typeface="Segoe UI Symbol" pitchFamily="34" charset="0"/>
              </a:rPr>
              <a:t>Untuk berpindah dari posisi A ke B, roda telah menempuh perpindahan sudut sebesar θ. Ini berarti, benda telah berputar sejauh θ melalui jarak linear gerak </a:t>
            </a:r>
            <a:r>
              <a:rPr lang="id-ID" sz="2800" i="1" dirty="0" smtClean="0">
                <a:solidFill>
                  <a:schemeClr val="bg1"/>
                </a:solidFill>
                <a:latin typeface="Segoe UI Symbol" pitchFamily="34" charset="0"/>
                <a:ea typeface="Segoe UI Symbol" pitchFamily="34" charset="0"/>
              </a:rPr>
              <a:t>s</a:t>
            </a:r>
            <a:r>
              <a:rPr lang="id-ID" sz="2800" dirty="0" smtClean="0">
                <a:solidFill>
                  <a:schemeClr val="bg1"/>
                </a:solidFill>
                <a:latin typeface="Segoe UI Symbol" pitchFamily="34" charset="0"/>
                <a:ea typeface="Segoe UI Symbol" pitchFamily="34" charset="0"/>
              </a:rPr>
              <a:t>. Besarnya θ dalam radian adalah perbandingan antara jarak linear </a:t>
            </a:r>
            <a:r>
              <a:rPr lang="id-ID" sz="2800" i="1" dirty="0" smtClean="0">
                <a:solidFill>
                  <a:schemeClr val="bg1"/>
                </a:solidFill>
                <a:latin typeface="Segoe UI Symbol" pitchFamily="34" charset="0"/>
                <a:ea typeface="Segoe UI Symbol" pitchFamily="34" charset="0"/>
              </a:rPr>
              <a:t>s </a:t>
            </a:r>
            <a:r>
              <a:rPr lang="id-ID" sz="2800" dirty="0" smtClean="0">
                <a:solidFill>
                  <a:schemeClr val="bg1"/>
                </a:solidFill>
                <a:latin typeface="Segoe UI Symbol" pitchFamily="34" charset="0"/>
                <a:ea typeface="Segoe UI Symbol" pitchFamily="34" charset="0"/>
              </a:rPr>
              <a:t>dan jari-jari roda </a:t>
            </a:r>
            <a:r>
              <a:rPr lang="id-ID" sz="2800" i="1" dirty="0" smtClean="0">
                <a:solidFill>
                  <a:schemeClr val="bg1"/>
                </a:solidFill>
                <a:latin typeface="Segoe UI Symbol" pitchFamily="34" charset="0"/>
                <a:ea typeface="Segoe UI Symbol" pitchFamily="34" charset="0"/>
              </a:rPr>
              <a:t>r. </a:t>
            </a:r>
            <a:endParaRPr lang="en-US" sz="2800" dirty="0">
              <a:solidFill>
                <a:schemeClr val="bg1"/>
              </a:solidFill>
              <a:latin typeface="Segoe UI Symbol" pitchFamily="34" charset="0"/>
              <a:ea typeface="Segoe UI Symbol" pitchFamily="34" charset="0"/>
            </a:endParaRPr>
          </a:p>
        </p:txBody>
      </p:sp>
      <p:sp>
        <p:nvSpPr>
          <p:cNvPr id="3073" name="Rectangle 1"/>
          <p:cNvSpPr>
            <a:spLocks noChangeArrowheads="1"/>
          </p:cNvSpPr>
          <p:nvPr/>
        </p:nvSpPr>
        <p:spPr bwMode="auto">
          <a:xfrm>
            <a:off x="1" y="0"/>
            <a:ext cx="18287999"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tabLst>
                <a:tab pos="0" algn="l"/>
              </a:tabLst>
            </a:pPr>
            <a:r>
              <a:rPr kumimoji="0" lang="id-ID" sz="6000" b="1" i="0" u="none" strike="noStrike" cap="none" normalizeH="0" baseline="0" dirty="0" smtClean="0">
                <a:ln>
                  <a:noFill/>
                </a:ln>
                <a:solidFill>
                  <a:schemeClr val="bg1"/>
                </a:solidFill>
                <a:effectLst>
                  <a:outerShdw blurRad="38100" dist="38100" dir="2700000" algn="tl">
                    <a:srgbClr val="000000">
                      <a:alpha val="43137"/>
                    </a:srgbClr>
                  </a:outerShdw>
                </a:effectLst>
                <a:latin typeface="Stencil Std" pitchFamily="50" charset="0"/>
                <a:ea typeface="Segoe UI Symbol" pitchFamily="34" charset="0"/>
                <a:cs typeface="Times New Roman" pitchFamily="18" charset="0"/>
              </a:rPr>
              <a:t>Besaran-Besaran dalam Gerak Melingkar Beraturan</a:t>
            </a:r>
            <a:endParaRPr kumimoji="0" lang="id-ID" sz="6000" b="0" i="0" u="none" strike="noStrike" cap="none" normalizeH="0" baseline="0" dirty="0" smtClean="0">
              <a:ln>
                <a:noFill/>
              </a:ln>
              <a:solidFill>
                <a:schemeClr val="bg1"/>
              </a:solidFill>
              <a:effectLst>
                <a:outerShdw blurRad="38100" dist="38100" dir="2700000" algn="tl">
                  <a:srgbClr val="000000">
                    <a:alpha val="43137"/>
                  </a:srgbClr>
                </a:outerShdw>
              </a:effectLst>
              <a:latin typeface="Stencil Std" pitchFamily="50" charset="0"/>
              <a:ea typeface="Segoe UI Symbol" pitchFamily="34" charset="0"/>
              <a:cs typeface="Arial" pitchFamily="34" charset="0"/>
            </a:endParaRPr>
          </a:p>
        </p:txBody>
      </p:sp>
      <p:sp>
        <p:nvSpPr>
          <p:cNvPr id="3075" name="Rectangle 3"/>
          <p:cNvSpPr>
            <a:spLocks noChangeArrowheads="1"/>
          </p:cNvSpPr>
          <p:nvPr/>
        </p:nvSpPr>
        <p:spPr bwMode="auto">
          <a:xfrm>
            <a:off x="0" y="0"/>
            <a:ext cx="18288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1600" b="1" i="0" u="none" strike="noStrike" cap="none" normalizeH="0" baseline="0" smtClean="0">
                <a:ln>
                  <a:noFill/>
                </a:ln>
                <a:solidFill>
                  <a:srgbClr val="231F20"/>
                </a:solidFill>
                <a:effectLst/>
                <a:latin typeface="Times New Roman" pitchFamily="18" charset="0"/>
                <a:ea typeface="Calibri" pitchFamily="34" charset="0"/>
                <a:cs typeface="Times New Roman" pitchFamily="18" charset="0"/>
              </a:rPr>
              <a:t>θ = </a:t>
            </a:r>
            <a:endParaRPr kumimoji="0" lang="id-ID" sz="1800" b="0" i="0" u="none" strike="noStrike" cap="none" normalizeH="0" baseline="0" smtClean="0">
              <a:ln>
                <a:noFill/>
              </a:ln>
              <a:solidFill>
                <a:schemeClr val="tx1"/>
              </a:solidFill>
              <a:effectLst/>
              <a:latin typeface="Arial" pitchFamily="34" charset="0"/>
              <a:cs typeface="Arial" pitchFamily="34" charset="0"/>
            </a:endParaRPr>
          </a:p>
        </p:txBody>
      </p:sp>
      <p:pic>
        <p:nvPicPr>
          <p:cNvPr id="3074" name="Picture 2"/>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0" y="457200"/>
            <a:ext cx="76200" cy="438150"/>
          </a:xfrm>
          <a:prstGeom prst="rect">
            <a:avLst/>
          </a:prstGeom>
          <a:noFill/>
        </p:spPr>
      </p:pic>
      <p:sp>
        <p:nvSpPr>
          <p:cNvPr id="3076" name="Rectangle 4"/>
          <p:cNvSpPr>
            <a:spLocks noChangeArrowheads="1"/>
          </p:cNvSpPr>
          <p:nvPr/>
        </p:nvSpPr>
        <p:spPr bwMode="auto">
          <a:xfrm>
            <a:off x="685800" y="895350"/>
            <a:ext cx="18288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0" algn="l"/>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078" name="Rectangle 6"/>
          <p:cNvSpPr>
            <a:spLocks noChangeArrowheads="1"/>
          </p:cNvSpPr>
          <p:nvPr/>
        </p:nvSpPr>
        <p:spPr bwMode="auto">
          <a:xfrm>
            <a:off x="0" y="0"/>
            <a:ext cx="18288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1600" b="1" i="0" u="none" strike="noStrike" cap="none" normalizeH="0" baseline="0" smtClean="0">
                <a:ln>
                  <a:noFill/>
                </a:ln>
                <a:solidFill>
                  <a:srgbClr val="231F20"/>
                </a:solidFill>
                <a:effectLst/>
                <a:latin typeface="Times New Roman" pitchFamily="18" charset="0"/>
                <a:ea typeface="Calibri" pitchFamily="34" charset="0"/>
                <a:cs typeface="Times New Roman" pitchFamily="18" charset="0"/>
              </a:rPr>
              <a:t>θ = </a:t>
            </a:r>
            <a:endParaRPr kumimoji="0" lang="id-ID" sz="1800" b="0" i="0" u="none" strike="noStrike" cap="none" normalizeH="0" baseline="0" smtClean="0">
              <a:ln>
                <a:noFill/>
              </a:ln>
              <a:solidFill>
                <a:schemeClr val="tx1"/>
              </a:solidFill>
              <a:effectLst/>
              <a:latin typeface="Arial" pitchFamily="34" charset="0"/>
              <a:cs typeface="Arial" pitchFamily="34" charset="0"/>
            </a:endParaRPr>
          </a:p>
        </p:txBody>
      </p:sp>
      <p:pic>
        <p:nvPicPr>
          <p:cNvPr id="3077" name="Picture 5"/>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0" y="457200"/>
            <a:ext cx="76200" cy="438150"/>
          </a:xfrm>
          <a:prstGeom prst="rect">
            <a:avLst/>
          </a:prstGeom>
          <a:noFill/>
        </p:spPr>
      </p:pic>
      <p:sp>
        <p:nvSpPr>
          <p:cNvPr id="3079" name="Rectangle 7"/>
          <p:cNvSpPr>
            <a:spLocks noChangeArrowheads="1"/>
          </p:cNvSpPr>
          <p:nvPr/>
        </p:nvSpPr>
        <p:spPr bwMode="auto">
          <a:xfrm>
            <a:off x="685800" y="895350"/>
            <a:ext cx="18288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0" algn="l"/>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081" name="Rectangle 9"/>
          <p:cNvSpPr>
            <a:spLocks noChangeArrowheads="1"/>
          </p:cNvSpPr>
          <p:nvPr/>
        </p:nvSpPr>
        <p:spPr bwMode="auto">
          <a:xfrm>
            <a:off x="0" y="0"/>
            <a:ext cx="18288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1600" b="1" i="0" u="none" strike="noStrike" cap="none" normalizeH="0" baseline="0" smtClean="0">
                <a:ln>
                  <a:noFill/>
                </a:ln>
                <a:solidFill>
                  <a:srgbClr val="231F20"/>
                </a:solidFill>
                <a:effectLst/>
                <a:latin typeface="Times New Roman" pitchFamily="18" charset="0"/>
                <a:ea typeface="Calibri" pitchFamily="34" charset="0"/>
                <a:cs typeface="Times New Roman" pitchFamily="18" charset="0"/>
              </a:rPr>
              <a:t>θ = </a:t>
            </a:r>
            <a:endParaRPr kumimoji="0" lang="id-ID" sz="1800" b="0" i="0" u="none" strike="noStrike" cap="none" normalizeH="0" baseline="0" smtClean="0">
              <a:ln>
                <a:noFill/>
              </a:ln>
              <a:solidFill>
                <a:schemeClr val="tx1"/>
              </a:solidFill>
              <a:effectLst/>
              <a:latin typeface="Arial" pitchFamily="34" charset="0"/>
              <a:cs typeface="Arial" pitchFamily="34" charset="0"/>
            </a:endParaRPr>
          </a:p>
        </p:txBody>
      </p:sp>
      <p:pic>
        <p:nvPicPr>
          <p:cNvPr id="3080" name="Picture 8"/>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0" y="457200"/>
            <a:ext cx="76200" cy="438150"/>
          </a:xfrm>
          <a:prstGeom prst="rect">
            <a:avLst/>
          </a:prstGeom>
          <a:noFill/>
        </p:spPr>
      </p:pic>
      <p:sp>
        <p:nvSpPr>
          <p:cNvPr id="3082" name="Rectangle 10"/>
          <p:cNvSpPr>
            <a:spLocks noChangeArrowheads="1"/>
          </p:cNvSpPr>
          <p:nvPr/>
        </p:nvSpPr>
        <p:spPr bwMode="auto">
          <a:xfrm>
            <a:off x="685800" y="895350"/>
            <a:ext cx="18288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0" algn="l"/>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4" name="Picture 23"/>
          <p:cNvPicPr/>
          <p:nvPr/>
        </p:nvPicPr>
        <p:blipFill>
          <a:blip r:embed="rId6"/>
          <a:srcRect l="31145" t="47810" r="59041" b="41971"/>
          <a:stretch>
            <a:fillRect/>
          </a:stretch>
        </p:blipFill>
        <p:spPr bwMode="auto">
          <a:xfrm>
            <a:off x="8545480" y="4058816"/>
            <a:ext cx="3189320" cy="1922884"/>
          </a:xfrm>
          <a:prstGeom prst="rect">
            <a:avLst/>
          </a:prstGeom>
          <a:noFill/>
          <a:ln w="9525">
            <a:noFill/>
            <a:miter lim="800000"/>
            <a:headEnd/>
            <a:tailEnd/>
          </a:ln>
        </p:spPr>
      </p:pic>
      <p:pic>
        <p:nvPicPr>
          <p:cNvPr id="25" name="Picture 24"/>
          <p:cNvPicPr/>
          <p:nvPr/>
        </p:nvPicPr>
        <p:blipFill>
          <a:blip r:embed="rId7"/>
          <a:srcRect l="20199" t="43796" r="46423" b="26271"/>
          <a:stretch>
            <a:fillRect/>
          </a:stretch>
        </p:blipFill>
        <p:spPr bwMode="auto">
          <a:xfrm>
            <a:off x="10210800" y="7200900"/>
            <a:ext cx="6705600" cy="2971800"/>
          </a:xfrm>
          <a:prstGeom prst="rect">
            <a:avLst/>
          </a:prstGeom>
          <a:noFill/>
          <a:ln w="9525">
            <a:noFill/>
            <a:miter lim="800000"/>
            <a:headEnd/>
            <a:tailEnd/>
          </a:ln>
        </p:spPr>
      </p:pic>
      <p:sp>
        <p:nvSpPr>
          <p:cNvPr id="27" name="Rectangle 26"/>
          <p:cNvSpPr/>
          <p:nvPr/>
        </p:nvSpPr>
        <p:spPr>
          <a:xfrm>
            <a:off x="2209800" y="2400300"/>
            <a:ext cx="8513869" cy="923330"/>
          </a:xfrm>
          <a:prstGeom prst="rect">
            <a:avLst/>
          </a:prstGeom>
          <a:noFill/>
        </p:spPr>
        <p:txBody>
          <a:bodyPr wrap="none" lIns="91440" tIns="45720" rIns="91440" bIns="45720">
            <a:spAutoFit/>
          </a:bodyPr>
          <a:lstStyle/>
          <a:p>
            <a:pPr algn="ctr"/>
            <a:r>
              <a:rPr kumimoji="0" lang="en-US" sz="5400" b="1" i="0" u="none" strike="noStrike" cap="all" normalizeH="0" baseline="0" dirty="0" smtClean="0">
                <a:ln w="9000" cmpd="sng">
                  <a:solidFill>
                    <a:schemeClr val="accent6">
                      <a:lumMod val="75000"/>
                    </a:schemeClr>
                  </a:solidFill>
                  <a:prstDash val="solid"/>
                </a:ln>
                <a:solidFill>
                  <a:schemeClr val="bg1"/>
                </a:solidFill>
                <a:effectLst>
                  <a:reflection blurRad="12700" stA="28000" endPos="45000" dist="1000" dir="5400000" sy="-100000" algn="bl" rotWithShape="0"/>
                </a:effectLst>
                <a:latin typeface="Times New Roman" pitchFamily="18" charset="0"/>
                <a:ea typeface="Calibri" pitchFamily="34" charset="0"/>
                <a:cs typeface="Times New Roman" pitchFamily="18" charset="0"/>
              </a:rPr>
              <a:t>1.</a:t>
            </a:r>
            <a:r>
              <a:rPr kumimoji="0" lang="en-US" sz="5400" b="1" i="0" u="none" strike="noStrike" cap="all" normalizeH="0" dirty="0" smtClean="0">
                <a:ln w="9000" cmpd="sng">
                  <a:solidFill>
                    <a:schemeClr val="accent6">
                      <a:lumMod val="75000"/>
                    </a:schemeClr>
                  </a:solidFill>
                  <a:prstDash val="solid"/>
                </a:ln>
                <a:solidFill>
                  <a:schemeClr val="bg1"/>
                </a:solidFill>
                <a:effectLst>
                  <a:reflection blurRad="12700" stA="28000" endPos="45000" dist="1000" dir="5400000" sy="-100000" algn="bl" rotWithShape="0"/>
                </a:effectLst>
                <a:latin typeface="Times New Roman" pitchFamily="18" charset="0"/>
                <a:ea typeface="Calibri" pitchFamily="34" charset="0"/>
                <a:cs typeface="Times New Roman" pitchFamily="18" charset="0"/>
              </a:rPr>
              <a:t> </a:t>
            </a:r>
            <a:r>
              <a:rPr kumimoji="0" lang="id-ID" sz="5400" b="1" i="0" u="none" strike="noStrike" cap="all" normalizeH="0" baseline="0" dirty="0" smtClean="0">
                <a:ln w="9000" cmpd="sng">
                  <a:solidFill>
                    <a:schemeClr val="accent6">
                      <a:lumMod val="75000"/>
                    </a:schemeClr>
                  </a:solidFill>
                  <a:prstDash val="solid"/>
                </a:ln>
                <a:solidFill>
                  <a:schemeClr val="bg1"/>
                </a:solidFill>
                <a:effectLst>
                  <a:reflection blurRad="12700" stA="28000" endPos="45000" dist="1000" dir="5400000" sy="-100000" algn="bl" rotWithShape="0"/>
                </a:effectLst>
                <a:latin typeface="Times New Roman" pitchFamily="18" charset="0"/>
                <a:ea typeface="Calibri" pitchFamily="34" charset="0"/>
                <a:cs typeface="Times New Roman" pitchFamily="18" charset="0"/>
              </a:rPr>
              <a:t>Perpindahan Sudut</a:t>
            </a:r>
            <a:endParaRPr lang="en-US" sz="5400" b="1" cap="all" dirty="0">
              <a:ln w="9000" cmpd="sng">
                <a:solidFill>
                  <a:schemeClr val="accent6">
                    <a:lumMod val="75000"/>
                  </a:schemeClr>
                </a:solidFill>
                <a:prstDash val="solid"/>
              </a:ln>
              <a:solidFill>
                <a:schemeClr val="bg1"/>
              </a:solidFill>
              <a:effectLst>
                <a:reflection blurRad="12700" stA="28000" endPos="45000" dist="1000" dir="5400000" sy="-100000" algn="bl" rotWithShape="0"/>
              </a:effectLst>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lide(fromBottom)">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slide(fromBottom)">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slide(fromBottom)">
                                      <p:cBhvr>
                                        <p:cTn id="2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F2A37"/>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rot="-678827">
            <a:off x="14529683" y="-764408"/>
            <a:ext cx="5515885" cy="4957401"/>
          </a:xfrm>
          <a:prstGeom prst="rect">
            <a:avLst/>
          </a:prstGeom>
        </p:spPr>
      </p:pic>
      <p:pic>
        <p:nvPicPr>
          <p:cNvPr id="3" name="Picture 3"/>
          <p:cNvPicPr>
            <a:picLocks noChangeAspect="1"/>
          </p:cNvPicPr>
          <p:nvPr/>
        </p:nvPicPr>
        <p:blipFill>
          <a:blip r:embed="rId3"/>
          <a:srcRect/>
          <a:stretch>
            <a:fillRect/>
          </a:stretch>
        </p:blipFill>
        <p:spPr>
          <a:xfrm rot="5400000">
            <a:off x="12195199" y="4791795"/>
            <a:ext cx="7776569" cy="6794777"/>
          </a:xfrm>
          <a:prstGeom prst="rect">
            <a:avLst/>
          </a:prstGeom>
        </p:spPr>
      </p:pic>
      <p:sp>
        <p:nvSpPr>
          <p:cNvPr id="11" name="Rectangle 10"/>
          <p:cNvSpPr/>
          <p:nvPr/>
        </p:nvSpPr>
        <p:spPr>
          <a:xfrm>
            <a:off x="0" y="2857500"/>
            <a:ext cx="9918101" cy="923330"/>
          </a:xfrm>
          <a:prstGeom prst="rect">
            <a:avLst/>
          </a:prstGeom>
          <a:noFill/>
        </p:spPr>
        <p:txBody>
          <a:bodyPr wrap="none" lIns="91440" tIns="45720" rIns="91440" bIns="45720">
            <a:spAutoFit/>
          </a:bodyPr>
          <a:lstStyle/>
          <a:p>
            <a:pPr algn="ctr"/>
            <a:r>
              <a:rPr lang="en-US" sz="5400" b="1" cap="all" dirty="0" smtClean="0">
                <a:ln w="9000" cmpd="sng">
                  <a:solidFill>
                    <a:schemeClr val="accent6">
                      <a:lumMod val="75000"/>
                    </a:schemeClr>
                  </a:solidFill>
                  <a:prstDash val="solid"/>
                </a:ln>
                <a:solidFill>
                  <a:schemeClr val="bg1"/>
                </a:solidFill>
                <a:effectLst>
                  <a:reflection blurRad="12700" stA="28000" endPos="45000" dist="1000" dir="5400000" sy="-100000" algn="bl" rotWithShape="0"/>
                </a:effectLst>
                <a:latin typeface="Times New Roman" pitchFamily="18" charset="0"/>
                <a:ea typeface="Calibri" pitchFamily="34" charset="0"/>
                <a:cs typeface="Times New Roman" pitchFamily="18" charset="0"/>
              </a:rPr>
              <a:t>2. </a:t>
            </a:r>
            <a:r>
              <a:rPr kumimoji="0" lang="id-ID" sz="5400" b="1" i="0" u="none" strike="noStrike" cap="all" normalizeH="0" baseline="0" dirty="0" smtClean="0">
                <a:ln w="9000" cmpd="sng">
                  <a:solidFill>
                    <a:schemeClr val="accent6">
                      <a:lumMod val="75000"/>
                    </a:schemeClr>
                  </a:solidFill>
                  <a:prstDash val="solid"/>
                </a:ln>
                <a:solidFill>
                  <a:schemeClr val="bg1"/>
                </a:solidFill>
                <a:effectLst>
                  <a:reflection blurRad="12700" stA="28000" endPos="45000" dist="1000" dir="5400000" sy="-100000" algn="bl" rotWithShape="0"/>
                </a:effectLst>
                <a:latin typeface="Times New Roman" pitchFamily="18" charset="0"/>
                <a:ea typeface="Calibri" pitchFamily="34" charset="0"/>
                <a:cs typeface="Times New Roman" pitchFamily="18" charset="0"/>
              </a:rPr>
              <a:t>Pe</a:t>
            </a:r>
            <a:r>
              <a:rPr kumimoji="0" lang="en-US" sz="5400" b="1" i="0" u="none" strike="noStrike" cap="all" normalizeH="0" baseline="0" dirty="0" smtClean="0">
                <a:ln w="9000" cmpd="sng">
                  <a:solidFill>
                    <a:schemeClr val="accent6">
                      <a:lumMod val="75000"/>
                    </a:schemeClr>
                  </a:solidFill>
                  <a:prstDash val="solid"/>
                </a:ln>
                <a:solidFill>
                  <a:schemeClr val="bg1"/>
                </a:solidFill>
                <a:effectLst>
                  <a:reflection blurRad="12700" stA="28000" endPos="45000" dist="1000" dir="5400000" sy="-100000" algn="bl" rotWithShape="0"/>
                </a:effectLst>
                <a:latin typeface="Times New Roman" pitchFamily="18" charset="0"/>
                <a:ea typeface="Calibri" pitchFamily="34" charset="0"/>
                <a:cs typeface="Times New Roman" pitchFamily="18" charset="0"/>
              </a:rPr>
              <a:t>RIODE</a:t>
            </a:r>
            <a:r>
              <a:rPr kumimoji="0" lang="en-US" sz="5400" b="1" i="0" u="none" strike="noStrike" cap="all" normalizeH="0" dirty="0" smtClean="0">
                <a:ln w="9000" cmpd="sng">
                  <a:solidFill>
                    <a:schemeClr val="accent6">
                      <a:lumMod val="75000"/>
                    </a:schemeClr>
                  </a:solidFill>
                  <a:prstDash val="solid"/>
                </a:ln>
                <a:solidFill>
                  <a:schemeClr val="bg1"/>
                </a:solidFill>
                <a:effectLst>
                  <a:reflection blurRad="12700" stA="28000" endPos="45000" dist="1000" dir="5400000" sy="-100000" algn="bl" rotWithShape="0"/>
                </a:effectLst>
                <a:latin typeface="Times New Roman" pitchFamily="18" charset="0"/>
                <a:ea typeface="Calibri" pitchFamily="34" charset="0"/>
                <a:cs typeface="Times New Roman" pitchFamily="18" charset="0"/>
              </a:rPr>
              <a:t> DAN FREKUENSI</a:t>
            </a:r>
            <a:endParaRPr lang="en-US" sz="5400" b="1" cap="all" dirty="0">
              <a:ln w="9000" cmpd="sng">
                <a:solidFill>
                  <a:schemeClr val="accent6">
                    <a:lumMod val="75000"/>
                  </a:schemeClr>
                </a:solidFill>
                <a:prstDash val="solid"/>
              </a:ln>
              <a:solidFill>
                <a:schemeClr val="bg1"/>
              </a:solidFill>
              <a:effectLst>
                <a:reflection blurRad="12700" stA="28000" endPos="45000" dist="1000" dir="5400000" sy="-100000" algn="bl" rotWithShape="0"/>
              </a:effectLst>
            </a:endParaRPr>
          </a:p>
        </p:txBody>
      </p:sp>
      <p:sp>
        <p:nvSpPr>
          <p:cNvPr id="12" name="Rectangle 1"/>
          <p:cNvSpPr>
            <a:spLocks noChangeArrowheads="1"/>
          </p:cNvSpPr>
          <p:nvPr/>
        </p:nvSpPr>
        <p:spPr bwMode="auto">
          <a:xfrm>
            <a:off x="-1752599" y="385108"/>
            <a:ext cx="18287999"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tabLst>
                <a:tab pos="0" algn="l"/>
              </a:tabLst>
            </a:pPr>
            <a:r>
              <a:rPr kumimoji="0" lang="id-ID" sz="6000" b="1" i="0" u="none" strike="noStrike" cap="none" normalizeH="0" baseline="0" dirty="0" smtClean="0">
                <a:ln>
                  <a:noFill/>
                </a:ln>
                <a:solidFill>
                  <a:schemeClr val="bg1"/>
                </a:solidFill>
                <a:effectLst>
                  <a:outerShdw blurRad="38100" dist="38100" dir="2700000" algn="tl">
                    <a:srgbClr val="000000">
                      <a:alpha val="43137"/>
                    </a:srgbClr>
                  </a:outerShdw>
                </a:effectLst>
                <a:latin typeface="Stencil Std" pitchFamily="50" charset="0"/>
                <a:ea typeface="Segoe UI Symbol" pitchFamily="34" charset="0"/>
                <a:cs typeface="Times New Roman" pitchFamily="18" charset="0"/>
              </a:rPr>
              <a:t>Besaran-Besaran dalam Gerak Melingkar Beraturan</a:t>
            </a:r>
            <a:endParaRPr kumimoji="0" lang="id-ID" sz="6000" b="0" i="0" u="none" strike="noStrike" cap="none" normalizeH="0" baseline="0" dirty="0" smtClean="0">
              <a:ln>
                <a:noFill/>
              </a:ln>
              <a:solidFill>
                <a:schemeClr val="bg1"/>
              </a:solidFill>
              <a:effectLst>
                <a:outerShdw blurRad="38100" dist="38100" dir="2700000" algn="tl">
                  <a:srgbClr val="000000">
                    <a:alpha val="43137"/>
                  </a:srgbClr>
                </a:outerShdw>
              </a:effectLst>
              <a:latin typeface="Stencil Std" pitchFamily="50" charset="0"/>
              <a:ea typeface="Segoe UI Symbol" pitchFamily="34" charset="0"/>
              <a:cs typeface="Arial" pitchFamily="34" charset="0"/>
            </a:endParaRPr>
          </a:p>
        </p:txBody>
      </p:sp>
      <p:sp>
        <p:nvSpPr>
          <p:cNvPr id="2049" name="Rectangle 1"/>
          <p:cNvSpPr>
            <a:spLocks noChangeArrowheads="1"/>
          </p:cNvSpPr>
          <p:nvPr/>
        </p:nvSpPr>
        <p:spPr bwMode="auto">
          <a:xfrm>
            <a:off x="914400" y="3924300"/>
            <a:ext cx="4114800"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0" algn="l"/>
              </a:tabLst>
            </a:pPr>
            <a:r>
              <a:rPr kumimoji="0" lang="id-ID" sz="2800" b="0" i="0" u="none" strike="noStrike" cap="none" normalizeH="0" baseline="0" dirty="0" smtClean="0">
                <a:ln>
                  <a:noFill/>
                </a:ln>
                <a:solidFill>
                  <a:schemeClr val="bg1"/>
                </a:solidFill>
                <a:effectLst/>
                <a:latin typeface="Segoe UI Symbol" pitchFamily="34" charset="0"/>
                <a:ea typeface="Segoe UI Symbol" pitchFamily="34" charset="0"/>
                <a:cs typeface="Times New Roman" pitchFamily="18" charset="0"/>
              </a:rPr>
              <a:t>Periode adalah waktu yang dibutuhkan suatu benda yang begerak melingkar untuk</a:t>
            </a:r>
            <a:br>
              <a:rPr kumimoji="0" lang="id-ID" sz="2800" b="0" i="0" u="none" strike="noStrike" cap="none" normalizeH="0" baseline="0" dirty="0" smtClean="0">
                <a:ln>
                  <a:noFill/>
                </a:ln>
                <a:solidFill>
                  <a:schemeClr val="bg1"/>
                </a:solidFill>
                <a:effectLst/>
                <a:latin typeface="Segoe UI Symbol" pitchFamily="34" charset="0"/>
                <a:ea typeface="Segoe UI Symbol" pitchFamily="34" charset="0"/>
                <a:cs typeface="Times New Roman" pitchFamily="18" charset="0"/>
              </a:rPr>
            </a:br>
            <a:r>
              <a:rPr kumimoji="0" lang="id-ID" sz="2800" b="0" i="0" u="none" strike="noStrike" cap="none" normalizeH="0" baseline="0" dirty="0" smtClean="0">
                <a:ln>
                  <a:noFill/>
                </a:ln>
                <a:solidFill>
                  <a:schemeClr val="bg1"/>
                </a:solidFill>
                <a:effectLst/>
                <a:latin typeface="Segoe UI Symbol" pitchFamily="34" charset="0"/>
                <a:ea typeface="Segoe UI Symbol" pitchFamily="34" charset="0"/>
                <a:cs typeface="Times New Roman" pitchFamily="18" charset="0"/>
              </a:rPr>
              <a:t>melakukan satu putaran penuh. Frekuensi adalah banyaknya putaran yang ditempuh oleh suatu benda yang bergerak melingkar tiap sekon.</a:t>
            </a:r>
            <a:endParaRPr kumimoji="0" lang="id-ID" sz="2800" b="0" i="0" u="none" strike="noStrike" cap="none" normalizeH="0" baseline="0" dirty="0" smtClean="0">
              <a:ln>
                <a:noFill/>
              </a:ln>
              <a:solidFill>
                <a:schemeClr val="bg1"/>
              </a:solidFill>
              <a:effectLst/>
              <a:latin typeface="Segoe UI Symbol" pitchFamily="34" charset="0"/>
              <a:ea typeface="Segoe UI Symbol" pitchFamily="34" charset="0"/>
              <a:cs typeface="Arial" pitchFamily="34" charset="0"/>
            </a:endParaRPr>
          </a:p>
        </p:txBody>
      </p:sp>
      <p:pic>
        <p:nvPicPr>
          <p:cNvPr id="16" name="Picture 15"/>
          <p:cNvPicPr/>
          <p:nvPr/>
        </p:nvPicPr>
        <p:blipFill>
          <a:blip r:embed="rId4"/>
          <a:srcRect l="23844" t="38122" r="67373" b="52722"/>
          <a:stretch>
            <a:fillRect/>
          </a:stretch>
        </p:blipFill>
        <p:spPr bwMode="auto">
          <a:xfrm>
            <a:off x="5638800" y="4229100"/>
            <a:ext cx="2667000" cy="1600200"/>
          </a:xfrm>
          <a:prstGeom prst="rect">
            <a:avLst/>
          </a:prstGeom>
          <a:noFill/>
          <a:ln w="9525">
            <a:noFill/>
            <a:miter lim="800000"/>
            <a:headEnd/>
            <a:tailEnd/>
          </a:ln>
        </p:spPr>
      </p:pic>
      <p:pic>
        <p:nvPicPr>
          <p:cNvPr id="17" name="Picture 16"/>
          <p:cNvPicPr/>
          <p:nvPr/>
        </p:nvPicPr>
        <p:blipFill>
          <a:blip r:embed="rId4"/>
          <a:srcRect l="23935" t="50071" r="67200" b="40665"/>
          <a:stretch>
            <a:fillRect/>
          </a:stretch>
        </p:blipFill>
        <p:spPr bwMode="auto">
          <a:xfrm>
            <a:off x="5715000" y="6515100"/>
            <a:ext cx="2590800" cy="1371600"/>
          </a:xfrm>
          <a:prstGeom prst="rect">
            <a:avLst/>
          </a:prstGeom>
          <a:noFill/>
          <a:ln w="9525">
            <a:noFill/>
            <a:miter lim="800000"/>
            <a:headEnd/>
            <a:tailEnd/>
          </a:ln>
        </p:spPr>
      </p:pic>
      <p:pic>
        <p:nvPicPr>
          <p:cNvPr id="2050" name="Picture 2"/>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0" y="914400"/>
            <a:ext cx="76200" cy="333375"/>
          </a:xfrm>
          <a:prstGeom prst="rect">
            <a:avLst/>
          </a:prstGeom>
          <a:noFill/>
        </p:spPr>
      </p:pic>
      <p:sp>
        <p:nvSpPr>
          <p:cNvPr id="2052" name="Rectangle 4"/>
          <p:cNvSpPr>
            <a:spLocks noChangeArrowheads="1"/>
          </p:cNvSpPr>
          <p:nvPr/>
        </p:nvSpPr>
        <p:spPr bwMode="auto">
          <a:xfrm>
            <a:off x="0" y="0"/>
            <a:ext cx="18288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0" algn="l"/>
              </a:tabLst>
            </a:pPr>
            <a:r>
              <a:rPr kumimoji="0" lang="id-ID" sz="1200" b="0" i="1"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T </a:t>
            </a:r>
            <a:r>
              <a:rPr kumimoji="0" lang="id-ID"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periode (s);</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0" algn="l"/>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54" name="Rectangle 6"/>
          <p:cNvSpPr>
            <a:spLocks noChangeArrowheads="1"/>
          </p:cNvSpPr>
          <p:nvPr/>
        </p:nvSpPr>
        <p:spPr bwMode="auto">
          <a:xfrm>
            <a:off x="9144000" y="4686300"/>
            <a:ext cx="5715000"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tabLst>
                <a:tab pos="0" algn="l"/>
              </a:tabLst>
            </a:pPr>
            <a:r>
              <a:rPr lang="id-ID" sz="4000" i="1" dirty="0" smtClean="0">
                <a:solidFill>
                  <a:schemeClr val="bg1"/>
                </a:solidFill>
              </a:rPr>
              <a:t>T </a:t>
            </a:r>
            <a:r>
              <a:rPr lang="id-ID" sz="4000" dirty="0" smtClean="0">
                <a:solidFill>
                  <a:schemeClr val="bg1"/>
                </a:solidFill>
              </a:rPr>
              <a:t>= periode (s);</a:t>
            </a:r>
            <a:endParaRPr lang="en-US" sz="4000" dirty="0" smtClean="0">
              <a:solidFill>
                <a:schemeClr val="bg1"/>
              </a:solidFill>
            </a:endParaRPr>
          </a:p>
          <a:p>
            <a:pPr fontAlgn="base">
              <a:spcBef>
                <a:spcPct val="0"/>
              </a:spcBef>
              <a:spcAft>
                <a:spcPct val="0"/>
              </a:spcAft>
              <a:tabLst>
                <a:tab pos="0" algn="l"/>
              </a:tabLst>
            </a:pPr>
            <a:r>
              <a:rPr lang="id-ID" sz="4000" i="1" dirty="0" smtClean="0">
                <a:solidFill>
                  <a:schemeClr val="bg1"/>
                </a:solidFill>
                <a:latin typeface="Times New Roman" pitchFamily="18" charset="0"/>
                <a:ea typeface="Calibri" pitchFamily="34" charset="0"/>
                <a:cs typeface="Times New Roman" pitchFamily="18" charset="0"/>
              </a:rPr>
              <a:t>f </a:t>
            </a:r>
            <a:r>
              <a:rPr lang="id-ID" sz="4000" dirty="0" smtClean="0">
                <a:solidFill>
                  <a:schemeClr val="bg1"/>
                </a:solidFill>
                <a:latin typeface="Times New Roman" pitchFamily="18" charset="0"/>
                <a:ea typeface="Calibri" pitchFamily="34" charset="0"/>
                <a:cs typeface="Times New Roman" pitchFamily="18" charset="0"/>
              </a:rPr>
              <a:t>= frekuensi (Hz);</a:t>
            </a:r>
            <a:endParaRPr lang="en-US" sz="4000" i="1" dirty="0" smtClean="0">
              <a:solidFill>
                <a:schemeClr val="bg1"/>
              </a:solidFill>
              <a:latin typeface="Times New Roman" pitchFamily="18" charset="0"/>
              <a:cs typeface="Times New Roman" pitchFamily="18" charset="0"/>
            </a:endParaRPr>
          </a:p>
          <a:p>
            <a:pPr lvl="0" fontAlgn="base">
              <a:spcBef>
                <a:spcPct val="0"/>
              </a:spcBef>
              <a:spcAft>
                <a:spcPct val="0"/>
              </a:spcAft>
              <a:tabLst>
                <a:tab pos="0" algn="l"/>
              </a:tabLst>
            </a:pPr>
            <a:r>
              <a:rPr kumimoji="0" lang="id-ID" sz="4000" b="0" i="1"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n </a:t>
            </a:r>
            <a:r>
              <a:rPr kumimoji="0" lang="id-ID" sz="40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banyaknya putaran;</a:t>
            </a:r>
            <a:endParaRPr kumimoji="0" lang="en-US" sz="40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0" algn="l"/>
              </a:tabLst>
            </a:pPr>
            <a:r>
              <a:rPr kumimoji="0" lang="id-ID" sz="4000" b="0" i="1"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t </a:t>
            </a:r>
            <a:r>
              <a:rPr kumimoji="0" lang="id-ID" sz="40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lamanya putaran (s)</a:t>
            </a:r>
            <a:r>
              <a:rPr kumimoji="0" lang="en-US" sz="40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49"/>
                                        </p:tgtEl>
                                        <p:attrNameLst>
                                          <p:attrName>style.visibility</p:attrName>
                                        </p:attrNameLst>
                                      </p:cBhvr>
                                      <p:to>
                                        <p:strVal val="visible"/>
                                      </p:to>
                                    </p:set>
                                    <p:anim calcmode="lin" valueType="num">
                                      <p:cBhvr additive="base">
                                        <p:cTn id="7" dur="500" fill="hold"/>
                                        <p:tgtEl>
                                          <p:spTgt spid="2049"/>
                                        </p:tgtEl>
                                        <p:attrNameLst>
                                          <p:attrName>ppt_x</p:attrName>
                                        </p:attrNameLst>
                                      </p:cBhvr>
                                      <p:tavLst>
                                        <p:tav tm="0">
                                          <p:val>
                                            <p:strVal val="#ppt_x"/>
                                          </p:val>
                                        </p:tav>
                                        <p:tav tm="100000">
                                          <p:val>
                                            <p:strVal val="#ppt_x"/>
                                          </p:val>
                                        </p:tav>
                                      </p:tavLst>
                                    </p:anim>
                                    <p:anim calcmode="lin" valueType="num">
                                      <p:cBhvr additive="base">
                                        <p:cTn id="8" dur="500" fill="hold"/>
                                        <p:tgtEl>
                                          <p:spTgt spid="204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slide(fromBottom)">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slide(fromBottom)">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grpId="0" nodeType="clickEffect">
                                  <p:stCondLst>
                                    <p:cond delay="0"/>
                                  </p:stCondLst>
                                  <p:childTnLst>
                                    <p:set>
                                      <p:cBhvr>
                                        <p:cTn id="22" dur="1" fill="hold">
                                          <p:stCondLst>
                                            <p:cond delay="0"/>
                                          </p:stCondLst>
                                        </p:cTn>
                                        <p:tgtEl>
                                          <p:spTgt spid="2054"/>
                                        </p:tgtEl>
                                        <p:attrNameLst>
                                          <p:attrName>style.visibility</p:attrName>
                                        </p:attrNameLst>
                                      </p:cBhvr>
                                      <p:to>
                                        <p:strVal val="visible"/>
                                      </p:to>
                                    </p:set>
                                    <p:animEffect transition="in" filter="slide(fromBottom)">
                                      <p:cBhvr>
                                        <p:cTn id="23" dur="5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 grpId="0"/>
      <p:bldP spid="205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F2A37"/>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rot="-678827">
            <a:off x="14529683" y="-764408"/>
            <a:ext cx="5515885" cy="4957401"/>
          </a:xfrm>
          <a:prstGeom prst="rect">
            <a:avLst/>
          </a:prstGeom>
        </p:spPr>
      </p:pic>
      <p:pic>
        <p:nvPicPr>
          <p:cNvPr id="3" name="Picture 3"/>
          <p:cNvPicPr>
            <a:picLocks noChangeAspect="1"/>
          </p:cNvPicPr>
          <p:nvPr/>
        </p:nvPicPr>
        <p:blipFill>
          <a:blip r:embed="rId3"/>
          <a:srcRect/>
          <a:stretch>
            <a:fillRect/>
          </a:stretch>
        </p:blipFill>
        <p:spPr>
          <a:xfrm rot="5400000">
            <a:off x="12005904" y="4796196"/>
            <a:ext cx="7776569" cy="6794777"/>
          </a:xfrm>
          <a:prstGeom prst="rect">
            <a:avLst/>
          </a:prstGeom>
        </p:spPr>
      </p:pic>
      <p:sp>
        <p:nvSpPr>
          <p:cNvPr id="11" name="Rectangle 10"/>
          <p:cNvSpPr/>
          <p:nvPr/>
        </p:nvSpPr>
        <p:spPr>
          <a:xfrm>
            <a:off x="0" y="2857500"/>
            <a:ext cx="9918101" cy="923330"/>
          </a:xfrm>
          <a:prstGeom prst="rect">
            <a:avLst/>
          </a:prstGeom>
          <a:noFill/>
        </p:spPr>
        <p:txBody>
          <a:bodyPr wrap="none" lIns="91440" tIns="45720" rIns="91440" bIns="45720">
            <a:spAutoFit/>
          </a:bodyPr>
          <a:lstStyle/>
          <a:p>
            <a:pPr algn="ctr"/>
            <a:r>
              <a:rPr lang="en-US" sz="5400" b="1" cap="all" dirty="0" smtClean="0">
                <a:ln w="9000" cmpd="sng">
                  <a:solidFill>
                    <a:schemeClr val="accent6">
                      <a:lumMod val="75000"/>
                    </a:schemeClr>
                  </a:solidFill>
                  <a:prstDash val="solid"/>
                </a:ln>
                <a:solidFill>
                  <a:schemeClr val="bg1"/>
                </a:solidFill>
                <a:effectLst>
                  <a:reflection blurRad="12700" stA="28000" endPos="45000" dist="1000" dir="5400000" sy="-100000" algn="bl" rotWithShape="0"/>
                </a:effectLst>
                <a:latin typeface="Times New Roman" pitchFamily="18" charset="0"/>
                <a:ea typeface="Calibri" pitchFamily="34" charset="0"/>
                <a:cs typeface="Times New Roman" pitchFamily="18" charset="0"/>
              </a:rPr>
              <a:t>2. </a:t>
            </a:r>
            <a:r>
              <a:rPr kumimoji="0" lang="id-ID" sz="5400" b="1" i="0" u="none" strike="noStrike" cap="all" normalizeH="0" baseline="0" dirty="0" smtClean="0">
                <a:ln w="9000" cmpd="sng">
                  <a:solidFill>
                    <a:schemeClr val="accent6">
                      <a:lumMod val="75000"/>
                    </a:schemeClr>
                  </a:solidFill>
                  <a:prstDash val="solid"/>
                </a:ln>
                <a:solidFill>
                  <a:schemeClr val="bg1"/>
                </a:solidFill>
                <a:effectLst>
                  <a:reflection blurRad="12700" stA="28000" endPos="45000" dist="1000" dir="5400000" sy="-100000" algn="bl" rotWithShape="0"/>
                </a:effectLst>
                <a:latin typeface="Times New Roman" pitchFamily="18" charset="0"/>
                <a:ea typeface="Calibri" pitchFamily="34" charset="0"/>
                <a:cs typeface="Times New Roman" pitchFamily="18" charset="0"/>
              </a:rPr>
              <a:t>Pe</a:t>
            </a:r>
            <a:r>
              <a:rPr kumimoji="0" lang="en-US" sz="5400" b="1" i="0" u="none" strike="noStrike" cap="all" normalizeH="0" baseline="0" dirty="0" smtClean="0">
                <a:ln w="9000" cmpd="sng">
                  <a:solidFill>
                    <a:schemeClr val="accent6">
                      <a:lumMod val="75000"/>
                    </a:schemeClr>
                  </a:solidFill>
                  <a:prstDash val="solid"/>
                </a:ln>
                <a:solidFill>
                  <a:schemeClr val="bg1"/>
                </a:solidFill>
                <a:effectLst>
                  <a:reflection blurRad="12700" stA="28000" endPos="45000" dist="1000" dir="5400000" sy="-100000" algn="bl" rotWithShape="0"/>
                </a:effectLst>
                <a:latin typeface="Times New Roman" pitchFamily="18" charset="0"/>
                <a:ea typeface="Calibri" pitchFamily="34" charset="0"/>
                <a:cs typeface="Times New Roman" pitchFamily="18" charset="0"/>
              </a:rPr>
              <a:t>RIODE</a:t>
            </a:r>
            <a:r>
              <a:rPr kumimoji="0" lang="en-US" sz="5400" b="1" i="0" u="none" strike="noStrike" cap="all" normalizeH="0" dirty="0" smtClean="0">
                <a:ln w="9000" cmpd="sng">
                  <a:solidFill>
                    <a:schemeClr val="accent6">
                      <a:lumMod val="75000"/>
                    </a:schemeClr>
                  </a:solidFill>
                  <a:prstDash val="solid"/>
                </a:ln>
                <a:solidFill>
                  <a:schemeClr val="bg1"/>
                </a:solidFill>
                <a:effectLst>
                  <a:reflection blurRad="12700" stA="28000" endPos="45000" dist="1000" dir="5400000" sy="-100000" algn="bl" rotWithShape="0"/>
                </a:effectLst>
                <a:latin typeface="Times New Roman" pitchFamily="18" charset="0"/>
                <a:ea typeface="Calibri" pitchFamily="34" charset="0"/>
                <a:cs typeface="Times New Roman" pitchFamily="18" charset="0"/>
              </a:rPr>
              <a:t> DAN FREKUENSI</a:t>
            </a:r>
            <a:endParaRPr lang="en-US" sz="5400" b="1" cap="all" dirty="0">
              <a:ln w="9000" cmpd="sng">
                <a:solidFill>
                  <a:schemeClr val="accent6">
                    <a:lumMod val="75000"/>
                  </a:schemeClr>
                </a:solidFill>
                <a:prstDash val="solid"/>
              </a:ln>
              <a:solidFill>
                <a:schemeClr val="bg1"/>
              </a:solidFill>
              <a:effectLst>
                <a:reflection blurRad="12700" stA="28000" endPos="45000" dist="1000" dir="5400000" sy="-100000" algn="bl" rotWithShape="0"/>
              </a:effectLst>
            </a:endParaRPr>
          </a:p>
        </p:txBody>
      </p:sp>
      <p:sp>
        <p:nvSpPr>
          <p:cNvPr id="12" name="Rectangle 1"/>
          <p:cNvSpPr>
            <a:spLocks noChangeArrowheads="1"/>
          </p:cNvSpPr>
          <p:nvPr/>
        </p:nvSpPr>
        <p:spPr bwMode="auto">
          <a:xfrm>
            <a:off x="-1752599" y="385108"/>
            <a:ext cx="18287999"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tabLst>
                <a:tab pos="0" algn="l"/>
              </a:tabLst>
            </a:pPr>
            <a:r>
              <a:rPr kumimoji="0" lang="id-ID" sz="6000" b="1" i="0" u="none" strike="noStrike" cap="none" normalizeH="0" baseline="0" dirty="0" smtClean="0">
                <a:ln>
                  <a:noFill/>
                </a:ln>
                <a:solidFill>
                  <a:schemeClr val="bg1"/>
                </a:solidFill>
                <a:effectLst>
                  <a:outerShdw blurRad="38100" dist="38100" dir="2700000" algn="tl">
                    <a:srgbClr val="000000">
                      <a:alpha val="43137"/>
                    </a:srgbClr>
                  </a:outerShdw>
                </a:effectLst>
                <a:latin typeface="Stencil Std" pitchFamily="50" charset="0"/>
                <a:ea typeface="Segoe UI Symbol" pitchFamily="34" charset="0"/>
                <a:cs typeface="Times New Roman" pitchFamily="18" charset="0"/>
              </a:rPr>
              <a:t>Besaran-Besaran dalam Gerak Melingkar Beraturan</a:t>
            </a:r>
            <a:endParaRPr kumimoji="0" lang="id-ID" sz="6000" b="0" i="0" u="none" strike="noStrike" cap="none" normalizeH="0" baseline="0" dirty="0" smtClean="0">
              <a:ln>
                <a:noFill/>
              </a:ln>
              <a:solidFill>
                <a:schemeClr val="bg1"/>
              </a:solidFill>
              <a:effectLst>
                <a:outerShdw blurRad="38100" dist="38100" dir="2700000" algn="tl">
                  <a:srgbClr val="000000">
                    <a:alpha val="43137"/>
                  </a:srgbClr>
                </a:outerShdw>
              </a:effectLst>
              <a:latin typeface="Stencil Std" pitchFamily="50" charset="0"/>
              <a:ea typeface="Segoe UI Symbol" pitchFamily="34" charset="0"/>
              <a:cs typeface="Arial" pitchFamily="34" charset="0"/>
            </a:endParaRPr>
          </a:p>
        </p:txBody>
      </p:sp>
      <p:sp>
        <p:nvSpPr>
          <p:cNvPr id="2049" name="Rectangle 1"/>
          <p:cNvSpPr>
            <a:spLocks noChangeArrowheads="1"/>
          </p:cNvSpPr>
          <p:nvPr/>
        </p:nvSpPr>
        <p:spPr bwMode="auto">
          <a:xfrm>
            <a:off x="762000" y="3848100"/>
            <a:ext cx="13335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tabLst>
                <a:tab pos="0" algn="l"/>
              </a:tabLst>
            </a:pPr>
            <a:r>
              <a:rPr lang="id-ID" sz="2800" dirty="0" smtClean="0">
                <a:solidFill>
                  <a:schemeClr val="bg1"/>
                </a:solidFill>
                <a:latin typeface="Segoe UI Symbol" pitchFamily="34" charset="0"/>
                <a:ea typeface="Segoe UI Symbol" pitchFamily="34" charset="0"/>
              </a:rPr>
              <a:t>Hubungan antara periode dan frekuensi adalah sebagai berikut:</a:t>
            </a:r>
            <a:endParaRPr lang="en-US" sz="2800" dirty="0" smtClean="0">
              <a:solidFill>
                <a:schemeClr val="bg1"/>
              </a:solidFill>
              <a:latin typeface="Segoe UI Symbol" pitchFamily="34" charset="0"/>
              <a:ea typeface="Segoe UI Symbol" pitchFamily="34" charset="0"/>
            </a:endParaRPr>
          </a:p>
        </p:txBody>
      </p:sp>
      <p:pic>
        <p:nvPicPr>
          <p:cNvPr id="18" name="Picture 17"/>
          <p:cNvPicPr/>
          <p:nvPr/>
        </p:nvPicPr>
        <p:blipFill>
          <a:blip r:embed="rId4"/>
          <a:srcRect l="50777" t="69707" r="40116" b="21757"/>
          <a:stretch>
            <a:fillRect/>
          </a:stretch>
        </p:blipFill>
        <p:spPr bwMode="auto">
          <a:xfrm>
            <a:off x="3962400" y="4457700"/>
            <a:ext cx="2286000" cy="1219200"/>
          </a:xfrm>
          <a:prstGeom prst="rect">
            <a:avLst/>
          </a:prstGeom>
          <a:noFill/>
          <a:ln w="9525">
            <a:noFill/>
            <a:miter lim="800000"/>
            <a:headEnd/>
            <a:tailEnd/>
          </a:ln>
        </p:spPr>
      </p:pic>
      <p:pic>
        <p:nvPicPr>
          <p:cNvPr id="19" name="Picture 18"/>
          <p:cNvPicPr/>
          <p:nvPr/>
        </p:nvPicPr>
        <p:blipFill>
          <a:blip r:embed="rId4"/>
          <a:srcRect l="43759" t="82821" r="33900" b="10192"/>
          <a:stretch>
            <a:fillRect/>
          </a:stretch>
        </p:blipFill>
        <p:spPr bwMode="auto">
          <a:xfrm>
            <a:off x="2133600" y="6515100"/>
            <a:ext cx="5105400" cy="1600200"/>
          </a:xfrm>
          <a:prstGeom prst="rect">
            <a:avLst/>
          </a:prstGeom>
          <a:noFill/>
          <a:ln w="9525">
            <a:noFill/>
            <a:miter lim="800000"/>
            <a:headEnd/>
            <a:tailEnd/>
          </a:ln>
        </p:spPr>
      </p:pic>
      <p:pic>
        <p:nvPicPr>
          <p:cNvPr id="2050" name="Picture 2"/>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0" y="914400"/>
            <a:ext cx="76200" cy="333375"/>
          </a:xfrm>
          <a:prstGeom prst="rect">
            <a:avLst/>
          </a:prstGeom>
          <a:noFill/>
        </p:spPr>
      </p:pic>
      <p:sp>
        <p:nvSpPr>
          <p:cNvPr id="2054" name="Rectangle 6"/>
          <p:cNvSpPr>
            <a:spLocks noChangeArrowheads="1"/>
          </p:cNvSpPr>
          <p:nvPr/>
        </p:nvSpPr>
        <p:spPr bwMode="auto">
          <a:xfrm>
            <a:off x="6705600" y="8348008"/>
            <a:ext cx="655320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4000" dirty="0" smtClean="0">
                <a:solidFill>
                  <a:schemeClr val="bg1"/>
                </a:solidFill>
              </a:rPr>
              <a:t>K</a:t>
            </a:r>
            <a:r>
              <a:rPr lang="id-ID" sz="4000" dirty="0" smtClean="0">
                <a:solidFill>
                  <a:schemeClr val="bg1"/>
                </a:solidFill>
              </a:rPr>
              <a:t>eterangan:</a:t>
            </a:r>
            <a:endParaRPr lang="en-US" sz="4000" dirty="0" smtClean="0">
              <a:solidFill>
                <a:schemeClr val="bg1"/>
              </a:solidFill>
            </a:endParaRPr>
          </a:p>
          <a:p>
            <a:r>
              <a:rPr lang="id-ID" sz="4000" dirty="0" smtClean="0">
                <a:solidFill>
                  <a:schemeClr val="bg1"/>
                </a:solidFill>
              </a:rPr>
              <a:t>T : Periode (s)</a:t>
            </a:r>
            <a:endParaRPr lang="en-US" sz="4000" dirty="0" smtClean="0">
              <a:solidFill>
                <a:schemeClr val="bg1"/>
              </a:solidFill>
            </a:endParaRPr>
          </a:p>
          <a:p>
            <a:r>
              <a:rPr lang="el-GR" sz="4000" dirty="0" smtClean="0">
                <a:solidFill>
                  <a:schemeClr val="bg1"/>
                </a:solidFill>
              </a:rPr>
              <a:t>ω</a:t>
            </a:r>
            <a:r>
              <a:rPr lang="en-US" sz="4000" dirty="0" smtClean="0">
                <a:solidFill>
                  <a:schemeClr val="bg1"/>
                </a:solidFill>
              </a:rPr>
              <a:t> : </a:t>
            </a:r>
            <a:r>
              <a:rPr lang="id-ID" sz="4000" dirty="0" smtClean="0">
                <a:solidFill>
                  <a:schemeClr val="bg1"/>
                </a:solidFill>
              </a:rPr>
              <a:t>kecepatan sudut (rad/s)</a:t>
            </a:r>
            <a:endParaRPr lang="en-US" sz="4000" dirty="0">
              <a:solidFill>
                <a:schemeClr val="bg1"/>
              </a:solidFill>
            </a:endParaRPr>
          </a:p>
        </p:txBody>
      </p:sp>
      <p:sp>
        <p:nvSpPr>
          <p:cNvPr id="20486" name="Rectangle 6"/>
          <p:cNvSpPr>
            <a:spLocks noChangeArrowheads="1"/>
          </p:cNvSpPr>
          <p:nvPr/>
        </p:nvSpPr>
        <p:spPr bwMode="auto">
          <a:xfrm>
            <a:off x="762000" y="5753100"/>
            <a:ext cx="12303112"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0" algn="l"/>
              </a:tabLst>
            </a:pPr>
            <a:r>
              <a:rPr kumimoji="0" lang="id-ID" sz="2800" b="0" i="0" u="none" strike="noStrike" cap="none" normalizeH="0" baseline="0" dirty="0" smtClean="0">
                <a:ln>
                  <a:noFill/>
                </a:ln>
                <a:solidFill>
                  <a:schemeClr val="bg1"/>
                </a:solidFill>
                <a:effectLst/>
                <a:latin typeface="Segoe UI Symbol" pitchFamily="34" charset="0"/>
                <a:ea typeface="Segoe UI Symbol" pitchFamily="34" charset="0"/>
                <a:cs typeface="Times New Roman" pitchFamily="18" charset="0"/>
              </a:rPr>
              <a:t>Selain definisi tersebut satu periode juga dapat didefinisikan sebagai berikut:</a:t>
            </a:r>
            <a:endParaRPr kumimoji="0" lang="id-ID" sz="2800" b="0" i="0" u="none" strike="noStrike" cap="none" normalizeH="0" baseline="0" dirty="0" smtClean="0">
              <a:ln>
                <a:noFill/>
              </a:ln>
              <a:solidFill>
                <a:schemeClr val="bg1"/>
              </a:solidFill>
              <a:effectLst/>
              <a:latin typeface="Segoe UI Symbol" pitchFamily="34" charset="0"/>
              <a:ea typeface="Segoe UI Symbol" pitchFamily="34" charset="0"/>
              <a:cs typeface="Arial" pitchFamily="34" charset="0"/>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slide(fromBottom)">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0486"/>
                                        </p:tgtEl>
                                        <p:attrNameLst>
                                          <p:attrName>style.visibility</p:attrName>
                                        </p:attrNameLst>
                                      </p:cBhvr>
                                      <p:to>
                                        <p:strVal val="visible"/>
                                      </p:to>
                                    </p:set>
                                    <p:animEffect transition="in" filter="box(in)">
                                      <p:cBhvr>
                                        <p:cTn id="12" dur="500"/>
                                        <p:tgtEl>
                                          <p:spTgt spid="20486"/>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slide(fromBottom)">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054"/>
                                        </p:tgtEl>
                                        <p:attrNameLst>
                                          <p:attrName>style.visibility</p:attrName>
                                        </p:attrNameLst>
                                      </p:cBhvr>
                                      <p:to>
                                        <p:strVal val="visible"/>
                                      </p:to>
                                    </p:set>
                                    <p:animEffect transition="in" filter="box(in)">
                                      <p:cBhvr>
                                        <p:cTn id="22" dur="5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4" grpId="0"/>
      <p:bldP spid="2048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F2A37"/>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rot="-678827">
            <a:off x="14529683" y="-764408"/>
            <a:ext cx="5515885" cy="4957401"/>
          </a:xfrm>
          <a:prstGeom prst="rect">
            <a:avLst/>
          </a:prstGeom>
        </p:spPr>
      </p:pic>
      <p:pic>
        <p:nvPicPr>
          <p:cNvPr id="3" name="Picture 3"/>
          <p:cNvPicPr>
            <a:picLocks noChangeAspect="1"/>
          </p:cNvPicPr>
          <p:nvPr/>
        </p:nvPicPr>
        <p:blipFill>
          <a:blip r:embed="rId3"/>
          <a:srcRect/>
          <a:stretch>
            <a:fillRect/>
          </a:stretch>
        </p:blipFill>
        <p:spPr>
          <a:xfrm rot="5400000">
            <a:off x="12005904" y="4796196"/>
            <a:ext cx="7776569" cy="6794777"/>
          </a:xfrm>
          <a:prstGeom prst="rect">
            <a:avLst/>
          </a:prstGeom>
        </p:spPr>
      </p:pic>
      <p:sp>
        <p:nvSpPr>
          <p:cNvPr id="11" name="Rectangle 10"/>
          <p:cNvSpPr/>
          <p:nvPr/>
        </p:nvSpPr>
        <p:spPr>
          <a:xfrm>
            <a:off x="0" y="2857500"/>
            <a:ext cx="18287999" cy="830997"/>
          </a:xfrm>
          <a:prstGeom prst="rect">
            <a:avLst/>
          </a:prstGeom>
          <a:noFill/>
        </p:spPr>
        <p:txBody>
          <a:bodyPr wrap="square" lIns="91440" tIns="45720" rIns="91440" bIns="45720">
            <a:spAutoFit/>
          </a:bodyPr>
          <a:lstStyle/>
          <a:p>
            <a:r>
              <a:rPr lang="en-US" sz="4800" b="1" cap="all" dirty="0" smtClean="0">
                <a:ln w="9000" cmpd="sng">
                  <a:solidFill>
                    <a:schemeClr val="accent6">
                      <a:lumMod val="75000"/>
                    </a:schemeClr>
                  </a:solidFill>
                  <a:prstDash val="solid"/>
                </a:ln>
                <a:solidFill>
                  <a:schemeClr val="bg1"/>
                </a:solidFill>
                <a:effectLst>
                  <a:reflection blurRad="12700" stA="28000" endPos="45000" dist="1000" dir="5400000" sy="-100000" algn="bl" rotWithShape="0"/>
                </a:effectLst>
                <a:latin typeface="Times New Roman" pitchFamily="18" charset="0"/>
                <a:ea typeface="Calibri" pitchFamily="34" charset="0"/>
                <a:cs typeface="Times New Roman" pitchFamily="18" charset="0"/>
              </a:rPr>
              <a:t>4. KECEPATAN LINIER DAN PERCEPATAN SENTRIPETAL</a:t>
            </a:r>
            <a:endParaRPr lang="en-US" sz="4800" b="1" cap="all" dirty="0">
              <a:ln w="9000" cmpd="sng">
                <a:solidFill>
                  <a:schemeClr val="accent6">
                    <a:lumMod val="75000"/>
                  </a:schemeClr>
                </a:solidFill>
                <a:prstDash val="solid"/>
              </a:ln>
              <a:solidFill>
                <a:schemeClr val="bg1"/>
              </a:solidFill>
              <a:effectLst>
                <a:reflection blurRad="12700" stA="28000" endPos="45000" dist="1000" dir="5400000" sy="-100000" algn="bl" rotWithShape="0"/>
              </a:effectLst>
            </a:endParaRPr>
          </a:p>
        </p:txBody>
      </p:sp>
      <p:sp>
        <p:nvSpPr>
          <p:cNvPr id="12" name="Rectangle 1"/>
          <p:cNvSpPr>
            <a:spLocks noChangeArrowheads="1"/>
          </p:cNvSpPr>
          <p:nvPr/>
        </p:nvSpPr>
        <p:spPr bwMode="auto">
          <a:xfrm>
            <a:off x="-1752599" y="385108"/>
            <a:ext cx="18287999"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tabLst>
                <a:tab pos="0" algn="l"/>
              </a:tabLst>
            </a:pPr>
            <a:r>
              <a:rPr kumimoji="0" lang="id-ID" sz="6000" b="1" i="0" u="none" strike="noStrike" cap="none" normalizeH="0" baseline="0" dirty="0" smtClean="0">
                <a:ln>
                  <a:noFill/>
                </a:ln>
                <a:solidFill>
                  <a:schemeClr val="bg1"/>
                </a:solidFill>
                <a:effectLst>
                  <a:outerShdw blurRad="38100" dist="38100" dir="2700000" algn="tl">
                    <a:srgbClr val="000000">
                      <a:alpha val="43137"/>
                    </a:srgbClr>
                  </a:outerShdw>
                </a:effectLst>
                <a:latin typeface="Stencil Std" pitchFamily="50" charset="0"/>
                <a:ea typeface="Segoe UI Symbol" pitchFamily="34" charset="0"/>
                <a:cs typeface="Times New Roman" pitchFamily="18" charset="0"/>
              </a:rPr>
              <a:t>Besaran-Besaran dalam Gerak Melingkar Beraturan</a:t>
            </a:r>
            <a:endParaRPr kumimoji="0" lang="id-ID" sz="6000" b="0" i="0" u="none" strike="noStrike" cap="none" normalizeH="0" baseline="0" dirty="0" smtClean="0">
              <a:ln>
                <a:noFill/>
              </a:ln>
              <a:solidFill>
                <a:schemeClr val="bg1"/>
              </a:solidFill>
              <a:effectLst>
                <a:outerShdw blurRad="38100" dist="38100" dir="2700000" algn="tl">
                  <a:srgbClr val="000000">
                    <a:alpha val="43137"/>
                  </a:srgbClr>
                </a:outerShdw>
              </a:effectLst>
              <a:latin typeface="Stencil Std" pitchFamily="50" charset="0"/>
              <a:ea typeface="Segoe UI Symbol" pitchFamily="34" charset="0"/>
              <a:cs typeface="Arial" pitchFamily="34" charset="0"/>
            </a:endParaRPr>
          </a:p>
        </p:txBody>
      </p:sp>
      <p:pic>
        <p:nvPicPr>
          <p:cNvPr id="2050" name="Picture 2"/>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0" y="914400"/>
            <a:ext cx="76200" cy="333375"/>
          </a:xfrm>
          <a:prstGeom prst="rect">
            <a:avLst/>
          </a:prstGeom>
          <a:noFill/>
        </p:spPr>
      </p:pic>
      <p:sp>
        <p:nvSpPr>
          <p:cNvPr id="21505" name="Rectangle 1"/>
          <p:cNvSpPr>
            <a:spLocks noChangeArrowheads="1"/>
          </p:cNvSpPr>
          <p:nvPr/>
        </p:nvSpPr>
        <p:spPr bwMode="auto">
          <a:xfrm>
            <a:off x="685800" y="3924300"/>
            <a:ext cx="5410200"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0" algn="l"/>
              </a:tabLst>
            </a:pPr>
            <a:r>
              <a:rPr kumimoji="0" lang="id-ID" sz="2800" b="0" i="0" u="none" strike="noStrike" cap="none" normalizeH="0" baseline="0" dirty="0" smtClean="0">
                <a:ln>
                  <a:noFill/>
                </a:ln>
                <a:solidFill>
                  <a:schemeClr val="bg1"/>
                </a:solidFill>
                <a:effectLst/>
                <a:latin typeface="Segoe UI Symbol" pitchFamily="34" charset="0"/>
                <a:ea typeface="Segoe UI Symbol" pitchFamily="34" charset="0"/>
                <a:cs typeface="Times New Roman" pitchFamily="18" charset="0"/>
              </a:rPr>
              <a:t>Kecepatan linear adalah kecepatan benda yang arahnya selalu menyinggung lintasan lingkaran. Kecepatan linear juga selalu tegak lurus dengan garis yang ditarik dari pusat lingkaran ke titik tangkap vektor kecepatan pada saat itu (jari-jari lingkaran).</a:t>
            </a:r>
            <a:endParaRPr kumimoji="0" lang="id-ID" sz="2800" b="0" i="0" u="none" strike="noStrike" cap="none" normalizeH="0" baseline="0" dirty="0" smtClean="0">
              <a:ln>
                <a:noFill/>
              </a:ln>
              <a:solidFill>
                <a:schemeClr val="bg1"/>
              </a:solidFill>
              <a:effectLst/>
              <a:latin typeface="Segoe UI Symbol" pitchFamily="34" charset="0"/>
              <a:ea typeface="Segoe UI Symbol" pitchFamily="34" charset="0"/>
              <a:cs typeface="Arial" pitchFamily="34" charset="0"/>
            </a:endParaRPr>
          </a:p>
        </p:txBody>
      </p:sp>
      <p:sp>
        <p:nvSpPr>
          <p:cNvPr id="10" name="Rectangle 1"/>
          <p:cNvSpPr>
            <a:spLocks noChangeArrowheads="1"/>
          </p:cNvSpPr>
          <p:nvPr/>
        </p:nvSpPr>
        <p:spPr bwMode="auto">
          <a:xfrm>
            <a:off x="9829800" y="3924300"/>
            <a:ext cx="4953000"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tabLst>
                <a:tab pos="0" algn="l"/>
              </a:tabLst>
            </a:pPr>
            <a:r>
              <a:rPr lang="id-ID" sz="2800" dirty="0" smtClean="0">
                <a:solidFill>
                  <a:schemeClr val="bg1"/>
                </a:solidFill>
                <a:latin typeface="Segoe UI Symbol" pitchFamily="34" charset="0"/>
                <a:ea typeface="Segoe UI Symbol" pitchFamily="34" charset="0"/>
              </a:rPr>
              <a:t>Percepatan sentripetal merupakan percepatan yang arahnya selalu menuju pusat lingkaran dan tegak lurus dengan kecepatan linearnya. Fungsi percepatan sentripetal ini adalah untuk mengubah arah kecepatan benda. </a:t>
            </a:r>
            <a:endParaRPr kumimoji="0" lang="id-ID" sz="2800" b="0" i="0" u="none" strike="noStrike" cap="none" normalizeH="0" baseline="0" dirty="0" smtClean="0">
              <a:ln>
                <a:noFill/>
              </a:ln>
              <a:solidFill>
                <a:schemeClr val="bg1"/>
              </a:solidFill>
              <a:effectLst/>
              <a:latin typeface="Segoe UI Symbol" pitchFamily="34" charset="0"/>
              <a:ea typeface="Segoe UI Symbol" pitchFamily="34" charset="0"/>
              <a:cs typeface="Arial" pitchFamily="34" charset="0"/>
            </a:endParaRPr>
          </a:p>
        </p:txBody>
      </p:sp>
      <p:pic>
        <p:nvPicPr>
          <p:cNvPr id="14" name="Picture 13"/>
          <p:cNvPicPr/>
          <p:nvPr/>
        </p:nvPicPr>
        <p:blipFill>
          <a:blip r:embed="rId5"/>
          <a:srcRect l="41597" t="25000" r="43097" b="65642"/>
          <a:stretch>
            <a:fillRect/>
          </a:stretch>
        </p:blipFill>
        <p:spPr bwMode="auto">
          <a:xfrm>
            <a:off x="990600" y="7886700"/>
            <a:ext cx="4572000" cy="1638300"/>
          </a:xfrm>
          <a:prstGeom prst="rect">
            <a:avLst/>
          </a:prstGeom>
          <a:noFill/>
          <a:ln w="9525">
            <a:noFill/>
            <a:miter lim="800000"/>
            <a:headEnd/>
            <a:tailEnd/>
          </a:ln>
        </p:spPr>
      </p:pic>
      <p:pic>
        <p:nvPicPr>
          <p:cNvPr id="15" name="Picture 14"/>
          <p:cNvPicPr/>
          <p:nvPr/>
        </p:nvPicPr>
        <p:blipFill>
          <a:blip r:embed="rId6"/>
          <a:srcRect l="42324" t="41201" r="43539" b="48324"/>
          <a:stretch>
            <a:fillRect/>
          </a:stretch>
        </p:blipFill>
        <p:spPr bwMode="auto">
          <a:xfrm>
            <a:off x="10287000" y="7810500"/>
            <a:ext cx="4343400" cy="1752600"/>
          </a:xfrm>
          <a:prstGeom prst="rect">
            <a:avLst/>
          </a:prstGeom>
          <a:noFill/>
          <a:ln w="9525">
            <a:noFill/>
            <a:miter lim="800000"/>
            <a:headEnd/>
            <a:tailEnd/>
          </a:ln>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505"/>
                                        </p:tgtEl>
                                        <p:attrNameLst>
                                          <p:attrName>style.visibility</p:attrName>
                                        </p:attrNameLst>
                                      </p:cBhvr>
                                      <p:to>
                                        <p:strVal val="visible"/>
                                      </p:to>
                                    </p:set>
                                    <p:anim calcmode="lin" valueType="num">
                                      <p:cBhvr additive="base">
                                        <p:cTn id="7" dur="500" fill="hold"/>
                                        <p:tgtEl>
                                          <p:spTgt spid="21505"/>
                                        </p:tgtEl>
                                        <p:attrNameLst>
                                          <p:attrName>ppt_x</p:attrName>
                                        </p:attrNameLst>
                                      </p:cBhvr>
                                      <p:tavLst>
                                        <p:tav tm="0">
                                          <p:val>
                                            <p:strVal val="#ppt_x"/>
                                          </p:val>
                                        </p:tav>
                                        <p:tav tm="100000">
                                          <p:val>
                                            <p:strVal val="#ppt_x"/>
                                          </p:val>
                                        </p:tav>
                                      </p:tavLst>
                                    </p:anim>
                                    <p:anim calcmode="lin" valueType="num">
                                      <p:cBhvr additive="base">
                                        <p:cTn id="8" dur="500" fill="hold"/>
                                        <p:tgtEl>
                                          <p:spTgt spid="2150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ox(in)">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additive="base">
                                        <p:cTn id="24" dur="500" fill="hold"/>
                                        <p:tgtEl>
                                          <p:spTgt spid="15"/>
                                        </p:tgtEl>
                                        <p:attrNameLst>
                                          <p:attrName>ppt_x</p:attrName>
                                        </p:attrNameLst>
                                      </p:cBhvr>
                                      <p:tavLst>
                                        <p:tav tm="0">
                                          <p:val>
                                            <p:strVal val="#ppt_x"/>
                                          </p:val>
                                        </p:tav>
                                        <p:tav tm="100000">
                                          <p:val>
                                            <p:strVal val="#ppt_x"/>
                                          </p:val>
                                        </p:tav>
                                      </p:tavLst>
                                    </p:anim>
                                    <p:anim calcmode="lin" valueType="num">
                                      <p:cBhvr additive="base">
                                        <p:cTn id="25"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5"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F2A37"/>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rot="-678827">
            <a:off x="14529683" y="-764408"/>
            <a:ext cx="5515885" cy="4957401"/>
          </a:xfrm>
          <a:prstGeom prst="rect">
            <a:avLst/>
          </a:prstGeom>
        </p:spPr>
      </p:pic>
      <p:pic>
        <p:nvPicPr>
          <p:cNvPr id="3" name="Picture 3"/>
          <p:cNvPicPr>
            <a:picLocks noChangeAspect="1"/>
          </p:cNvPicPr>
          <p:nvPr/>
        </p:nvPicPr>
        <p:blipFill>
          <a:blip r:embed="rId3"/>
          <a:srcRect/>
          <a:stretch>
            <a:fillRect/>
          </a:stretch>
        </p:blipFill>
        <p:spPr>
          <a:xfrm rot="5400000">
            <a:off x="12005904" y="4796196"/>
            <a:ext cx="7776569" cy="6794777"/>
          </a:xfrm>
          <a:prstGeom prst="rect">
            <a:avLst/>
          </a:prstGeom>
        </p:spPr>
      </p:pic>
      <p:sp>
        <p:nvSpPr>
          <p:cNvPr id="11" name="Rectangle 10"/>
          <p:cNvSpPr/>
          <p:nvPr/>
        </p:nvSpPr>
        <p:spPr>
          <a:xfrm>
            <a:off x="0" y="2857500"/>
            <a:ext cx="6765698" cy="830997"/>
          </a:xfrm>
          <a:prstGeom prst="rect">
            <a:avLst/>
          </a:prstGeom>
          <a:noFill/>
        </p:spPr>
        <p:txBody>
          <a:bodyPr wrap="none" lIns="91440" tIns="45720" rIns="91440" bIns="45720">
            <a:spAutoFit/>
          </a:bodyPr>
          <a:lstStyle/>
          <a:p>
            <a:pPr algn="ctr"/>
            <a:r>
              <a:rPr lang="en-US" sz="4800" b="1" cap="all" dirty="0" smtClean="0">
                <a:ln w="9000" cmpd="sng">
                  <a:solidFill>
                    <a:schemeClr val="accent6">
                      <a:lumMod val="75000"/>
                    </a:schemeClr>
                  </a:solidFill>
                  <a:prstDash val="solid"/>
                </a:ln>
                <a:solidFill>
                  <a:schemeClr val="bg1"/>
                </a:solidFill>
                <a:effectLst>
                  <a:reflection blurRad="12700" stA="28000" endPos="45000" dist="1000" dir="5400000" sy="-100000" algn="bl" rotWithShape="0"/>
                </a:effectLst>
                <a:latin typeface="Times New Roman" pitchFamily="18" charset="0"/>
                <a:ea typeface="Calibri" pitchFamily="34" charset="0"/>
                <a:cs typeface="Times New Roman" pitchFamily="18" charset="0"/>
              </a:rPr>
              <a:t>3. KECEPATAN SUDUT</a:t>
            </a:r>
            <a:endParaRPr lang="en-US" sz="4800" b="1" cap="all" dirty="0">
              <a:ln w="9000" cmpd="sng">
                <a:solidFill>
                  <a:schemeClr val="accent6">
                    <a:lumMod val="75000"/>
                  </a:schemeClr>
                </a:solidFill>
                <a:prstDash val="solid"/>
              </a:ln>
              <a:solidFill>
                <a:schemeClr val="bg1"/>
              </a:solidFill>
              <a:effectLst>
                <a:reflection blurRad="12700" stA="28000" endPos="45000" dist="1000" dir="5400000" sy="-100000" algn="bl" rotWithShape="0"/>
              </a:effectLst>
            </a:endParaRPr>
          </a:p>
        </p:txBody>
      </p:sp>
      <p:sp>
        <p:nvSpPr>
          <p:cNvPr id="12" name="Rectangle 1"/>
          <p:cNvSpPr>
            <a:spLocks noChangeArrowheads="1"/>
          </p:cNvSpPr>
          <p:nvPr/>
        </p:nvSpPr>
        <p:spPr bwMode="auto">
          <a:xfrm>
            <a:off x="-1752599" y="385108"/>
            <a:ext cx="18287999"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tabLst>
                <a:tab pos="0" algn="l"/>
              </a:tabLst>
            </a:pPr>
            <a:r>
              <a:rPr kumimoji="0" lang="id-ID" sz="6000" b="1" i="0" u="none" strike="noStrike" cap="none" normalizeH="0" baseline="0" dirty="0" smtClean="0">
                <a:ln>
                  <a:noFill/>
                </a:ln>
                <a:solidFill>
                  <a:schemeClr val="bg1"/>
                </a:solidFill>
                <a:effectLst>
                  <a:outerShdw blurRad="38100" dist="38100" dir="2700000" algn="tl">
                    <a:srgbClr val="000000">
                      <a:alpha val="43137"/>
                    </a:srgbClr>
                  </a:outerShdw>
                </a:effectLst>
                <a:latin typeface="Stencil Std" pitchFamily="50" charset="0"/>
                <a:ea typeface="Segoe UI Symbol" pitchFamily="34" charset="0"/>
                <a:cs typeface="Times New Roman" pitchFamily="18" charset="0"/>
              </a:rPr>
              <a:t>Besaran-Besaran dalam Gerak Melingkar Beraturan</a:t>
            </a:r>
            <a:endParaRPr kumimoji="0" lang="id-ID" sz="6000" b="0" i="0" u="none" strike="noStrike" cap="none" normalizeH="0" baseline="0" dirty="0" smtClean="0">
              <a:ln>
                <a:noFill/>
              </a:ln>
              <a:solidFill>
                <a:schemeClr val="bg1"/>
              </a:solidFill>
              <a:effectLst>
                <a:outerShdw blurRad="38100" dist="38100" dir="2700000" algn="tl">
                  <a:srgbClr val="000000">
                    <a:alpha val="43137"/>
                  </a:srgbClr>
                </a:outerShdw>
              </a:effectLst>
              <a:latin typeface="Stencil Std" pitchFamily="50" charset="0"/>
              <a:ea typeface="Segoe UI Symbol" pitchFamily="34" charset="0"/>
              <a:cs typeface="Arial" pitchFamily="34" charset="0"/>
            </a:endParaRPr>
          </a:p>
        </p:txBody>
      </p:sp>
      <p:sp>
        <p:nvSpPr>
          <p:cNvPr id="2049" name="Rectangle 1"/>
          <p:cNvSpPr>
            <a:spLocks noChangeArrowheads="1"/>
          </p:cNvSpPr>
          <p:nvPr/>
        </p:nvSpPr>
        <p:spPr bwMode="auto">
          <a:xfrm>
            <a:off x="838200" y="4018895"/>
            <a:ext cx="5638800"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tabLst>
                <a:tab pos="0" algn="l"/>
              </a:tabLst>
            </a:pPr>
            <a:r>
              <a:rPr lang="id-ID" sz="2800" dirty="0" smtClean="0">
                <a:solidFill>
                  <a:schemeClr val="bg1"/>
                </a:solidFill>
                <a:latin typeface="Segoe UI Symbol" pitchFamily="34" charset="0"/>
                <a:ea typeface="Segoe UI Symbol" pitchFamily="34" charset="0"/>
              </a:rPr>
              <a:t>Kecepatan sudut (kecepatan anguler) adalah besarnya sudut yang ditempuh tiap satuan waktu. Satuan kecepatan sudut adalah rad/s. Adapun satuan lain yang sering</a:t>
            </a:r>
            <a:r>
              <a:rPr lang="en-US" sz="2800" dirty="0" smtClean="0">
                <a:solidFill>
                  <a:schemeClr val="bg1"/>
                </a:solidFill>
                <a:latin typeface="Segoe UI Symbol" pitchFamily="34" charset="0"/>
                <a:ea typeface="Segoe UI Symbol" pitchFamily="34" charset="0"/>
              </a:rPr>
              <a:t> </a:t>
            </a:r>
            <a:r>
              <a:rPr lang="id-ID" sz="2800" dirty="0" smtClean="0">
                <a:solidFill>
                  <a:schemeClr val="bg1"/>
                </a:solidFill>
                <a:latin typeface="Segoe UI Symbol" pitchFamily="34" charset="0"/>
                <a:ea typeface="Segoe UI Symbol" pitchFamily="34" charset="0"/>
              </a:rPr>
              <a:t>digunakan untuk menentukan kecepatan sudut pada sebuah mesin adalah </a:t>
            </a:r>
            <a:r>
              <a:rPr lang="id-ID" sz="2800" i="1" dirty="0" smtClean="0">
                <a:solidFill>
                  <a:schemeClr val="bg1"/>
                </a:solidFill>
                <a:latin typeface="Segoe UI Symbol" pitchFamily="34" charset="0"/>
                <a:ea typeface="Segoe UI Symbol" pitchFamily="34" charset="0"/>
              </a:rPr>
              <a:t>rotation per minutes </a:t>
            </a:r>
            <a:r>
              <a:rPr lang="id-ID" sz="2800" dirty="0" smtClean="0">
                <a:solidFill>
                  <a:schemeClr val="bg1"/>
                </a:solidFill>
                <a:latin typeface="Segoe UI Symbol" pitchFamily="34" charset="0"/>
                <a:ea typeface="Segoe UI Symbol" pitchFamily="34" charset="0"/>
              </a:rPr>
              <a:t>(rpm).</a:t>
            </a:r>
            <a:endParaRPr lang="en-US" sz="2800" dirty="0" smtClean="0">
              <a:solidFill>
                <a:schemeClr val="bg1"/>
              </a:solidFill>
              <a:latin typeface="Segoe UI Symbol" pitchFamily="34" charset="0"/>
              <a:ea typeface="Segoe UI Symbol" pitchFamily="34" charset="0"/>
            </a:endParaRPr>
          </a:p>
        </p:txBody>
      </p:sp>
      <p:pic>
        <p:nvPicPr>
          <p:cNvPr id="2050" name="Picture 2"/>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0" y="914400"/>
            <a:ext cx="76200" cy="333375"/>
          </a:xfrm>
          <a:prstGeom prst="rect">
            <a:avLst/>
          </a:prstGeom>
          <a:noFill/>
        </p:spPr>
      </p:pic>
      <p:pic>
        <p:nvPicPr>
          <p:cNvPr id="13" name="Picture 12"/>
          <p:cNvPicPr/>
          <p:nvPr/>
        </p:nvPicPr>
        <p:blipFill>
          <a:blip r:embed="rId5"/>
          <a:srcRect l="42068" t="35196" r="42631" b="55726"/>
          <a:stretch>
            <a:fillRect/>
          </a:stretch>
        </p:blipFill>
        <p:spPr bwMode="auto">
          <a:xfrm>
            <a:off x="8001000" y="4686300"/>
            <a:ext cx="6093583" cy="2209023"/>
          </a:xfrm>
          <a:prstGeom prst="rect">
            <a:avLst/>
          </a:prstGeom>
          <a:noFill/>
          <a:ln w="9525">
            <a:noFill/>
            <a:miter lim="800000"/>
            <a:headEnd/>
            <a:tailEnd/>
          </a:ln>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49"/>
                                        </p:tgtEl>
                                        <p:attrNameLst>
                                          <p:attrName>style.visibility</p:attrName>
                                        </p:attrNameLst>
                                      </p:cBhvr>
                                      <p:to>
                                        <p:strVal val="visible"/>
                                      </p:to>
                                    </p:set>
                                    <p:anim calcmode="lin" valueType="num">
                                      <p:cBhvr additive="base">
                                        <p:cTn id="7" dur="500" fill="hold"/>
                                        <p:tgtEl>
                                          <p:spTgt spid="2049"/>
                                        </p:tgtEl>
                                        <p:attrNameLst>
                                          <p:attrName>ppt_x</p:attrName>
                                        </p:attrNameLst>
                                      </p:cBhvr>
                                      <p:tavLst>
                                        <p:tav tm="0">
                                          <p:val>
                                            <p:strVal val="#ppt_x"/>
                                          </p:val>
                                        </p:tav>
                                        <p:tav tm="100000">
                                          <p:val>
                                            <p:strVal val="#ppt_x"/>
                                          </p:val>
                                        </p:tav>
                                      </p:tavLst>
                                    </p:anim>
                                    <p:anim calcmode="lin" valueType="num">
                                      <p:cBhvr additive="base">
                                        <p:cTn id="8" dur="500" fill="hold"/>
                                        <p:tgtEl>
                                          <p:spTgt spid="204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slide(fromBottom)">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F2A37"/>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rot="-678827">
            <a:off x="14529683" y="-764408"/>
            <a:ext cx="5515885" cy="4957401"/>
          </a:xfrm>
          <a:prstGeom prst="rect">
            <a:avLst/>
          </a:prstGeom>
        </p:spPr>
      </p:pic>
      <p:pic>
        <p:nvPicPr>
          <p:cNvPr id="3" name="Picture 3"/>
          <p:cNvPicPr>
            <a:picLocks noChangeAspect="1"/>
          </p:cNvPicPr>
          <p:nvPr/>
        </p:nvPicPr>
        <p:blipFill>
          <a:blip r:embed="rId3"/>
          <a:srcRect/>
          <a:stretch>
            <a:fillRect/>
          </a:stretch>
        </p:blipFill>
        <p:spPr>
          <a:xfrm rot="5400000">
            <a:off x="12005904" y="4796196"/>
            <a:ext cx="7776569" cy="6794777"/>
          </a:xfrm>
          <a:prstGeom prst="rect">
            <a:avLst/>
          </a:prstGeom>
        </p:spPr>
      </p:pic>
      <p:sp>
        <p:nvSpPr>
          <p:cNvPr id="11" name="Rectangle 10"/>
          <p:cNvSpPr/>
          <p:nvPr/>
        </p:nvSpPr>
        <p:spPr>
          <a:xfrm>
            <a:off x="0" y="2857500"/>
            <a:ext cx="18287999" cy="830997"/>
          </a:xfrm>
          <a:prstGeom prst="rect">
            <a:avLst/>
          </a:prstGeom>
          <a:noFill/>
        </p:spPr>
        <p:txBody>
          <a:bodyPr wrap="square" lIns="91440" tIns="45720" rIns="91440" bIns="45720">
            <a:spAutoFit/>
          </a:bodyPr>
          <a:lstStyle/>
          <a:p>
            <a:r>
              <a:rPr lang="en-US" sz="4800" b="1" cap="all" dirty="0" smtClean="0">
                <a:ln w="9000" cmpd="sng">
                  <a:solidFill>
                    <a:schemeClr val="accent6">
                      <a:lumMod val="75000"/>
                    </a:schemeClr>
                  </a:solidFill>
                  <a:prstDash val="solid"/>
                </a:ln>
                <a:solidFill>
                  <a:schemeClr val="bg1"/>
                </a:solidFill>
                <a:effectLst>
                  <a:reflection blurRad="12700" stA="28000" endPos="45000" dist="1000" dir="5400000" sy="-100000" algn="bl" rotWithShape="0"/>
                </a:effectLst>
                <a:latin typeface="Times New Roman" pitchFamily="18" charset="0"/>
                <a:ea typeface="Calibri" pitchFamily="34" charset="0"/>
                <a:cs typeface="Times New Roman" pitchFamily="18" charset="0"/>
              </a:rPr>
              <a:t>5. GAYA SENTRIPETAL</a:t>
            </a:r>
            <a:endParaRPr lang="en-US" sz="4800" b="1" cap="all" dirty="0">
              <a:ln w="9000" cmpd="sng">
                <a:solidFill>
                  <a:schemeClr val="accent6">
                    <a:lumMod val="75000"/>
                  </a:schemeClr>
                </a:solidFill>
                <a:prstDash val="solid"/>
              </a:ln>
              <a:solidFill>
                <a:schemeClr val="bg1"/>
              </a:solidFill>
              <a:effectLst>
                <a:reflection blurRad="12700" stA="28000" endPos="45000" dist="1000" dir="5400000" sy="-100000" algn="bl" rotWithShape="0"/>
              </a:effectLst>
            </a:endParaRPr>
          </a:p>
        </p:txBody>
      </p:sp>
      <p:sp>
        <p:nvSpPr>
          <p:cNvPr id="12" name="Rectangle 1"/>
          <p:cNvSpPr>
            <a:spLocks noChangeArrowheads="1"/>
          </p:cNvSpPr>
          <p:nvPr/>
        </p:nvSpPr>
        <p:spPr bwMode="auto">
          <a:xfrm>
            <a:off x="0" y="385108"/>
            <a:ext cx="1470660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tabLst>
                <a:tab pos="0" algn="l"/>
              </a:tabLst>
            </a:pPr>
            <a:r>
              <a:rPr kumimoji="0" lang="id-ID" sz="6000" b="1" i="0" u="none" strike="noStrike" cap="none" normalizeH="0" baseline="0" dirty="0" smtClean="0">
                <a:ln>
                  <a:noFill/>
                </a:ln>
                <a:solidFill>
                  <a:schemeClr val="bg1"/>
                </a:solidFill>
                <a:effectLst>
                  <a:outerShdw blurRad="38100" dist="38100" dir="2700000" algn="tl">
                    <a:srgbClr val="000000">
                      <a:alpha val="43137"/>
                    </a:srgbClr>
                  </a:outerShdw>
                </a:effectLst>
                <a:latin typeface="Stencil Std" pitchFamily="50" charset="0"/>
                <a:ea typeface="Segoe UI Symbol" pitchFamily="34" charset="0"/>
                <a:cs typeface="Times New Roman" pitchFamily="18" charset="0"/>
              </a:rPr>
              <a:t>Besaran-Besaran dalam Gerak Melingkar Beraturan</a:t>
            </a:r>
            <a:endParaRPr kumimoji="0" lang="id-ID" sz="6000" b="0" i="0" u="none" strike="noStrike" cap="none" normalizeH="0" baseline="0" dirty="0" smtClean="0">
              <a:ln>
                <a:noFill/>
              </a:ln>
              <a:solidFill>
                <a:schemeClr val="bg1"/>
              </a:solidFill>
              <a:effectLst>
                <a:outerShdw blurRad="38100" dist="38100" dir="2700000" algn="tl">
                  <a:srgbClr val="000000">
                    <a:alpha val="43137"/>
                  </a:srgbClr>
                </a:outerShdw>
              </a:effectLst>
              <a:latin typeface="Stencil Std" pitchFamily="50" charset="0"/>
              <a:ea typeface="Segoe UI Symbol" pitchFamily="34" charset="0"/>
              <a:cs typeface="Arial" pitchFamily="34" charset="0"/>
            </a:endParaRPr>
          </a:p>
        </p:txBody>
      </p:sp>
      <p:pic>
        <p:nvPicPr>
          <p:cNvPr id="2050" name="Picture 2"/>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0" y="914400"/>
            <a:ext cx="76200" cy="333375"/>
          </a:xfrm>
          <a:prstGeom prst="rect">
            <a:avLst/>
          </a:prstGeom>
          <a:noFill/>
        </p:spPr>
      </p:pic>
      <p:sp>
        <p:nvSpPr>
          <p:cNvPr id="21505" name="Rectangle 1"/>
          <p:cNvSpPr>
            <a:spLocks noChangeArrowheads="1"/>
          </p:cNvSpPr>
          <p:nvPr/>
        </p:nvSpPr>
        <p:spPr bwMode="auto">
          <a:xfrm>
            <a:off x="685800" y="3924300"/>
            <a:ext cx="5410200"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tabLst>
                <a:tab pos="0" algn="l"/>
              </a:tabLst>
            </a:pPr>
            <a:r>
              <a:rPr lang="id-ID" sz="2800" dirty="0" smtClean="0">
                <a:solidFill>
                  <a:schemeClr val="bg1"/>
                </a:solidFill>
                <a:latin typeface="Segoe UI Symbol" pitchFamily="34" charset="0"/>
                <a:ea typeface="Segoe UI Symbol" pitchFamily="34" charset="0"/>
              </a:rPr>
              <a:t>Gaya sentripetal merupakan gaya yang ditimbulkan akibat percepatan sentripetal. Sama halnya dengan percepatan sentripetal, gaya sentripetal juga mengarah ke pusat lingkaran. Gaya sentripetal harus selalu ada agar objek tetap bergerak dalam lintasannya. </a:t>
            </a:r>
            <a:endParaRPr kumimoji="0" lang="id-ID" sz="2800" b="0" i="0" u="none" strike="noStrike" cap="none" normalizeH="0" baseline="0" dirty="0" smtClean="0">
              <a:ln>
                <a:noFill/>
              </a:ln>
              <a:solidFill>
                <a:schemeClr val="bg1"/>
              </a:solidFill>
              <a:effectLst/>
              <a:latin typeface="Segoe UI Symbol" pitchFamily="34" charset="0"/>
              <a:ea typeface="Segoe UI Symbol" pitchFamily="34" charset="0"/>
              <a:cs typeface="Arial" pitchFamily="34" charset="0"/>
            </a:endParaRPr>
          </a:p>
        </p:txBody>
      </p:sp>
      <p:sp>
        <p:nvSpPr>
          <p:cNvPr id="23553" name="Rectangle 1"/>
          <p:cNvSpPr>
            <a:spLocks noChangeArrowheads="1"/>
          </p:cNvSpPr>
          <p:nvPr/>
        </p:nvSpPr>
        <p:spPr bwMode="auto">
          <a:xfrm>
            <a:off x="7772400" y="6591300"/>
            <a:ext cx="6781800"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0" algn="l"/>
              </a:tabLst>
            </a:pPr>
            <a:r>
              <a:rPr kumimoji="0" lang="id-ID" sz="2800" b="0" i="0" u="none" strike="noStrike" cap="none" normalizeH="0" baseline="0" dirty="0" smtClean="0">
                <a:ln>
                  <a:noFill/>
                </a:ln>
                <a:solidFill>
                  <a:schemeClr val="bg1"/>
                </a:solidFill>
                <a:effectLst/>
                <a:latin typeface="Segoe UI Symbol" pitchFamily="34" charset="0"/>
                <a:ea typeface="Segoe UI Symbol" pitchFamily="34" charset="0"/>
                <a:cs typeface="Times New Roman" pitchFamily="18" charset="0"/>
              </a:rPr>
              <a:t>Keterangan:</a:t>
            </a:r>
            <a:endParaRPr kumimoji="0" lang="en-US" sz="2800" b="0" i="0" u="none" strike="noStrike" cap="none" normalizeH="0" baseline="0" dirty="0" smtClean="0">
              <a:ln>
                <a:noFill/>
              </a:ln>
              <a:solidFill>
                <a:schemeClr val="bg1"/>
              </a:solidFill>
              <a:effectLst/>
              <a:latin typeface="Segoe UI Symbol" pitchFamily="34" charset="0"/>
              <a:ea typeface="Segoe UI Symbo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0" algn="l"/>
              </a:tabLst>
            </a:pPr>
            <a:r>
              <a:rPr kumimoji="0" lang="id-ID" sz="2800" b="0" i="0" u="none" strike="noStrike" cap="none" normalizeH="0" baseline="0" dirty="0" smtClean="0">
                <a:ln>
                  <a:noFill/>
                </a:ln>
                <a:solidFill>
                  <a:schemeClr val="bg1"/>
                </a:solidFill>
                <a:effectLst/>
                <a:latin typeface="Segoe UI Symbol" pitchFamily="34" charset="0"/>
                <a:ea typeface="Segoe UI Symbol" pitchFamily="34" charset="0"/>
                <a:cs typeface="Times New Roman" pitchFamily="18" charset="0"/>
              </a:rPr>
              <a:t>F</a:t>
            </a:r>
            <a:r>
              <a:rPr kumimoji="0" lang="id-ID" sz="2800" b="0" i="0" u="none" strike="noStrike" cap="none" normalizeH="0" baseline="-30000" dirty="0" smtClean="0">
                <a:ln>
                  <a:noFill/>
                </a:ln>
                <a:solidFill>
                  <a:schemeClr val="bg1"/>
                </a:solidFill>
                <a:effectLst/>
                <a:latin typeface="Segoe UI Symbol" pitchFamily="34" charset="0"/>
                <a:ea typeface="Segoe UI Symbol" pitchFamily="34" charset="0"/>
                <a:cs typeface="Times New Roman" pitchFamily="18" charset="0"/>
              </a:rPr>
              <a:t>s	</a:t>
            </a:r>
            <a:r>
              <a:rPr kumimoji="0" lang="id-ID" sz="2800" b="0" i="0" u="none" strike="noStrike" cap="none" normalizeH="0" baseline="0" dirty="0" smtClean="0">
                <a:ln>
                  <a:noFill/>
                </a:ln>
                <a:solidFill>
                  <a:schemeClr val="bg1"/>
                </a:solidFill>
                <a:effectLst/>
                <a:latin typeface="Segoe UI Symbol" pitchFamily="34" charset="0"/>
                <a:ea typeface="Segoe UI Symbol" pitchFamily="34" charset="0"/>
                <a:cs typeface="Times New Roman" pitchFamily="18" charset="0"/>
              </a:rPr>
              <a:t>= gaya sentripetal (N)</a:t>
            </a:r>
            <a:endParaRPr kumimoji="0" lang="en-US" sz="2800" b="0" i="0" u="none" strike="noStrike" cap="none" normalizeH="0" baseline="0" dirty="0" smtClean="0">
              <a:ln>
                <a:noFill/>
              </a:ln>
              <a:solidFill>
                <a:schemeClr val="bg1"/>
              </a:solidFill>
              <a:effectLst/>
              <a:latin typeface="Segoe UI Symbol" pitchFamily="34" charset="0"/>
              <a:ea typeface="Segoe UI Symbo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0" algn="l"/>
              </a:tabLst>
            </a:pPr>
            <a:r>
              <a:rPr kumimoji="0" lang="id-ID" sz="2800" b="0" i="0" u="none" strike="noStrike" cap="none" normalizeH="0" baseline="0" dirty="0" smtClean="0">
                <a:ln>
                  <a:noFill/>
                </a:ln>
                <a:solidFill>
                  <a:schemeClr val="bg1"/>
                </a:solidFill>
                <a:effectLst/>
                <a:latin typeface="Segoe UI Symbol" pitchFamily="34" charset="0"/>
                <a:ea typeface="Segoe UI Symbol" pitchFamily="34" charset="0"/>
                <a:cs typeface="Times New Roman" pitchFamily="18" charset="0"/>
              </a:rPr>
              <a:t>a</a:t>
            </a:r>
            <a:r>
              <a:rPr kumimoji="0" lang="id-ID" sz="2800" b="0" i="0" u="none" strike="noStrike" cap="none" normalizeH="0" baseline="-30000" dirty="0" smtClean="0">
                <a:ln>
                  <a:noFill/>
                </a:ln>
                <a:solidFill>
                  <a:schemeClr val="bg1"/>
                </a:solidFill>
                <a:effectLst/>
                <a:latin typeface="Segoe UI Symbol" pitchFamily="34" charset="0"/>
                <a:ea typeface="Segoe UI Symbol" pitchFamily="34" charset="0"/>
                <a:cs typeface="Times New Roman" pitchFamily="18" charset="0"/>
              </a:rPr>
              <a:t>s	</a:t>
            </a:r>
            <a:r>
              <a:rPr kumimoji="0" lang="id-ID" sz="2800" b="0" i="0" u="none" strike="noStrike" cap="none" normalizeH="0" baseline="0" dirty="0" smtClean="0">
                <a:ln>
                  <a:noFill/>
                </a:ln>
                <a:solidFill>
                  <a:schemeClr val="bg1"/>
                </a:solidFill>
                <a:effectLst/>
                <a:latin typeface="Segoe UI Symbol" pitchFamily="34" charset="0"/>
                <a:ea typeface="Segoe UI Symbol" pitchFamily="34" charset="0"/>
                <a:cs typeface="Times New Roman" pitchFamily="18" charset="0"/>
              </a:rPr>
              <a:t>= percepatan sentripetal (m/s²)</a:t>
            </a:r>
            <a:endParaRPr kumimoji="0" lang="en-US" sz="2800" b="0" i="0" u="none" strike="noStrike" cap="none" normalizeH="0" baseline="0" dirty="0" smtClean="0">
              <a:ln>
                <a:noFill/>
              </a:ln>
              <a:solidFill>
                <a:schemeClr val="bg1"/>
              </a:solidFill>
              <a:effectLst/>
              <a:latin typeface="Segoe UI Symbol" pitchFamily="34" charset="0"/>
              <a:ea typeface="Segoe UI Symbo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0" algn="l"/>
              </a:tabLst>
            </a:pPr>
            <a:r>
              <a:rPr kumimoji="0" lang="id-ID" sz="2800" b="0" i="0" u="none" strike="noStrike" cap="none" normalizeH="0" baseline="0" dirty="0" smtClean="0">
                <a:ln>
                  <a:noFill/>
                </a:ln>
                <a:solidFill>
                  <a:schemeClr val="bg1"/>
                </a:solidFill>
                <a:effectLst/>
                <a:latin typeface="Segoe UI Symbol" pitchFamily="34" charset="0"/>
                <a:ea typeface="Segoe UI Symbol" pitchFamily="34" charset="0"/>
                <a:cs typeface="Times New Roman" pitchFamily="18" charset="0"/>
              </a:rPr>
              <a:t>v	= kecepatan linear (m/s)</a:t>
            </a:r>
            <a:endParaRPr kumimoji="0" lang="en-US" sz="2800" b="0" i="0" u="none" strike="noStrike" cap="none" normalizeH="0" baseline="0" dirty="0" smtClean="0">
              <a:ln>
                <a:noFill/>
              </a:ln>
              <a:solidFill>
                <a:schemeClr val="bg1"/>
              </a:solidFill>
              <a:effectLst/>
              <a:latin typeface="Segoe UI Symbol" pitchFamily="34" charset="0"/>
              <a:ea typeface="Segoe UI Symbo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0" algn="l"/>
              </a:tabLst>
            </a:pPr>
            <a:r>
              <a:rPr kumimoji="0" lang="id-ID" sz="2800" b="0" i="0" u="none" strike="noStrike" cap="none" normalizeH="0" baseline="0" dirty="0" smtClean="0">
                <a:ln>
                  <a:noFill/>
                </a:ln>
                <a:solidFill>
                  <a:schemeClr val="bg1"/>
                </a:solidFill>
                <a:effectLst/>
                <a:latin typeface="Segoe UI Symbol" pitchFamily="34" charset="0"/>
                <a:ea typeface="Segoe UI Symbol" pitchFamily="34" charset="0"/>
                <a:cs typeface="Times New Roman" pitchFamily="18" charset="0"/>
              </a:rPr>
              <a:t>R	= jari-jari lintasan melingkar (m)</a:t>
            </a:r>
            <a:endParaRPr kumimoji="0" lang="en-US" sz="2800" b="0" i="0" u="none" strike="noStrike" cap="none" normalizeH="0" baseline="0" dirty="0" smtClean="0">
              <a:ln>
                <a:noFill/>
              </a:ln>
              <a:solidFill>
                <a:schemeClr val="bg1"/>
              </a:solidFill>
              <a:effectLst/>
              <a:latin typeface="Segoe UI Symbol" pitchFamily="34" charset="0"/>
              <a:ea typeface="Segoe UI Symbo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0" algn="l"/>
              </a:tabLst>
            </a:pPr>
            <a:r>
              <a:rPr kumimoji="0" lang="id-ID" sz="2800" b="0" i="0" u="none" strike="noStrike" cap="none" normalizeH="0" baseline="0" dirty="0" smtClean="0">
                <a:ln>
                  <a:noFill/>
                </a:ln>
                <a:solidFill>
                  <a:schemeClr val="bg1"/>
                </a:solidFill>
                <a:effectLst/>
                <a:latin typeface="Segoe UI Symbol" pitchFamily="34" charset="0"/>
                <a:ea typeface="Segoe UI Symbol" pitchFamily="34" charset="0"/>
                <a:cs typeface="Times New Roman" pitchFamily="18" charset="0"/>
              </a:rPr>
              <a:t>ω	= kecepatan sudut (rad/s)</a:t>
            </a:r>
            <a:endParaRPr kumimoji="0" lang="id-ID" sz="2800" b="0" i="0" u="none" strike="noStrike" cap="none" normalizeH="0" baseline="0" dirty="0" smtClean="0">
              <a:ln>
                <a:noFill/>
              </a:ln>
              <a:solidFill>
                <a:schemeClr val="bg1"/>
              </a:solidFill>
              <a:effectLst/>
              <a:latin typeface="Segoe UI Symbol" pitchFamily="34" charset="0"/>
              <a:ea typeface="Segoe UI Symbol" pitchFamily="34" charset="0"/>
              <a:cs typeface="Arial" pitchFamily="34" charset="0"/>
            </a:endParaRPr>
          </a:p>
        </p:txBody>
      </p:sp>
      <p:pic>
        <p:nvPicPr>
          <p:cNvPr id="13" name="Picture 12"/>
          <p:cNvPicPr/>
          <p:nvPr/>
        </p:nvPicPr>
        <p:blipFill>
          <a:blip r:embed="rId5"/>
          <a:srcRect l="37673" t="40642" r="38939" b="49135"/>
          <a:stretch>
            <a:fillRect/>
          </a:stretch>
        </p:blipFill>
        <p:spPr bwMode="auto">
          <a:xfrm>
            <a:off x="7696200" y="4210763"/>
            <a:ext cx="6866819" cy="1999537"/>
          </a:xfrm>
          <a:prstGeom prst="rect">
            <a:avLst/>
          </a:prstGeom>
          <a:noFill/>
          <a:ln w="9525">
            <a:noFill/>
            <a:miter lim="800000"/>
            <a:headEnd/>
            <a:tailEnd/>
          </a:ln>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505"/>
                                        </p:tgtEl>
                                        <p:attrNameLst>
                                          <p:attrName>style.visibility</p:attrName>
                                        </p:attrNameLst>
                                      </p:cBhvr>
                                      <p:to>
                                        <p:strVal val="visible"/>
                                      </p:to>
                                    </p:set>
                                    <p:anim calcmode="lin" valueType="num">
                                      <p:cBhvr additive="base">
                                        <p:cTn id="7" dur="500" fill="hold"/>
                                        <p:tgtEl>
                                          <p:spTgt spid="21505"/>
                                        </p:tgtEl>
                                        <p:attrNameLst>
                                          <p:attrName>ppt_x</p:attrName>
                                        </p:attrNameLst>
                                      </p:cBhvr>
                                      <p:tavLst>
                                        <p:tav tm="0">
                                          <p:val>
                                            <p:strVal val="#ppt_x"/>
                                          </p:val>
                                        </p:tav>
                                        <p:tav tm="100000">
                                          <p:val>
                                            <p:strVal val="#ppt_x"/>
                                          </p:val>
                                        </p:tav>
                                      </p:tavLst>
                                    </p:anim>
                                    <p:anim calcmode="lin" valueType="num">
                                      <p:cBhvr additive="base">
                                        <p:cTn id="8" dur="500" fill="hold"/>
                                        <p:tgtEl>
                                          <p:spTgt spid="2150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ox(in)">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23553"/>
                                        </p:tgtEl>
                                        <p:attrNameLst>
                                          <p:attrName>style.visibility</p:attrName>
                                        </p:attrNameLst>
                                      </p:cBhvr>
                                      <p:to>
                                        <p:strVal val="visible"/>
                                      </p:to>
                                    </p:set>
                                    <p:animEffect transition="in" filter="box(in)">
                                      <p:cBhvr>
                                        <p:cTn id="18" dur="500"/>
                                        <p:tgtEl>
                                          <p:spTgt spid="235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5" grpId="0"/>
      <p:bldP spid="2355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TotalTime>
  <Words>501</Words>
  <Application>Microsoft Office PowerPoint</Application>
  <PresentationFormat>Custom</PresentationFormat>
  <Paragraphs>66</Paragraphs>
  <Slides>13</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13</vt:i4>
      </vt:variant>
    </vt:vector>
  </HeadingPairs>
  <TitlesOfParts>
    <vt:vector size="26" baseType="lpstr">
      <vt:lpstr>Arial</vt:lpstr>
      <vt:lpstr>Adobe Garamond Pro Bold</vt:lpstr>
      <vt:lpstr>맑은 고딕</vt:lpstr>
      <vt:lpstr>Algerian</vt:lpstr>
      <vt:lpstr>Rockwell Extra Bold</vt:lpstr>
      <vt:lpstr>Raleway</vt:lpstr>
      <vt:lpstr>Stencil Std</vt:lpstr>
      <vt:lpstr>Calibri</vt:lpstr>
      <vt:lpstr>Times New Roman</vt:lpstr>
      <vt:lpstr>Segoe UI Symbol</vt:lpstr>
      <vt:lpstr>Stencil</vt:lpstr>
      <vt:lpstr>Engravers MT</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MEKANIKA</dc:title>
  <cp:lastModifiedBy>USER</cp:lastModifiedBy>
  <cp:revision>13</cp:revision>
  <dcterms:created xsi:type="dcterms:W3CDTF">2006-08-16T00:00:00Z</dcterms:created>
  <dcterms:modified xsi:type="dcterms:W3CDTF">2021-12-25T05:01:26Z</dcterms:modified>
  <dc:identifier>DAEzDKLp1kQ</dc:identifier>
</cp:coreProperties>
</file>