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9" r:id="rId3"/>
    <p:sldId id="260" r:id="rId4"/>
    <p:sldId id="261" r:id="rId5"/>
    <p:sldId id="262" r:id="rId6"/>
    <p:sldId id="263" r:id="rId7"/>
    <p:sldId id="264" r:id="rId8"/>
    <p:sldId id="265" r:id="rId9"/>
    <p:sldId id="266"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61B96D-8C9C-4F05-9081-766D768B12C1}"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4B6853BB-901E-4870-8122-AE97DB2A21E6}">
      <dgm:prSet phldrT="[Text]"/>
      <dgm:spPr>
        <a:solidFill>
          <a:srgbClr val="C00000"/>
        </a:solidFill>
      </dgm:spPr>
      <dgm:t>
        <a:bodyPr/>
        <a:lstStyle/>
        <a:p>
          <a:r>
            <a:rPr lang="id-ID" noProof="1" smtClean="0"/>
            <a:t>Energi Kinetik</a:t>
          </a:r>
          <a:endParaRPr lang="id-ID" noProof="1"/>
        </a:p>
      </dgm:t>
    </dgm:pt>
    <dgm:pt modelId="{EF3EA1D8-AA82-4A44-A283-B51C9A1A6695}" type="parTrans" cxnId="{E66231C4-4342-49D7-9A1E-82FB0562F9E3}">
      <dgm:prSet/>
      <dgm:spPr/>
      <dgm:t>
        <a:bodyPr/>
        <a:lstStyle/>
        <a:p>
          <a:endParaRPr lang="en-US"/>
        </a:p>
      </dgm:t>
    </dgm:pt>
    <dgm:pt modelId="{ACFEE97C-C836-4B67-9A98-7E047267A276}" type="sibTrans" cxnId="{E66231C4-4342-49D7-9A1E-82FB0562F9E3}">
      <dgm:prSet/>
      <dgm:spPr/>
      <dgm:t>
        <a:bodyPr/>
        <a:lstStyle/>
        <a:p>
          <a:endParaRPr lang="en-US"/>
        </a:p>
      </dgm:t>
    </dgm:pt>
    <dgm:pt modelId="{E7EEE23D-5273-4C8B-9920-4BFD7FB68CE8}">
      <dgm:prSet phldrT="[Text]">
        <dgm:style>
          <a:lnRef idx="2">
            <a:schemeClr val="accent1">
              <a:shade val="50000"/>
            </a:schemeClr>
          </a:lnRef>
          <a:fillRef idx="1">
            <a:schemeClr val="accent1"/>
          </a:fillRef>
          <a:effectRef idx="0">
            <a:schemeClr val="accent1"/>
          </a:effectRef>
          <a:fontRef idx="minor">
            <a:schemeClr val="lt1"/>
          </a:fontRef>
        </dgm:style>
      </dgm:prSet>
      <dgm:spPr>
        <a:solidFill>
          <a:srgbClr val="FFC000"/>
        </a:solidFill>
      </dgm:spPr>
      <dgm:t>
        <a:bodyPr/>
        <a:lstStyle/>
        <a:p>
          <a:r>
            <a:rPr lang="id-ID" noProof="1" smtClean="0"/>
            <a:t>Energi Potensial</a:t>
          </a:r>
          <a:endParaRPr lang="id-ID" noProof="1"/>
        </a:p>
      </dgm:t>
    </dgm:pt>
    <dgm:pt modelId="{AB44DFC8-7892-4DCE-B273-62243C87D63A}" type="parTrans" cxnId="{A2F83B2D-4047-4A37-8563-02D41B9E6959}">
      <dgm:prSet/>
      <dgm:spPr/>
      <dgm:t>
        <a:bodyPr/>
        <a:lstStyle/>
        <a:p>
          <a:endParaRPr lang="en-US"/>
        </a:p>
      </dgm:t>
    </dgm:pt>
    <dgm:pt modelId="{941D5707-5010-4022-8373-DFE0EA33AA13}" type="sibTrans" cxnId="{A2F83B2D-4047-4A37-8563-02D41B9E6959}">
      <dgm:prSet/>
      <dgm:spPr/>
      <dgm:t>
        <a:bodyPr/>
        <a:lstStyle/>
        <a:p>
          <a:endParaRPr lang="en-US"/>
        </a:p>
      </dgm:t>
    </dgm:pt>
    <dgm:pt modelId="{F3C56C73-1D84-44D5-BB3E-8C7B618A5C9F}">
      <dgm:prSet phldrT="[Text]"/>
      <dgm:spPr>
        <a:solidFill>
          <a:srgbClr val="002060"/>
        </a:solidFill>
      </dgm:spPr>
      <dgm:t>
        <a:bodyPr/>
        <a:lstStyle/>
        <a:p>
          <a:r>
            <a:rPr lang="id-ID" noProof="1" smtClean="0"/>
            <a:t>Energi</a:t>
          </a:r>
          <a:endParaRPr lang="id-ID" noProof="1"/>
        </a:p>
      </dgm:t>
    </dgm:pt>
    <dgm:pt modelId="{4C48FB86-0E87-4690-BCED-9E71216DD0B0}" type="sibTrans" cxnId="{30CC79CF-767E-4BF4-B3F3-9F3568B275C0}">
      <dgm:prSet/>
      <dgm:spPr/>
      <dgm:t>
        <a:bodyPr/>
        <a:lstStyle/>
        <a:p>
          <a:endParaRPr lang="en-US"/>
        </a:p>
      </dgm:t>
    </dgm:pt>
    <dgm:pt modelId="{B1D7F50A-7B88-4C48-9A0A-7451B0CDE9C3}" type="parTrans" cxnId="{30CC79CF-767E-4BF4-B3F3-9F3568B275C0}">
      <dgm:prSet/>
      <dgm:spPr/>
      <dgm:t>
        <a:bodyPr/>
        <a:lstStyle/>
        <a:p>
          <a:endParaRPr lang="en-US"/>
        </a:p>
      </dgm:t>
    </dgm:pt>
    <dgm:pt modelId="{4AA3716F-CE94-4401-BE2A-8AE4AEABDB05}" type="pres">
      <dgm:prSet presAssocID="{0161B96D-8C9C-4F05-9081-766D768B12C1}" presName="cycle" presStyleCnt="0">
        <dgm:presLayoutVars>
          <dgm:chMax val="1"/>
          <dgm:dir/>
          <dgm:animLvl val="ctr"/>
          <dgm:resizeHandles val="exact"/>
        </dgm:presLayoutVars>
      </dgm:prSet>
      <dgm:spPr/>
      <dgm:t>
        <a:bodyPr/>
        <a:lstStyle/>
        <a:p>
          <a:endParaRPr lang="en-US"/>
        </a:p>
      </dgm:t>
    </dgm:pt>
    <dgm:pt modelId="{2AA790EF-2249-4A49-B4D6-5026216299AE}" type="pres">
      <dgm:prSet presAssocID="{F3C56C73-1D84-44D5-BB3E-8C7B618A5C9F}" presName="centerShape" presStyleLbl="node0" presStyleIdx="0" presStyleCnt="1"/>
      <dgm:spPr/>
      <dgm:t>
        <a:bodyPr/>
        <a:lstStyle/>
        <a:p>
          <a:endParaRPr lang="en-US"/>
        </a:p>
      </dgm:t>
    </dgm:pt>
    <dgm:pt modelId="{DA940F13-979D-4BA0-A277-F90CEE63D066}" type="pres">
      <dgm:prSet presAssocID="{EF3EA1D8-AA82-4A44-A283-B51C9A1A6695}" presName="parTrans" presStyleLbl="bgSibTrans2D1" presStyleIdx="0" presStyleCnt="2"/>
      <dgm:spPr/>
      <dgm:t>
        <a:bodyPr/>
        <a:lstStyle/>
        <a:p>
          <a:endParaRPr lang="en-US"/>
        </a:p>
      </dgm:t>
    </dgm:pt>
    <dgm:pt modelId="{00D3FE58-65FA-4365-B83B-900E9778D9BF}" type="pres">
      <dgm:prSet presAssocID="{4B6853BB-901E-4870-8122-AE97DB2A21E6}" presName="node" presStyleLbl="node1" presStyleIdx="0" presStyleCnt="2">
        <dgm:presLayoutVars>
          <dgm:bulletEnabled val="1"/>
        </dgm:presLayoutVars>
      </dgm:prSet>
      <dgm:spPr/>
      <dgm:t>
        <a:bodyPr/>
        <a:lstStyle/>
        <a:p>
          <a:endParaRPr lang="en-US"/>
        </a:p>
      </dgm:t>
    </dgm:pt>
    <dgm:pt modelId="{867728D7-249D-4B80-8DD4-7C8EDB354D05}" type="pres">
      <dgm:prSet presAssocID="{AB44DFC8-7892-4DCE-B273-62243C87D63A}" presName="parTrans" presStyleLbl="bgSibTrans2D1" presStyleIdx="1" presStyleCnt="2"/>
      <dgm:spPr/>
      <dgm:t>
        <a:bodyPr/>
        <a:lstStyle/>
        <a:p>
          <a:endParaRPr lang="en-US"/>
        </a:p>
      </dgm:t>
    </dgm:pt>
    <dgm:pt modelId="{F4700B78-B41F-431A-9DC1-A6C1BC06CE35}" type="pres">
      <dgm:prSet presAssocID="{E7EEE23D-5273-4C8B-9920-4BFD7FB68CE8}" presName="node" presStyleLbl="node1" presStyleIdx="1" presStyleCnt="2">
        <dgm:presLayoutVars>
          <dgm:bulletEnabled val="1"/>
        </dgm:presLayoutVars>
      </dgm:prSet>
      <dgm:spPr/>
      <dgm:t>
        <a:bodyPr/>
        <a:lstStyle/>
        <a:p>
          <a:endParaRPr lang="en-US"/>
        </a:p>
      </dgm:t>
    </dgm:pt>
  </dgm:ptLst>
  <dgm:cxnLst>
    <dgm:cxn modelId="{6E8036B8-69B0-433B-A88D-B9A28CDE8566}" type="presOf" srcId="{AB44DFC8-7892-4DCE-B273-62243C87D63A}" destId="{867728D7-249D-4B80-8DD4-7C8EDB354D05}" srcOrd="0" destOrd="0" presId="urn:microsoft.com/office/officeart/2005/8/layout/radial4"/>
    <dgm:cxn modelId="{30CC79CF-767E-4BF4-B3F3-9F3568B275C0}" srcId="{0161B96D-8C9C-4F05-9081-766D768B12C1}" destId="{F3C56C73-1D84-44D5-BB3E-8C7B618A5C9F}" srcOrd="0" destOrd="0" parTransId="{B1D7F50A-7B88-4C48-9A0A-7451B0CDE9C3}" sibTransId="{4C48FB86-0E87-4690-BCED-9E71216DD0B0}"/>
    <dgm:cxn modelId="{790E1E56-579D-48B5-B21E-88156D1C6D84}" type="presOf" srcId="{EF3EA1D8-AA82-4A44-A283-B51C9A1A6695}" destId="{DA940F13-979D-4BA0-A277-F90CEE63D066}" srcOrd="0" destOrd="0" presId="urn:microsoft.com/office/officeart/2005/8/layout/radial4"/>
    <dgm:cxn modelId="{E66231C4-4342-49D7-9A1E-82FB0562F9E3}" srcId="{F3C56C73-1D84-44D5-BB3E-8C7B618A5C9F}" destId="{4B6853BB-901E-4870-8122-AE97DB2A21E6}" srcOrd="0" destOrd="0" parTransId="{EF3EA1D8-AA82-4A44-A283-B51C9A1A6695}" sibTransId="{ACFEE97C-C836-4B67-9A98-7E047267A276}"/>
    <dgm:cxn modelId="{23B45128-B115-4E94-BB32-C75A773D5C64}" type="presOf" srcId="{E7EEE23D-5273-4C8B-9920-4BFD7FB68CE8}" destId="{F4700B78-B41F-431A-9DC1-A6C1BC06CE35}" srcOrd="0" destOrd="0" presId="urn:microsoft.com/office/officeart/2005/8/layout/radial4"/>
    <dgm:cxn modelId="{2DD299B3-762C-4A21-8C9F-671F38BCF6F0}" type="presOf" srcId="{4B6853BB-901E-4870-8122-AE97DB2A21E6}" destId="{00D3FE58-65FA-4365-B83B-900E9778D9BF}" srcOrd="0" destOrd="0" presId="urn:microsoft.com/office/officeart/2005/8/layout/radial4"/>
    <dgm:cxn modelId="{A2F83B2D-4047-4A37-8563-02D41B9E6959}" srcId="{F3C56C73-1D84-44D5-BB3E-8C7B618A5C9F}" destId="{E7EEE23D-5273-4C8B-9920-4BFD7FB68CE8}" srcOrd="1" destOrd="0" parTransId="{AB44DFC8-7892-4DCE-B273-62243C87D63A}" sibTransId="{941D5707-5010-4022-8373-DFE0EA33AA13}"/>
    <dgm:cxn modelId="{12940E9B-97AC-4BB4-A6B6-86A1D6F18621}" type="presOf" srcId="{F3C56C73-1D84-44D5-BB3E-8C7B618A5C9F}" destId="{2AA790EF-2249-4A49-B4D6-5026216299AE}" srcOrd="0" destOrd="0" presId="urn:microsoft.com/office/officeart/2005/8/layout/radial4"/>
    <dgm:cxn modelId="{45138310-11F5-44B6-BF89-584681F71C0B}" type="presOf" srcId="{0161B96D-8C9C-4F05-9081-766D768B12C1}" destId="{4AA3716F-CE94-4401-BE2A-8AE4AEABDB05}" srcOrd="0" destOrd="0" presId="urn:microsoft.com/office/officeart/2005/8/layout/radial4"/>
    <dgm:cxn modelId="{25F32223-5346-4F11-A292-0BB4D96B65EC}" type="presParOf" srcId="{4AA3716F-CE94-4401-BE2A-8AE4AEABDB05}" destId="{2AA790EF-2249-4A49-B4D6-5026216299AE}" srcOrd="0" destOrd="0" presId="urn:microsoft.com/office/officeart/2005/8/layout/radial4"/>
    <dgm:cxn modelId="{6257B247-AE67-42AC-8E5F-0ABCC783E42A}" type="presParOf" srcId="{4AA3716F-CE94-4401-BE2A-8AE4AEABDB05}" destId="{DA940F13-979D-4BA0-A277-F90CEE63D066}" srcOrd="1" destOrd="0" presId="urn:microsoft.com/office/officeart/2005/8/layout/radial4"/>
    <dgm:cxn modelId="{28C806C1-2762-4636-B206-52DC8A77FCD1}" type="presParOf" srcId="{4AA3716F-CE94-4401-BE2A-8AE4AEABDB05}" destId="{00D3FE58-65FA-4365-B83B-900E9778D9BF}" srcOrd="2" destOrd="0" presId="urn:microsoft.com/office/officeart/2005/8/layout/radial4"/>
    <dgm:cxn modelId="{887CAB18-650C-4D72-9993-94EDB1180F10}" type="presParOf" srcId="{4AA3716F-CE94-4401-BE2A-8AE4AEABDB05}" destId="{867728D7-249D-4B80-8DD4-7C8EDB354D05}" srcOrd="3" destOrd="0" presId="urn:microsoft.com/office/officeart/2005/8/layout/radial4"/>
    <dgm:cxn modelId="{2C87CCE8-73DB-4BA5-B673-7FC22CDBEAA6}" type="presParOf" srcId="{4AA3716F-CE94-4401-BE2A-8AE4AEABDB05}" destId="{F4700B78-B41F-431A-9DC1-A6C1BC06CE35}" srcOrd="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790EF-2249-4A49-B4D6-5026216299AE}">
      <dsp:nvSpPr>
        <dsp:cNvPr id="0" name=""/>
        <dsp:cNvSpPr/>
      </dsp:nvSpPr>
      <dsp:spPr>
        <a:xfrm>
          <a:off x="1404493" y="1807546"/>
          <a:ext cx="1295468" cy="1295468"/>
        </a:xfrm>
        <a:prstGeom prst="ellipse">
          <a:avLst/>
        </a:prstGeom>
        <a:solidFill>
          <a:srgbClr val="00206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id-ID" sz="2700" kern="1200" noProof="1" smtClean="0"/>
            <a:t>Energi</a:t>
          </a:r>
          <a:endParaRPr lang="id-ID" sz="2700" kern="1200" noProof="1"/>
        </a:p>
      </dsp:txBody>
      <dsp:txXfrm>
        <a:off x="1594210" y="1997263"/>
        <a:ext cx="916034" cy="916034"/>
      </dsp:txXfrm>
    </dsp:sp>
    <dsp:sp modelId="{DA940F13-979D-4BA0-A277-F90CEE63D066}">
      <dsp:nvSpPr>
        <dsp:cNvPr id="0" name=""/>
        <dsp:cNvSpPr/>
      </dsp:nvSpPr>
      <dsp:spPr>
        <a:xfrm rot="12900000">
          <a:off x="527268" y="1566566"/>
          <a:ext cx="1038772" cy="36920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0D3FE58-65FA-4365-B83B-900E9778D9BF}">
      <dsp:nvSpPr>
        <dsp:cNvPr id="0" name=""/>
        <dsp:cNvSpPr/>
      </dsp:nvSpPr>
      <dsp:spPr>
        <a:xfrm>
          <a:off x="5850" y="960984"/>
          <a:ext cx="1230695" cy="984556"/>
        </a:xfrm>
        <a:prstGeom prst="roundRect">
          <a:avLst>
            <a:gd name="adj" fmla="val 10000"/>
          </a:avLst>
        </a:prstGeom>
        <a:solidFill>
          <a:srgbClr val="C0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id-ID" sz="2400" kern="1200" noProof="1" smtClean="0"/>
            <a:t>Energi Kinetik</a:t>
          </a:r>
          <a:endParaRPr lang="id-ID" sz="2400" kern="1200" noProof="1"/>
        </a:p>
      </dsp:txBody>
      <dsp:txXfrm>
        <a:off x="34687" y="989821"/>
        <a:ext cx="1173021" cy="926882"/>
      </dsp:txXfrm>
    </dsp:sp>
    <dsp:sp modelId="{867728D7-249D-4B80-8DD4-7C8EDB354D05}">
      <dsp:nvSpPr>
        <dsp:cNvPr id="0" name=""/>
        <dsp:cNvSpPr/>
      </dsp:nvSpPr>
      <dsp:spPr>
        <a:xfrm rot="19500000">
          <a:off x="2538415" y="1566566"/>
          <a:ext cx="1038772" cy="36920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00B78-B41F-431A-9DC1-A6C1BC06CE35}">
      <dsp:nvSpPr>
        <dsp:cNvPr id="0" name=""/>
        <dsp:cNvSpPr/>
      </dsp:nvSpPr>
      <dsp:spPr>
        <a:xfrm>
          <a:off x="2867909" y="960984"/>
          <a:ext cx="1230695" cy="984556"/>
        </a:xfrm>
        <a:prstGeom prst="roundRect">
          <a:avLst>
            <a:gd name="adj" fmla="val 10000"/>
          </a:avLst>
        </a:prstGeom>
        <a:solidFill>
          <a:srgbClr val="FFC000"/>
        </a:solidFill>
        <a:ln w="15875"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id-ID" sz="2400" kern="1200" noProof="1" smtClean="0"/>
            <a:t>Energi Potensial</a:t>
          </a:r>
          <a:endParaRPr lang="id-ID" sz="2400" kern="1200" noProof="1"/>
        </a:p>
      </dsp:txBody>
      <dsp:txXfrm>
        <a:off x="2896746" y="989821"/>
        <a:ext cx="1173021" cy="926882"/>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C77FC217-84DA-4302-9B6D-1DD9DAFCA6D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87EBB-3145-4749-B71E-52340957FEEC}"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7FC217-84DA-4302-9B6D-1DD9DAFCA6D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87EBB-3145-4749-B71E-52340957FE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7FC217-84DA-4302-9B6D-1DD9DAFCA6D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87EBB-3145-4749-B71E-52340957FE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7FC217-84DA-4302-9B6D-1DD9DAFCA6D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87EBB-3145-4749-B71E-52340957FE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C77FC217-84DA-4302-9B6D-1DD9DAFCA6D8}" type="datetimeFigureOut">
              <a:rPr lang="en-US" smtClean="0"/>
              <a:t>12/24/2021</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88C87EBB-3145-4749-B71E-52340957FEE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7FC217-84DA-4302-9B6D-1DD9DAFCA6D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87EBB-3145-4749-B71E-52340957FE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7FC217-84DA-4302-9B6D-1DD9DAFCA6D8}" type="datetimeFigureOut">
              <a:rPr lang="en-US" smtClean="0"/>
              <a:t>12/24/2021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C87EBB-3145-4749-B71E-52340957FE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7FC217-84DA-4302-9B6D-1DD9DAFCA6D8}" type="datetimeFigureOut">
              <a:rPr lang="en-US" smtClean="0"/>
              <a:t>12/24/2021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C87EBB-3145-4749-B71E-52340957FE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7FC217-84DA-4302-9B6D-1DD9DAFCA6D8}" type="datetimeFigureOut">
              <a:rPr lang="en-US" smtClean="0"/>
              <a:t>12/24/2021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C87EBB-3145-4749-B71E-52340957FE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7FC217-84DA-4302-9B6D-1DD9DAFCA6D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87EBB-3145-4749-B71E-52340957FEEC}"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C77FC217-84DA-4302-9B6D-1DD9DAFCA6D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87EBB-3145-4749-B71E-52340957FEEC}"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C77FC217-84DA-4302-9B6D-1DD9DAFCA6D8}" type="datetimeFigureOut">
              <a:rPr lang="en-US" smtClean="0"/>
              <a:t>12/24/2021</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88C87EBB-3145-4749-B71E-52340957FEEC}"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1640" y="476672"/>
            <a:ext cx="6172200" cy="792088"/>
          </a:xfrm>
        </p:spPr>
        <p:style>
          <a:lnRef idx="1">
            <a:schemeClr val="dk1"/>
          </a:lnRef>
          <a:fillRef idx="2">
            <a:schemeClr val="dk1"/>
          </a:fillRef>
          <a:effectRef idx="1">
            <a:schemeClr val="dk1"/>
          </a:effectRef>
          <a:fontRef idx="minor">
            <a:schemeClr val="dk1"/>
          </a:fontRef>
        </p:style>
        <p:txBody>
          <a:bodyPr/>
          <a:lstStyle/>
          <a:p>
            <a:pPr algn="ctr"/>
            <a:r>
              <a:rPr lang="en-US" dirty="0" smtClean="0"/>
              <a:t>USAHA DAN ENERGI</a:t>
            </a:r>
            <a:endParaRPr lang="en-US" dirty="0"/>
          </a:p>
        </p:txBody>
      </p:sp>
      <p:sp>
        <p:nvSpPr>
          <p:cNvPr id="3" name="Subtitle 2"/>
          <p:cNvSpPr>
            <a:spLocks noGrp="1"/>
          </p:cNvSpPr>
          <p:nvPr>
            <p:ph type="subTitle" idx="1"/>
          </p:nvPr>
        </p:nvSpPr>
        <p:spPr>
          <a:xfrm>
            <a:off x="4644008" y="2636912"/>
            <a:ext cx="5112568" cy="2232248"/>
          </a:xfrm>
        </p:spPr>
        <p:txBody>
          <a:bodyPr>
            <a:normAutofit/>
          </a:bodyPr>
          <a:lstStyle/>
          <a:p>
            <a:pPr algn="ctr"/>
            <a:r>
              <a:rPr lang="id-ID" noProof="1" smtClean="0"/>
              <a:t>Disusun oleh :</a:t>
            </a:r>
          </a:p>
          <a:p>
            <a:pPr algn="ctr"/>
            <a:r>
              <a:rPr lang="id-ID" noProof="1" smtClean="0"/>
              <a:t>Nadiyah Safitri</a:t>
            </a:r>
          </a:p>
          <a:p>
            <a:pPr algn="ctr"/>
            <a:r>
              <a:rPr lang="id-ID" noProof="1" smtClean="0"/>
              <a:t>2013022046</a:t>
            </a:r>
          </a:p>
          <a:p>
            <a:pPr algn="ctr"/>
            <a:r>
              <a:rPr lang="id-ID" noProof="1" smtClean="0"/>
              <a:t>Pendidikan Fisika/B</a:t>
            </a:r>
            <a:endParaRPr lang="id-ID" noProof="1"/>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16832"/>
            <a:ext cx="5004048" cy="3128123"/>
          </a:xfrm>
          <a:prstGeom prst="rect">
            <a:avLst/>
          </a:prstGeom>
        </p:spPr>
      </p:pic>
    </p:spTree>
    <p:extLst>
      <p:ext uri="{BB962C8B-B14F-4D97-AF65-F5344CB8AC3E}">
        <p14:creationId xmlns:p14="http://schemas.microsoft.com/office/powerpoint/2010/main" val="483558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593" y="2132856"/>
            <a:ext cx="2088232" cy="3663305"/>
          </a:xfrm>
          <a:prstGeom prst="rect">
            <a:avLst/>
          </a:prstGeom>
        </p:spPr>
      </p:pic>
      <p:sp>
        <p:nvSpPr>
          <p:cNvPr id="5" name="Cloud Callout 4"/>
          <p:cNvSpPr/>
          <p:nvPr/>
        </p:nvSpPr>
        <p:spPr>
          <a:xfrm>
            <a:off x="3059832" y="386372"/>
            <a:ext cx="2810513" cy="882388"/>
          </a:xfrm>
          <a:prstGeom prst="cloudCallou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noProof="1" smtClean="0"/>
              <a:t>P</a:t>
            </a:r>
            <a:r>
              <a:rPr lang="id-ID" b="1" noProof="1" smtClean="0">
                <a:solidFill>
                  <a:schemeClr val="bg1"/>
                </a:solidFill>
              </a:rPr>
              <a:t>penyelesaian…</a:t>
            </a:r>
            <a:endParaRPr lang="id-ID" b="1" noProof="1"/>
          </a:p>
        </p:txBody>
      </p:sp>
      <p:sp>
        <p:nvSpPr>
          <p:cNvPr id="6" name="Rounded Rectangle 5"/>
          <p:cNvSpPr/>
          <p:nvPr/>
        </p:nvSpPr>
        <p:spPr>
          <a:xfrm>
            <a:off x="3635896" y="1700808"/>
            <a:ext cx="4824536" cy="47525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8056" indent="-384048">
              <a:defRPr/>
            </a:pPr>
            <a:r>
              <a:rPr lang="id-ID" sz="2000" noProof="1" smtClean="0"/>
              <a:t>Diketahui : </a:t>
            </a:r>
          </a:p>
          <a:p>
            <a:pPr marL="448056" indent="-384048">
              <a:defRPr/>
            </a:pPr>
            <a:r>
              <a:rPr lang="id-ID" sz="2000" noProof="1" smtClean="0"/>
              <a:t>Energi kinetik (Ek) = 560.000Joule</a:t>
            </a:r>
          </a:p>
          <a:p>
            <a:pPr marL="448056" indent="-384048">
              <a:defRPr/>
            </a:pPr>
            <a:r>
              <a:rPr lang="id-ID" sz="2000" noProof="1" smtClean="0"/>
              <a:t>Massa mobil (m) = 800 kg</a:t>
            </a:r>
          </a:p>
          <a:p>
            <a:pPr marL="448056" indent="-384048">
              <a:defRPr/>
            </a:pPr>
            <a:endParaRPr lang="id-ID" sz="2000" noProof="1" smtClean="0"/>
          </a:p>
          <a:p>
            <a:pPr marL="448056" indent="-384048">
              <a:defRPr/>
            </a:pPr>
            <a:r>
              <a:rPr lang="id-ID" sz="2000" noProof="1" smtClean="0"/>
              <a:t>Ditanyakan : </a:t>
            </a:r>
          </a:p>
          <a:p>
            <a:pPr marL="448056" indent="-384048">
              <a:defRPr/>
            </a:pPr>
            <a:r>
              <a:rPr lang="id-ID" sz="2000" noProof="1" smtClean="0"/>
              <a:t>Kecepatan mobil (v)?</a:t>
            </a:r>
          </a:p>
          <a:p>
            <a:pPr marL="448056" indent="-384048">
              <a:defRPr/>
            </a:pPr>
            <a:endParaRPr lang="id-ID" sz="2000" noProof="1" smtClean="0"/>
          </a:p>
          <a:p>
            <a:pPr marL="448056" indent="-384048">
              <a:defRPr/>
            </a:pPr>
            <a:r>
              <a:rPr lang="id-ID" sz="2000" noProof="1" smtClean="0"/>
              <a:t>Jawab:</a:t>
            </a:r>
          </a:p>
          <a:p>
            <a:pPr marL="448056" indent="-384048">
              <a:defRPr/>
            </a:pPr>
            <a:r>
              <a:rPr lang="id-ID" sz="2000" noProof="1" smtClean="0"/>
              <a:t>Ek = 1/2 . m v</a:t>
            </a:r>
            <a:r>
              <a:rPr lang="en-US" sz="2000" baseline="30000" noProof="1"/>
              <a:t>2</a:t>
            </a:r>
            <a:endParaRPr lang="id-ID" sz="2000" noProof="1" smtClean="0"/>
          </a:p>
          <a:p>
            <a:pPr marL="448056" indent="-384048">
              <a:defRPr/>
            </a:pPr>
            <a:r>
              <a:rPr lang="id-ID" sz="2000" noProof="1" smtClean="0"/>
              <a:t>v = √ 2 x Ek/m</a:t>
            </a:r>
          </a:p>
          <a:p>
            <a:pPr marL="448056" indent="-384048">
              <a:defRPr/>
            </a:pPr>
            <a:r>
              <a:rPr lang="id-ID" sz="2000" noProof="1" smtClean="0"/>
              <a:t>v = √ 2 x 560.000 / 800</a:t>
            </a:r>
          </a:p>
          <a:p>
            <a:pPr marL="448056" indent="-384048">
              <a:defRPr/>
            </a:pPr>
            <a:r>
              <a:rPr lang="id-ID" sz="2000" noProof="1" smtClean="0"/>
              <a:t>v = 37,42 m/s</a:t>
            </a:r>
          </a:p>
          <a:p>
            <a:pPr marL="448056" indent="-384048">
              <a:defRPr/>
            </a:pPr>
            <a:r>
              <a:rPr lang="id-ID" sz="2000" noProof="1" smtClean="0"/>
              <a:t>Jadi kecepatan mobil jip adalah 37,42 m/s</a:t>
            </a:r>
            <a:endParaRPr lang="id-ID" sz="2000" noProof="1"/>
          </a:p>
        </p:txBody>
      </p:sp>
    </p:spTree>
    <p:extLst>
      <p:ext uri="{BB962C8B-B14F-4D97-AF65-F5344CB8AC3E}">
        <p14:creationId xmlns:p14="http://schemas.microsoft.com/office/powerpoint/2010/main" val="29899007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3528" y="4509120"/>
            <a:ext cx="8305800" cy="1143000"/>
          </a:xfrm>
        </p:spPr>
        <p:txBody>
          <a:bodyPr/>
          <a:lstStyle/>
          <a:p>
            <a:pPr algn="ctr"/>
            <a:r>
              <a:rPr lang="en-US" dirty="0" smtClean="0"/>
              <a:t>TERIMA KASIH</a:t>
            </a:r>
            <a:endParaRPr lang="en-US" dirty="0"/>
          </a:p>
        </p:txBody>
      </p:sp>
    </p:spTree>
    <p:extLst>
      <p:ext uri="{BB962C8B-B14F-4D97-AF65-F5344CB8AC3E}">
        <p14:creationId xmlns:p14="http://schemas.microsoft.com/office/powerpoint/2010/main" val="24079190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652934"/>
          </a:xfrm>
        </p:spPr>
        <p:style>
          <a:lnRef idx="1">
            <a:schemeClr val="dk1"/>
          </a:lnRef>
          <a:fillRef idx="2">
            <a:schemeClr val="dk1"/>
          </a:fillRef>
          <a:effectRef idx="1">
            <a:schemeClr val="dk1"/>
          </a:effectRef>
          <a:fontRef idx="minor">
            <a:schemeClr val="dk1"/>
          </a:fontRef>
        </p:style>
        <p:txBody>
          <a:bodyPr/>
          <a:lstStyle/>
          <a:p>
            <a:pPr algn="ctr"/>
            <a:r>
              <a:rPr lang="en-US" dirty="0" smtClean="0"/>
              <a:t>MATERI</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sp>
        <p:nvSpPr>
          <p:cNvPr id="4" name="Horizontal Scroll 3"/>
          <p:cNvSpPr/>
          <p:nvPr/>
        </p:nvSpPr>
        <p:spPr>
          <a:xfrm>
            <a:off x="467544" y="1844824"/>
            <a:ext cx="2736304" cy="1465320"/>
          </a:xfrm>
          <a:prstGeom prst="horizontalScroll">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3600" b="1" dirty="0" smtClean="0">
                <a:solidFill>
                  <a:schemeClr val="tx1"/>
                </a:solidFill>
              </a:rPr>
              <a:t>Usaha</a:t>
            </a:r>
            <a:endParaRPr lang="en-US" sz="3600" b="1" dirty="0">
              <a:solidFill>
                <a:schemeClr val="tx1"/>
              </a:solidFill>
            </a:endParaRPr>
          </a:p>
        </p:txBody>
      </p:sp>
      <p:sp>
        <p:nvSpPr>
          <p:cNvPr id="5" name="Horizontal Scroll 4"/>
          <p:cNvSpPr/>
          <p:nvPr/>
        </p:nvSpPr>
        <p:spPr>
          <a:xfrm>
            <a:off x="3203848" y="3212976"/>
            <a:ext cx="2448272" cy="1440160"/>
          </a:xfrm>
          <a:prstGeom prst="horizontalScroll">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3600" b="1" noProof="1" smtClean="0">
                <a:solidFill>
                  <a:schemeClr val="tx1"/>
                </a:solidFill>
              </a:rPr>
              <a:t>Energi</a:t>
            </a:r>
            <a:endParaRPr lang="id-ID" sz="3600" b="1" noProof="1">
              <a:solidFill>
                <a:schemeClr val="tx1"/>
              </a:solidFill>
            </a:endParaRPr>
          </a:p>
        </p:txBody>
      </p:sp>
      <p:sp>
        <p:nvSpPr>
          <p:cNvPr id="6" name="Horizontal Scroll 5"/>
          <p:cNvSpPr/>
          <p:nvPr/>
        </p:nvSpPr>
        <p:spPr>
          <a:xfrm>
            <a:off x="5868144" y="4534280"/>
            <a:ext cx="2664296" cy="1321304"/>
          </a:xfrm>
          <a:prstGeom prst="horizontalScroll">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3600" b="1" noProof="1" smtClean="0">
                <a:solidFill>
                  <a:schemeClr val="tx1"/>
                </a:solidFill>
              </a:rPr>
              <a:t>Kekekalan Energi</a:t>
            </a:r>
            <a:endParaRPr lang="id-ID" sz="3600" b="1" noProof="1">
              <a:solidFill>
                <a:schemeClr val="tx1"/>
              </a:solidFill>
            </a:endParaRPr>
          </a:p>
        </p:txBody>
      </p:sp>
    </p:spTree>
    <p:extLst>
      <p:ext uri="{BB962C8B-B14F-4D97-AF65-F5344CB8AC3E}">
        <p14:creationId xmlns:p14="http://schemas.microsoft.com/office/powerpoint/2010/main" val="1375659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6950"/>
          </a:xfrm>
        </p:spPr>
        <p:style>
          <a:lnRef idx="1">
            <a:schemeClr val="dk1"/>
          </a:lnRef>
          <a:fillRef idx="2">
            <a:schemeClr val="dk1"/>
          </a:fillRef>
          <a:effectRef idx="1">
            <a:schemeClr val="dk1"/>
          </a:effectRef>
          <a:fontRef idx="minor">
            <a:schemeClr val="dk1"/>
          </a:fontRef>
        </p:style>
        <p:txBody>
          <a:bodyPr/>
          <a:lstStyle/>
          <a:p>
            <a:pPr algn="ctr"/>
            <a:r>
              <a:rPr lang="en-US" dirty="0" smtClean="0"/>
              <a:t>USAHA</a:t>
            </a:r>
            <a:endParaRPr lang="en-US" dirty="0"/>
          </a:p>
        </p:txBody>
      </p:sp>
      <p:sp>
        <p:nvSpPr>
          <p:cNvPr id="3" name="Rounded Rectangle 2"/>
          <p:cNvSpPr/>
          <p:nvPr/>
        </p:nvSpPr>
        <p:spPr>
          <a:xfrm>
            <a:off x="399938" y="1916832"/>
            <a:ext cx="8424936" cy="460851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pic>
        <p:nvPicPr>
          <p:cNvPr id="4" name="Content Placeholder 3" descr="DORONG[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899592" y="2348880"/>
            <a:ext cx="2376264" cy="3600400"/>
          </a:xfrm>
          <a:prstGeom prst="rect">
            <a:avLst/>
          </a:prstGeom>
        </p:spPr>
      </p:pic>
      <p:sp>
        <p:nvSpPr>
          <p:cNvPr id="5" name="Oval Callout 4"/>
          <p:cNvSpPr/>
          <p:nvPr/>
        </p:nvSpPr>
        <p:spPr>
          <a:xfrm>
            <a:off x="3563888" y="2348880"/>
            <a:ext cx="3024336" cy="1296144"/>
          </a:xfrm>
          <a:prstGeom prst="wedgeEllipseCallout">
            <a:avLst/>
          </a:prstGeom>
          <a:solidFill>
            <a:schemeClr val="accent2">
              <a:lumMod val="60000"/>
              <a:lumOff val="4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fontAlgn="auto">
              <a:spcBef>
                <a:spcPts val="0"/>
              </a:spcBef>
              <a:spcAft>
                <a:spcPts val="0"/>
              </a:spcAft>
              <a:defRPr/>
            </a:pPr>
            <a:r>
              <a:rPr lang="id-ID" dirty="0">
                <a:solidFill>
                  <a:schemeClr val="bg1"/>
                </a:solidFill>
              </a:rPr>
              <a:t>Apakah orang disamping sudah melakukan usaha?</a:t>
            </a:r>
          </a:p>
        </p:txBody>
      </p:sp>
      <p:sp>
        <p:nvSpPr>
          <p:cNvPr id="7" name="16-Point Star 6"/>
          <p:cNvSpPr/>
          <p:nvPr/>
        </p:nvSpPr>
        <p:spPr>
          <a:xfrm>
            <a:off x="4355976" y="3861048"/>
            <a:ext cx="3744416" cy="2088232"/>
          </a:xfrm>
          <a:prstGeom prst="star16">
            <a:avLst/>
          </a:prstGeom>
          <a:solidFill>
            <a:srgbClr val="FFC000"/>
          </a:solidFill>
        </p:spPr>
        <p:style>
          <a:lnRef idx="1">
            <a:schemeClr val="accent6"/>
          </a:lnRef>
          <a:fillRef idx="2">
            <a:schemeClr val="accent6"/>
          </a:fillRef>
          <a:effectRef idx="1">
            <a:schemeClr val="accent6"/>
          </a:effectRef>
          <a:fontRef idx="minor">
            <a:schemeClr val="dk1"/>
          </a:fontRef>
        </p:style>
        <p:txBody>
          <a:bodyPr rtlCol="0" anchor="ctr"/>
          <a:lstStyle/>
          <a:p>
            <a:pPr algn="ctr" fontAlgn="auto">
              <a:spcBef>
                <a:spcPts val="0"/>
              </a:spcBef>
              <a:spcAft>
                <a:spcPts val="0"/>
              </a:spcAft>
              <a:defRPr/>
            </a:pPr>
            <a:r>
              <a:rPr lang="id-ID" dirty="0">
                <a:solidFill>
                  <a:schemeClr val="tx1"/>
                </a:solidFill>
              </a:rPr>
              <a:t>Jadi, apa yang dimaksud dengan usaha?</a:t>
            </a:r>
          </a:p>
        </p:txBody>
      </p:sp>
    </p:spTree>
    <p:extLst>
      <p:ext uri="{BB962C8B-B14F-4D97-AF65-F5344CB8AC3E}">
        <p14:creationId xmlns:p14="http://schemas.microsoft.com/office/powerpoint/2010/main" val="7265257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nip Diagonal Corner Rectangle 3"/>
          <p:cNvSpPr/>
          <p:nvPr/>
        </p:nvSpPr>
        <p:spPr>
          <a:xfrm>
            <a:off x="4067944" y="1397820"/>
            <a:ext cx="4608512" cy="4191419"/>
          </a:xfrm>
          <a:prstGeom prst="snip2DiagRect">
            <a:avLst/>
          </a:prstGeom>
        </p:spPr>
        <p:style>
          <a:lnRef idx="3">
            <a:schemeClr val="lt1"/>
          </a:lnRef>
          <a:fillRef idx="1">
            <a:schemeClr val="accent1"/>
          </a:fillRef>
          <a:effectRef idx="1">
            <a:schemeClr val="accent1"/>
          </a:effectRef>
          <a:fontRef idx="minor">
            <a:schemeClr val="lt1"/>
          </a:fontRef>
        </p:style>
        <p:txBody>
          <a:bodyPr rtlCol="0" anchor="ctr"/>
          <a:lstStyle/>
          <a:p>
            <a:r>
              <a:rPr lang="id-ID" dirty="0" smtClean="0">
                <a:solidFill>
                  <a:schemeClr val="tx1"/>
                </a:solidFill>
              </a:rPr>
              <a:t>Usaha / kerja didefinisikan sebagai hasil kali besar perpindahan dengan komponen gaya yang sejajar dengan perpindahan.</a:t>
            </a:r>
          </a:p>
          <a:p>
            <a:r>
              <a:rPr lang="en-GB" dirty="0" smtClean="0">
                <a:solidFill>
                  <a:schemeClr val="tx1"/>
                </a:solidFill>
              </a:rPr>
              <a:t>	</a:t>
            </a:r>
            <a:r>
              <a:rPr lang="id-ID" dirty="0" smtClean="0">
                <a:solidFill>
                  <a:schemeClr val="tx1"/>
                </a:solidFill>
              </a:rPr>
              <a:t>Dimana F adalah gaya yang bekerja pada benda dan d adalah perpindahan benda.</a:t>
            </a:r>
          </a:p>
          <a:p>
            <a:r>
              <a:rPr lang="id-ID" dirty="0" smtClean="0">
                <a:solidFill>
                  <a:schemeClr val="tx1"/>
                </a:solidFill>
              </a:rPr>
              <a:t>Usaha juga dapat ditulis dalam bentuk :</a:t>
            </a:r>
          </a:p>
          <a:p>
            <a:r>
              <a:rPr lang="en-GB" b="1" dirty="0" smtClean="0">
                <a:solidFill>
                  <a:schemeClr val="tx1"/>
                </a:solidFill>
              </a:rPr>
              <a:t>	</a:t>
            </a:r>
            <a:r>
              <a:rPr lang="id-ID" b="1" dirty="0" smtClean="0">
                <a:solidFill>
                  <a:schemeClr val="tx1"/>
                </a:solidFill>
              </a:rPr>
              <a:t>Dimana </a:t>
            </a:r>
            <a:r>
              <a:rPr lang="el-GR" b="1" dirty="0" smtClean="0">
                <a:solidFill>
                  <a:schemeClr val="tx1"/>
                </a:solidFill>
                <a:latin typeface="Arial Black" panose="020B0A04020102020204" pitchFamily="34" charset="0"/>
              </a:rPr>
              <a:t>θ</a:t>
            </a:r>
            <a:r>
              <a:rPr lang="id-ID" dirty="0" smtClean="0">
                <a:solidFill>
                  <a:schemeClr val="tx1"/>
                </a:solidFill>
                <a:latin typeface="Arial Black" panose="020B0A04020102020204" pitchFamily="34" charset="0"/>
              </a:rPr>
              <a:t> adalah sudut antara arah gaya dan perpindahan</a:t>
            </a:r>
            <a:endParaRPr lang="id-ID" dirty="0">
              <a:solidFill>
                <a:schemeClr val="tx1"/>
              </a:solidFill>
              <a:latin typeface="Arial Black" panose="020B0A04020102020204" pitchFamily="34" charset="0"/>
            </a:endParaRPr>
          </a:p>
        </p:txBody>
      </p:sp>
      <p:pic>
        <p:nvPicPr>
          <p:cNvPr id="5" name="Picture 4" descr="gamabr-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556792"/>
            <a:ext cx="3456384" cy="2908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81739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940966"/>
          </a:xfrm>
        </p:spPr>
        <p:style>
          <a:lnRef idx="1">
            <a:schemeClr val="dk1"/>
          </a:lnRef>
          <a:fillRef idx="2">
            <a:schemeClr val="dk1"/>
          </a:fillRef>
          <a:effectRef idx="1">
            <a:schemeClr val="dk1"/>
          </a:effectRef>
          <a:fontRef idx="minor">
            <a:schemeClr val="dk1"/>
          </a:fontRef>
        </p:style>
        <p:txBody>
          <a:bodyPr/>
          <a:lstStyle/>
          <a:p>
            <a:pPr algn="ctr"/>
            <a:r>
              <a:rPr lang="en-US" dirty="0" smtClean="0"/>
              <a:t>ENERGI</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6016" y="1772816"/>
            <a:ext cx="4248472" cy="4608512"/>
          </a:xfrm>
          <a:prstGeom prst="rect">
            <a:avLst/>
          </a:prstGeom>
        </p:spPr>
      </p:pic>
      <p:graphicFrame>
        <p:nvGraphicFramePr>
          <p:cNvPr id="9" name="Diagram 8"/>
          <p:cNvGraphicFramePr/>
          <p:nvPr>
            <p:extLst>
              <p:ext uri="{D42A27DB-BD31-4B8C-83A1-F6EECF244321}">
                <p14:modId xmlns:p14="http://schemas.microsoft.com/office/powerpoint/2010/main" val="3303921255"/>
              </p:ext>
            </p:extLst>
          </p:nvPr>
        </p:nvGraphicFramePr>
        <p:xfrm>
          <a:off x="251520" y="1772816"/>
          <a:ext cx="410445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0942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tagon 1"/>
          <p:cNvSpPr/>
          <p:nvPr/>
        </p:nvSpPr>
        <p:spPr>
          <a:xfrm>
            <a:off x="376148" y="692696"/>
            <a:ext cx="3168352" cy="1060696"/>
          </a:xfrm>
          <a:prstGeom prst="homePlat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b="1" dirty="0" smtClean="0">
                <a:solidFill>
                  <a:schemeClr val="bg1"/>
                </a:solidFill>
                <a:latin typeface="Algerian" pitchFamily="82" charset="0"/>
              </a:rPr>
              <a:t>Energi </a:t>
            </a:r>
            <a:r>
              <a:rPr lang="id-ID" sz="2800" b="1" dirty="0" smtClean="0">
                <a:solidFill>
                  <a:schemeClr val="bg1"/>
                </a:solidFill>
                <a:latin typeface="Algerian" pitchFamily="82" charset="0"/>
              </a:rPr>
              <a:t>Kinetik</a:t>
            </a:r>
            <a:endParaRPr lang="id-ID" sz="2800" b="1" dirty="0">
              <a:solidFill>
                <a:schemeClr val="bg1"/>
              </a:solidFill>
              <a:latin typeface="Algerian" pitchFamily="82" charset="0"/>
            </a:endParaRPr>
          </a:p>
        </p:txBody>
      </p:sp>
      <p:sp>
        <p:nvSpPr>
          <p:cNvPr id="3" name="Round Diagonal Corner Rectangle 2"/>
          <p:cNvSpPr/>
          <p:nvPr/>
        </p:nvSpPr>
        <p:spPr>
          <a:xfrm>
            <a:off x="4265775" y="404664"/>
            <a:ext cx="4392488" cy="6048672"/>
          </a:xfrm>
          <a:prstGeom prst="round2DiagRect">
            <a:avLst/>
          </a:prstGeom>
        </p:spPr>
        <p:style>
          <a:lnRef idx="3">
            <a:schemeClr val="lt1"/>
          </a:lnRef>
          <a:fillRef idx="1">
            <a:schemeClr val="accent1"/>
          </a:fillRef>
          <a:effectRef idx="1">
            <a:schemeClr val="accent1"/>
          </a:effectRef>
          <a:fontRef idx="minor">
            <a:schemeClr val="lt1"/>
          </a:fontRef>
        </p:style>
        <p:txBody>
          <a:bodyPr rtlCol="0" anchor="ctr"/>
          <a:lstStyle/>
          <a:p>
            <a:r>
              <a:rPr lang="id-ID" sz="2200" b="1" noProof="1" smtClean="0">
                <a:solidFill>
                  <a:schemeClr val="accent2">
                    <a:lumMod val="60000"/>
                    <a:lumOff val="40000"/>
                  </a:schemeClr>
                </a:solidFill>
              </a:rPr>
              <a:t>Energi kinetik </a:t>
            </a:r>
            <a:r>
              <a:rPr lang="id-ID" sz="2200" noProof="1" smtClean="0"/>
              <a:t>adalah energi yang dimiliki oleh suatu benda karena gerak yang dilakukan atau dialaminya. Kata kinetik yang berasal dari bahasa Yunani yaitu kinetikos yang artinya bergerak. Maka dari itu, semua benda yang bergerak, sudah pasti memiliki energi kinetik. Energi kinetik disebut juga dengan energi gerak. Energi kinetik dipengaruhi oleh massa dan kecepatan suatu benda saat bergerak. Besarnya energi berbanding lurus dengan besarnya massa dan kecepatan benda ketika bergerak.</a:t>
            </a:r>
          </a:p>
        </p:txBody>
      </p:sp>
      <p:sp>
        <p:nvSpPr>
          <p:cNvPr id="5" name="Snip Same Side Corner Rectangle 4"/>
          <p:cNvSpPr/>
          <p:nvPr/>
        </p:nvSpPr>
        <p:spPr>
          <a:xfrm>
            <a:off x="376148" y="3212976"/>
            <a:ext cx="3619788" cy="3240360"/>
          </a:xfrm>
          <a:prstGeom prst="snip2Same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noProof="1" smtClean="0">
                <a:solidFill>
                  <a:schemeClr val="bg1"/>
                </a:solidFill>
              </a:rPr>
              <a:t>Rumus :</a:t>
            </a:r>
          </a:p>
          <a:p>
            <a:pPr algn="ctr"/>
            <a:endParaRPr lang="en-US" b="1" dirty="0" smtClean="0">
              <a:solidFill>
                <a:schemeClr val="bg1"/>
              </a:solidFill>
            </a:endParaRPr>
          </a:p>
          <a:p>
            <a:pPr algn="ctr"/>
            <a:r>
              <a:rPr lang="en-US" dirty="0" smtClean="0">
                <a:solidFill>
                  <a:schemeClr val="bg1"/>
                </a:solidFill>
              </a:rPr>
              <a:t> </a:t>
            </a:r>
          </a:p>
          <a:p>
            <a:pPr algn="ctr"/>
            <a:endParaRPr lang="en-US" dirty="0" smtClean="0">
              <a:solidFill>
                <a:schemeClr val="bg1"/>
              </a:solidFill>
            </a:endParaRPr>
          </a:p>
          <a:p>
            <a:pPr algn="ctr"/>
            <a:endParaRPr lang="en-US" dirty="0">
              <a:solidFill>
                <a:schemeClr val="bg1"/>
              </a:solidFill>
            </a:endParaRPr>
          </a:p>
          <a:p>
            <a:pPr algn="ctr"/>
            <a:endParaRPr lang="en-US" dirty="0" smtClean="0">
              <a:solidFill>
                <a:schemeClr val="bg1"/>
              </a:solidFill>
            </a:endParaRPr>
          </a:p>
          <a:p>
            <a:r>
              <a:rPr lang="id-ID" dirty="0" smtClean="0">
                <a:solidFill>
                  <a:schemeClr val="bg1"/>
                </a:solidFill>
              </a:rPr>
              <a:t>Dimana :</a:t>
            </a:r>
          </a:p>
          <a:p>
            <a:r>
              <a:rPr lang="id-ID" dirty="0" smtClean="0">
                <a:solidFill>
                  <a:schemeClr val="bg1"/>
                </a:solidFill>
              </a:rPr>
              <a:t>Ek = energi kinetik (joule)</a:t>
            </a:r>
          </a:p>
          <a:p>
            <a:r>
              <a:rPr lang="id-ID" dirty="0" smtClean="0">
                <a:solidFill>
                  <a:schemeClr val="bg1"/>
                </a:solidFill>
              </a:rPr>
              <a:t>m = massa benda (kg)</a:t>
            </a:r>
          </a:p>
          <a:p>
            <a:r>
              <a:rPr lang="id-ID" dirty="0" smtClean="0">
                <a:solidFill>
                  <a:schemeClr val="bg1"/>
                </a:solidFill>
              </a:rPr>
              <a:t>v = kecepatan benda (m/s²)</a:t>
            </a:r>
            <a:endParaRPr lang="en-US" dirty="0" smtClean="0">
              <a:solidFill>
                <a:schemeClr val="bg1"/>
              </a:solidFill>
            </a:endParaRPr>
          </a:p>
          <a:p>
            <a:pPr algn="ctr"/>
            <a:endParaRPr lang="en-US" dirty="0"/>
          </a:p>
          <a:p>
            <a:pPr algn="ctr"/>
            <a:endParaRPr lang="en-US" dirty="0" smtClean="0"/>
          </a:p>
        </p:txBody>
      </p:sp>
      <p:pic>
        <p:nvPicPr>
          <p:cNvPr id="6" name="Picture 5" descr="w9.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8760" y="3749677"/>
            <a:ext cx="2214563"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00855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tagon 1"/>
          <p:cNvSpPr/>
          <p:nvPr/>
        </p:nvSpPr>
        <p:spPr>
          <a:xfrm>
            <a:off x="539552" y="1124744"/>
            <a:ext cx="3240360" cy="1132704"/>
          </a:xfrm>
          <a:prstGeom prst="homePlat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b="1" noProof="1" smtClean="0">
                <a:solidFill>
                  <a:schemeClr val="bg1"/>
                </a:solidFill>
                <a:latin typeface="Algerian" pitchFamily="82" charset="0"/>
              </a:rPr>
              <a:t>Energi Potensial</a:t>
            </a:r>
            <a:endParaRPr lang="id-ID" sz="2400" b="1" noProof="1">
              <a:solidFill>
                <a:schemeClr val="bg1"/>
              </a:solidFill>
              <a:latin typeface="Algerian" pitchFamily="82" charset="0"/>
            </a:endParaRPr>
          </a:p>
        </p:txBody>
      </p:sp>
      <p:sp>
        <p:nvSpPr>
          <p:cNvPr id="3" name="Vertical Scroll 2"/>
          <p:cNvSpPr/>
          <p:nvPr/>
        </p:nvSpPr>
        <p:spPr>
          <a:xfrm>
            <a:off x="3900799" y="548680"/>
            <a:ext cx="4896544" cy="4608512"/>
          </a:xfrm>
          <a:prstGeom prst="verticalScroll">
            <a:avLst/>
          </a:prstGeom>
        </p:spPr>
        <p:style>
          <a:lnRef idx="3">
            <a:schemeClr val="lt1"/>
          </a:lnRef>
          <a:fillRef idx="1">
            <a:schemeClr val="accent1"/>
          </a:fillRef>
          <a:effectRef idx="1">
            <a:schemeClr val="accent1"/>
          </a:effectRef>
          <a:fontRef idx="minor">
            <a:schemeClr val="lt1"/>
          </a:fontRef>
        </p:style>
        <p:txBody>
          <a:bodyPr rtlCol="0" anchor="ctr"/>
          <a:lstStyle/>
          <a:p>
            <a:r>
              <a:rPr lang="id-ID" b="1" noProof="1" smtClean="0">
                <a:solidFill>
                  <a:srgbClr val="FFFF00"/>
                </a:solidFill>
              </a:rPr>
              <a:t>Energi potensial </a:t>
            </a:r>
            <a:r>
              <a:rPr lang="id-ID" noProof="1" smtClean="0"/>
              <a:t>adalah energi yang mempengaruhi benda karena posisi (ketinggian) benda tersebut yang mana kecenderungan tersebut menuju tak terhingga dengan arah dari gaya yang ditimbulkan dari energi potensial tersebut. Satuan SI untuk mengukur usaha dan energi adalah </a:t>
            </a:r>
            <a:r>
              <a:rPr lang="id-ID" b="1" noProof="1" smtClean="0">
                <a:solidFill>
                  <a:srgbClr val="FFFF00"/>
                </a:solidFill>
              </a:rPr>
              <a:t>Joule</a:t>
            </a:r>
            <a:r>
              <a:rPr lang="id-ID" noProof="1" smtClean="0"/>
              <a:t> (simbol J). Energi potensial juga bisa dimiliki oleh benda dalam keadaan tertekan seperti panah yang akan dilepaskan dari busurnya.</a:t>
            </a:r>
            <a:endParaRPr lang="id-ID" noProof="1"/>
          </a:p>
        </p:txBody>
      </p:sp>
      <p:sp>
        <p:nvSpPr>
          <p:cNvPr id="4" name="Flowchart: Alternate Process 3"/>
          <p:cNvSpPr/>
          <p:nvPr/>
        </p:nvSpPr>
        <p:spPr>
          <a:xfrm>
            <a:off x="539552" y="3356992"/>
            <a:ext cx="3240360" cy="3096344"/>
          </a:xfrm>
          <a:prstGeom prst="flowChartAlternate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noProof="1" smtClean="0">
                <a:solidFill>
                  <a:schemeClr val="bg1"/>
                </a:solidFill>
              </a:rPr>
              <a:t>Rumus </a:t>
            </a:r>
            <a:r>
              <a:rPr lang="en-US" b="1" dirty="0" smtClean="0">
                <a:solidFill>
                  <a:schemeClr val="bg1"/>
                </a:solidFill>
              </a:rPr>
              <a:t>:</a:t>
            </a:r>
            <a:endParaRPr lang="en-US" b="1" dirty="0">
              <a:solidFill>
                <a:schemeClr val="bg1"/>
              </a:solidFill>
            </a:endParaRPr>
          </a:p>
          <a:p>
            <a:pPr algn="ctr"/>
            <a:endParaRPr lang="en-US" b="1" dirty="0" smtClean="0">
              <a:solidFill>
                <a:schemeClr val="bg1"/>
              </a:solidFill>
            </a:endParaRPr>
          </a:p>
          <a:p>
            <a:endParaRPr lang="en-US" b="1" dirty="0">
              <a:solidFill>
                <a:schemeClr val="bg1"/>
              </a:solidFill>
            </a:endParaRPr>
          </a:p>
          <a:p>
            <a:pPr algn="ctr"/>
            <a:endParaRPr lang="en-US" dirty="0">
              <a:solidFill>
                <a:schemeClr val="bg1"/>
              </a:solidFill>
              <a:latin typeface="Calibri" panose="020F0502020204030204" pitchFamily="34" charset="0"/>
            </a:endParaRPr>
          </a:p>
          <a:p>
            <a:pPr algn="ctr"/>
            <a:r>
              <a:rPr lang="id-ID" dirty="0" smtClean="0">
                <a:solidFill>
                  <a:schemeClr val="bg1"/>
                </a:solidFill>
                <a:latin typeface="Calibri" panose="020F0502020204030204" pitchFamily="34" charset="0"/>
              </a:rPr>
              <a:t>Dengan demikian kita definisikan energi potensial gravitasi sebuah benda sebagai hasil kali beratnya </a:t>
            </a:r>
            <a:r>
              <a:rPr lang="id-ID" i="1" dirty="0" smtClean="0">
                <a:solidFill>
                  <a:schemeClr val="bg1"/>
                </a:solidFill>
                <a:latin typeface="Calibri" panose="020F0502020204030204" pitchFamily="34" charset="0"/>
              </a:rPr>
              <a:t>mg </a:t>
            </a:r>
            <a:r>
              <a:rPr lang="id-ID" dirty="0" smtClean="0">
                <a:solidFill>
                  <a:schemeClr val="bg1"/>
                </a:solidFill>
                <a:latin typeface="Calibri" panose="020F0502020204030204" pitchFamily="34" charset="0"/>
              </a:rPr>
              <a:t>dan ketinggiannya </a:t>
            </a:r>
            <a:r>
              <a:rPr lang="id-ID" i="1" dirty="0" smtClean="0">
                <a:solidFill>
                  <a:schemeClr val="bg1"/>
                </a:solidFill>
                <a:latin typeface="Calibri" panose="020F0502020204030204" pitchFamily="34" charset="0"/>
              </a:rPr>
              <a:t>y</a:t>
            </a:r>
            <a:r>
              <a:rPr lang="en-US" i="1" dirty="0" smtClean="0">
                <a:solidFill>
                  <a:schemeClr val="bg1"/>
                </a:solidFill>
                <a:latin typeface="Calibri" panose="020F0502020204030204" pitchFamily="34" charset="0"/>
              </a:rPr>
              <a:t>.</a:t>
            </a:r>
            <a:endParaRPr lang="en-US" b="1" dirty="0" smtClean="0">
              <a:solidFill>
                <a:schemeClr val="bg1"/>
              </a:solidFill>
            </a:endParaRPr>
          </a:p>
          <a:p>
            <a:pPr algn="ctr"/>
            <a:endParaRPr lang="en-US" b="1" dirty="0">
              <a:solidFill>
                <a:schemeClr val="bg1"/>
              </a:solidFill>
            </a:endParaRPr>
          </a:p>
          <a:p>
            <a:pPr algn="ctr"/>
            <a:endParaRPr lang="en-US" b="1" dirty="0"/>
          </a:p>
        </p:txBody>
      </p:sp>
      <p:sp>
        <p:nvSpPr>
          <p:cNvPr id="6" name="Round Diagonal Corner Rectangle 5"/>
          <p:cNvSpPr/>
          <p:nvPr/>
        </p:nvSpPr>
        <p:spPr>
          <a:xfrm>
            <a:off x="791580" y="3789040"/>
            <a:ext cx="2736304" cy="625802"/>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id-ID" dirty="0">
                <a:latin typeface="Arial Black" pitchFamily="34" charset="0"/>
              </a:rPr>
              <a:t>Ep = m g y</a:t>
            </a:r>
          </a:p>
        </p:txBody>
      </p:sp>
    </p:spTree>
    <p:extLst>
      <p:ext uri="{BB962C8B-B14F-4D97-AF65-F5344CB8AC3E}">
        <p14:creationId xmlns:p14="http://schemas.microsoft.com/office/powerpoint/2010/main" val="3670667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868958"/>
          </a:xfrm>
        </p:spPr>
        <p:style>
          <a:lnRef idx="1">
            <a:schemeClr val="dk1"/>
          </a:lnRef>
          <a:fillRef idx="2">
            <a:schemeClr val="dk1"/>
          </a:fillRef>
          <a:effectRef idx="1">
            <a:schemeClr val="dk1"/>
          </a:effectRef>
          <a:fontRef idx="minor">
            <a:schemeClr val="dk1"/>
          </a:fontRef>
        </p:style>
        <p:txBody>
          <a:bodyPr/>
          <a:lstStyle/>
          <a:p>
            <a:pPr algn="ctr"/>
            <a:r>
              <a:rPr lang="en-US" dirty="0" smtClean="0"/>
              <a:t>KEKEKALAN ENERGI MEKANIKA</a:t>
            </a:r>
            <a:endParaRPr lang="en-US" dirty="0"/>
          </a:p>
        </p:txBody>
      </p:sp>
      <p:sp>
        <p:nvSpPr>
          <p:cNvPr id="3" name="Flowchart: Punched Tape 2"/>
          <p:cNvSpPr/>
          <p:nvPr/>
        </p:nvSpPr>
        <p:spPr>
          <a:xfrm>
            <a:off x="899592" y="2132856"/>
            <a:ext cx="7344816" cy="4104456"/>
          </a:xfrm>
          <a:prstGeom prst="flowChartPunchedTape">
            <a:avLst/>
          </a:prstGeom>
        </p:spPr>
        <p:style>
          <a:lnRef idx="3">
            <a:schemeClr val="lt1"/>
          </a:lnRef>
          <a:fillRef idx="1">
            <a:schemeClr val="accent1"/>
          </a:fillRef>
          <a:effectRef idx="1">
            <a:schemeClr val="accent1"/>
          </a:effectRef>
          <a:fontRef idx="minor">
            <a:schemeClr val="lt1"/>
          </a:fontRef>
        </p:style>
        <p:txBody>
          <a:bodyPr rtlCol="0" anchor="ctr"/>
          <a:lstStyle/>
          <a:p>
            <a:r>
              <a:rPr lang="id-ID" dirty="0" smtClean="0">
                <a:solidFill>
                  <a:srgbClr val="FFFF00"/>
                </a:solidFill>
              </a:rPr>
              <a:t>“Jika hanya gaya-gaya konservatif yang bekerja, energi mekanik total dari sebuah sistem tidak bertambah maupun berkurang pada proses apapun. Energi tersebut tetap konstan-kekal.”</a:t>
            </a:r>
            <a:endParaRPr lang="en-GB" dirty="0" smtClean="0">
              <a:solidFill>
                <a:srgbClr val="FFFF00"/>
              </a:solidFill>
            </a:endParaRPr>
          </a:p>
          <a:p>
            <a:endParaRPr lang="id-ID" dirty="0" smtClean="0"/>
          </a:p>
          <a:p>
            <a:pPr algn="ctr"/>
            <a:r>
              <a:rPr lang="id-ID" dirty="0" smtClean="0"/>
              <a:t>E = EK + EP</a:t>
            </a:r>
          </a:p>
          <a:p>
            <a:pPr algn="ctr"/>
            <a:r>
              <a:rPr lang="id-ID" dirty="0" smtClean="0"/>
              <a:t>EK₂ + EP₂ = EK₁  + EP₁</a:t>
            </a:r>
          </a:p>
          <a:p>
            <a:pPr algn="ctr"/>
            <a:r>
              <a:rPr lang="id-ID" dirty="0" smtClean="0"/>
              <a:t>E₂ = E₁ = konstan</a:t>
            </a:r>
            <a:endParaRPr lang="id-ID" dirty="0"/>
          </a:p>
        </p:txBody>
      </p:sp>
    </p:spTree>
    <p:extLst>
      <p:ext uri="{BB962C8B-B14F-4D97-AF65-F5344CB8AC3E}">
        <p14:creationId xmlns:p14="http://schemas.microsoft.com/office/powerpoint/2010/main" val="2407610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868958"/>
          </a:xfrm>
        </p:spPr>
        <p:style>
          <a:lnRef idx="1">
            <a:schemeClr val="dk1"/>
          </a:lnRef>
          <a:fillRef idx="2">
            <a:schemeClr val="dk1"/>
          </a:fillRef>
          <a:effectRef idx="1">
            <a:schemeClr val="dk1"/>
          </a:effectRef>
          <a:fontRef idx="minor">
            <a:schemeClr val="dk1"/>
          </a:fontRef>
        </p:style>
        <p:txBody>
          <a:bodyPr/>
          <a:lstStyle/>
          <a:p>
            <a:pPr algn="ctr"/>
            <a:r>
              <a:rPr lang="en-US" dirty="0" smtClean="0"/>
              <a:t>AYO BERLATIH !!!</a:t>
            </a:r>
            <a:endParaRPr lang="en-US" dirty="0"/>
          </a:p>
        </p:txBody>
      </p:sp>
      <p:sp>
        <p:nvSpPr>
          <p:cNvPr id="3" name="Round Diagonal Corner Rectangle 2"/>
          <p:cNvSpPr/>
          <p:nvPr/>
        </p:nvSpPr>
        <p:spPr>
          <a:xfrm>
            <a:off x="1523759" y="2348880"/>
            <a:ext cx="6048672" cy="3528392"/>
          </a:xfrm>
          <a:prstGeom prst="round2Diag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2400" noProof="1" smtClean="0"/>
              <a:t>Contoh soal :</a:t>
            </a:r>
          </a:p>
          <a:p>
            <a:pPr algn="ctr"/>
            <a:endParaRPr lang="id-ID" sz="2400" noProof="1" smtClean="0"/>
          </a:p>
          <a:p>
            <a:pPr algn="ctr"/>
            <a:r>
              <a:rPr lang="id-ID" sz="2400" noProof="1" smtClean="0"/>
              <a:t>Sebuah mobil jip mempunyai energi kinetik sebesar 560.000 Joule. Jika mobil tersebut mempunyai massa sebesar 800 kg, maka kecepatan mobil jip tersebut adalah …</a:t>
            </a:r>
            <a:endParaRPr lang="id-ID" sz="2400" noProof="1"/>
          </a:p>
        </p:txBody>
      </p:sp>
    </p:spTree>
    <p:extLst>
      <p:ext uri="{BB962C8B-B14F-4D97-AF65-F5344CB8AC3E}">
        <p14:creationId xmlns:p14="http://schemas.microsoft.com/office/powerpoint/2010/main" val="3251610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387</TotalTime>
  <Words>398</Words>
  <Application>Microsoft Office PowerPoint</Application>
  <PresentationFormat>On-screen Show (4:3)</PresentationFormat>
  <Paragraphs>66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Thatch</vt:lpstr>
      <vt:lpstr>USAHA DAN ENERGI</vt:lpstr>
      <vt:lpstr>MATERI</vt:lpstr>
      <vt:lpstr>USAHA</vt:lpstr>
      <vt:lpstr>PowerPoint Presentation</vt:lpstr>
      <vt:lpstr>ENERGI</vt:lpstr>
      <vt:lpstr>PowerPoint Presentation</vt:lpstr>
      <vt:lpstr>PowerPoint Presentation</vt:lpstr>
      <vt:lpstr>KEKEKALAN ENERGI MEKANIKA</vt:lpstr>
      <vt:lpstr>AYO BERLATIH !!!</vt:lpstr>
      <vt:lpstr>PowerPoint Presentation</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ACER</cp:lastModifiedBy>
  <cp:revision>24</cp:revision>
  <dcterms:created xsi:type="dcterms:W3CDTF">2021-09-25T00:40:54Z</dcterms:created>
  <dcterms:modified xsi:type="dcterms:W3CDTF">2021-12-24T15:59:10Z</dcterms:modified>
</cp:coreProperties>
</file>