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12192000" cy="6858000"/>
  <p:embeddedFontLst>
    <p:embeddedFont>
      <p:font typeface="HQOKMF+ArialMT"/>
      <p:regular r:id="rId19"/>
    </p:embeddedFont>
    <p:embeddedFont>
      <p:font typeface="MUAGUE+TimesNewRomanPSMT"/>
      <p:regular r:id="rId2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font" Target="fonts/font1.fntdata" /><Relationship Id="rId2" Type="http://schemas.openxmlformats.org/officeDocument/2006/relationships/tableStyles" Target="tableStyles.xml" /><Relationship Id="rId20" Type="http://schemas.openxmlformats.org/officeDocument/2006/relationships/font" Target="fonts/font2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64493" y="2500541"/>
            <a:ext cx="5634680" cy="8042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000000"/>
                </a:solidFill>
                <a:latin typeface="HQOKMF+ArialMT"/>
                <a:cs typeface="HQOKMF+ArialMT"/>
              </a:rPr>
              <a:t>FLUIDA</a:t>
            </a:r>
            <a:r>
              <a:rPr dirty="0" sz="5400">
                <a:solidFill>
                  <a:srgbClr val="000000"/>
                </a:solidFill>
                <a:latin typeface="HQOKMF+ArialMT"/>
                <a:cs typeface="HQOKMF+ArialMT"/>
              </a:rPr>
              <a:t> </a:t>
            </a:r>
            <a:r>
              <a:rPr dirty="0" sz="5400">
                <a:solidFill>
                  <a:srgbClr val="000000"/>
                </a:solidFill>
                <a:latin typeface="HQOKMF+ArialMT"/>
                <a:cs typeface="HQOKMF+ArialMT"/>
              </a:rPr>
              <a:t>DINAMIS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4729" y="1513924"/>
            <a:ext cx="4268116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Pipa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Pitot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(alat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pengukur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kecepatan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pesawat)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78131" y="1144720"/>
            <a:ext cx="4213347" cy="605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HQOKMF+ArialMT"/>
                <a:cs typeface="HQOKMF+ArialMT"/>
              </a:rPr>
              <a:t>FLUIDA</a:t>
            </a:r>
            <a:r>
              <a:rPr dirty="0" sz="4000">
                <a:solidFill>
                  <a:srgbClr val="000000"/>
                </a:solidFill>
                <a:latin typeface="HQOKMF+ArialMT"/>
                <a:cs typeface="HQOKMF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HQOKMF+ArialMT"/>
                <a:cs typeface="HQOKMF+ArialMT"/>
              </a:rPr>
              <a:t>DINAMIS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03837" y="2654515"/>
            <a:ext cx="1736094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Calibri"/>
                <a:cs typeface="Calibri"/>
              </a:rPr>
              <a:t>Fluida</a:t>
            </a:r>
            <a:r>
              <a:rPr dirty="0" sz="2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000000"/>
                </a:solidFill>
                <a:latin typeface="Calibri"/>
                <a:cs typeface="Calibri"/>
              </a:rPr>
              <a:t>Dinamis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53847" y="3820713"/>
            <a:ext cx="1372389" cy="592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Calibri"/>
                <a:cs typeface="Calibri"/>
              </a:rPr>
              <a:t>Jenis</a:t>
            </a:r>
            <a:r>
              <a:rPr dirty="0" sz="2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000000"/>
                </a:solidFill>
                <a:latin typeface="Calibri"/>
                <a:cs typeface="Calibri"/>
              </a:rPr>
              <a:t>Aliran</a:t>
            </a:r>
          </a:p>
          <a:p>
            <a:pPr marL="283015" marR="0">
              <a:lnSpc>
                <a:spcPts val="2100"/>
              </a:lnSpc>
              <a:spcBef>
                <a:spcPts val="167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Calibri"/>
                <a:cs typeface="Calibri"/>
              </a:rPr>
              <a:t>Fluida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300" y="3820713"/>
            <a:ext cx="1385106" cy="592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985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Calibri"/>
                <a:cs typeface="Calibri"/>
              </a:rPr>
              <a:t>Persamaan</a:t>
            </a:r>
          </a:p>
          <a:p>
            <a:pPr marL="0" marR="0">
              <a:lnSpc>
                <a:spcPts val="2100"/>
              </a:lnSpc>
              <a:spcBef>
                <a:spcPts val="167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Calibri"/>
                <a:cs typeface="Calibri"/>
              </a:rPr>
              <a:t>Kontinuitas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668150" y="3820713"/>
            <a:ext cx="1940755" cy="592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3273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Calibri"/>
                <a:cs typeface="Calibri"/>
              </a:rPr>
              <a:t>Penerapan</a:t>
            </a:r>
          </a:p>
          <a:p>
            <a:pPr marL="0" marR="0">
              <a:lnSpc>
                <a:spcPts val="2100"/>
              </a:lnSpc>
              <a:spcBef>
                <a:spcPts val="167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Calibri"/>
                <a:cs typeface="Calibri"/>
              </a:rPr>
              <a:t>hukum</a:t>
            </a:r>
            <a:r>
              <a:rPr dirty="0" sz="2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000000"/>
                </a:solidFill>
                <a:latin typeface="Calibri"/>
                <a:cs typeface="Calibri"/>
              </a:rPr>
              <a:t>Bernoulli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09477" y="3964731"/>
            <a:ext cx="1393486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Calibri"/>
                <a:cs typeface="Calibri"/>
              </a:rPr>
              <a:t>Fluida</a:t>
            </a:r>
            <a:r>
              <a:rPr dirty="0" sz="2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000000"/>
                </a:solidFill>
                <a:latin typeface="Calibri"/>
                <a:cs typeface="Calibri"/>
              </a:rPr>
              <a:t>Ideal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421752" y="3964731"/>
            <a:ext cx="1966891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Calibri"/>
                <a:cs typeface="Calibri"/>
              </a:rPr>
              <a:t>Hukum</a:t>
            </a:r>
            <a:r>
              <a:rPr dirty="0" sz="2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000000"/>
                </a:solidFill>
                <a:latin typeface="Calibri"/>
                <a:cs typeface="Calibri"/>
              </a:rPr>
              <a:t>Bernoulli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29659" y="1473286"/>
            <a:ext cx="3715048" cy="8006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49184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Tidak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kompresibel,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adamya</a:t>
            </a:r>
          </a:p>
          <a:p>
            <a:pPr marL="0" marR="0">
              <a:lnSpc>
                <a:spcPts val="1900"/>
              </a:lnSpc>
              <a:spcBef>
                <a:spcPts val="151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perubahan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tekanan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tidak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mengubah</a:t>
            </a:r>
          </a:p>
          <a:p>
            <a:pPr marL="1112744" marR="0">
              <a:lnSpc>
                <a:spcPts val="1900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volume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fluida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12491" y="2930087"/>
            <a:ext cx="3354361" cy="10612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024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Tanpa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gesekan,</a:t>
            </a:r>
            <a:r>
              <a:rPr dirty="0" sz="1900" spc="-176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Pada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saat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fluida</a:t>
            </a:r>
          </a:p>
          <a:p>
            <a:pPr marL="77992" marR="0">
              <a:lnSpc>
                <a:spcPts val="1900"/>
              </a:lnSpc>
              <a:spcBef>
                <a:spcPts val="152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mengalir,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gesekan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antara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fluida</a:t>
            </a:r>
          </a:p>
          <a:p>
            <a:pPr marL="0" marR="0">
              <a:lnSpc>
                <a:spcPts val="1900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dengan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dinding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tempat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mengalir</a:t>
            </a:r>
          </a:p>
          <a:p>
            <a:pPr marL="816232" marR="0">
              <a:lnSpc>
                <a:spcPts val="1900"/>
              </a:lnSpc>
              <a:spcBef>
                <a:spcPts val="151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dapat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diabaikan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18667" y="3320993"/>
            <a:ext cx="1275287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Fluida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Ideal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99621" y="4517189"/>
            <a:ext cx="3783460" cy="10612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Aliran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11">
                <a:solidFill>
                  <a:srgbClr val="ffffff"/>
                </a:solidFill>
                <a:latin typeface="Calibri"/>
                <a:cs typeface="Calibri"/>
              </a:rPr>
              <a:t>stasioner,Setiap</a:t>
            </a:r>
            <a:r>
              <a:rPr dirty="0" sz="1900" spc="-12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partikel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fluida</a:t>
            </a:r>
          </a:p>
          <a:p>
            <a:pPr marL="146143" marR="0">
              <a:lnSpc>
                <a:spcPts val="1900"/>
              </a:lnSpc>
              <a:spcBef>
                <a:spcPts val="151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mempunyai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garis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alir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tertentu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dan</a:t>
            </a:r>
          </a:p>
          <a:p>
            <a:pPr marL="148598" marR="0">
              <a:lnSpc>
                <a:spcPts val="1900"/>
              </a:lnSpc>
              <a:spcBef>
                <a:spcPts val="102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untuk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luas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penampang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sama</a:t>
            </a:r>
          </a:p>
          <a:p>
            <a:pPr marL="181006" marR="0">
              <a:lnSpc>
                <a:spcPts val="1900"/>
              </a:lnSpc>
              <a:spcBef>
                <a:spcPts val="151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mempunyai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laju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aliran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sama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26039" y="929351"/>
            <a:ext cx="3651808" cy="16628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9375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Aliran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Laminer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yaitu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aliran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berlapis.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Kecepatan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partikel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fluida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disetiap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titik</a:t>
            </a:r>
          </a:p>
          <a:p>
            <a:pPr marL="136525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pada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garis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arus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searah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dengan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garis</a:t>
            </a:r>
          </a:p>
          <a:p>
            <a:pPr marL="129381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singgung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di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titik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itu.</a:t>
            </a:r>
            <a:r>
              <a:rPr dirty="0" sz="1800" spc="-25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Aliran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laminar</a:t>
            </a:r>
          </a:p>
          <a:p>
            <a:pPr marL="266700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dijumpai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pada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air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yang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dialirkan</a:t>
            </a:r>
          </a:p>
          <a:p>
            <a:pPr marL="61595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melalui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pipa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atau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selang.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4009" y="2987996"/>
            <a:ext cx="1808836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Jenis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Aliran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Fluida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58225" y="3801401"/>
            <a:ext cx="3666896" cy="24858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4543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Aliran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Turbulen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terjadi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ketika</a:t>
            </a:r>
          </a:p>
          <a:p>
            <a:pPr marL="212725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melebihinya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kelajuan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suatu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fluida</a:t>
            </a:r>
          </a:p>
          <a:p>
            <a:pPr marL="247650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tertentu.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Ditandai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dengan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adanya</a:t>
            </a:r>
          </a:p>
          <a:p>
            <a:pPr marL="82506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aliran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berputar.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Ada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partikel-partikel</a:t>
            </a:r>
          </a:p>
          <a:p>
            <a:pPr marL="196850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yang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memiliki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arah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gerak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berbeda</a:t>
            </a:r>
          </a:p>
          <a:p>
            <a:pPr marL="635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bahkan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berlawanan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dengan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arah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gerak</a:t>
            </a:r>
          </a:p>
          <a:p>
            <a:pPr marL="13970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keseluruhan.</a:t>
            </a:r>
            <a:r>
              <a:rPr dirty="0" sz="1800" spc="1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Aliran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turbulen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sering</a:t>
            </a:r>
          </a:p>
          <a:p>
            <a:pPr marL="0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dijumpai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di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sungai-sungai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dan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selokan</a:t>
            </a:r>
          </a:p>
          <a:p>
            <a:pPr marL="1343025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-selokan.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4162" y="1144720"/>
            <a:ext cx="6891523" cy="605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HQOKMF+ArialMT"/>
                <a:cs typeface="HQOKMF+ArialMT"/>
              </a:rPr>
              <a:t>PERSAMAAN</a:t>
            </a:r>
            <a:r>
              <a:rPr dirty="0" sz="4000">
                <a:solidFill>
                  <a:srgbClr val="000000"/>
                </a:solidFill>
                <a:latin typeface="HQOKMF+ArialMT"/>
                <a:cs typeface="HQOKMF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HQOKMF+ArialMT"/>
                <a:cs typeface="HQOKMF+ArialMT"/>
              </a:rPr>
              <a:t>KONTINUITAS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4162" y="1144720"/>
            <a:ext cx="5032670" cy="605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HQOKMF+ArialMT"/>
                <a:cs typeface="HQOKMF+ArialMT"/>
              </a:rPr>
              <a:t>HUKUM</a:t>
            </a:r>
            <a:r>
              <a:rPr dirty="0" sz="4000">
                <a:solidFill>
                  <a:srgbClr val="000000"/>
                </a:solidFill>
                <a:latin typeface="HQOKMF+ArialMT"/>
                <a:cs typeface="HQOKMF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HQOKMF+ArialMT"/>
                <a:cs typeface="HQOKMF+ArialMT"/>
              </a:rPr>
              <a:t>BERNOULLI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2597" y="867629"/>
            <a:ext cx="8303683" cy="605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HQOKMF+ArialMT"/>
                <a:cs typeface="HQOKMF+ArialMT"/>
              </a:rPr>
              <a:t>PENERAPAN</a:t>
            </a:r>
            <a:r>
              <a:rPr dirty="0" sz="4000">
                <a:solidFill>
                  <a:srgbClr val="000000"/>
                </a:solidFill>
                <a:latin typeface="HQOKMF+ArialMT"/>
                <a:cs typeface="HQOKMF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HQOKMF+ArialMT"/>
                <a:cs typeface="HQOKMF+ArialMT"/>
              </a:rPr>
              <a:t>HUKUM</a:t>
            </a:r>
            <a:r>
              <a:rPr dirty="0" sz="4000">
                <a:solidFill>
                  <a:srgbClr val="000000"/>
                </a:solidFill>
                <a:latin typeface="HQOKMF+ArialMT"/>
                <a:cs typeface="HQOKMF+ArialMT"/>
              </a:rPr>
              <a:t> </a:t>
            </a:r>
            <a:r>
              <a:rPr dirty="0" sz="4000">
                <a:solidFill>
                  <a:srgbClr val="000000"/>
                </a:solidFill>
                <a:latin typeface="HQOKMF+ArialMT"/>
                <a:cs typeface="HQOKMF+ArialMT"/>
              </a:rPr>
              <a:t>BERNOULLI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1839" y="1820012"/>
            <a:ext cx="2230585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MUAGUE+TimesNewRomanPSMT"/>
                <a:cs typeface="MUAGUE+TimesNewRomanPSMT"/>
              </a:rPr>
              <a:t>Percobaan</a:t>
            </a:r>
            <a:r>
              <a:rPr dirty="0" sz="20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UAGUE+TimesNewRomanPSMT"/>
                <a:cs typeface="MUAGUE+TimesNewRomanPSMT"/>
              </a:rPr>
              <a:t>Torricelli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13283" y="919467"/>
            <a:ext cx="1892808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MUAGUE+TimesNewRomanPSMT"/>
                <a:cs typeface="MUAGUE+TimesNewRomanPSMT"/>
              </a:rPr>
              <a:t>Pesawat</a:t>
            </a:r>
            <a:r>
              <a:rPr dirty="0" sz="20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MUAGUE+TimesNewRomanPSMT"/>
                <a:cs typeface="MUAGUE+TimesNewRomanPSMT"/>
              </a:rPr>
              <a:t>Terbang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69533" y="1849982"/>
            <a:ext cx="897694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NOTE!!!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69533" y="2136912"/>
            <a:ext cx="2650504" cy="33087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Pesawat</a:t>
            </a:r>
            <a:r>
              <a:rPr dirty="0" sz="1800" spc="1393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akan</a:t>
            </a:r>
            <a:r>
              <a:rPr dirty="0" sz="1800" spc="1392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terangkat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bila</a:t>
            </a:r>
            <a:r>
              <a:rPr dirty="0" sz="1800" spc="112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kecepatan</a:t>
            </a:r>
            <a:r>
              <a:rPr dirty="0" sz="1800" spc="122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aliran</a:t>
            </a:r>
            <a:r>
              <a:rPr dirty="0" sz="1800" spc="116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udara</a:t>
            </a:r>
          </a:p>
          <a:p>
            <a:pPr marL="0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dibagian</a:t>
            </a:r>
            <a:r>
              <a:rPr dirty="0" sz="1800" spc="848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atas</a:t>
            </a:r>
            <a:r>
              <a:rPr dirty="0" sz="1800" spc="847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sayap</a:t>
            </a:r>
            <a:r>
              <a:rPr dirty="0" sz="1800" spc="846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(v</a:t>
            </a:r>
            <a:r>
              <a:rPr dirty="0" sz="1800" baseline="-25000">
                <a:solidFill>
                  <a:srgbClr val="000000"/>
                </a:solidFill>
                <a:latin typeface="MUAGUE+TimesNewRomanPSMT"/>
                <a:cs typeface="MUAGUE+TimesNewRomanPSMT"/>
              </a:rPr>
              <a:t>1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)</a:t>
            </a:r>
          </a:p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lebih</a:t>
            </a:r>
            <a:r>
              <a:rPr dirty="0" sz="1800" spc="313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besar</a:t>
            </a:r>
            <a:r>
              <a:rPr dirty="0" sz="1800" spc="313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dari</a:t>
            </a:r>
            <a:r>
              <a:rPr dirty="0" sz="1800" spc="31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kecepatan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alira</a:t>
            </a:r>
            <a:r>
              <a:rPr dirty="0" sz="1800" spc="125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udara</a:t>
            </a:r>
            <a:r>
              <a:rPr dirty="0" sz="1800" spc="122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di</a:t>
            </a:r>
            <a:r>
              <a:rPr dirty="0" sz="1800" spc="117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bawah</a:t>
            </a:r>
            <a:r>
              <a:rPr dirty="0" sz="1800" spc="124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sayap</a:t>
            </a:r>
          </a:p>
          <a:p>
            <a:pPr marL="0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(v</a:t>
            </a:r>
            <a:r>
              <a:rPr dirty="0" sz="1800" baseline="-25000">
                <a:solidFill>
                  <a:srgbClr val="000000"/>
                </a:solidFill>
                <a:latin typeface="MUAGUE+TimesNewRomanPSMT"/>
                <a:cs typeface="MUAGUE+TimesNewRomanPSMT"/>
              </a:rPr>
              <a:t>2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)</a:t>
            </a:r>
            <a:r>
              <a:rPr dirty="0" sz="1800" spc="786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yang</a:t>
            </a:r>
            <a:r>
              <a:rPr dirty="0" sz="1800" spc="788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mengakibatkan</a:t>
            </a:r>
          </a:p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tekanan</a:t>
            </a:r>
            <a:r>
              <a:rPr dirty="0" sz="1800" spc="2195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udara</a:t>
            </a:r>
            <a:r>
              <a:rPr dirty="0" sz="1800" spc="2189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bagian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bawah</a:t>
            </a:r>
            <a:r>
              <a:rPr dirty="0" sz="1800" spc="49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(P</a:t>
            </a:r>
            <a:r>
              <a:rPr dirty="0" sz="1800" baseline="-25000">
                <a:solidFill>
                  <a:srgbClr val="000000"/>
                </a:solidFill>
                <a:latin typeface="MUAGUE+TimesNewRomanPSMT"/>
                <a:cs typeface="MUAGUE+TimesNewRomanPSMT"/>
              </a:rPr>
              <a:t>2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)</a:t>
            </a:r>
            <a:r>
              <a:rPr dirty="0" sz="1800" spc="43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lebih</a:t>
            </a:r>
            <a:r>
              <a:rPr dirty="0" sz="1800" spc="49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besar</a:t>
            </a:r>
            <a:r>
              <a:rPr dirty="0" sz="1800" spc="49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dari</a:t>
            </a:r>
          </a:p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tekanan</a:t>
            </a:r>
            <a:r>
              <a:rPr dirty="0" sz="1800" spc="383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udara</a:t>
            </a:r>
            <a:r>
              <a:rPr dirty="0" sz="1800" spc="377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bagian</a:t>
            </a:r>
            <a:r>
              <a:rPr dirty="0" sz="1800" spc="38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atas</a:t>
            </a:r>
          </a:p>
          <a:p>
            <a:pPr marL="0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(P</a:t>
            </a:r>
            <a:r>
              <a:rPr dirty="0" sz="1800" baseline="-25000">
                <a:solidFill>
                  <a:srgbClr val="000000"/>
                </a:solidFill>
                <a:latin typeface="MUAGUE+TimesNewRomanPSMT"/>
                <a:cs typeface="MUAGUE+TimesNewRomanPSMT"/>
              </a:rPr>
              <a:t>1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).</a:t>
            </a:r>
            <a:r>
              <a:rPr dirty="0" sz="1800" spc="121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Perbedaan</a:t>
            </a:r>
            <a:r>
              <a:rPr dirty="0" sz="1800" spc="1221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tekanan</a:t>
            </a:r>
          </a:p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inilah</a:t>
            </a:r>
            <a:r>
              <a:rPr dirty="0" sz="1800" spc="1193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yang</a:t>
            </a:r>
            <a:r>
              <a:rPr dirty="0" sz="1800" spc="1188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menentukan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gaya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angkat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MUAGUE+TimesNewRomanPSMT"/>
                <a:cs typeface="MUAGUE+TimesNewRomanPSMT"/>
              </a:rPr>
              <a:t>pesawat.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2021-12-23T12:24:30-06:00</dcterms:modified>
</cp:coreProperties>
</file>