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74" r:id="rId6"/>
    <p:sldId id="275" r:id="rId7"/>
    <p:sldId id="261" r:id="rId8"/>
    <p:sldId id="262" r:id="rId9"/>
    <p:sldId id="273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4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516" y="-42"/>
      </p:cViewPr>
      <p:guideLst>
        <p:guide orient="horz" pos="2142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8967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2021/12/23</a:t>
            </a:fld>
            <a:endParaRPr lang="zh-CN" altLang="en-US" strike="noStrike" noProof="1"/>
          </a:p>
        </p:txBody>
      </p:sp>
      <p:sp>
        <p:nvSpPr>
          <p:cNvPr id="1048968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8969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7269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6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6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6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04896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6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435834A-FCC1-4831-9483-0EBB2B88BA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83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58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59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233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61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61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3761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6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6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5235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61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61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5519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6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1315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65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65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046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9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9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9640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A0887AD-934F-442F-A161-4B1820EBFB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Click to edit Master title style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Click to edit Master text style</a:t>
            </a:r>
          </a:p>
          <a:p>
            <a:pPr lvl="1" indent="-228600"/>
            <a:r>
              <a:rPr lang="zh-CN" altLang="en-US" dirty="0"/>
              <a:t>Second level</a:t>
            </a:r>
          </a:p>
          <a:p>
            <a:pPr lvl="2" indent="-228600"/>
            <a:r>
              <a:rPr lang="zh-CN" altLang="en-US" dirty="0"/>
              <a:t>Third level</a:t>
            </a:r>
          </a:p>
          <a:p>
            <a:pPr lvl="3" indent="-228600"/>
            <a:r>
              <a:rPr lang="zh-CN" altLang="en-US" dirty="0"/>
              <a:t>Fourth level</a:t>
            </a:r>
          </a:p>
          <a:p>
            <a:pPr lvl="4" indent="-228600"/>
            <a:r>
              <a:rPr lang="zh-CN" altLang="en-US" dirty="0"/>
              <a:t>Fifth level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A0887AD-934F-442F-A161-4B1820EBFB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pipes2.avi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4"/>
          <p:cNvPicPr>
            <a:picLocks noChangeAspect="1"/>
          </p:cNvPicPr>
          <p:nvPr/>
        </p:nvPicPr>
        <p:blipFill>
          <a:blip r:embed="rId3"/>
          <a:srcRect t="25061" r="53079" b="36497"/>
          <a:stretch>
            <a:fillRect/>
          </a:stretch>
        </p:blipFill>
        <p:spPr>
          <a:xfrm>
            <a:off x="8529638" y="0"/>
            <a:ext cx="36623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6" name="文本框 2"/>
          <p:cNvSpPr txBox="1"/>
          <p:nvPr/>
        </p:nvSpPr>
        <p:spPr>
          <a:xfrm>
            <a:off x="1236663" y="1761916"/>
            <a:ext cx="6616700" cy="366254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FLUIDA DINAMIS</a:t>
            </a:r>
          </a:p>
          <a:p>
            <a:pPr algn="ctr"/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Neo Safitri		2013022006</a:t>
            </a:r>
          </a:p>
          <a:p>
            <a:pPr algn="ctr"/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Kelas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</a:t>
            </a:r>
          </a:p>
          <a:p>
            <a:pPr algn="ctr"/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Pendidikan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Fisika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2020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15"/>
          <p:cNvPicPr>
            <a:picLocks noChangeAspect="1"/>
          </p:cNvPicPr>
          <p:nvPr/>
        </p:nvPicPr>
        <p:blipFill>
          <a:blip r:embed="rId2"/>
          <a:srcRect l="58" t="19273" r="79134" b="31830"/>
          <a:stretch>
            <a:fillRect/>
          </a:stretch>
        </p:blipFill>
        <p:spPr>
          <a:xfrm rot="-5400000">
            <a:off x="5727700" y="-2489200"/>
            <a:ext cx="1139825" cy="611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0" name="Freeform 35"/>
          <p:cNvSpPr/>
          <p:nvPr/>
        </p:nvSpPr>
        <p:spPr bwMode="auto">
          <a:xfrm>
            <a:off x="2554288" y="3611563"/>
            <a:ext cx="315913" cy="506413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rgbClr val="3A4B6F"/>
          </a:solidFill>
          <a:ln>
            <a:noFill/>
          </a:ln>
        </p:spPr>
        <p:txBody>
          <a:bodyPr vert="horz" wrap="square" lIns="114924" tIns="57462" rIns="114924" bIns="5746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组合 17"/>
          <p:cNvGrpSpPr/>
          <p:nvPr/>
        </p:nvGrpSpPr>
        <p:grpSpPr>
          <a:xfrm>
            <a:off x="9465520" y="3617013"/>
            <a:ext cx="430955" cy="505364"/>
            <a:chOff x="6537326" y="5110164"/>
            <a:chExt cx="220662" cy="258762"/>
          </a:xfrm>
          <a:solidFill>
            <a:srgbClr val="3A4B6F"/>
          </a:solidFill>
        </p:grpSpPr>
        <p:sp>
          <p:nvSpPr>
            <p:cNvPr id="1048601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2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03" name="Freeform 225"/>
          <p:cNvSpPr/>
          <p:nvPr/>
        </p:nvSpPr>
        <p:spPr bwMode="auto">
          <a:xfrm>
            <a:off x="7142163" y="3608388"/>
            <a:ext cx="387350" cy="517525"/>
          </a:xfrm>
          <a:custGeom>
            <a:avLst/>
            <a:gdLst>
              <a:gd name="T0" fmla="*/ 130 w 221"/>
              <a:gd name="T1" fmla="*/ 50 h 295"/>
              <a:gd name="T2" fmla="*/ 193 w 221"/>
              <a:gd name="T3" fmla="*/ 80 h 295"/>
              <a:gd name="T4" fmla="*/ 221 w 221"/>
              <a:gd name="T5" fmla="*/ 79 h 295"/>
              <a:gd name="T6" fmla="*/ 136 w 221"/>
              <a:gd name="T7" fmla="*/ 2 h 295"/>
              <a:gd name="T8" fmla="*/ 72 w 221"/>
              <a:gd name="T9" fmla="*/ 2 h 295"/>
              <a:gd name="T10" fmla="*/ 60 w 221"/>
              <a:gd name="T11" fmla="*/ 10 h 295"/>
              <a:gd name="T12" fmla="*/ 41 w 221"/>
              <a:gd name="T13" fmla="*/ 4 h 295"/>
              <a:gd name="T14" fmla="*/ 18 w 221"/>
              <a:gd name="T15" fmla="*/ 1 h 295"/>
              <a:gd name="T16" fmla="*/ 15 w 221"/>
              <a:gd name="T17" fmla="*/ 1 h 295"/>
              <a:gd name="T18" fmla="*/ 0 w 221"/>
              <a:gd name="T19" fmla="*/ 14 h 295"/>
              <a:gd name="T20" fmla="*/ 0 w 221"/>
              <a:gd name="T21" fmla="*/ 53 h 295"/>
              <a:gd name="T22" fmla="*/ 15 w 221"/>
              <a:gd name="T23" fmla="*/ 66 h 295"/>
              <a:gd name="T24" fmla="*/ 18 w 221"/>
              <a:gd name="T25" fmla="*/ 66 h 295"/>
              <a:gd name="T26" fmla="*/ 43 w 221"/>
              <a:gd name="T27" fmla="*/ 61 h 295"/>
              <a:gd name="T28" fmla="*/ 70 w 221"/>
              <a:gd name="T29" fmla="*/ 55 h 295"/>
              <a:gd name="T30" fmla="*/ 85 w 221"/>
              <a:gd name="T31" fmla="*/ 79 h 295"/>
              <a:gd name="T32" fmla="*/ 85 w 221"/>
              <a:gd name="T33" fmla="*/ 139 h 295"/>
              <a:gd name="T34" fmla="*/ 75 w 221"/>
              <a:gd name="T35" fmla="*/ 154 h 295"/>
              <a:gd name="T36" fmla="*/ 75 w 221"/>
              <a:gd name="T37" fmla="*/ 158 h 295"/>
              <a:gd name="T38" fmla="*/ 75 w 221"/>
              <a:gd name="T39" fmla="*/ 266 h 295"/>
              <a:gd name="T40" fmla="*/ 75 w 221"/>
              <a:gd name="T41" fmla="*/ 269 h 295"/>
              <a:gd name="T42" fmla="*/ 136 w 221"/>
              <a:gd name="T43" fmla="*/ 269 h 295"/>
              <a:gd name="T44" fmla="*/ 136 w 221"/>
              <a:gd name="T45" fmla="*/ 266 h 295"/>
              <a:gd name="T46" fmla="*/ 136 w 221"/>
              <a:gd name="T47" fmla="*/ 158 h 295"/>
              <a:gd name="T48" fmla="*/ 136 w 221"/>
              <a:gd name="T49" fmla="*/ 154 h 295"/>
              <a:gd name="T50" fmla="*/ 125 w 221"/>
              <a:gd name="T51" fmla="*/ 139 h 295"/>
              <a:gd name="T52" fmla="*/ 125 w 221"/>
              <a:gd name="T53" fmla="*/ 66 h 295"/>
              <a:gd name="T54" fmla="*/ 130 w 221"/>
              <a:gd name="T55" fmla="*/ 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" h="295">
                <a:moveTo>
                  <a:pt x="130" y="50"/>
                </a:moveTo>
                <a:cubicBezTo>
                  <a:pt x="163" y="41"/>
                  <a:pt x="193" y="80"/>
                  <a:pt x="193" y="80"/>
                </a:cubicBezTo>
                <a:cubicBezTo>
                  <a:pt x="221" y="79"/>
                  <a:pt x="221" y="79"/>
                  <a:pt x="221" y="79"/>
                </a:cubicBezTo>
                <a:cubicBezTo>
                  <a:pt x="221" y="79"/>
                  <a:pt x="185" y="2"/>
                  <a:pt x="136" y="2"/>
                </a:cubicBezTo>
                <a:cubicBezTo>
                  <a:pt x="119" y="2"/>
                  <a:pt x="93" y="2"/>
                  <a:pt x="72" y="2"/>
                </a:cubicBezTo>
                <a:cubicBezTo>
                  <a:pt x="68" y="2"/>
                  <a:pt x="64" y="10"/>
                  <a:pt x="60" y="10"/>
                </a:cubicBezTo>
                <a:cubicBezTo>
                  <a:pt x="50" y="8"/>
                  <a:pt x="43" y="5"/>
                  <a:pt x="41" y="4"/>
                </a:cubicBezTo>
                <a:cubicBezTo>
                  <a:pt x="36" y="0"/>
                  <a:pt x="26" y="1"/>
                  <a:pt x="18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3" y="1"/>
                  <a:pt x="0" y="0"/>
                  <a:pt x="0" y="1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7"/>
                  <a:pt x="3" y="66"/>
                  <a:pt x="15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7" y="66"/>
                  <a:pt x="38" y="67"/>
                  <a:pt x="43" y="61"/>
                </a:cubicBezTo>
                <a:cubicBezTo>
                  <a:pt x="48" y="58"/>
                  <a:pt x="59" y="52"/>
                  <a:pt x="70" y="55"/>
                </a:cubicBezTo>
                <a:cubicBezTo>
                  <a:pt x="83" y="60"/>
                  <a:pt x="84" y="73"/>
                  <a:pt x="85" y="79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79" y="143"/>
                  <a:pt x="75" y="148"/>
                  <a:pt x="75" y="154"/>
                </a:cubicBezTo>
                <a:cubicBezTo>
                  <a:pt x="75" y="155"/>
                  <a:pt x="75" y="156"/>
                  <a:pt x="75" y="158"/>
                </a:cubicBezTo>
                <a:cubicBezTo>
                  <a:pt x="75" y="158"/>
                  <a:pt x="75" y="244"/>
                  <a:pt x="75" y="266"/>
                </a:cubicBezTo>
                <a:cubicBezTo>
                  <a:pt x="75" y="267"/>
                  <a:pt x="75" y="268"/>
                  <a:pt x="75" y="269"/>
                </a:cubicBezTo>
                <a:cubicBezTo>
                  <a:pt x="75" y="295"/>
                  <a:pt x="136" y="295"/>
                  <a:pt x="136" y="269"/>
                </a:cubicBezTo>
                <a:cubicBezTo>
                  <a:pt x="136" y="268"/>
                  <a:pt x="136" y="267"/>
                  <a:pt x="136" y="266"/>
                </a:cubicBezTo>
                <a:cubicBezTo>
                  <a:pt x="136" y="243"/>
                  <a:pt x="136" y="158"/>
                  <a:pt x="136" y="158"/>
                </a:cubicBezTo>
                <a:cubicBezTo>
                  <a:pt x="136" y="156"/>
                  <a:pt x="136" y="155"/>
                  <a:pt x="136" y="154"/>
                </a:cubicBezTo>
                <a:cubicBezTo>
                  <a:pt x="136" y="148"/>
                  <a:pt x="131" y="143"/>
                  <a:pt x="125" y="139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6" y="58"/>
                  <a:pt x="127" y="51"/>
                  <a:pt x="130" y="50"/>
                </a:cubicBezTo>
                <a:close/>
              </a:path>
            </a:pathLst>
          </a:custGeom>
          <a:solidFill>
            <a:srgbClr val="3A4B6F"/>
          </a:solidFill>
          <a:ln>
            <a:noFill/>
          </a:ln>
        </p:spPr>
        <p:txBody>
          <a:bodyPr vert="horz" wrap="square" lIns="114924" tIns="57462" rIns="114924" bIns="5746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组合 21"/>
          <p:cNvGrpSpPr/>
          <p:nvPr/>
        </p:nvGrpSpPr>
        <p:grpSpPr>
          <a:xfrm>
            <a:off x="4872586" y="3612022"/>
            <a:ext cx="378249" cy="505368"/>
            <a:chOff x="6034088" y="4592639"/>
            <a:chExt cx="193675" cy="258763"/>
          </a:xfrm>
          <a:solidFill>
            <a:srgbClr val="3A4B6F"/>
          </a:solidFill>
        </p:grpSpPr>
        <p:sp>
          <p:nvSpPr>
            <p:cNvPr id="1048604" name="Freeform 347"/>
            <p:cNvSpPr>
              <a:spLocks noEditPoints="1"/>
            </p:cNvSpPr>
            <p:nvPr/>
          </p:nvSpPr>
          <p:spPr bwMode="auto">
            <a:xfrm>
              <a:off x="6034088" y="4592639"/>
              <a:ext cx="193675" cy="2587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5" name="Rectangle 348"/>
            <p:cNvSpPr>
              <a:spLocks noChangeArrowheads="1"/>
            </p:cNvSpPr>
            <p:nvPr/>
          </p:nvSpPr>
          <p:spPr bwMode="auto">
            <a:xfrm>
              <a:off x="6076951" y="4675189"/>
              <a:ext cx="107950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6" name="Rectangle 349"/>
            <p:cNvSpPr>
              <a:spLocks noChangeArrowheads="1"/>
            </p:cNvSpPr>
            <p:nvPr/>
          </p:nvSpPr>
          <p:spPr bwMode="auto">
            <a:xfrm>
              <a:off x="6076951" y="4711701"/>
              <a:ext cx="107950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7" name="Rectangle 350"/>
            <p:cNvSpPr>
              <a:spLocks noChangeArrowheads="1"/>
            </p:cNvSpPr>
            <p:nvPr/>
          </p:nvSpPr>
          <p:spPr bwMode="auto">
            <a:xfrm>
              <a:off x="6076951" y="4748214"/>
              <a:ext cx="107950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8" name="Rectangle 351"/>
            <p:cNvSpPr>
              <a:spLocks noChangeArrowheads="1"/>
            </p:cNvSpPr>
            <p:nvPr/>
          </p:nvSpPr>
          <p:spPr bwMode="auto">
            <a:xfrm>
              <a:off x="6076951" y="4784726"/>
              <a:ext cx="107950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840566" y="1502820"/>
            <a:ext cx="6948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chemeClr val="bg1"/>
                </a:solidFill>
              </a:rPr>
              <a:t>Fluida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dinamis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adalah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fluida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bergerak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Besaran</a:t>
            </a:r>
            <a:r>
              <a:rPr lang="en-US" sz="2000" b="1" dirty="0">
                <a:solidFill>
                  <a:schemeClr val="bg1"/>
                </a:solidFill>
              </a:rPr>
              <a:t>-</a:t>
            </a:r>
          </a:p>
          <a:p>
            <a:pPr eaLnBrk="1" hangingPunct="1"/>
            <a:r>
              <a:rPr lang="en-US" sz="2000" b="1" dirty="0" err="1">
                <a:solidFill>
                  <a:schemeClr val="bg1"/>
                </a:solidFill>
              </a:rPr>
              <a:t>besaran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apa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perlu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dipelajari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fluida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dinamis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err="1">
                <a:solidFill>
                  <a:schemeClr val="bg1"/>
                </a:solidFill>
              </a:rPr>
              <a:t>itu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b="1" dirty="0" err="1">
                <a:solidFill>
                  <a:schemeClr val="bg1"/>
                </a:solidFill>
              </a:rPr>
              <a:t>Jawabannya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kalian </a:t>
            </a:r>
            <a:r>
              <a:rPr lang="en-US" sz="2000" b="1" dirty="0" err="1">
                <a:solidFill>
                  <a:schemeClr val="bg1"/>
                </a:solidFill>
              </a:rPr>
              <a:t>pelajari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penjelasan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err="1">
                <a:solidFill>
                  <a:schemeClr val="bg1"/>
                </a:solidFill>
              </a:rPr>
              <a:t>berikut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798304" y="285750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Kontinuitas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4994802" y="2752937"/>
            <a:ext cx="43211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chemeClr val="bg1"/>
                </a:solidFill>
              </a:rPr>
              <a:t>Jika</a:t>
            </a:r>
            <a:r>
              <a:rPr lang="en-US" sz="2000" b="1" dirty="0">
                <a:solidFill>
                  <a:schemeClr val="bg1"/>
                </a:solidFill>
              </a:rPr>
              <a:t> air </a:t>
            </a:r>
            <a:r>
              <a:rPr lang="en-US" sz="2000" b="1" dirty="0" err="1">
                <a:solidFill>
                  <a:schemeClr val="bg1"/>
                </a:solidFill>
              </a:rPr>
              <a:t>mengalir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tidak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termanfaatkanmaka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berlaku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kekekalan</a:t>
            </a:r>
            <a:r>
              <a:rPr lang="en-US" sz="2000" b="1" dirty="0">
                <a:solidFill>
                  <a:schemeClr val="bg1"/>
                </a:solidFill>
              </a:rPr>
              <a:t> debit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aliran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fluida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dinamakan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kontinuitas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err="1">
                <a:solidFill>
                  <a:schemeClr val="bg1"/>
                </a:solidFill>
              </a:rPr>
              <a:t>Kontinuitas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kekekalan</a:t>
            </a:r>
            <a:r>
              <a:rPr lang="en-US" sz="2000" b="1" dirty="0">
                <a:solidFill>
                  <a:schemeClr val="bg1"/>
                </a:solidFill>
              </a:rPr>
              <a:t> debit </a:t>
            </a:r>
            <a:r>
              <a:rPr lang="en-US" sz="2000" b="1" dirty="0" err="1">
                <a:solidFill>
                  <a:schemeClr val="bg1"/>
                </a:solidFill>
              </a:rPr>
              <a:t>ini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dituliskan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sebagai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berikut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6016625" y="5255380"/>
            <a:ext cx="3025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    Q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r>
              <a:rPr lang="en-US" sz="2400" b="1" dirty="0">
                <a:solidFill>
                  <a:schemeClr val="bg1"/>
                </a:solidFill>
              </a:rPr>
              <a:t> = Q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v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r>
              <a:rPr lang="en-US" sz="2400" b="1" dirty="0">
                <a:solidFill>
                  <a:schemeClr val="bg1"/>
                </a:solidFill>
              </a:rPr>
              <a:t> = A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v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0" y="3801148"/>
            <a:ext cx="27511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1433497" y="643210"/>
            <a:ext cx="2377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Fluida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Dinamis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900" y="1922463"/>
            <a:ext cx="3340100" cy="368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714500" y="469108"/>
            <a:ext cx="414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Azas</a:t>
            </a:r>
            <a:r>
              <a:rPr lang="en-US" sz="2400" b="1" dirty="0">
                <a:solidFill>
                  <a:schemeClr val="bg1"/>
                </a:solidFill>
              </a:rPr>
              <a:t> Bernoulli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1270000" y="1189833"/>
            <a:ext cx="7092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chemeClr val="bg1"/>
                </a:solidFill>
              </a:rPr>
              <a:t>Fluida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memiliki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tekanan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dinamakan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tekanan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hidrostatis</a:t>
            </a:r>
            <a:r>
              <a:rPr lang="en-US" sz="2000" b="1" dirty="0">
                <a:solidFill>
                  <a:schemeClr val="bg1"/>
                </a:solidFill>
              </a:rPr>
              <a:t>, P = </a:t>
            </a:r>
            <a:r>
              <a:rPr lang="en-US" sz="2000" b="1" dirty="0" err="1">
                <a:solidFill>
                  <a:schemeClr val="bg1"/>
                </a:solidFill>
              </a:rPr>
              <a:t>ρgh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Bagaimana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tekanan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oleh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fluida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dinamis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b="1" dirty="0" err="1">
                <a:solidFill>
                  <a:schemeClr val="bg1"/>
                </a:solidFill>
              </a:rPr>
              <a:t>Besarnya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sesuai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energi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kinetik</a:t>
            </a:r>
            <a:r>
              <a:rPr lang="en-US" sz="2000" b="1" dirty="0">
                <a:solidFill>
                  <a:schemeClr val="bg1"/>
                </a:solidFill>
              </a:rPr>
              <a:t>, P = ρ </a:t>
            </a:r>
            <a:r>
              <a:rPr lang="en-US" sz="2000" b="1" i="1" dirty="0">
                <a:solidFill>
                  <a:schemeClr val="bg1"/>
                </a:solidFill>
              </a:rPr>
              <a:t>v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fluida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ternyata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berlaku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kekekalan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tekanan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Kekekalan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tekanan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pertama</a:t>
            </a:r>
            <a:r>
              <a:rPr lang="en-US" sz="2000" b="1" dirty="0">
                <a:solidFill>
                  <a:schemeClr val="bg1"/>
                </a:solidFill>
              </a:rPr>
              <a:t> kali </a:t>
            </a:r>
            <a:r>
              <a:rPr lang="en-US" sz="2000" b="1" dirty="0" err="1">
                <a:solidFill>
                  <a:schemeClr val="bg1"/>
                </a:solidFill>
              </a:rPr>
              <a:t>dijelaskan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oleh</a:t>
            </a:r>
            <a:r>
              <a:rPr lang="en-US" sz="2000" b="1" dirty="0">
                <a:solidFill>
                  <a:schemeClr val="bg1"/>
                </a:solidFill>
              </a:rPr>
              <a:t> Bernoulli </a:t>
            </a:r>
            <a:r>
              <a:rPr lang="en-US" sz="2000" b="1" dirty="0" err="1">
                <a:solidFill>
                  <a:schemeClr val="bg1"/>
                </a:solidFill>
              </a:rPr>
              <a:t>sehingga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dikenal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sebagai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azas</a:t>
            </a:r>
            <a:r>
              <a:rPr lang="en-US" sz="2000" b="1" i="1" dirty="0">
                <a:solidFill>
                  <a:schemeClr val="bg1"/>
                </a:solidFill>
              </a:rPr>
              <a:t> Bernoulli. </a:t>
            </a:r>
            <a:r>
              <a:rPr lang="en-US" sz="2000" b="1" dirty="0" err="1">
                <a:solidFill>
                  <a:schemeClr val="bg1"/>
                </a:solidFill>
              </a:rPr>
              <a:t>Azas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dirumuskan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sebagai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berikut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3762375" y="4282282"/>
            <a:ext cx="399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P + </a:t>
            </a:r>
            <a:r>
              <a:rPr lang="en-US" sz="2400" b="1" dirty="0" err="1">
                <a:solidFill>
                  <a:schemeClr val="bg1"/>
                </a:solidFill>
              </a:rPr>
              <a:t>ρgh</a:t>
            </a:r>
            <a:r>
              <a:rPr lang="en-US" sz="2400" b="1" dirty="0">
                <a:solidFill>
                  <a:schemeClr val="bg1"/>
                </a:solidFill>
              </a:rPr>
              <a:t> + ½ ρ</a:t>
            </a:r>
            <a:r>
              <a:rPr lang="en-US" sz="2400" b="1" i="1" dirty="0">
                <a:solidFill>
                  <a:schemeClr val="bg1"/>
                </a:solidFill>
              </a:rPr>
              <a:t>v</a:t>
            </a: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 = </a:t>
            </a:r>
            <a:r>
              <a:rPr lang="en-US" sz="2400" b="1" dirty="0" err="1">
                <a:solidFill>
                  <a:schemeClr val="bg1"/>
                </a:solidFill>
              </a:rPr>
              <a:t>kekal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46281"/>
              </p:ext>
            </p:extLst>
          </p:nvPr>
        </p:nvGraphicFramePr>
        <p:xfrm>
          <a:off x="3822701" y="5024437"/>
          <a:ext cx="42497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2273040" imgH="241200" progId="Equation.DSMT4">
                  <p:embed/>
                </p:oleObj>
              </mc:Choice>
              <mc:Fallback>
                <p:oleObj name="Equation" r:id="rId5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1" y="5024437"/>
                        <a:ext cx="42497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" y="3623469"/>
            <a:ext cx="23034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hlinkClick r:id="rId8" action="ppaction://hlinkfile"/>
          </p:cNvPr>
          <p:cNvSpPr/>
          <p:nvPr/>
        </p:nvSpPr>
        <p:spPr>
          <a:xfrm>
            <a:off x="3784600" y="3657600"/>
            <a:ext cx="1857375" cy="50006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Ilustrasi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1546225" y="1516063"/>
            <a:ext cx="288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Teorema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Terricolli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5108575" y="2009775"/>
            <a:ext cx="4392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Teori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Torricelli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menyatakan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bahwa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kecepatan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aliran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zat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cair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lubang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sama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kecepatan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benda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jatuh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bebas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ketinggian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sama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26013" y="5053013"/>
            <a:ext cx="5329237" cy="1006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V=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kecepatan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aliran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fluida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pada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lubang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(m/s)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g =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percepatan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gravitasi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(m/s</a:t>
            </a:r>
            <a:r>
              <a:rPr lang="en-US" sz="2000" b="1" baseline="30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)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h =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tinggi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fluida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permukaan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( m 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392363"/>
            <a:ext cx="17668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718719"/>
            <a:ext cx="22336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2587625" y="558801"/>
            <a:ext cx="437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Penerapan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Bernoulli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15"/>
          <p:cNvPicPr>
            <a:picLocks noChangeAspect="1"/>
          </p:cNvPicPr>
          <p:nvPr/>
        </p:nvPicPr>
        <p:blipFill>
          <a:blip r:embed="rId2"/>
          <a:srcRect l="58" t="19273" r="79134" b="31830"/>
          <a:stretch>
            <a:fillRect/>
          </a:stretch>
        </p:blipFill>
        <p:spPr>
          <a:xfrm rot="-5400000">
            <a:off x="5727700" y="-2489200"/>
            <a:ext cx="1139825" cy="611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0" name="Freeform 35"/>
          <p:cNvSpPr/>
          <p:nvPr/>
        </p:nvSpPr>
        <p:spPr bwMode="auto">
          <a:xfrm>
            <a:off x="2554288" y="3611563"/>
            <a:ext cx="315913" cy="506413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rgbClr val="3A4B6F"/>
          </a:solidFill>
          <a:ln>
            <a:noFill/>
          </a:ln>
        </p:spPr>
        <p:txBody>
          <a:bodyPr vert="horz" wrap="square" lIns="114924" tIns="57462" rIns="114924" bIns="5746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组合 17"/>
          <p:cNvGrpSpPr/>
          <p:nvPr/>
        </p:nvGrpSpPr>
        <p:grpSpPr>
          <a:xfrm>
            <a:off x="9465520" y="3617013"/>
            <a:ext cx="430955" cy="505364"/>
            <a:chOff x="6537326" y="5110164"/>
            <a:chExt cx="220662" cy="258762"/>
          </a:xfrm>
          <a:solidFill>
            <a:srgbClr val="3A4B6F"/>
          </a:solidFill>
        </p:grpSpPr>
        <p:sp>
          <p:nvSpPr>
            <p:cNvPr id="1048601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2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03" name="Freeform 225"/>
          <p:cNvSpPr/>
          <p:nvPr/>
        </p:nvSpPr>
        <p:spPr bwMode="auto">
          <a:xfrm>
            <a:off x="7142163" y="3608388"/>
            <a:ext cx="387350" cy="517525"/>
          </a:xfrm>
          <a:custGeom>
            <a:avLst/>
            <a:gdLst>
              <a:gd name="T0" fmla="*/ 130 w 221"/>
              <a:gd name="T1" fmla="*/ 50 h 295"/>
              <a:gd name="T2" fmla="*/ 193 w 221"/>
              <a:gd name="T3" fmla="*/ 80 h 295"/>
              <a:gd name="T4" fmla="*/ 221 w 221"/>
              <a:gd name="T5" fmla="*/ 79 h 295"/>
              <a:gd name="T6" fmla="*/ 136 w 221"/>
              <a:gd name="T7" fmla="*/ 2 h 295"/>
              <a:gd name="T8" fmla="*/ 72 w 221"/>
              <a:gd name="T9" fmla="*/ 2 h 295"/>
              <a:gd name="T10" fmla="*/ 60 w 221"/>
              <a:gd name="T11" fmla="*/ 10 h 295"/>
              <a:gd name="T12" fmla="*/ 41 w 221"/>
              <a:gd name="T13" fmla="*/ 4 h 295"/>
              <a:gd name="T14" fmla="*/ 18 w 221"/>
              <a:gd name="T15" fmla="*/ 1 h 295"/>
              <a:gd name="T16" fmla="*/ 15 w 221"/>
              <a:gd name="T17" fmla="*/ 1 h 295"/>
              <a:gd name="T18" fmla="*/ 0 w 221"/>
              <a:gd name="T19" fmla="*/ 14 h 295"/>
              <a:gd name="T20" fmla="*/ 0 w 221"/>
              <a:gd name="T21" fmla="*/ 53 h 295"/>
              <a:gd name="T22" fmla="*/ 15 w 221"/>
              <a:gd name="T23" fmla="*/ 66 h 295"/>
              <a:gd name="T24" fmla="*/ 18 w 221"/>
              <a:gd name="T25" fmla="*/ 66 h 295"/>
              <a:gd name="T26" fmla="*/ 43 w 221"/>
              <a:gd name="T27" fmla="*/ 61 h 295"/>
              <a:gd name="T28" fmla="*/ 70 w 221"/>
              <a:gd name="T29" fmla="*/ 55 h 295"/>
              <a:gd name="T30" fmla="*/ 85 w 221"/>
              <a:gd name="T31" fmla="*/ 79 h 295"/>
              <a:gd name="T32" fmla="*/ 85 w 221"/>
              <a:gd name="T33" fmla="*/ 139 h 295"/>
              <a:gd name="T34" fmla="*/ 75 w 221"/>
              <a:gd name="T35" fmla="*/ 154 h 295"/>
              <a:gd name="T36" fmla="*/ 75 w 221"/>
              <a:gd name="T37" fmla="*/ 158 h 295"/>
              <a:gd name="T38" fmla="*/ 75 w 221"/>
              <a:gd name="T39" fmla="*/ 266 h 295"/>
              <a:gd name="T40" fmla="*/ 75 w 221"/>
              <a:gd name="T41" fmla="*/ 269 h 295"/>
              <a:gd name="T42" fmla="*/ 136 w 221"/>
              <a:gd name="T43" fmla="*/ 269 h 295"/>
              <a:gd name="T44" fmla="*/ 136 w 221"/>
              <a:gd name="T45" fmla="*/ 266 h 295"/>
              <a:gd name="T46" fmla="*/ 136 w 221"/>
              <a:gd name="T47" fmla="*/ 158 h 295"/>
              <a:gd name="T48" fmla="*/ 136 w 221"/>
              <a:gd name="T49" fmla="*/ 154 h 295"/>
              <a:gd name="T50" fmla="*/ 125 w 221"/>
              <a:gd name="T51" fmla="*/ 139 h 295"/>
              <a:gd name="T52" fmla="*/ 125 w 221"/>
              <a:gd name="T53" fmla="*/ 66 h 295"/>
              <a:gd name="T54" fmla="*/ 130 w 221"/>
              <a:gd name="T55" fmla="*/ 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" h="295">
                <a:moveTo>
                  <a:pt x="130" y="50"/>
                </a:moveTo>
                <a:cubicBezTo>
                  <a:pt x="163" y="41"/>
                  <a:pt x="193" y="80"/>
                  <a:pt x="193" y="80"/>
                </a:cubicBezTo>
                <a:cubicBezTo>
                  <a:pt x="221" y="79"/>
                  <a:pt x="221" y="79"/>
                  <a:pt x="221" y="79"/>
                </a:cubicBezTo>
                <a:cubicBezTo>
                  <a:pt x="221" y="79"/>
                  <a:pt x="185" y="2"/>
                  <a:pt x="136" y="2"/>
                </a:cubicBezTo>
                <a:cubicBezTo>
                  <a:pt x="119" y="2"/>
                  <a:pt x="93" y="2"/>
                  <a:pt x="72" y="2"/>
                </a:cubicBezTo>
                <a:cubicBezTo>
                  <a:pt x="68" y="2"/>
                  <a:pt x="64" y="10"/>
                  <a:pt x="60" y="10"/>
                </a:cubicBezTo>
                <a:cubicBezTo>
                  <a:pt x="50" y="8"/>
                  <a:pt x="43" y="5"/>
                  <a:pt x="41" y="4"/>
                </a:cubicBezTo>
                <a:cubicBezTo>
                  <a:pt x="36" y="0"/>
                  <a:pt x="26" y="1"/>
                  <a:pt x="18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3" y="1"/>
                  <a:pt x="0" y="0"/>
                  <a:pt x="0" y="1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7"/>
                  <a:pt x="3" y="66"/>
                  <a:pt x="15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7" y="66"/>
                  <a:pt x="38" y="67"/>
                  <a:pt x="43" y="61"/>
                </a:cubicBezTo>
                <a:cubicBezTo>
                  <a:pt x="48" y="58"/>
                  <a:pt x="59" y="52"/>
                  <a:pt x="70" y="55"/>
                </a:cubicBezTo>
                <a:cubicBezTo>
                  <a:pt x="83" y="60"/>
                  <a:pt x="84" y="73"/>
                  <a:pt x="85" y="79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79" y="143"/>
                  <a:pt x="75" y="148"/>
                  <a:pt x="75" y="154"/>
                </a:cubicBezTo>
                <a:cubicBezTo>
                  <a:pt x="75" y="155"/>
                  <a:pt x="75" y="156"/>
                  <a:pt x="75" y="158"/>
                </a:cubicBezTo>
                <a:cubicBezTo>
                  <a:pt x="75" y="158"/>
                  <a:pt x="75" y="244"/>
                  <a:pt x="75" y="266"/>
                </a:cubicBezTo>
                <a:cubicBezTo>
                  <a:pt x="75" y="267"/>
                  <a:pt x="75" y="268"/>
                  <a:pt x="75" y="269"/>
                </a:cubicBezTo>
                <a:cubicBezTo>
                  <a:pt x="75" y="295"/>
                  <a:pt x="136" y="295"/>
                  <a:pt x="136" y="269"/>
                </a:cubicBezTo>
                <a:cubicBezTo>
                  <a:pt x="136" y="268"/>
                  <a:pt x="136" y="267"/>
                  <a:pt x="136" y="266"/>
                </a:cubicBezTo>
                <a:cubicBezTo>
                  <a:pt x="136" y="243"/>
                  <a:pt x="136" y="158"/>
                  <a:pt x="136" y="158"/>
                </a:cubicBezTo>
                <a:cubicBezTo>
                  <a:pt x="136" y="156"/>
                  <a:pt x="136" y="155"/>
                  <a:pt x="136" y="154"/>
                </a:cubicBezTo>
                <a:cubicBezTo>
                  <a:pt x="136" y="148"/>
                  <a:pt x="131" y="143"/>
                  <a:pt x="125" y="139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6" y="58"/>
                  <a:pt x="127" y="51"/>
                  <a:pt x="130" y="50"/>
                </a:cubicBezTo>
                <a:close/>
              </a:path>
            </a:pathLst>
          </a:custGeom>
          <a:solidFill>
            <a:srgbClr val="3A4B6F"/>
          </a:solidFill>
          <a:ln>
            <a:noFill/>
          </a:ln>
        </p:spPr>
        <p:txBody>
          <a:bodyPr vert="horz" wrap="square" lIns="114924" tIns="57462" rIns="114924" bIns="5746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组合 21"/>
          <p:cNvGrpSpPr/>
          <p:nvPr/>
        </p:nvGrpSpPr>
        <p:grpSpPr>
          <a:xfrm>
            <a:off x="4872586" y="3612022"/>
            <a:ext cx="378249" cy="505368"/>
            <a:chOff x="6034088" y="4592639"/>
            <a:chExt cx="193675" cy="258763"/>
          </a:xfrm>
          <a:solidFill>
            <a:srgbClr val="3A4B6F"/>
          </a:solidFill>
        </p:grpSpPr>
        <p:sp>
          <p:nvSpPr>
            <p:cNvPr id="1048604" name="Freeform 347"/>
            <p:cNvSpPr>
              <a:spLocks noEditPoints="1"/>
            </p:cNvSpPr>
            <p:nvPr/>
          </p:nvSpPr>
          <p:spPr bwMode="auto">
            <a:xfrm>
              <a:off x="6034088" y="4592639"/>
              <a:ext cx="193675" cy="2587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5" name="Rectangle 348"/>
            <p:cNvSpPr>
              <a:spLocks noChangeArrowheads="1"/>
            </p:cNvSpPr>
            <p:nvPr/>
          </p:nvSpPr>
          <p:spPr bwMode="auto">
            <a:xfrm>
              <a:off x="6076951" y="4675189"/>
              <a:ext cx="107950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6" name="Rectangle 349"/>
            <p:cNvSpPr>
              <a:spLocks noChangeArrowheads="1"/>
            </p:cNvSpPr>
            <p:nvPr/>
          </p:nvSpPr>
          <p:spPr bwMode="auto">
            <a:xfrm>
              <a:off x="6076951" y="4711701"/>
              <a:ext cx="107950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7" name="Rectangle 350"/>
            <p:cNvSpPr>
              <a:spLocks noChangeArrowheads="1"/>
            </p:cNvSpPr>
            <p:nvPr/>
          </p:nvSpPr>
          <p:spPr bwMode="auto">
            <a:xfrm>
              <a:off x="6076951" y="4748214"/>
              <a:ext cx="107950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8" name="Rectangle 351"/>
            <p:cNvSpPr>
              <a:spLocks noChangeArrowheads="1"/>
            </p:cNvSpPr>
            <p:nvPr/>
          </p:nvSpPr>
          <p:spPr bwMode="auto">
            <a:xfrm>
              <a:off x="6076951" y="4784726"/>
              <a:ext cx="107950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14924" tIns="57462" rIns="114924" bIns="5746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912863" y="2212071"/>
            <a:ext cx="7092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Venturimeter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alat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mengukur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laju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aliran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zat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cair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pipa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venturimeter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dilengkapi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manometer,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besarnya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kecepatan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aliran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zat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cair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pipa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besar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1)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dirumuskan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n-US" sz="2400" b="1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663500" y="1742490"/>
            <a:ext cx="5093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Venturimeter Dengan Manometer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51" y="4388533"/>
            <a:ext cx="34877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01" y="4604433"/>
            <a:ext cx="2168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77907" y="876108"/>
            <a:ext cx="437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Penerapan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Bernoulli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7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1922463"/>
            <a:ext cx="3340100" cy="368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596356"/>
            <a:ext cx="27003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406900" y="2414588"/>
            <a:ext cx="4572000" cy="178510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Untuk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venturimeter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tanpa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dilengkapi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manometer,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pada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prinsipnya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sama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tabung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manometer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diganti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pipa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pengukur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beda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tekanan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seperti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</a:rPr>
              <a:t>pada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</a:rPr>
              <a:t>Gambar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 :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800225" y="1693863"/>
            <a:ext cx="500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Venturimeter tanpa manometer</a:t>
            </a:r>
            <a:endParaRPr lang="fi-FI" sz="3600" b="1" dirty="0">
              <a:solidFill>
                <a:schemeClr val="bg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691817"/>
            <a:ext cx="24177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587625" y="558801"/>
            <a:ext cx="437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Penerapan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Bernoulli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6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traight Connector 36"/>
          <p:cNvCxnSpPr>
            <a:cxnSpLocks/>
          </p:cNvCxnSpPr>
          <p:nvPr/>
        </p:nvCxnSpPr>
        <p:spPr bwMode="auto">
          <a:xfrm>
            <a:off x="6400800" y="1943100"/>
            <a:ext cx="22225" cy="4319588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组合 8"/>
          <p:cNvGrpSpPr/>
          <p:nvPr/>
        </p:nvGrpSpPr>
        <p:grpSpPr>
          <a:xfrm>
            <a:off x="5862021" y="2783194"/>
            <a:ext cx="378946" cy="423075"/>
            <a:chOff x="6016626" y="5110164"/>
            <a:chExt cx="231775" cy="258763"/>
          </a:xfrm>
          <a:solidFill>
            <a:srgbClr val="3A4B6F"/>
          </a:solidFill>
        </p:grpSpPr>
        <p:sp>
          <p:nvSpPr>
            <p:cNvPr id="1048627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48628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48629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12"/>
          <p:cNvGrpSpPr/>
          <p:nvPr/>
        </p:nvGrpSpPr>
        <p:grpSpPr>
          <a:xfrm>
            <a:off x="9057119" y="2831212"/>
            <a:ext cx="360780" cy="423076"/>
            <a:chOff x="6537326" y="5110164"/>
            <a:chExt cx="220662" cy="258762"/>
          </a:xfrm>
          <a:solidFill>
            <a:srgbClr val="3A4B6F"/>
          </a:solidFill>
        </p:grpSpPr>
        <p:sp>
          <p:nvSpPr>
            <p:cNvPr id="1048630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48631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15"/>
          <p:cNvGrpSpPr/>
          <p:nvPr/>
        </p:nvGrpSpPr>
        <p:grpSpPr>
          <a:xfrm>
            <a:off x="2642697" y="2780561"/>
            <a:ext cx="425669" cy="423073"/>
            <a:chOff x="5483226" y="5110164"/>
            <a:chExt cx="260350" cy="258763"/>
          </a:xfrm>
          <a:solidFill>
            <a:srgbClr val="3A4B6F"/>
          </a:solidFill>
        </p:grpSpPr>
        <p:sp>
          <p:nvSpPr>
            <p:cNvPr id="1048632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48633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48634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42697" y="457201"/>
            <a:ext cx="437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Penerapan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Bernoulli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323080" y="1602204"/>
            <a:ext cx="214992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200" b="1" dirty="0">
                <a:solidFill>
                  <a:schemeClr val="bg1"/>
                </a:solidFill>
              </a:rPr>
              <a:t>Pipa Pitot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1012" y="2475030"/>
            <a:ext cx="493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Tabut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pitot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mengukur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laju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aliran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gas.</a:t>
            </a:r>
          </a:p>
          <a:p>
            <a:pPr eaLnBrk="1" hangingPunct="1"/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0" y="3901854"/>
            <a:ext cx="3411963" cy="234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54" y="2669526"/>
            <a:ext cx="2442598" cy="166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8"/>
          <p:cNvSpPr/>
          <p:nvPr/>
        </p:nvSpPr>
        <p:spPr>
          <a:xfrm>
            <a:off x="6780173" y="1555840"/>
            <a:ext cx="2771775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fi-FI" sz="2800" b="1" dirty="0">
                <a:solidFill>
                  <a:schemeClr val="bg1"/>
                </a:solidFill>
                <a:latin typeface="+mn-lt"/>
              </a:rPr>
              <a:t>Alat penyemprot</a:t>
            </a:r>
            <a:endParaRPr lang="en-US" sz="2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63" y="2221611"/>
            <a:ext cx="2967872" cy="151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527545" y="3789659"/>
            <a:ext cx="566445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</a:rPr>
              <a:t>Cara kerja :</a:t>
            </a:r>
          </a:p>
          <a:p>
            <a:pPr eaLnBrk="1" hangingPunct="1"/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Apabila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pengisap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ditekan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keluar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cepat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lubang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sempit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ujung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Hukum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Bernoulli,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tempat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kecepatannya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besar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tekanannya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mengecil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Akibatnya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bagian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atas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penampung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kecil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daripada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permukaan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cairan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penampung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Karena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cairan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bergerak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naik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tersembur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keluar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kabut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bersama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semburan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ujung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pompa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73" y="1968500"/>
            <a:ext cx="26304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129338" y="2099469"/>
            <a:ext cx="3816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Hukum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Bernoulli,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tempat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mempunya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kecepatan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tekanannya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rendah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Misalnya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atas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sayap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1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tekanan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bawah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sayap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pesawat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sebesar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2,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maka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73" y="4262438"/>
            <a:ext cx="737188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63600" y="1435100"/>
            <a:ext cx="43926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Gaya </a:t>
            </a:r>
            <a:r>
              <a:rPr lang="en-US" sz="20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Angkat</a:t>
            </a: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Sayap</a:t>
            </a: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Pesawat</a:t>
            </a: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Terbang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42697" y="457201"/>
            <a:ext cx="437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Penerapan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Bernoulli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/>
          <p:cNvPicPr>
            <a:picLocks noChangeAspect="1"/>
          </p:cNvPicPr>
          <p:nvPr/>
        </p:nvPicPr>
        <p:blipFill>
          <a:blip r:embed="rId3"/>
          <a:srcRect t="25061" r="53079" b="36497"/>
          <a:stretch>
            <a:fillRect/>
          </a:stretch>
        </p:blipFill>
        <p:spPr>
          <a:xfrm>
            <a:off x="8529638" y="0"/>
            <a:ext cx="36623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954" name="文本框 2"/>
          <p:cNvSpPr txBox="1"/>
          <p:nvPr/>
        </p:nvSpPr>
        <p:spPr>
          <a:xfrm>
            <a:off x="1409700" y="2476500"/>
            <a:ext cx="6616700" cy="89154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400</Words>
  <Application>Microsoft Office PowerPoint</Application>
  <PresentationFormat>Widescreen</PresentationFormat>
  <Paragraphs>49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Calibri Light</vt:lpstr>
      <vt:lpstr>Lucida Handwriting</vt:lpstr>
      <vt:lpstr>Times New Roman</vt:lpstr>
      <vt:lpstr>Office 主题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Neo Safitri</cp:lastModifiedBy>
  <cp:revision>7</cp:revision>
  <dcterms:created xsi:type="dcterms:W3CDTF">2016-02-21T18:13:22Z</dcterms:created>
  <dcterms:modified xsi:type="dcterms:W3CDTF">2021-12-23T14:38:30Z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1033-11.2.0.8893</vt:lpwstr>
  </property>
</Properties>
</file>