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96" r:id="rId3"/>
    <p:sldId id="297" r:id="rId4"/>
    <p:sldId id="257" r:id="rId5"/>
    <p:sldId id="258" r:id="rId6"/>
    <p:sldId id="298" r:id="rId7"/>
    <p:sldId id="299" r:id="rId8"/>
    <p:sldId id="300" r:id="rId9"/>
    <p:sldId id="301" r:id="rId10"/>
    <p:sldId id="259" r:id="rId11"/>
  </p:sldIdLst>
  <p:sldSz cx="9144000" cy="5143500" type="screen16x9"/>
  <p:notesSz cx="6858000" cy="9144000"/>
  <p:embeddedFontLst>
    <p:embeddedFont>
      <p:font typeface="Raleway Thin" charset="0"/>
      <p:bold r:id="rId13"/>
      <p:boldItalic r:id="rId14"/>
    </p:embeddedFont>
    <p:embeddedFont>
      <p:font typeface="Work Sans" charset="0"/>
      <p:regular r:id="rId15"/>
      <p:bold r:id="rId16"/>
      <p:italic r:id="rId17"/>
      <p:boldItalic r:id="rId18"/>
    </p:embeddedFont>
    <p:embeddedFont>
      <p:font typeface="Work Sans Regular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28AEA8F-2872-4573-83B6-786F2DF8B1FA}">
  <a:tblStyle styleId="{B28AEA8F-2872-4573-83B6-786F2DF8B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68701B-E7FF-40CD-BBB2-7382C90321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64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355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7d71393d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7d71393d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914400" y="2495550"/>
            <a:ext cx="7851775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tabLst>
                <a:tab pos="1603375" algn="l"/>
              </a:tabLst>
            </a:pPr>
            <a:r>
              <a:rPr lang="en" sz="5400" dirty="0" smtClean="0"/>
              <a:t>Tugas B UAS Mekanika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sz="4000" dirty="0" smtClean="0"/>
              <a:t>Nama 	: Putri Asnaul Karimah</a:t>
            </a:r>
            <a:br>
              <a:rPr lang="en" sz="4000" dirty="0" smtClean="0"/>
            </a:br>
            <a:r>
              <a:rPr lang="en" sz="4000" dirty="0" smtClean="0"/>
              <a:t>NPM 	: 2013022014</a:t>
            </a:r>
            <a:br>
              <a:rPr lang="en" sz="4000" dirty="0" smtClean="0"/>
            </a:br>
            <a:r>
              <a:rPr lang="en" sz="4000" dirty="0" smtClean="0"/>
              <a:t>Kelas	: B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TERIMAKASIH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1981200" y="1200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r>
              <a:rPr lang="en" dirty="0" smtClean="0"/>
              <a:t>.</a:t>
            </a:r>
            <a:r>
              <a:rPr lang="en" dirty="0"/>
              <a:t> </a:t>
            </a:r>
            <a:r>
              <a:rPr lang="en" dirty="0" smtClean="0"/>
              <a:t>FLUIDA DINAMIS</a:t>
            </a:r>
            <a:endParaRPr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152400" y="3019960"/>
            <a:ext cx="64770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Fluida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dinamis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adalah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fluida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yang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mengalami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perpindahan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bagianbagiannya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Pokok-pokok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bahasan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yang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berkaitan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dengan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fluida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bergerak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antara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lain,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viskositas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persamaan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kontinuitas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hukum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Bernoulli yang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membahas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tekanan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pada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fluida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yang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bergerak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dan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penerapan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hukum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Bernoulli.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0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7"/>
          <p:cNvSpPr txBox="1">
            <a:spLocks noGrp="1"/>
          </p:cNvSpPr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Ciri-ciri Fluida Dinamis</a:t>
            </a:r>
            <a:endParaRPr sz="2000" dirty="0"/>
          </a:p>
        </p:txBody>
      </p:sp>
      <p:sp>
        <p:nvSpPr>
          <p:cNvPr id="555" name="Google Shape;555;p47"/>
          <p:cNvSpPr/>
          <p:nvPr/>
        </p:nvSpPr>
        <p:spPr>
          <a:xfrm>
            <a:off x="535245" y="504965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3" name="Google Shape;603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604" name="Google Shape;604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5" name="Google Shape;605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27" name="Google Shape;627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628" name="Google Shape;628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29" name="Google Shape;629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0" name="Google Shape;630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1" name="Google Shape;631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2" name="Google Shape;632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4" name="Google Shape;634;p47"/>
          <p:cNvSpPr/>
          <p:nvPr/>
        </p:nvSpPr>
        <p:spPr>
          <a:xfrm>
            <a:off x="638149" y="650840"/>
            <a:ext cx="1026225" cy="1175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3727" y="846827"/>
            <a:ext cx="22962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Kompresibel</a:t>
            </a:r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volumenya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6146" y="877744"/>
            <a:ext cx="23631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Gesekan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, </a:t>
            </a:r>
            <a:r>
              <a:rPr lang="en-US" dirty="0" err="1"/>
              <a:t>gesekan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err="1" smtClean="0"/>
              <a:t>fluida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dinding</a:t>
            </a:r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diabaikan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1" name="Google Shape;634;p47"/>
          <p:cNvSpPr/>
          <p:nvPr/>
        </p:nvSpPr>
        <p:spPr>
          <a:xfrm>
            <a:off x="7534149" y="727506"/>
            <a:ext cx="1026225" cy="1175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Google Shape;634;p47"/>
          <p:cNvSpPr/>
          <p:nvPr/>
        </p:nvSpPr>
        <p:spPr>
          <a:xfrm>
            <a:off x="692624" y="2811045"/>
            <a:ext cx="1026225" cy="1175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02905" y="2912761"/>
            <a:ext cx="2296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/>
              <a:t>Alirannya</a:t>
            </a:r>
            <a:r>
              <a:rPr lang="en-US" dirty="0"/>
              <a:t> </a:t>
            </a:r>
            <a:r>
              <a:rPr lang="en-US" dirty="0" err="1"/>
              <a:t>Stasioner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&amp;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turbulensi</a:t>
            </a:r>
            <a:r>
              <a:rPr lang="en-US" dirty="0"/>
              <a:t> (</a:t>
            </a:r>
            <a:r>
              <a:rPr lang="en-US" dirty="0" err="1"/>
              <a:t>pusaran-pusaran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96" name="Google Shape;634;p47"/>
          <p:cNvSpPr/>
          <p:nvPr/>
        </p:nvSpPr>
        <p:spPr>
          <a:xfrm>
            <a:off x="7534148" y="2993005"/>
            <a:ext cx="1026225" cy="1175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4000" b="1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686146" y="3010752"/>
            <a:ext cx="26516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/>
              <a:t>Alirannya</a:t>
            </a:r>
            <a:r>
              <a:rPr lang="en-US" dirty="0"/>
              <a:t> </a:t>
            </a:r>
            <a:r>
              <a:rPr lang="en-US" dirty="0" err="1"/>
              <a:t>Tunak</a:t>
            </a:r>
            <a:r>
              <a:rPr lang="en-US" dirty="0"/>
              <a:t>, </a:t>
            </a:r>
            <a:endParaRPr lang="en-US" dirty="0" smtClean="0"/>
          </a:p>
          <a:p>
            <a:pPr lvl="0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konstan</a:t>
            </a:r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00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/>
      <p:bldP spid="634" grpId="0" animBg="1"/>
      <p:bldP spid="2" grpId="0"/>
      <p:bldP spid="4" grpId="0"/>
      <p:bldP spid="91" grpId="0" animBg="1"/>
      <p:bldP spid="93" grpId="0" animBg="1"/>
      <p:bldP spid="95" grpId="0"/>
      <p:bldP spid="96" grpId="0" animBg="1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Jenis-jenis Fluida Dinamis</a:t>
            </a:r>
            <a:endParaRPr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216025" y="1863124"/>
            <a:ext cx="2988000" cy="2842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1400" b="1" dirty="0" err="1" smtClean="0"/>
              <a:t>Aliran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Laminer</a:t>
            </a:r>
            <a:endParaRPr lang="en-US" sz="1400" b="1" dirty="0"/>
          </a:p>
          <a:p>
            <a:pPr marL="101600" indent="0" algn="just">
              <a:buNone/>
            </a:pP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meluncur</a:t>
            </a:r>
            <a:r>
              <a:rPr lang="en-US" sz="1400" dirty="0"/>
              <a:t> </a:t>
            </a:r>
            <a:r>
              <a:rPr lang="en-US" sz="1400" dirty="0" err="1"/>
              <a:t>bersama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paket</a:t>
            </a:r>
            <a:r>
              <a:rPr lang="en-US" sz="1400" dirty="0"/>
              <a:t> </a:t>
            </a:r>
            <a:r>
              <a:rPr lang="en-US" sz="1400" dirty="0" err="1"/>
              <a:t>fluida</a:t>
            </a:r>
            <a:r>
              <a:rPr lang="en-US" sz="1400" dirty="0"/>
              <a:t> yang </a:t>
            </a:r>
            <a:r>
              <a:rPr lang="en-US" sz="1400" dirty="0" err="1"/>
              <a:t>berada</a:t>
            </a:r>
            <a:r>
              <a:rPr lang="en-US" sz="1400" dirty="0"/>
              <a:t> </a:t>
            </a:r>
            <a:r>
              <a:rPr lang="en-US" sz="1400" dirty="0" err="1"/>
              <a:t>disebelahnya</a:t>
            </a:r>
            <a:r>
              <a:rPr lang="en-US" sz="1400" dirty="0"/>
              <a:t>,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berseberangan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. </a:t>
            </a: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laminer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aliran</a:t>
            </a:r>
            <a:r>
              <a:rPr lang="en-US" sz="1400" dirty="0"/>
              <a:t> ideal yang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kecepatan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r>
              <a:rPr lang="en-US" sz="1400" dirty="0"/>
              <a:t>.</a:t>
            </a:r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953000" y="1809750"/>
            <a:ext cx="30480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Google Shape;119;p15"/>
          <p:cNvSpPr txBox="1">
            <a:spLocks/>
          </p:cNvSpPr>
          <p:nvPr/>
        </p:nvSpPr>
        <p:spPr>
          <a:xfrm>
            <a:off x="4953000" y="1950737"/>
            <a:ext cx="2988000" cy="284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 Regular"/>
              <a:buChar char="✘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 Regular"/>
              <a:buChar char="✗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●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●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algn="just"/>
            <a:r>
              <a:rPr lang="en-US" sz="1400" b="1" dirty="0" err="1" smtClean="0"/>
              <a:t>Aliran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Turbulen</a:t>
            </a:r>
            <a:endParaRPr lang="en-US" sz="1400" b="1" dirty="0" smtClean="0"/>
          </a:p>
          <a:p>
            <a:pPr marL="101600" indent="0" algn="just">
              <a:buNone/>
            </a:pP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meluncur</a:t>
            </a:r>
            <a:r>
              <a:rPr lang="en-US" sz="1400" dirty="0"/>
              <a:t> </a:t>
            </a:r>
            <a:r>
              <a:rPr lang="en-US" sz="1400" dirty="0" err="1"/>
              <a:t>bersamaan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paket</a:t>
            </a:r>
            <a:r>
              <a:rPr lang="en-US" sz="1400" dirty="0"/>
              <a:t> </a:t>
            </a:r>
            <a:r>
              <a:rPr lang="en-US" sz="1400" dirty="0" err="1"/>
              <a:t>fluida</a:t>
            </a:r>
            <a:r>
              <a:rPr lang="en-US" sz="1400" dirty="0"/>
              <a:t> yang </a:t>
            </a:r>
            <a:r>
              <a:rPr lang="en-US" sz="1400" dirty="0" err="1"/>
              <a:t>berada</a:t>
            </a:r>
            <a:r>
              <a:rPr lang="en-US" sz="1400" dirty="0"/>
              <a:t> </a:t>
            </a:r>
            <a:r>
              <a:rPr lang="en-US" sz="1400" dirty="0" err="1"/>
              <a:t>disebelahnya</a:t>
            </a:r>
            <a:r>
              <a:rPr lang="en-US" sz="1400" dirty="0"/>
              <a:t>,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bersebrangan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. </a:t>
            </a:r>
            <a:r>
              <a:rPr lang="en-US" sz="1400" dirty="0" err="1"/>
              <a:t>Aliran</a:t>
            </a:r>
            <a:r>
              <a:rPr lang="en-US" sz="1400" dirty="0"/>
              <a:t> </a:t>
            </a:r>
            <a:r>
              <a:rPr lang="en-US" sz="1400" dirty="0" err="1"/>
              <a:t>turbulen</a:t>
            </a:r>
            <a:r>
              <a:rPr lang="en-US" sz="1400" dirty="0"/>
              <a:t> </a:t>
            </a:r>
            <a:r>
              <a:rPr lang="en-US" sz="1400" dirty="0" err="1"/>
              <a:t>ditandai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pusaran-pusaran</a:t>
            </a:r>
            <a:r>
              <a:rPr lang="en-US" sz="1400" dirty="0"/>
              <a:t> air (vortex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turbulen</a:t>
            </a:r>
            <a:r>
              <a:rPr lang="en-US" sz="1400" dirty="0"/>
              <a:t>) &amp;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kecepatan</a:t>
            </a:r>
            <a:r>
              <a:rPr lang="en-US" sz="1400" dirty="0"/>
              <a:t> </a:t>
            </a:r>
            <a:r>
              <a:rPr lang="en-US" sz="1400" dirty="0" err="1"/>
              <a:t>alirannya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.</a:t>
            </a:r>
          </a:p>
          <a:p>
            <a:pPr marL="101600" indent="0" algn="just">
              <a:buNone/>
            </a:pPr>
            <a:endParaRPr lang="en-US" sz="1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9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1114400" y="884775"/>
            <a:ext cx="2991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Debit</a:t>
            </a:r>
            <a:endParaRPr sz="6000"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1114400" y="2084399"/>
            <a:ext cx="2991600" cy="21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/>
              <a:t>Debit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volume </a:t>
            </a:r>
            <a:r>
              <a:rPr lang="en-US" sz="2000" dirty="0" err="1"/>
              <a:t>fluida</a:t>
            </a:r>
            <a:r>
              <a:rPr lang="en-US" sz="2000" dirty="0"/>
              <a:t> yang </a:t>
            </a:r>
            <a:r>
              <a:rPr lang="en-US" sz="2000" dirty="0" err="1"/>
              <a:t>mengalir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(</a:t>
            </a:r>
            <a:r>
              <a:rPr lang="en-US" sz="2000" dirty="0" err="1"/>
              <a:t>umumnya</a:t>
            </a:r>
            <a:r>
              <a:rPr lang="en-US" sz="2000" dirty="0"/>
              <a:t> per </a:t>
            </a:r>
            <a:r>
              <a:rPr lang="en-US" sz="2000" dirty="0" err="1"/>
              <a:t>detik</a:t>
            </a:r>
            <a:r>
              <a:rPr lang="en-US" sz="2000" dirty="0"/>
              <a:t>)</a:t>
            </a:r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4724400" y="1352550"/>
                <a:ext cx="3505200" cy="1295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</a:rPr>
                        <m:t>𝑸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𝒗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𝑸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𝑨𝒗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52550"/>
                <a:ext cx="3505200" cy="12954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24600" y="2795855"/>
            <a:ext cx="22781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r>
              <a:rPr lang="en-US" dirty="0"/>
              <a:t>Q = debit (m3/s)</a:t>
            </a:r>
          </a:p>
          <a:p>
            <a:r>
              <a:rPr lang="en-US" dirty="0"/>
              <a:t>V = volume (m3)</a:t>
            </a:r>
          </a:p>
          <a:p>
            <a:r>
              <a:rPr lang="en-US" dirty="0"/>
              <a:t>T = </a:t>
            </a:r>
            <a:r>
              <a:rPr lang="en-US" dirty="0" err="1"/>
              <a:t>waktu</a:t>
            </a:r>
            <a:r>
              <a:rPr lang="en-US" dirty="0"/>
              <a:t> (s)</a:t>
            </a:r>
          </a:p>
          <a:p>
            <a:r>
              <a:rPr lang="en-US" dirty="0"/>
              <a:t>A =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penampang</a:t>
            </a:r>
            <a:r>
              <a:rPr lang="en-US" dirty="0"/>
              <a:t> (m2)</a:t>
            </a:r>
          </a:p>
          <a:p>
            <a:r>
              <a:rPr lang="en-US" dirty="0"/>
              <a:t>V =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(m/s)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 build="p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914400" y="638872"/>
            <a:ext cx="376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Viskositas</a:t>
            </a:r>
            <a:endParaRPr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Google Shape;127;p16"/>
              <p:cNvSpPr txBox="1">
                <a:spLocks noGrp="1"/>
              </p:cNvSpPr>
              <p:nvPr>
                <p:ph type="subTitle" idx="4294967295"/>
              </p:nvPr>
            </p:nvSpPr>
            <p:spPr>
              <a:xfrm>
                <a:off x="838200" y="1910462"/>
                <a:ext cx="4953000" cy="2849551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just"/>
                <a:r>
                  <a:rPr lang="en-US" sz="1200" dirty="0" err="1"/>
                  <a:t>Viskositas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merupakan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ukuran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kekentalan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fluida</a:t>
                </a:r>
                <a:r>
                  <a:rPr lang="en-US" sz="1200" dirty="0"/>
                  <a:t> yang </a:t>
                </a:r>
                <a:r>
                  <a:rPr lang="en-US" sz="1200" dirty="0" err="1"/>
                  <a:t>menyatakan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besar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kecilnya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gesekan</a:t>
                </a:r>
                <a:r>
                  <a:rPr lang="en-US" sz="1200" dirty="0"/>
                  <a:t> di </a:t>
                </a:r>
                <a:r>
                  <a:rPr lang="en-US" sz="1200" dirty="0" err="1"/>
                  <a:t>dalam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fluida</a:t>
                </a:r>
                <a:r>
                  <a:rPr lang="en-US" sz="1200" dirty="0"/>
                  <a:t>. Makin </a:t>
                </a:r>
                <a:r>
                  <a:rPr lang="en-US" sz="1200" dirty="0" err="1"/>
                  <a:t>besar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viskositas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suatu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fluida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makin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sulit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suatu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fluida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mengalir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makin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sulit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suatu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benda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bergerak</a:t>
                </a:r>
                <a:r>
                  <a:rPr lang="en-US" sz="1200" dirty="0"/>
                  <a:t> di </a:t>
                </a:r>
                <a:r>
                  <a:rPr lang="en-US" sz="1200" dirty="0" err="1"/>
                  <a:t>dalam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fluida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tersebut</a:t>
                </a:r>
                <a:r>
                  <a:rPr lang="en-US" sz="1200" dirty="0"/>
                  <a:t>.</a:t>
                </a:r>
                <a:r>
                  <a:rPr lang="en-US" sz="1200" dirty="0"/>
                  <a:t> Apabila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suatu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benda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bergerak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dengan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kelajuan</a:t>
                </a:r>
                <a:r>
                  <a:rPr lang="en-US" sz="1200" dirty="0"/>
                  <a:t> v </a:t>
                </a:r>
                <a:r>
                  <a:rPr lang="en-US" sz="1200" dirty="0" err="1"/>
                  <a:t>dalam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suatu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fluida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kental</a:t>
                </a:r>
                <a:r>
                  <a:rPr lang="en-US" sz="1200" dirty="0"/>
                  <a:t> yang </a:t>
                </a:r>
                <a:r>
                  <a:rPr lang="en-US" sz="1200" dirty="0" err="1"/>
                  <a:t>koefisien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viskositasnya</a:t>
                </a:r>
                <a:r>
                  <a:rPr lang="en-US" sz="1200" dirty="0"/>
                  <a:t> η , </a:t>
                </a:r>
                <a:r>
                  <a:rPr lang="en-US" sz="1200" dirty="0" err="1"/>
                  <a:t>maka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benda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tersebut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mengalami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gaya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gesekan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fluida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sebesar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Fs</a:t>
                </a:r>
                <a:r>
                  <a:rPr lang="en-US" sz="1200" dirty="0"/>
                  <a:t> = k η v. </a:t>
                </a:r>
                <a:r>
                  <a:rPr lang="en-US" sz="1200" dirty="0" err="1"/>
                  <a:t>Dengan</a:t>
                </a:r>
                <a:r>
                  <a:rPr lang="en-US" sz="1200" dirty="0"/>
                  <a:t> k </a:t>
                </a:r>
                <a:r>
                  <a:rPr lang="en-US" sz="1200" dirty="0" err="1"/>
                  <a:t>adalah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konstanta</a:t>
                </a:r>
                <a:r>
                  <a:rPr lang="en-US" sz="1200" dirty="0"/>
                  <a:t> yang </a:t>
                </a:r>
                <a:r>
                  <a:rPr lang="en-US" sz="1200" dirty="0" err="1"/>
                  <a:t>bergantung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pada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bentuk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geometris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benda</a:t>
                </a:r>
                <a:r>
                  <a:rPr lang="en-US" sz="1200" dirty="0"/>
                  <a:t>. </a:t>
                </a:r>
                <a:r>
                  <a:rPr lang="en-US" sz="1200" dirty="0" err="1"/>
                  <a:t>Berdasarkan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perhitungan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laboratorium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pada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tahun</a:t>
                </a:r>
                <a:r>
                  <a:rPr lang="en-US" sz="1200" dirty="0"/>
                  <a:t> 1845, Sir George Stoker </a:t>
                </a:r>
                <a:r>
                  <a:rPr lang="en-US" sz="1200" dirty="0" err="1"/>
                  <a:t>menunjukkan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bahwa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untuk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benda</a:t>
                </a:r>
                <a:r>
                  <a:rPr lang="en-US" sz="1200" dirty="0"/>
                  <a:t> yang </a:t>
                </a:r>
                <a:r>
                  <a:rPr lang="en-US" sz="1200" dirty="0" err="1"/>
                  <a:t>bentuk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geometrisnya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berupa</a:t>
                </a:r>
                <a:r>
                  <a:rPr lang="en-US" sz="1200" dirty="0"/>
                  <a:t> bola </a:t>
                </a:r>
                <a:r>
                  <a:rPr lang="en-US" sz="1200" dirty="0" err="1"/>
                  <a:t>nilai</a:t>
                </a:r>
                <a:r>
                  <a:rPr lang="en-US" sz="1200" dirty="0"/>
                  <a:t> k = 6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1200" dirty="0"/>
                  <a:t>R. </a:t>
                </a:r>
                <a:r>
                  <a:rPr lang="en-US" sz="1200" dirty="0" err="1"/>
                  <a:t>Bila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nilai</a:t>
                </a:r>
                <a:r>
                  <a:rPr lang="en-US" sz="1200" dirty="0"/>
                  <a:t> k </a:t>
                </a:r>
                <a:r>
                  <a:rPr lang="en-US" sz="1200" dirty="0" err="1"/>
                  <a:t>dimasukkan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dalam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persamaan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maka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diperoleh</a:t>
                </a:r>
                <a:r>
                  <a:rPr lang="en-US" sz="1200" dirty="0"/>
                  <a:t> </a:t>
                </a:r>
                <a:r>
                  <a:rPr lang="en-US" sz="1200" dirty="0" err="1"/>
                  <a:t>persamaan</a:t>
                </a:r>
                <a:r>
                  <a:rPr lang="en-US" sz="1200" dirty="0"/>
                  <a:t> yang </a:t>
                </a:r>
                <a:r>
                  <a:rPr lang="en-US" sz="1200" dirty="0" err="1"/>
                  <a:t>dikenal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sebagai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hukum</a:t>
                </a:r>
                <a:r>
                  <a:rPr lang="en-US" sz="1200" dirty="0"/>
                  <a:t> Stokes</a:t>
                </a:r>
                <a:r>
                  <a:rPr lang="en-US" sz="1200" dirty="0" smtClean="0"/>
                  <a:t>. </a:t>
                </a:r>
                <a:endParaRPr lang="en-US" sz="1200" dirty="0"/>
              </a:p>
            </p:txBody>
          </p:sp>
        </mc:Choice>
        <mc:Fallback>
          <p:sp>
            <p:nvSpPr>
              <p:cNvPr id="127" name="Google Shape;127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838200" y="1910462"/>
                <a:ext cx="4953000" cy="2849551"/>
              </a:xfrm>
              <a:prstGeom prst="rect">
                <a:avLst/>
              </a:prstGeom>
              <a:blipFill rotWithShape="1">
                <a:blip r:embed="rId3"/>
                <a:stretch>
                  <a:fillRect l="-123" t="-1282" r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248400" y="1218772"/>
                <a:ext cx="2438400" cy="1066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𝟔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𝝅𝜼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𝐑𝐯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218772"/>
                <a:ext cx="2438400" cy="10668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43600" y="31813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5248" y="2488852"/>
            <a:ext cx="3002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:</a:t>
            </a:r>
          </a:p>
          <a:p>
            <a:r>
              <a:rPr lang="en-US" dirty="0" err="1"/>
              <a:t>Fs</a:t>
            </a:r>
            <a:r>
              <a:rPr lang="en-US" dirty="0"/>
              <a:t> : Gaya </a:t>
            </a:r>
            <a:r>
              <a:rPr lang="en-US" dirty="0" err="1"/>
              <a:t>gesekan</a:t>
            </a:r>
            <a:r>
              <a:rPr lang="en-US" dirty="0"/>
              <a:t> stokes </a:t>
            </a:r>
          </a:p>
          <a:p>
            <a:r>
              <a:rPr lang="en-US" dirty="0"/>
              <a:t>η :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viskositas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(Pa s)</a:t>
            </a:r>
          </a:p>
          <a:p>
            <a:r>
              <a:rPr lang="en-US" dirty="0"/>
              <a:t>R : </a:t>
            </a:r>
            <a:r>
              <a:rPr lang="en-US" dirty="0" err="1"/>
              <a:t>Jari-jari</a:t>
            </a:r>
            <a:r>
              <a:rPr lang="en-US" dirty="0"/>
              <a:t> bola (m)</a:t>
            </a:r>
          </a:p>
          <a:p>
            <a:r>
              <a:rPr lang="en-US" dirty="0"/>
              <a:t>v : </a:t>
            </a:r>
            <a:r>
              <a:rPr lang="en-US" dirty="0" err="1"/>
              <a:t>Kelajuan</a:t>
            </a:r>
            <a:r>
              <a:rPr lang="en-US" dirty="0"/>
              <a:t> bola (m/s)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2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 build="p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1114400" y="884775"/>
            <a:ext cx="2991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Teorema Tricelli</a:t>
            </a:r>
            <a:endParaRPr sz="3600"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838200" y="2000250"/>
            <a:ext cx="2991600" cy="21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1600" dirty="0" err="1"/>
              <a:t>Teorema</a:t>
            </a:r>
            <a:r>
              <a:rPr lang="en-US" sz="1600" dirty="0"/>
              <a:t> </a:t>
            </a:r>
            <a:r>
              <a:rPr lang="en-US" sz="1600" dirty="0" err="1"/>
              <a:t>Toricelli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Fenomena</a:t>
            </a:r>
            <a:r>
              <a:rPr lang="en-US" sz="1600" dirty="0"/>
              <a:t> air </a:t>
            </a:r>
            <a:r>
              <a:rPr lang="en-US" sz="1600" dirty="0" err="1"/>
              <a:t>menyembur</a:t>
            </a:r>
            <a:r>
              <a:rPr lang="en-US" sz="1600" dirty="0"/>
              <a:t> </a:t>
            </a:r>
            <a:r>
              <a:rPr lang="en-US" sz="1600" dirty="0" err="1"/>
              <a:t>keluar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lubang</a:t>
            </a:r>
            <a:r>
              <a:rPr lang="en-US" sz="1600" dirty="0"/>
              <a:t> </a:t>
            </a:r>
            <a:r>
              <a:rPr lang="en-US" sz="1600" dirty="0" err="1"/>
              <a:t>tangki</a:t>
            </a:r>
            <a:r>
              <a:rPr lang="en-US" sz="1600" dirty="0"/>
              <a:t> air. </a:t>
            </a:r>
            <a:r>
              <a:rPr lang="en-US" sz="1600" dirty="0" err="1"/>
              <a:t>Besarnya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kinetik</a:t>
            </a:r>
            <a:r>
              <a:rPr lang="en-US" sz="1600" dirty="0"/>
              <a:t> air yang </a:t>
            </a:r>
            <a:r>
              <a:rPr lang="en-US" sz="1600" dirty="0" err="1"/>
              <a:t>menyembur</a:t>
            </a:r>
            <a:r>
              <a:rPr lang="en-US" sz="1600" dirty="0"/>
              <a:t> </a:t>
            </a:r>
            <a:r>
              <a:rPr lang="en-US" sz="1600" dirty="0" err="1"/>
              <a:t>keluar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lubang</a:t>
            </a:r>
            <a:r>
              <a:rPr lang="en-US" sz="1600" dirty="0"/>
              <a:t> </a:t>
            </a:r>
            <a:r>
              <a:rPr lang="en-US" sz="1600" dirty="0" err="1"/>
              <a:t>tangki</a:t>
            </a:r>
            <a:r>
              <a:rPr lang="en-US" sz="1600" dirty="0"/>
              <a:t> air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besarnya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potensial</a:t>
            </a:r>
            <a:r>
              <a:rPr lang="en-US" sz="1600" dirty="0"/>
              <a:t>. </a:t>
            </a:r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664397" y="1352550"/>
                <a:ext cx="1905000" cy="1219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</a:rPr>
                        <m:t>= √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</a:rPr>
                        <m:t>𝒈𝒉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𝒉𝑯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𝒕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𝑯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/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𝒈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397" y="1352550"/>
                <a:ext cx="1905000" cy="1219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08197" y="2676846"/>
            <a:ext cx="431239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Keterangan</a:t>
            </a:r>
            <a:r>
              <a:rPr lang="en-US" sz="1200" dirty="0"/>
              <a:t> :</a:t>
            </a:r>
          </a:p>
          <a:p>
            <a:r>
              <a:rPr lang="en-US" sz="1200" dirty="0"/>
              <a:t>V :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kecepatan</a:t>
            </a:r>
            <a:r>
              <a:rPr lang="en-US" sz="1200" dirty="0"/>
              <a:t> </a:t>
            </a:r>
            <a:r>
              <a:rPr lang="en-US" sz="1200" dirty="0" err="1"/>
              <a:t>keluar</a:t>
            </a:r>
            <a:r>
              <a:rPr lang="en-US" sz="1200" dirty="0"/>
              <a:t> </a:t>
            </a:r>
            <a:r>
              <a:rPr lang="en-US" sz="1200" dirty="0" err="1"/>
              <a:t>cairan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lubang</a:t>
            </a:r>
            <a:endParaRPr lang="en-US" sz="1200" dirty="0"/>
          </a:p>
          <a:p>
            <a:r>
              <a:rPr lang="en-US" sz="1200" dirty="0"/>
              <a:t>H  :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jarak</a:t>
            </a:r>
            <a:r>
              <a:rPr lang="en-US" sz="1200" dirty="0"/>
              <a:t> </a:t>
            </a:r>
            <a:r>
              <a:rPr lang="en-US" sz="1200" dirty="0" err="1"/>
              <a:t>tempat</a:t>
            </a:r>
            <a:r>
              <a:rPr lang="en-US" sz="1200" dirty="0"/>
              <a:t> </a:t>
            </a:r>
            <a:r>
              <a:rPr lang="en-US" sz="1200" dirty="0" err="1"/>
              <a:t>jatuh</a:t>
            </a:r>
            <a:r>
              <a:rPr lang="en-US" sz="1200" dirty="0"/>
              <a:t> </a:t>
            </a:r>
            <a:r>
              <a:rPr lang="en-US" sz="1200" dirty="0" err="1"/>
              <a:t>cairan</a:t>
            </a:r>
            <a:r>
              <a:rPr lang="en-US" sz="1200" dirty="0"/>
              <a:t> (</a:t>
            </a:r>
            <a:r>
              <a:rPr lang="en-US" sz="1200" dirty="0" err="1"/>
              <a:t>tanah</a:t>
            </a:r>
            <a:r>
              <a:rPr lang="en-US" sz="1200" dirty="0"/>
              <a:t>)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lubang</a:t>
            </a:r>
            <a:r>
              <a:rPr lang="en-US" sz="1200" dirty="0"/>
              <a:t> </a:t>
            </a:r>
            <a:r>
              <a:rPr lang="en-US" sz="1200" dirty="0" err="1"/>
              <a:t>bocor</a:t>
            </a:r>
            <a:endParaRPr lang="en-US" sz="1200" dirty="0"/>
          </a:p>
          <a:p>
            <a:r>
              <a:rPr lang="en-US" sz="1200" dirty="0"/>
              <a:t>X : 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jarak</a:t>
            </a:r>
            <a:r>
              <a:rPr lang="en-US" sz="1200" dirty="0"/>
              <a:t> </a:t>
            </a:r>
            <a:r>
              <a:rPr lang="en-US" sz="1200" dirty="0" err="1"/>
              <a:t>mendatar</a:t>
            </a:r>
            <a:r>
              <a:rPr lang="en-US" sz="1200" dirty="0"/>
              <a:t> </a:t>
            </a:r>
            <a:r>
              <a:rPr lang="en-US" sz="1200" dirty="0" err="1"/>
              <a:t>jatuhnya</a:t>
            </a:r>
            <a:r>
              <a:rPr lang="en-US" sz="1200" dirty="0"/>
              <a:t> </a:t>
            </a:r>
            <a:r>
              <a:rPr lang="en-US" sz="1200" dirty="0" err="1"/>
              <a:t>cairan</a:t>
            </a:r>
            <a:endParaRPr lang="en-US" sz="1200" dirty="0"/>
          </a:p>
          <a:p>
            <a:r>
              <a:rPr lang="en-US" sz="1200" dirty="0"/>
              <a:t>T :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yang </a:t>
            </a:r>
            <a:r>
              <a:rPr lang="en-US" sz="1200" dirty="0" err="1"/>
              <a:t>diperlukan</a:t>
            </a:r>
            <a:r>
              <a:rPr lang="en-US" sz="1200" dirty="0"/>
              <a:t> </a:t>
            </a:r>
            <a:r>
              <a:rPr lang="en-US" sz="1200" dirty="0" err="1"/>
              <a:t>cairan</a:t>
            </a:r>
            <a:r>
              <a:rPr lang="en-US" sz="1200" dirty="0"/>
              <a:t> </a:t>
            </a:r>
            <a:r>
              <a:rPr lang="en-US" sz="1200" dirty="0" err="1"/>
              <a:t>menyentuh</a:t>
            </a:r>
            <a:r>
              <a:rPr lang="en-US" sz="1200" dirty="0"/>
              <a:t> </a:t>
            </a:r>
            <a:r>
              <a:rPr lang="en-US" sz="1200" dirty="0" err="1"/>
              <a:t>tanah</a:t>
            </a:r>
            <a:endParaRPr lang="en-US" sz="1200" dirty="0"/>
          </a:p>
          <a:p>
            <a:r>
              <a:rPr lang="en-US" sz="1200" dirty="0"/>
              <a:t>H :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jarak</a:t>
            </a:r>
            <a:r>
              <a:rPr lang="en-US" sz="1200" dirty="0"/>
              <a:t> </a:t>
            </a:r>
            <a:r>
              <a:rPr lang="en-US" sz="1200" dirty="0" err="1"/>
              <a:t>permukaan</a:t>
            </a:r>
            <a:r>
              <a:rPr lang="en-US" sz="1200" dirty="0"/>
              <a:t> </a:t>
            </a:r>
            <a:r>
              <a:rPr lang="en-US" sz="1200" dirty="0" err="1"/>
              <a:t>cairan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lubang</a:t>
            </a:r>
            <a:r>
              <a:rPr lang="en-US" sz="1200" dirty="0"/>
              <a:t> </a:t>
            </a:r>
            <a:r>
              <a:rPr lang="en-US" sz="1200" dirty="0" err="1"/>
              <a:t>bocor</a:t>
            </a:r>
            <a:endParaRPr lang="en-US" sz="1200" dirty="0"/>
          </a:p>
        </p:txBody>
      </p:sp>
      <p:pic>
        <p:nvPicPr>
          <p:cNvPr id="7" name="Picture 6" descr="Tangki Ai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19150"/>
            <a:ext cx="173355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62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 build="p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1143000" y="802350"/>
            <a:ext cx="2991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Persamaan Continuitas</a:t>
            </a:r>
            <a:endParaRPr sz="3600"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838200" y="2000250"/>
            <a:ext cx="4495800" cy="21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1200" dirty="0" err="1"/>
              <a:t>Persamaan</a:t>
            </a:r>
            <a:r>
              <a:rPr lang="en-US" sz="1200" dirty="0"/>
              <a:t> </a:t>
            </a:r>
            <a:r>
              <a:rPr lang="en-US" sz="1200" dirty="0" err="1"/>
              <a:t>kontinuitas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persamaan</a:t>
            </a:r>
            <a:r>
              <a:rPr lang="en-US" sz="1200" dirty="0"/>
              <a:t> yang </a:t>
            </a:r>
            <a:r>
              <a:rPr lang="en-US" sz="1200" dirty="0" err="1"/>
              <a:t>menghubungkan</a:t>
            </a:r>
            <a:r>
              <a:rPr lang="en-US" sz="1200" dirty="0"/>
              <a:t> </a:t>
            </a:r>
            <a:r>
              <a:rPr lang="en-US" sz="1200" dirty="0" err="1"/>
              <a:t>kecepatan</a:t>
            </a:r>
            <a:r>
              <a:rPr lang="en-US" sz="1200" dirty="0"/>
              <a:t> </a:t>
            </a:r>
            <a:r>
              <a:rPr lang="en-US" sz="1200" dirty="0" err="1"/>
              <a:t>fluida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tempat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tempat</a:t>
            </a:r>
            <a:r>
              <a:rPr lang="en-US" sz="1200" dirty="0"/>
              <a:t> yang </a:t>
            </a:r>
            <a:r>
              <a:rPr lang="en-US" sz="1200" dirty="0" err="1"/>
              <a:t>lainnya</a:t>
            </a:r>
            <a:r>
              <a:rPr lang="en-US" sz="1200" dirty="0"/>
              <a:t>. </a:t>
            </a:r>
            <a:r>
              <a:rPr lang="en-US" sz="1200" dirty="0" err="1"/>
              <a:t>Garis</a:t>
            </a:r>
            <a:r>
              <a:rPr lang="en-US" sz="1200" dirty="0"/>
              <a:t> </a:t>
            </a:r>
            <a:r>
              <a:rPr lang="en-US" sz="1200" dirty="0" err="1"/>
              <a:t>aliran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diartikan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jalur</a:t>
            </a:r>
            <a:r>
              <a:rPr lang="en-US" sz="1200" dirty="0"/>
              <a:t> </a:t>
            </a:r>
            <a:r>
              <a:rPr lang="en-US" sz="1200" dirty="0" err="1"/>
              <a:t>aliran</a:t>
            </a:r>
            <a:r>
              <a:rPr lang="en-US" sz="1200" dirty="0"/>
              <a:t> </a:t>
            </a:r>
            <a:r>
              <a:rPr lang="en-US" sz="1200" dirty="0" err="1"/>
              <a:t>fluida</a:t>
            </a:r>
            <a:r>
              <a:rPr lang="en-US" sz="1200" dirty="0"/>
              <a:t> ideal (</a:t>
            </a:r>
            <a:r>
              <a:rPr lang="en-US" sz="1200" dirty="0" err="1"/>
              <a:t>aliran</a:t>
            </a:r>
            <a:r>
              <a:rPr lang="en-US" sz="1200" dirty="0"/>
              <a:t> </a:t>
            </a:r>
            <a:r>
              <a:rPr lang="en-US" sz="1200" dirty="0" err="1"/>
              <a:t>lunak</a:t>
            </a:r>
            <a:r>
              <a:rPr lang="en-US" sz="1200" dirty="0"/>
              <a:t>). </a:t>
            </a:r>
            <a:r>
              <a:rPr lang="en-US" sz="1200" dirty="0" err="1"/>
              <a:t>Garis</a:t>
            </a:r>
            <a:r>
              <a:rPr lang="en-US" sz="1200" dirty="0"/>
              <a:t> </a:t>
            </a:r>
            <a:r>
              <a:rPr lang="en-US" sz="1200" dirty="0" err="1"/>
              <a:t>singgung</a:t>
            </a:r>
            <a:r>
              <a:rPr lang="en-US" sz="1200" dirty="0"/>
              <a:t> </a:t>
            </a:r>
            <a:r>
              <a:rPr lang="en-US" sz="1200" dirty="0" err="1"/>
              <a:t>berada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titik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garis</a:t>
            </a:r>
            <a:r>
              <a:rPr lang="en-US" sz="1200" dirty="0"/>
              <a:t> yang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arah</a:t>
            </a:r>
            <a:r>
              <a:rPr lang="en-US" sz="1200" dirty="0"/>
              <a:t> </a:t>
            </a:r>
            <a:r>
              <a:rPr lang="en-US" sz="1200" dirty="0" err="1"/>
              <a:t>kecepatan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aliran</a:t>
            </a:r>
            <a:r>
              <a:rPr lang="en-US" sz="1200" dirty="0"/>
              <a:t> </a:t>
            </a:r>
            <a:r>
              <a:rPr lang="en-US" sz="1200" dirty="0" err="1"/>
              <a:t>fluida.Garis</a:t>
            </a:r>
            <a:r>
              <a:rPr lang="en-US" sz="1200" dirty="0"/>
              <a:t> </a:t>
            </a:r>
            <a:r>
              <a:rPr lang="en-US" sz="1200" dirty="0" err="1"/>
              <a:t>aliran</a:t>
            </a:r>
            <a:r>
              <a:rPr lang="en-US" sz="1200" dirty="0"/>
              <a:t> </a:t>
            </a:r>
            <a:r>
              <a:rPr lang="en-US" sz="1200" dirty="0" err="1"/>
              <a:t>fluida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berpotongan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lainya</a:t>
            </a:r>
            <a:r>
              <a:rPr lang="en-US" sz="1200" dirty="0"/>
              <a:t>. </a:t>
            </a:r>
            <a:r>
              <a:rPr lang="en-US" sz="1200" dirty="0" err="1"/>
              <a:t>Tabung</a:t>
            </a:r>
            <a:r>
              <a:rPr lang="en-US" sz="1200" dirty="0"/>
              <a:t> air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kumpulan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garis-garis</a:t>
            </a:r>
            <a:r>
              <a:rPr lang="en-US" sz="1200" dirty="0"/>
              <a:t> </a:t>
            </a:r>
            <a:r>
              <a:rPr lang="en-US" sz="1200" dirty="0" err="1"/>
              <a:t>aliran</a:t>
            </a:r>
            <a:r>
              <a:rPr lang="en-US" sz="1200" dirty="0"/>
              <a:t>.</a:t>
            </a:r>
          </a:p>
          <a:p>
            <a:pPr algn="just"/>
            <a:endParaRPr lang="en-US" sz="1200"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664397" y="1352550"/>
                <a:ext cx="1905000" cy="1219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397" y="1352550"/>
                <a:ext cx="1905000" cy="1219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452155" y="28003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Penampang</a:t>
            </a:r>
            <a:r>
              <a:rPr lang="en-US" dirty="0"/>
              <a:t> (m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V =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(m/s)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1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 build="p"/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1114400" y="884775"/>
            <a:ext cx="2991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Persamaan Bernoulli</a:t>
            </a:r>
            <a:endParaRPr sz="3600"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838200" y="2000250"/>
            <a:ext cx="3200400" cy="21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1200" dirty="0" err="1"/>
              <a:t>Hukum</a:t>
            </a:r>
            <a:r>
              <a:rPr lang="en-US" sz="1200" dirty="0"/>
              <a:t> Bernoulli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hukum</a:t>
            </a:r>
            <a:r>
              <a:rPr lang="en-US" sz="1200" dirty="0"/>
              <a:t> yang </a:t>
            </a:r>
            <a:r>
              <a:rPr lang="en-US" sz="1200" dirty="0" err="1"/>
              <a:t>berlandaskan</a:t>
            </a:r>
            <a:r>
              <a:rPr lang="en-US" sz="1200" dirty="0"/>
              <a:t>,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hukum</a:t>
            </a:r>
            <a:r>
              <a:rPr lang="en-US" sz="1200" dirty="0"/>
              <a:t> </a:t>
            </a:r>
            <a:r>
              <a:rPr lang="en-US" sz="1200" dirty="0" err="1"/>
              <a:t>kekekalan</a:t>
            </a:r>
            <a:r>
              <a:rPr lang="en-US" sz="1200" dirty="0"/>
              <a:t> </a:t>
            </a:r>
            <a:r>
              <a:rPr lang="en-US" sz="1200" dirty="0" err="1"/>
              <a:t>energi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dialami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aliran</a:t>
            </a:r>
            <a:r>
              <a:rPr lang="en-US" sz="1200" dirty="0"/>
              <a:t> </a:t>
            </a:r>
            <a:r>
              <a:rPr lang="en-US" sz="1200" dirty="0" err="1"/>
              <a:t>fluida</a:t>
            </a:r>
            <a:r>
              <a:rPr lang="en-US" sz="1200" dirty="0"/>
              <a:t>. </a:t>
            </a:r>
            <a:r>
              <a:rPr lang="en-US" sz="1200" dirty="0" err="1"/>
              <a:t>Hukum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menyatakan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tekanan</a:t>
            </a:r>
            <a:r>
              <a:rPr lang="en-US" sz="1200" dirty="0"/>
              <a:t> (p), </a:t>
            </a:r>
            <a:r>
              <a:rPr lang="en-US" sz="1200" dirty="0" err="1"/>
              <a:t>tekanan</a:t>
            </a:r>
            <a:r>
              <a:rPr lang="en-US" sz="1200" dirty="0"/>
              <a:t> </a:t>
            </a:r>
            <a:r>
              <a:rPr lang="en-US" sz="1200" dirty="0" err="1"/>
              <a:t>energi</a:t>
            </a:r>
            <a:r>
              <a:rPr lang="en-US" sz="1200" dirty="0"/>
              <a:t> </a:t>
            </a:r>
            <a:r>
              <a:rPr lang="en-US" sz="1200" dirty="0" err="1"/>
              <a:t>kinetik</a:t>
            </a:r>
            <a:r>
              <a:rPr lang="en-US" sz="1200" dirty="0"/>
              <a:t> per </a:t>
            </a:r>
            <a:r>
              <a:rPr lang="en-US" sz="1200" dirty="0" err="1"/>
              <a:t>satuan</a:t>
            </a:r>
            <a:r>
              <a:rPr lang="en-US" sz="1200" dirty="0"/>
              <a:t> volume, &amp; </a:t>
            </a:r>
            <a:r>
              <a:rPr lang="en-US" sz="1200" dirty="0" err="1"/>
              <a:t>energi</a:t>
            </a:r>
            <a:r>
              <a:rPr lang="en-US" sz="1200" dirty="0"/>
              <a:t> </a:t>
            </a:r>
            <a:r>
              <a:rPr lang="en-US" sz="1200" dirty="0" err="1"/>
              <a:t>potensial</a:t>
            </a:r>
            <a:r>
              <a:rPr lang="en-US" sz="1200" dirty="0"/>
              <a:t> per </a:t>
            </a:r>
            <a:r>
              <a:rPr lang="en-US" sz="1200" dirty="0" err="1"/>
              <a:t>satuan</a:t>
            </a:r>
            <a:r>
              <a:rPr lang="en-US" sz="1200" dirty="0"/>
              <a:t> volume, </a:t>
            </a:r>
            <a:r>
              <a:rPr lang="en-US" sz="1200" dirty="0" err="1"/>
              <a:t>mempunyai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di </a:t>
            </a: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titik</a:t>
            </a:r>
            <a:r>
              <a:rPr lang="en-US" sz="1200" dirty="0"/>
              <a:t> </a:t>
            </a:r>
            <a:r>
              <a:rPr lang="en-US" sz="1200" dirty="0" err="1"/>
              <a:t>sepanjang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garis</a:t>
            </a:r>
            <a:r>
              <a:rPr lang="en-US" sz="1200" dirty="0"/>
              <a:t> </a:t>
            </a:r>
            <a:r>
              <a:rPr lang="en-US" sz="1200" dirty="0" err="1"/>
              <a:t>arus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. </a:t>
            </a:r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4362236" y="2685627"/>
                <a:ext cx="4516348" cy="1219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</a:rPr>
                        <m:t>𝑷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+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𝝆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𝒈𝒉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𝑲𝒐𝒏𝒔𝒕𝒂𝒏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𝟏𝟐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+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𝝆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𝒈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𝝆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𝟐𝟐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𝝆</m:t>
                      </m:r>
                      <m:r>
                        <a:rPr lang="en-US" b="1" i="1">
                          <a:solidFill>
                            <a:schemeClr val="tx1"/>
                          </a:solidFill>
                        </a:rPr>
                        <m:t>𝒈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236" y="2685627"/>
                <a:ext cx="4516348" cy="1219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324600" y="3915748"/>
            <a:ext cx="228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Keterangan</a:t>
            </a:r>
            <a:r>
              <a:rPr lang="en-US" sz="1100" dirty="0"/>
              <a:t> :</a:t>
            </a:r>
          </a:p>
          <a:p>
            <a:r>
              <a:rPr lang="en-US" sz="1100" dirty="0"/>
              <a:t>P </a:t>
            </a:r>
            <a:r>
              <a:rPr lang="en-US" sz="1100" dirty="0" err="1"/>
              <a:t>adalah</a:t>
            </a:r>
            <a:r>
              <a:rPr lang="en-US" sz="1100" dirty="0"/>
              <a:t> </a:t>
            </a:r>
            <a:r>
              <a:rPr lang="en-US" sz="1100" dirty="0" err="1"/>
              <a:t>tekanan</a:t>
            </a:r>
            <a:r>
              <a:rPr lang="en-US" sz="1100" dirty="0"/>
              <a:t> (Pascal = Pa = N/m</a:t>
            </a:r>
            <a:r>
              <a:rPr lang="en-US" sz="1100" baseline="30000" dirty="0"/>
              <a:t>2</a:t>
            </a:r>
            <a:r>
              <a:rPr lang="en-US" sz="1100" dirty="0"/>
              <a:t>)</a:t>
            </a:r>
          </a:p>
          <a:p>
            <a:r>
              <a:rPr lang="en-US" sz="1100" dirty="0"/>
              <a:t>ρ </a:t>
            </a:r>
            <a:r>
              <a:rPr lang="en-US" sz="1100" dirty="0" err="1"/>
              <a:t>adalah</a:t>
            </a:r>
            <a:r>
              <a:rPr lang="en-US" sz="1100" dirty="0"/>
              <a:t> </a:t>
            </a:r>
            <a:r>
              <a:rPr lang="en-US" sz="1100" dirty="0" err="1"/>
              <a:t>massa</a:t>
            </a:r>
            <a:r>
              <a:rPr lang="en-US" sz="1100" dirty="0"/>
              <a:t> </a:t>
            </a:r>
            <a:r>
              <a:rPr lang="en-US" sz="1100" dirty="0" err="1"/>
              <a:t>jenis</a:t>
            </a:r>
            <a:r>
              <a:rPr lang="en-US" sz="1100" dirty="0"/>
              <a:t> </a:t>
            </a:r>
            <a:r>
              <a:rPr lang="en-US" sz="1100" dirty="0" err="1"/>
              <a:t>fluida</a:t>
            </a:r>
            <a:r>
              <a:rPr lang="en-US" sz="1100" dirty="0"/>
              <a:t>; </a:t>
            </a:r>
            <a:r>
              <a:rPr lang="en-US" sz="1100" dirty="0" err="1"/>
              <a:t>cairan</a:t>
            </a:r>
            <a:r>
              <a:rPr lang="en-US" sz="1100" dirty="0"/>
              <a:t> </a:t>
            </a:r>
            <a:r>
              <a:rPr lang="en-US" sz="1100" dirty="0" err="1"/>
              <a:t>ataupun</a:t>
            </a:r>
            <a:r>
              <a:rPr lang="en-US" sz="1100" dirty="0"/>
              <a:t> gas (kg/m3)</a:t>
            </a:r>
          </a:p>
          <a:p>
            <a:r>
              <a:rPr lang="en-US" sz="1100" dirty="0"/>
              <a:t>g </a:t>
            </a:r>
            <a:r>
              <a:rPr lang="en-US" sz="1100" dirty="0" err="1"/>
              <a:t>adalah</a:t>
            </a:r>
            <a:r>
              <a:rPr lang="en-US" sz="1100" dirty="0"/>
              <a:t> </a:t>
            </a:r>
            <a:r>
              <a:rPr lang="en-US" sz="1100" dirty="0" err="1"/>
              <a:t>percepatan</a:t>
            </a:r>
            <a:r>
              <a:rPr lang="en-US" sz="1100" dirty="0"/>
              <a:t> </a:t>
            </a:r>
            <a:r>
              <a:rPr lang="en-US" sz="1100" dirty="0" err="1"/>
              <a:t>gravitasi</a:t>
            </a:r>
            <a:r>
              <a:rPr lang="en-US" sz="1100" dirty="0"/>
              <a:t> (m/s</a:t>
            </a:r>
            <a:r>
              <a:rPr lang="en-US" sz="1100" baseline="30000" dirty="0"/>
              <a:t>2</a:t>
            </a:r>
            <a:r>
              <a:rPr lang="en-US" sz="1100" dirty="0"/>
              <a:t>)</a:t>
            </a:r>
          </a:p>
        </p:txBody>
      </p:sp>
      <p:pic>
        <p:nvPicPr>
          <p:cNvPr id="7" name="Picture 6" descr="Hukum Bernoull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00150"/>
            <a:ext cx="3962400" cy="141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15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 build="p"/>
      <p:bldP spid="3" grpId="0" animBg="1"/>
      <p:bldP spid="2" grpId="0"/>
    </p:bldLst>
  </p:timing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38C22"/>
      </a:accent2>
      <a:accent3>
        <a:srgbClr val="202024"/>
      </a:accent3>
      <a:accent4>
        <a:srgbClr val="626269"/>
      </a:accent4>
      <a:accent5>
        <a:srgbClr val="9A9AA2"/>
      </a:accent5>
      <a:accent6>
        <a:srgbClr val="D5CFC1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720</Words>
  <Application>Microsoft Office PowerPoint</Application>
  <PresentationFormat>On-screen Show (16:9)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Raleway Thin</vt:lpstr>
      <vt:lpstr>Work Sans</vt:lpstr>
      <vt:lpstr>Work Sans Regular</vt:lpstr>
      <vt:lpstr>Calibri</vt:lpstr>
      <vt:lpstr>Cambria Math</vt:lpstr>
      <vt:lpstr>Pisanio template</vt:lpstr>
      <vt:lpstr>Tugas B UAS Mekanika  Nama  : Putri Asnaul Karimah NPM  : 2013022014 Kelas : B</vt:lpstr>
      <vt:lpstr>1. FLUIDA DINAMIS</vt:lpstr>
      <vt:lpstr>Ciri-ciri Fluida Dinamis</vt:lpstr>
      <vt:lpstr>Jenis-jenis Fluida Dinamis</vt:lpstr>
      <vt:lpstr>Debit</vt:lpstr>
      <vt:lpstr>Viskositas</vt:lpstr>
      <vt:lpstr>Teorema Tricelli</vt:lpstr>
      <vt:lpstr>Persamaan Continuitas</vt:lpstr>
      <vt:lpstr>Persamaan Bernoulli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 B UAS Mekanika  Nama  : Putri Asnaul Karimah NPM  : 2013022014 Kelas : B</dc:title>
  <dc:creator>THE BEST</dc:creator>
  <cp:lastModifiedBy>ismail - [2010]</cp:lastModifiedBy>
  <cp:revision>6</cp:revision>
  <dcterms:modified xsi:type="dcterms:W3CDTF">2021-12-24T01:10:58Z</dcterms:modified>
</cp:coreProperties>
</file>