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17"/>
  </p:notesMasterIdLst>
  <p:sldIdLst>
    <p:sldId id="256" r:id="rId4"/>
    <p:sldId id="262" r:id="rId5"/>
    <p:sldId id="261" r:id="rId6"/>
    <p:sldId id="311" r:id="rId7"/>
    <p:sldId id="266" r:id="rId8"/>
    <p:sldId id="315" r:id="rId9"/>
    <p:sldId id="265" r:id="rId10"/>
    <p:sldId id="285" r:id="rId11"/>
    <p:sldId id="287" r:id="rId12"/>
    <p:sldId id="286" r:id="rId13"/>
    <p:sldId id="312" r:id="rId14"/>
    <p:sldId id="307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2" autoAdjust="0"/>
    <p:restoredTop sz="94390" autoAdjust="0"/>
  </p:normalViewPr>
  <p:slideViewPr>
    <p:cSldViewPr snapToGrid="0">
      <p:cViewPr varScale="1">
        <p:scale>
          <a:sx n="69" d="100"/>
          <a:sy n="69" d="100"/>
        </p:scale>
        <p:origin x="-354" y="-96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pPr/>
              <a:t>12/21/2021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652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717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5178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027207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288857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88839653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091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4139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1386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3730988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3" y="463848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8485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260155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7663097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4" r:id="rId4"/>
    <p:sldLayoutId id="2147483766" r:id="rId5"/>
    <p:sldLayoutId id="2147483767" r:id="rId6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6543276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cs typeface="Arial" pitchFamily="34" charset="0"/>
              </a:rPr>
              <a:t>Power Point </a:t>
            </a:r>
            <a:r>
              <a:rPr lang="en-US" altLang="ko-KR" sz="1200" dirty="0" err="1" smtClean="0">
                <a:solidFill>
                  <a:schemeClr val="bg1"/>
                </a:solidFill>
                <a:cs typeface="Arial" pitchFamily="34" charset="0"/>
              </a:rPr>
              <a:t>Tugas</a:t>
            </a:r>
            <a:r>
              <a:rPr lang="en-US" altLang="ko-KR" sz="1200" dirty="0" smtClean="0">
                <a:solidFill>
                  <a:schemeClr val="bg1"/>
                </a:solidFill>
                <a:cs typeface="Arial" pitchFamily="34" charset="0"/>
              </a:rPr>
              <a:t> B </a:t>
            </a:r>
            <a:r>
              <a:rPr lang="en-US" altLang="ko-KR" sz="1200" dirty="0" err="1" smtClean="0">
                <a:solidFill>
                  <a:schemeClr val="bg1"/>
                </a:solidFill>
                <a:cs typeface="Arial" pitchFamily="34" charset="0"/>
              </a:rPr>
              <a:t>Mekanika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6553200" y="1304748"/>
            <a:ext cx="495300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Segoe UI Black" pitchFamily="34" charset="0"/>
                <a:ea typeface="Segoe UI Black" pitchFamily="34" charset="0"/>
                <a:cs typeface="Arial" pitchFamily="34" charset="0"/>
              </a:rPr>
              <a:t>FLUIDA STATIS</a:t>
            </a:r>
            <a:endParaRPr lang="ko-KR" altLang="en-US" sz="4800" dirty="0">
              <a:solidFill>
                <a:schemeClr val="bg1"/>
              </a:solidFill>
              <a:latin typeface="Segoe UI Black" pitchFamily="34" charset="0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F166F6B-B975-4F3C-BCF2-9971086140FB}"/>
              </a:ext>
            </a:extLst>
          </p:cNvPr>
          <p:cNvSpPr txBox="1"/>
          <p:nvPr/>
        </p:nvSpPr>
        <p:spPr>
          <a:xfrm>
            <a:off x="6643182" y="2731206"/>
            <a:ext cx="463168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 err="1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Disusun</a:t>
            </a:r>
            <a:r>
              <a:rPr lang="en-US" altLang="ko-KR" sz="2000" dirty="0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 </a:t>
            </a:r>
            <a:r>
              <a:rPr lang="en-US" altLang="ko-KR" sz="2000" dirty="0" err="1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Oleh</a:t>
            </a:r>
            <a:endParaRPr lang="en-US" altLang="ko-KR" sz="2000" dirty="0" smtClean="0">
              <a:solidFill>
                <a:schemeClr val="bg1"/>
              </a:solidFill>
              <a:latin typeface="Vintage" pitchFamily="2" charset="0"/>
              <a:cs typeface="Arial" pitchFamily="34" charset="0"/>
            </a:endParaRPr>
          </a:p>
          <a:p>
            <a:pPr algn="ctr"/>
            <a:r>
              <a:rPr lang="en-US" altLang="ko-KR" sz="2000" dirty="0" err="1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Kelas</a:t>
            </a:r>
            <a:r>
              <a:rPr lang="en-US" altLang="ko-KR" sz="2000" dirty="0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 : B</a:t>
            </a:r>
          </a:p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 </a:t>
            </a:r>
            <a:endParaRPr lang="en-US" altLang="ko-KR" sz="2000" dirty="0">
              <a:solidFill>
                <a:schemeClr val="bg1"/>
              </a:solidFill>
              <a:latin typeface="Vintage" pitchFamily="2" charset="0"/>
              <a:cs typeface="Arial" pitchFamily="34" charset="0"/>
            </a:endParaRPr>
          </a:p>
          <a:p>
            <a:pPr algn="ctr"/>
            <a:r>
              <a:rPr lang="en-US" altLang="ko-KR" sz="2000" dirty="0" err="1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Sihfa</a:t>
            </a:r>
            <a:r>
              <a:rPr lang="en-US" altLang="ko-KR" sz="2000" dirty="0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 </a:t>
            </a:r>
            <a:r>
              <a:rPr lang="en-US" altLang="ko-KR" sz="2000" dirty="0" err="1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Zhainita</a:t>
            </a:r>
            <a:r>
              <a:rPr lang="en-US" altLang="ko-KR" sz="2000" dirty="0" smtClean="0">
                <a:solidFill>
                  <a:schemeClr val="bg1"/>
                </a:solidFill>
                <a:latin typeface="Vintage" pitchFamily="2" charset="0"/>
                <a:cs typeface="Arial" pitchFamily="34" charset="0"/>
              </a:rPr>
              <a:t> 	2013022062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xmlns="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xmlns="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xmlns="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xmlns="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xmlns="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xmlns="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xmlns="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xmlns="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xmlns="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xmlns="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xmlns="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xmlns="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xmlns="" val="403247619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Segoe Print" pitchFamily="2" charset="0"/>
              </a:rPr>
              <a:t>TEGANGAN PERMUKAAN</a:t>
            </a:r>
            <a:endParaRPr lang="en-US" dirty="0">
              <a:latin typeface="Segoe Print" pitchFamily="2" charset="0"/>
            </a:endParaRP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xmlns="" id="{0FACD2FC-FB13-46A6-8F9C-B70B1FB8B72D}"/>
              </a:ext>
            </a:extLst>
          </p:cNvPr>
          <p:cNvGrpSpPr/>
          <p:nvPr/>
        </p:nvGrpSpPr>
        <p:grpSpPr>
          <a:xfrm>
            <a:off x="3041065" y="3073387"/>
            <a:ext cx="2001989" cy="902869"/>
            <a:chOff x="3995936" y="2687633"/>
            <a:chExt cx="4428064" cy="2622911"/>
          </a:xfrm>
          <a:solidFill>
            <a:schemeClr val="bg1"/>
          </a:solidFill>
        </p:grpSpPr>
        <p:sp>
          <p:nvSpPr>
            <p:cNvPr id="133" name="Chevron 8">
              <a:extLst>
                <a:ext uri="{FF2B5EF4-FFF2-40B4-BE49-F238E27FC236}">
                  <a16:creationId xmlns:a16="http://schemas.microsoft.com/office/drawing/2014/main" xmlns="" id="{87EE7965-A374-418B-BCC2-2E9CFD7EF71E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xmlns="" id="{4B387AA6-5812-4CB6-B051-053647FDDCD0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xmlns="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3A2BBCF3-4157-4115-9D7B-21E9B14A5EA0}"/>
              </a:ext>
            </a:extLst>
          </p:cNvPr>
          <p:cNvSpPr txBox="1"/>
          <p:nvPr/>
        </p:nvSpPr>
        <p:spPr>
          <a:xfrm>
            <a:off x="5751245" y="3073432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89F524C4-B35B-4512-9CCF-4A9BDDC5CD70}"/>
              </a:ext>
            </a:extLst>
          </p:cNvPr>
          <p:cNvSpPr txBox="1"/>
          <p:nvPr/>
        </p:nvSpPr>
        <p:spPr>
          <a:xfrm>
            <a:off x="5751245" y="4488121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173807" y="1487200"/>
            <a:ext cx="6765348" cy="46434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Apabila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sebuah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silet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diletakkan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mendatar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pada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fi-FI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 air dengan hati-hati, ternyata silet terapung.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Padahal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massa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jenis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silet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lebih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besar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dari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massa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jenis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air.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Zat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cair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keluar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dari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suatu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pipet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bukan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sebagai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aliran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sv-SE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tetapi sebagai tetesan. Demikian juga, nyamuk atau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serangga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dapat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hinggap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air.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Peristiwa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tersebut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berhubungan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dengan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gaya-gaya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pt-BR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bekerja pada permukaan zat cair, atau pada batas antara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zat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cair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dengan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bahan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lain.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Jika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kita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amati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contoh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atas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ternyata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air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tertekan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ke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bawah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karena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berat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silet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atau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nyamuk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Jadi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air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tampak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seperti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kulit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tegang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.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Sifat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tegang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air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inilah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disebut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tegangan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MV Boli" pitchFamily="2" charset="0"/>
                <a:cs typeface="MV Boli" pitchFamily="2" charset="0"/>
              </a:rPr>
              <a:t>.</a:t>
            </a: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5364" y="1643050"/>
            <a:ext cx="2071702" cy="18573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6802" y="3857628"/>
            <a:ext cx="2000264" cy="18573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172500791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2261210" y="0"/>
            <a:ext cx="11573197" cy="72424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endParaRPr lang="en-US" dirty="0"/>
          </a:p>
        </p:txBody>
      </p:sp>
      <p:sp>
        <p:nvSpPr>
          <p:cNvPr id="46" name="Rectangle 6"/>
          <p:cNvSpPr>
            <a:spLocks noChangeArrowheads="1"/>
          </p:cNvSpPr>
          <p:nvPr/>
        </p:nvSpPr>
        <p:spPr bwMode="auto">
          <a:xfrm>
            <a:off x="678729" y="1355581"/>
            <a:ext cx="5588000" cy="173037"/>
          </a:xfrm>
          <a:prstGeom prst="rect">
            <a:avLst/>
          </a:prstGeom>
          <a:gradFill rotWithShape="1">
            <a:gsLst>
              <a:gs pos="0">
                <a:srgbClr val="009900"/>
              </a:gs>
              <a:gs pos="50000">
                <a:srgbClr val="CCEBCC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2272579" y="1598468"/>
            <a:ext cx="590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bg2"/>
                </a:solidFill>
              </a:rPr>
              <a:t> F</a:t>
            </a:r>
          </a:p>
        </p:txBody>
      </p:sp>
      <p:sp>
        <p:nvSpPr>
          <p:cNvPr id="48" name="AutoShape 14"/>
          <p:cNvSpPr>
            <a:spLocks noChangeArrowheads="1"/>
          </p:cNvSpPr>
          <p:nvPr/>
        </p:nvSpPr>
        <p:spPr bwMode="auto">
          <a:xfrm>
            <a:off x="3010766" y="1612756"/>
            <a:ext cx="766763" cy="6286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AutoShape 15"/>
          <p:cNvSpPr>
            <a:spLocks noChangeArrowheads="1"/>
          </p:cNvSpPr>
          <p:nvPr/>
        </p:nvSpPr>
        <p:spPr bwMode="auto">
          <a:xfrm>
            <a:off x="6533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AutoShape 16"/>
          <p:cNvSpPr>
            <a:spLocks noChangeArrowheads="1"/>
          </p:cNvSpPr>
          <p:nvPr/>
        </p:nvSpPr>
        <p:spPr bwMode="auto">
          <a:xfrm>
            <a:off x="29393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AutoShape 17"/>
          <p:cNvSpPr>
            <a:spLocks noChangeArrowheads="1"/>
          </p:cNvSpPr>
          <p:nvPr/>
        </p:nvSpPr>
        <p:spPr bwMode="auto">
          <a:xfrm>
            <a:off x="46919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AutoShape 18"/>
          <p:cNvSpPr>
            <a:spLocks noChangeArrowheads="1"/>
          </p:cNvSpPr>
          <p:nvPr/>
        </p:nvSpPr>
        <p:spPr bwMode="auto">
          <a:xfrm>
            <a:off x="57587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AutoShape 19"/>
          <p:cNvSpPr>
            <a:spLocks noChangeArrowheads="1"/>
          </p:cNvSpPr>
          <p:nvPr/>
        </p:nvSpPr>
        <p:spPr bwMode="auto">
          <a:xfrm>
            <a:off x="13391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AutoShape 20"/>
          <p:cNvSpPr>
            <a:spLocks noChangeArrowheads="1"/>
          </p:cNvSpPr>
          <p:nvPr/>
        </p:nvSpPr>
        <p:spPr bwMode="auto">
          <a:xfrm>
            <a:off x="21011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AutoShape 21"/>
          <p:cNvSpPr>
            <a:spLocks noChangeArrowheads="1"/>
          </p:cNvSpPr>
          <p:nvPr/>
        </p:nvSpPr>
        <p:spPr bwMode="auto">
          <a:xfrm>
            <a:off x="3777529" y="1003156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6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43937" y="214746"/>
            <a:ext cx="1042988" cy="91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5" cstate="print">
            <a:lum bright="-40000"/>
          </a:blip>
          <a:srcRect/>
          <a:stretch>
            <a:fillRect/>
          </a:stretch>
        </p:blipFill>
        <p:spPr bwMode="auto">
          <a:xfrm>
            <a:off x="7793182" y="1257734"/>
            <a:ext cx="3265343" cy="1688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TextBox 37"/>
          <p:cNvSpPr txBox="1">
            <a:spLocks noChangeArrowheads="1"/>
          </p:cNvSpPr>
          <p:nvPr/>
        </p:nvSpPr>
        <p:spPr bwMode="auto">
          <a:xfrm>
            <a:off x="471487" y="2614613"/>
            <a:ext cx="3000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FZShuTi" pitchFamily="2" charset="-122"/>
                <a:ea typeface="FZShuTi" pitchFamily="2" charset="-122"/>
              </a:rPr>
              <a:t>KAPILARITAS</a:t>
            </a:r>
            <a:endParaRPr lang="en-US" sz="3200" b="1" dirty="0">
              <a:solidFill>
                <a:schemeClr val="bg1"/>
              </a:solidFill>
              <a:latin typeface="FZShuTi" pitchFamily="2" charset="-122"/>
              <a:ea typeface="FZShuTi" pitchFamily="2" charset="-122"/>
            </a:endParaRPr>
          </a:p>
        </p:txBody>
      </p:sp>
      <p:pic>
        <p:nvPicPr>
          <p:cNvPr id="5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9214" y="4014788"/>
            <a:ext cx="2516436" cy="2486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Rectangle 132"/>
          <p:cNvSpPr>
            <a:spLocks noChangeArrowheads="1"/>
          </p:cNvSpPr>
          <p:nvPr/>
        </p:nvSpPr>
        <p:spPr bwMode="auto">
          <a:xfrm>
            <a:off x="500062" y="3143249"/>
            <a:ext cx="69294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Kapilaritas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adalah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peristiwa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naik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atau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turunnya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permukaan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zat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cair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pada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pipa</a:t>
            </a:r>
            <a:r>
              <a:rPr lang="en-US" sz="20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Consolas" pitchFamily="49" charset="0"/>
              </a:rPr>
              <a:t>kapiler</a:t>
            </a:r>
            <a:endParaRPr lang="en-US" sz="2000" b="1" dirty="0">
              <a:solidFill>
                <a:schemeClr val="bg1"/>
              </a:solidFill>
              <a:latin typeface="Consolas" pitchFamily="49" charset="0"/>
            </a:endParaRPr>
          </a:p>
        </p:txBody>
      </p:sp>
      <p:graphicFrame>
        <p:nvGraphicFramePr>
          <p:cNvPr id="61" name="Object 2"/>
          <p:cNvGraphicFramePr>
            <a:graphicFrameLocks noChangeAspect="1"/>
          </p:cNvGraphicFramePr>
          <p:nvPr/>
        </p:nvGraphicFramePr>
        <p:xfrm>
          <a:off x="4000501" y="4714874"/>
          <a:ext cx="2311400" cy="1343025"/>
        </p:xfrm>
        <a:graphic>
          <a:graphicData uri="http://schemas.openxmlformats.org/presentationml/2006/ole">
            <p:oleObj spid="_x0000_s46081" name="Equation" r:id="rId7" imgW="787400" imgH="431800" progId="Equation.3">
              <p:embed/>
            </p:oleObj>
          </a:graphicData>
        </a:graphic>
      </p:graphicFrame>
      <p:pic>
        <p:nvPicPr>
          <p:cNvPr id="62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00938" y="4514850"/>
            <a:ext cx="35718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7025766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6" grpId="0" animBg="1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8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70909" y="0"/>
            <a:ext cx="6372244" cy="785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 smtClean="0">
                <a:solidFill>
                  <a:schemeClr val="tx1"/>
                </a:solidFill>
                <a:latin typeface="Britannic Bold" pitchFamily="34" charset="0"/>
              </a:rPr>
              <a:t>VISKOSITAS</a:t>
            </a:r>
            <a:endParaRPr lang="en-US" sz="54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01784" y="957257"/>
            <a:ext cx="1140229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200" dirty="0" err="1">
                <a:latin typeface="Arial" pitchFamily="34" charset="0"/>
                <a:cs typeface="Arial" pitchFamily="34" charset="0"/>
              </a:rPr>
              <a:t>Ukuran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kekentalan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zat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cair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gesekan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zat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cair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viskositas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200" dirty="0">
                <a:latin typeface="Arial" pitchFamily="34" charset="0"/>
                <a:cs typeface="Arial" pitchFamily="34" charset="0"/>
              </a:rPr>
              <a:t>Gaya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gesek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zat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cair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koefisien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>
                <a:latin typeface="Arial" pitchFamily="34" charset="0"/>
                <a:cs typeface="Arial" pitchFamily="34" charset="0"/>
              </a:rPr>
              <a:t>viskositas, kecepatan relatif benda terhadap zat cair, serta </a:t>
            </a:r>
            <a:r>
              <a:rPr lang="nl-NL" sz="2200" dirty="0">
                <a:latin typeface="Arial" pitchFamily="34" charset="0"/>
                <a:cs typeface="Arial" pitchFamily="34" charset="0"/>
              </a:rPr>
              <a:t>ukuran dan bentuk geometris benda. Untuk benda yang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bola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jari-jari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r, 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gaya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gesek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zat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i="1" dirty="0" err="1">
                <a:latin typeface="Arial" pitchFamily="34" charset="0"/>
                <a:cs typeface="Arial" pitchFamily="34" charset="0"/>
              </a:rPr>
              <a:t>cair</a:t>
            </a:r>
            <a:r>
              <a:rPr lang="en-US" sz="22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49801" y="2401164"/>
            <a:ext cx="2072114" cy="505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6535593" y="2506788"/>
            <a:ext cx="2216150" cy="4000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Algerian" pitchFamily="82" charset="0"/>
              </a:rPr>
              <a:t>HUKUM STOKES</a:t>
            </a:r>
          </a:p>
        </p:txBody>
      </p:sp>
      <p:sp>
        <p:nvSpPr>
          <p:cNvPr id="14" name="Striped Right Arrow 13"/>
          <p:cNvSpPr/>
          <p:nvPr/>
        </p:nvSpPr>
        <p:spPr>
          <a:xfrm>
            <a:off x="5321156" y="2478213"/>
            <a:ext cx="857250" cy="50006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64880" y="2960970"/>
            <a:ext cx="5919748" cy="785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chemeClr val="tx1"/>
                </a:solidFill>
                <a:latin typeface="Britannic Bold" pitchFamily="34" charset="0"/>
              </a:rPr>
              <a:t>KECEPATAN TERMINAL</a:t>
            </a:r>
            <a:endParaRPr lang="en-US" sz="32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16" name="TextBox 30"/>
          <p:cNvSpPr txBox="1">
            <a:spLocks noChangeArrowheads="1"/>
          </p:cNvSpPr>
          <p:nvPr/>
        </p:nvSpPr>
        <p:spPr bwMode="auto">
          <a:xfrm>
            <a:off x="332508" y="3619934"/>
            <a:ext cx="1145770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/>
              <a:t>Jika</a:t>
            </a:r>
            <a:r>
              <a:rPr lang="en-US" sz="2000" b="1" dirty="0"/>
              <a:t>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benda</a:t>
            </a:r>
            <a:r>
              <a:rPr lang="en-US" sz="2000" b="1" dirty="0"/>
              <a:t> yang </a:t>
            </a:r>
            <a:r>
              <a:rPr lang="en-US" sz="2000" b="1" dirty="0" err="1"/>
              <a:t>dijatuhkan</a:t>
            </a:r>
            <a:r>
              <a:rPr lang="en-US" sz="2000" b="1" dirty="0"/>
              <a:t> </a:t>
            </a:r>
            <a:r>
              <a:rPr lang="en-US" sz="2000" b="1" dirty="0" err="1"/>
              <a:t>ke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fluida</a:t>
            </a:r>
            <a:r>
              <a:rPr lang="en-US" sz="2000" b="1" dirty="0"/>
              <a:t> </a:t>
            </a:r>
            <a:r>
              <a:rPr lang="en-US" sz="2000" b="1" dirty="0" err="1"/>
              <a:t>kental</a:t>
            </a:r>
            <a:r>
              <a:rPr lang="en-US" sz="2000" b="1" dirty="0"/>
              <a:t>, </a:t>
            </a:r>
            <a:r>
              <a:rPr lang="en-US" sz="2000" b="1" dirty="0" err="1"/>
              <a:t>kecepatannya</a:t>
            </a:r>
            <a:r>
              <a:rPr lang="en-US" sz="2000" b="1" dirty="0"/>
              <a:t> </a:t>
            </a:r>
            <a:r>
              <a:rPr lang="en-US" sz="2000" b="1" dirty="0" err="1"/>
              <a:t>makin</a:t>
            </a:r>
            <a:r>
              <a:rPr lang="en-US" sz="2000" b="1" dirty="0"/>
              <a:t> </a:t>
            </a:r>
            <a:r>
              <a:rPr lang="en-US" sz="2000" b="1" dirty="0" err="1"/>
              <a:t>membesar</a:t>
            </a:r>
            <a:r>
              <a:rPr lang="en-US" sz="2000" b="1" dirty="0"/>
              <a:t> </a:t>
            </a:r>
            <a:r>
              <a:rPr lang="en-US" sz="2000" b="1" dirty="0" err="1"/>
              <a:t>sampai</a:t>
            </a:r>
            <a:r>
              <a:rPr lang="en-US" sz="2000" b="1" dirty="0"/>
              <a:t> </a:t>
            </a:r>
            <a:r>
              <a:rPr lang="en-US" sz="2000" b="1" dirty="0" err="1"/>
              <a:t>mencapai</a:t>
            </a:r>
            <a:r>
              <a:rPr lang="en-US" sz="2000" b="1" dirty="0"/>
              <a:t> </a:t>
            </a:r>
            <a:r>
              <a:rPr lang="en-US" sz="2000" b="1" dirty="0" err="1"/>
              <a:t>kecepatan</a:t>
            </a:r>
            <a:r>
              <a:rPr lang="en-US" sz="2000" b="1" dirty="0"/>
              <a:t> </a:t>
            </a:r>
            <a:r>
              <a:rPr lang="en-US" sz="2000" b="1" dirty="0" err="1"/>
              <a:t>maksimum</a:t>
            </a:r>
            <a:r>
              <a:rPr lang="en-US" sz="2000" b="1" dirty="0"/>
              <a:t> yang </a:t>
            </a:r>
            <a:r>
              <a:rPr lang="en-US" sz="2000" b="1" dirty="0" err="1"/>
              <a:t>tetap</a:t>
            </a:r>
            <a:r>
              <a:rPr lang="en-US" sz="2000" b="1" dirty="0"/>
              <a:t>. </a:t>
            </a:r>
            <a:r>
              <a:rPr lang="en-US" sz="2000" b="1" dirty="0" err="1"/>
              <a:t>Kecepatan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di</a:t>
            </a:r>
            <a:r>
              <a:rPr lang="en-US" sz="2000" b="1" dirty="0"/>
              <a:t> </a:t>
            </a:r>
            <a:r>
              <a:rPr lang="en-US" sz="2000" b="1" dirty="0" err="1"/>
              <a:t>namakan</a:t>
            </a:r>
            <a:r>
              <a:rPr lang="en-US" sz="2000" b="1" dirty="0"/>
              <a:t> </a:t>
            </a:r>
            <a:r>
              <a:rPr lang="en-US" sz="2000" b="1" dirty="0" err="1"/>
              <a:t>kecepatan</a:t>
            </a:r>
            <a:r>
              <a:rPr lang="en-US" sz="2000" b="1" dirty="0"/>
              <a:t> terminal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lum bright="-30000"/>
          </a:blip>
          <a:srcRect/>
          <a:stretch>
            <a:fillRect/>
          </a:stretch>
        </p:blipFill>
        <p:spPr bwMode="auto">
          <a:xfrm>
            <a:off x="498764" y="4926156"/>
            <a:ext cx="1739950" cy="125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32"/>
          <p:cNvSpPr txBox="1">
            <a:spLocks noChangeArrowheads="1"/>
          </p:cNvSpPr>
          <p:nvPr/>
        </p:nvSpPr>
        <p:spPr bwMode="auto">
          <a:xfrm>
            <a:off x="2434447" y="4755572"/>
            <a:ext cx="9272644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err="1"/>
              <a:t>Pada</a:t>
            </a:r>
            <a:r>
              <a:rPr lang="en-US" sz="2000" b="1" dirty="0"/>
              <a:t> </a:t>
            </a:r>
            <a:r>
              <a:rPr lang="en-US" sz="2000" b="1" dirty="0" err="1"/>
              <a:t>gambar</a:t>
            </a:r>
            <a:r>
              <a:rPr lang="en-US" sz="2000" b="1" dirty="0"/>
              <a:t> </a:t>
            </a:r>
            <a:r>
              <a:rPr lang="en-US" sz="2000" b="1" dirty="0" err="1"/>
              <a:t>bekerja</a:t>
            </a:r>
            <a:r>
              <a:rPr lang="en-US" sz="2000" b="1" dirty="0"/>
              <a:t> </a:t>
            </a:r>
            <a:r>
              <a:rPr lang="en-US" sz="2000" b="1" dirty="0" err="1"/>
              <a:t>gaya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kecepatan</a:t>
            </a:r>
            <a:r>
              <a:rPr lang="en-US" sz="2000" b="1" dirty="0"/>
              <a:t> terminal </a:t>
            </a:r>
            <a:r>
              <a:rPr lang="en-US" sz="2000" b="1" dirty="0" err="1"/>
              <a:t>dicapai</a:t>
            </a:r>
            <a:r>
              <a:rPr lang="en-US" sz="2000" b="1" dirty="0"/>
              <a:t> </a:t>
            </a:r>
            <a:r>
              <a:rPr lang="en-US" sz="2000" b="1" dirty="0" err="1"/>
              <a:t>apabila</a:t>
            </a:r>
            <a:r>
              <a:rPr lang="en-US" sz="2000" b="1" dirty="0"/>
              <a:t> :</a:t>
            </a:r>
          </a:p>
          <a:p>
            <a:pPr algn="ctr"/>
            <a:r>
              <a:rPr lang="en-US" sz="2000" b="1" dirty="0"/>
              <a:t> </a:t>
            </a:r>
            <a:r>
              <a:rPr lang="en-US" sz="2000" b="1" dirty="0" smtClean="0"/>
              <a:t>W </a:t>
            </a:r>
            <a:r>
              <a:rPr lang="en-US" sz="2000" b="1" dirty="0"/>
              <a:t>– F – F</a:t>
            </a:r>
            <a:r>
              <a:rPr lang="en-US" sz="2000" b="1" baseline="-25000" dirty="0"/>
              <a:t>s</a:t>
            </a:r>
            <a:r>
              <a:rPr lang="en-US" sz="2000" b="1" dirty="0"/>
              <a:t> = 0</a:t>
            </a:r>
          </a:p>
          <a:p>
            <a:endParaRPr lang="en-US" sz="2000" b="1" baseline="-25000" dirty="0"/>
          </a:p>
        </p:txBody>
      </p:sp>
      <p:sp>
        <p:nvSpPr>
          <p:cNvPr id="19" name="TextBox 33"/>
          <p:cNvSpPr txBox="1">
            <a:spLocks noChangeArrowheads="1"/>
          </p:cNvSpPr>
          <p:nvPr/>
        </p:nvSpPr>
        <p:spPr bwMode="auto">
          <a:xfrm>
            <a:off x="2434444" y="5686571"/>
            <a:ext cx="97575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benda</a:t>
            </a:r>
            <a:r>
              <a:rPr lang="en-US" sz="2000" b="1" dirty="0"/>
              <a:t> </a:t>
            </a:r>
            <a:r>
              <a:rPr lang="en-US" sz="2000" b="1" dirty="0" err="1"/>
              <a:t>berbentuk</a:t>
            </a:r>
            <a:r>
              <a:rPr lang="en-US" sz="2000" b="1" dirty="0"/>
              <a:t> bola, </a:t>
            </a:r>
            <a:r>
              <a:rPr lang="en-US" sz="2000" b="1" dirty="0" err="1"/>
              <a:t>kecepatan</a:t>
            </a:r>
            <a:r>
              <a:rPr lang="en-US" sz="2000" b="1" dirty="0"/>
              <a:t> terminal </a:t>
            </a:r>
            <a:r>
              <a:rPr lang="en-US" sz="2000" b="1" dirty="0" err="1"/>
              <a:t>dirumuskan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02849" y="6120680"/>
            <a:ext cx="3367089" cy="62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7823835"/>
      </p:ext>
    </p:extLst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 animBg="1"/>
      <p:bldP spid="14" grpId="0" animBg="1"/>
      <p:bldP spid="15" grpId="0"/>
      <p:bldP spid="16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xmlns="" id="{3B352E8D-5E13-4ACD-957C-CBD6DEC272C0}"/>
              </a:ext>
            </a:extLst>
          </p:cNvPr>
          <p:cNvSpPr/>
          <p:nvPr/>
        </p:nvSpPr>
        <p:spPr>
          <a:xfrm>
            <a:off x="2701636" y="0"/>
            <a:ext cx="670365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691C40-340A-44BC-A6B3-C3A20A9ED913}"/>
              </a:ext>
            </a:extLst>
          </p:cNvPr>
          <p:cNvSpPr txBox="1"/>
          <p:nvPr/>
        </p:nvSpPr>
        <p:spPr>
          <a:xfrm>
            <a:off x="0" y="4879673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>
                <a:solidFill>
                  <a:schemeClr val="bg1"/>
                </a:solidFill>
                <a:latin typeface="Segoe Print" pitchFamily="2" charset="0"/>
                <a:cs typeface="Arial" pitchFamily="34" charset="0"/>
              </a:rPr>
              <a:t>Thank You</a:t>
            </a:r>
            <a:endParaRPr lang="ko-KR" altLang="en-US" sz="5867" dirty="0">
              <a:solidFill>
                <a:schemeClr val="bg1"/>
              </a:solidFill>
              <a:latin typeface="Segoe Print" pitchFamily="2" charset="0"/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A6FD69-6004-443E-8850-EF987F66691A}"/>
              </a:ext>
            </a:extLst>
          </p:cNvPr>
          <p:cNvGrpSpPr/>
          <p:nvPr/>
        </p:nvGrpSpPr>
        <p:grpSpPr>
          <a:xfrm rot="21046937">
            <a:off x="6024983" y="838014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xmlns="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xmlns="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xmlns="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A3C6061-78E0-4B01-A15E-2D68FA822329}"/>
              </a:ext>
            </a:extLst>
          </p:cNvPr>
          <p:cNvGrpSpPr/>
          <p:nvPr/>
        </p:nvGrpSpPr>
        <p:grpSpPr>
          <a:xfrm>
            <a:off x="3286193" y="3060626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D9A21D70-814B-48D3-B5F4-333E57241CA9}"/>
              </a:ext>
            </a:extLst>
          </p:cNvPr>
          <p:cNvGrpSpPr/>
          <p:nvPr/>
        </p:nvGrpSpPr>
        <p:grpSpPr>
          <a:xfrm>
            <a:off x="3877842" y="659408"/>
            <a:ext cx="2104784" cy="2892498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xmlns="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xmlns="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xmlns="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xmlns="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xmlns="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xmlns="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xmlns="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xmlns="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xmlns="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xmlns="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xmlns="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xmlns="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xmlns="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xmlns="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xmlns="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xmlns="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xmlns="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xmlns="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xmlns="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xmlns="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xmlns="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xmlns="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xmlns="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xmlns="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xmlns="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xmlns="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xmlns="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xmlns="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xmlns="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xmlns="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xmlns="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xmlns="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xmlns="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xmlns="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xmlns="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xmlns="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xmlns="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xmlns="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xmlns="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xmlns="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xmlns="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xmlns="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xmlns="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xmlns="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xmlns="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xmlns="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xmlns="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xmlns="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xmlns="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xmlns="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xmlns="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xmlns="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xmlns="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xmlns="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xmlns="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xmlns="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xmlns="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xmlns="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xmlns="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xmlns="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xmlns="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xmlns="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xmlns="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xmlns="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xmlns="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xmlns="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xmlns="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xmlns="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xmlns="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xmlns="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xmlns="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xmlns="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xmlns="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xmlns="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xmlns="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xmlns="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xmlns="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xmlns="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xmlns="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xmlns="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xmlns="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xmlns="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xmlns="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xmlns="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xmlns="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xmlns="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582224218"/>
      </p:ext>
    </p:extLst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>
            <a:extLst>
              <a:ext uri="{FF2B5EF4-FFF2-40B4-BE49-F238E27FC236}">
                <a16:creationId xmlns:a16="http://schemas.microsoft.com/office/drawing/2014/main" xmlns="" id="{1F2EE7B8-F388-4721-93F9-22A69C7EBA74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xmlns="" id="{EB84A709-C8AC-4938-A2D2-479A91F72D9C}"/>
              </a:ext>
            </a:extLst>
          </p:cNvPr>
          <p:cNvSpPr/>
          <p:nvPr/>
        </p:nvSpPr>
        <p:spPr>
          <a:xfrm rot="2082592">
            <a:off x="-448300" y="618593"/>
            <a:ext cx="4907674" cy="5645087"/>
          </a:xfrm>
          <a:custGeom>
            <a:avLst/>
            <a:gdLst>
              <a:gd name="connsiteX0" fmla="*/ 7329514 w 7361511"/>
              <a:gd name="connsiteY0" fmla="*/ 6454811 h 8467631"/>
              <a:gd name="connsiteX1" fmla="*/ 7361511 w 7361511"/>
              <a:gd name="connsiteY1" fmla="*/ 6501004 h 8467631"/>
              <a:gd name="connsiteX2" fmla="*/ 7329514 w 7361511"/>
              <a:gd name="connsiteY2" fmla="*/ 6523168 h 8467631"/>
              <a:gd name="connsiteX3" fmla="*/ 6718721 w 7361511"/>
              <a:gd name="connsiteY3" fmla="*/ 5573039 h 8467631"/>
              <a:gd name="connsiteX4" fmla="*/ 7003911 w 7361511"/>
              <a:gd name="connsiteY4" fmla="*/ 5984755 h 8467631"/>
              <a:gd name="connsiteX5" fmla="*/ 7003911 w 7361511"/>
              <a:gd name="connsiteY5" fmla="*/ 6748710 h 8467631"/>
              <a:gd name="connsiteX6" fmla="*/ 6718721 w 7361511"/>
              <a:gd name="connsiteY6" fmla="*/ 6946257 h 8467631"/>
              <a:gd name="connsiteX7" fmla="*/ 6107928 w 7361511"/>
              <a:gd name="connsiteY7" fmla="*/ 4691266 h 8467631"/>
              <a:gd name="connsiteX8" fmla="*/ 6393118 w 7361511"/>
              <a:gd name="connsiteY8" fmla="*/ 5102982 h 8467631"/>
              <a:gd name="connsiteX9" fmla="*/ 6393118 w 7361511"/>
              <a:gd name="connsiteY9" fmla="*/ 7171798 h 8467631"/>
              <a:gd name="connsiteX10" fmla="*/ 6107927 w 7361511"/>
              <a:gd name="connsiteY10" fmla="*/ 7369346 h 8467631"/>
              <a:gd name="connsiteX11" fmla="*/ 5497135 w 7361511"/>
              <a:gd name="connsiteY11" fmla="*/ 3809494 h 8467631"/>
              <a:gd name="connsiteX12" fmla="*/ 5782325 w 7361511"/>
              <a:gd name="connsiteY12" fmla="*/ 4221209 h 8467631"/>
              <a:gd name="connsiteX13" fmla="*/ 5782325 w 7361511"/>
              <a:gd name="connsiteY13" fmla="*/ 7594887 h 8467631"/>
              <a:gd name="connsiteX14" fmla="*/ 5497135 w 7361511"/>
              <a:gd name="connsiteY14" fmla="*/ 7792435 h 8467631"/>
              <a:gd name="connsiteX15" fmla="*/ 4886343 w 7361511"/>
              <a:gd name="connsiteY15" fmla="*/ 2927723 h 8467631"/>
              <a:gd name="connsiteX16" fmla="*/ 5171533 w 7361511"/>
              <a:gd name="connsiteY16" fmla="*/ 3339438 h 8467631"/>
              <a:gd name="connsiteX17" fmla="*/ 5171533 w 7361511"/>
              <a:gd name="connsiteY17" fmla="*/ 8017975 h 8467631"/>
              <a:gd name="connsiteX18" fmla="*/ 4886344 w 7361511"/>
              <a:gd name="connsiteY18" fmla="*/ 8215522 h 8467631"/>
              <a:gd name="connsiteX19" fmla="*/ 4275550 w 7361511"/>
              <a:gd name="connsiteY19" fmla="*/ 2045951 h 8467631"/>
              <a:gd name="connsiteX20" fmla="*/ 4560740 w 7361511"/>
              <a:gd name="connsiteY20" fmla="*/ 2457665 h 8467631"/>
              <a:gd name="connsiteX21" fmla="*/ 4560740 w 7361511"/>
              <a:gd name="connsiteY21" fmla="*/ 8441064 h 8467631"/>
              <a:gd name="connsiteX22" fmla="*/ 4522386 w 7361511"/>
              <a:gd name="connsiteY22" fmla="*/ 8467631 h 8467631"/>
              <a:gd name="connsiteX23" fmla="*/ 4275550 w 7361511"/>
              <a:gd name="connsiteY23" fmla="*/ 8111286 h 8467631"/>
              <a:gd name="connsiteX24" fmla="*/ 3664757 w 7361511"/>
              <a:gd name="connsiteY24" fmla="*/ 1164178 h 8467631"/>
              <a:gd name="connsiteX25" fmla="*/ 3949947 w 7361511"/>
              <a:gd name="connsiteY25" fmla="*/ 1575893 h 8467631"/>
              <a:gd name="connsiteX26" fmla="*/ 3949947 w 7361511"/>
              <a:gd name="connsiteY26" fmla="*/ 7641229 h 8467631"/>
              <a:gd name="connsiteX27" fmla="*/ 3664757 w 7361511"/>
              <a:gd name="connsiteY27" fmla="*/ 7229513 h 8467631"/>
              <a:gd name="connsiteX28" fmla="*/ 3053964 w 7361511"/>
              <a:gd name="connsiteY28" fmla="*/ 282405 h 8467631"/>
              <a:gd name="connsiteX29" fmla="*/ 3339155 w 7361511"/>
              <a:gd name="connsiteY29" fmla="*/ 694122 h 8467631"/>
              <a:gd name="connsiteX30" fmla="*/ 3339154 w 7361511"/>
              <a:gd name="connsiteY30" fmla="*/ 6759456 h 8467631"/>
              <a:gd name="connsiteX31" fmla="*/ 3053964 w 7361511"/>
              <a:gd name="connsiteY31" fmla="*/ 6347740 h 8467631"/>
              <a:gd name="connsiteX32" fmla="*/ 895983 w 7361511"/>
              <a:gd name="connsiteY32" fmla="*/ 1269266 h 8467631"/>
              <a:gd name="connsiteX33" fmla="*/ 895983 w 7361511"/>
              <a:gd name="connsiteY33" fmla="*/ 3232367 h 8467631"/>
              <a:gd name="connsiteX34" fmla="*/ 610794 w 7361511"/>
              <a:gd name="connsiteY34" fmla="*/ 2820653 h 8467631"/>
              <a:gd name="connsiteX35" fmla="*/ 610794 w 7361511"/>
              <a:gd name="connsiteY35" fmla="*/ 1466813 h 8467631"/>
              <a:gd name="connsiteX36" fmla="*/ 2728361 w 7361511"/>
              <a:gd name="connsiteY36" fmla="*/ 0 h 8467631"/>
              <a:gd name="connsiteX37" fmla="*/ 2728361 w 7361511"/>
              <a:gd name="connsiteY37" fmla="*/ 5877683 h 8467631"/>
              <a:gd name="connsiteX38" fmla="*/ 2443171 w 7361511"/>
              <a:gd name="connsiteY38" fmla="*/ 5465968 h 8467631"/>
              <a:gd name="connsiteX39" fmla="*/ 2443171 w 7361511"/>
              <a:gd name="connsiteY39" fmla="*/ 197548 h 8467631"/>
              <a:gd name="connsiteX40" fmla="*/ 0 w 7361511"/>
              <a:gd name="connsiteY40" fmla="*/ 1889902 h 8467631"/>
              <a:gd name="connsiteX41" fmla="*/ 285190 w 7361511"/>
              <a:gd name="connsiteY41" fmla="*/ 1692355 h 8467631"/>
              <a:gd name="connsiteX42" fmla="*/ 285190 w 7361511"/>
              <a:gd name="connsiteY42" fmla="*/ 2350594 h 8467631"/>
              <a:gd name="connsiteX43" fmla="*/ 0 w 7361511"/>
              <a:gd name="connsiteY43" fmla="*/ 1938879 h 8467631"/>
              <a:gd name="connsiteX44" fmla="*/ 2117569 w 7361511"/>
              <a:gd name="connsiteY44" fmla="*/ 423088 h 8467631"/>
              <a:gd name="connsiteX45" fmla="*/ 2117569 w 7361511"/>
              <a:gd name="connsiteY45" fmla="*/ 4995912 h 8467631"/>
              <a:gd name="connsiteX46" fmla="*/ 1832379 w 7361511"/>
              <a:gd name="connsiteY46" fmla="*/ 4584197 h 8467631"/>
              <a:gd name="connsiteX47" fmla="*/ 1832379 w 7361511"/>
              <a:gd name="connsiteY47" fmla="*/ 620636 h 8467631"/>
              <a:gd name="connsiteX48" fmla="*/ 1506777 w 7361511"/>
              <a:gd name="connsiteY48" fmla="*/ 846176 h 8467631"/>
              <a:gd name="connsiteX49" fmla="*/ 1506777 w 7361511"/>
              <a:gd name="connsiteY49" fmla="*/ 4114141 h 8467631"/>
              <a:gd name="connsiteX50" fmla="*/ 1221587 w 7361511"/>
              <a:gd name="connsiteY50" fmla="*/ 3702425 h 8467631"/>
              <a:gd name="connsiteX51" fmla="*/ 1221587 w 7361511"/>
              <a:gd name="connsiteY51" fmla="*/ 1043724 h 846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361511" h="8467631">
                <a:moveTo>
                  <a:pt x="7329514" y="6454811"/>
                </a:moveTo>
                <a:lnTo>
                  <a:pt x="7361511" y="6501004"/>
                </a:lnTo>
                <a:lnTo>
                  <a:pt x="7329514" y="6523168"/>
                </a:lnTo>
                <a:close/>
                <a:moveTo>
                  <a:pt x="6718721" y="5573039"/>
                </a:moveTo>
                <a:lnTo>
                  <a:pt x="7003911" y="5984755"/>
                </a:lnTo>
                <a:lnTo>
                  <a:pt x="7003911" y="6748710"/>
                </a:lnTo>
                <a:lnTo>
                  <a:pt x="6718721" y="6946257"/>
                </a:lnTo>
                <a:close/>
                <a:moveTo>
                  <a:pt x="6107928" y="4691266"/>
                </a:moveTo>
                <a:lnTo>
                  <a:pt x="6393118" y="5102982"/>
                </a:lnTo>
                <a:lnTo>
                  <a:pt x="6393118" y="7171798"/>
                </a:lnTo>
                <a:lnTo>
                  <a:pt x="6107927" y="7369346"/>
                </a:lnTo>
                <a:close/>
                <a:moveTo>
                  <a:pt x="5497135" y="3809494"/>
                </a:moveTo>
                <a:lnTo>
                  <a:pt x="5782325" y="4221209"/>
                </a:lnTo>
                <a:lnTo>
                  <a:pt x="5782325" y="7594887"/>
                </a:lnTo>
                <a:lnTo>
                  <a:pt x="5497135" y="7792435"/>
                </a:lnTo>
                <a:close/>
                <a:moveTo>
                  <a:pt x="4886343" y="2927723"/>
                </a:moveTo>
                <a:lnTo>
                  <a:pt x="5171533" y="3339438"/>
                </a:lnTo>
                <a:lnTo>
                  <a:pt x="5171533" y="8017975"/>
                </a:lnTo>
                <a:lnTo>
                  <a:pt x="4886344" y="8215522"/>
                </a:lnTo>
                <a:close/>
                <a:moveTo>
                  <a:pt x="4275550" y="2045951"/>
                </a:moveTo>
                <a:lnTo>
                  <a:pt x="4560740" y="2457665"/>
                </a:lnTo>
                <a:lnTo>
                  <a:pt x="4560740" y="8441064"/>
                </a:lnTo>
                <a:lnTo>
                  <a:pt x="4522386" y="8467631"/>
                </a:lnTo>
                <a:lnTo>
                  <a:pt x="4275550" y="8111286"/>
                </a:lnTo>
                <a:close/>
                <a:moveTo>
                  <a:pt x="3664757" y="1164178"/>
                </a:moveTo>
                <a:lnTo>
                  <a:pt x="3949947" y="1575893"/>
                </a:lnTo>
                <a:lnTo>
                  <a:pt x="3949947" y="7641229"/>
                </a:lnTo>
                <a:lnTo>
                  <a:pt x="3664757" y="7229513"/>
                </a:lnTo>
                <a:close/>
                <a:moveTo>
                  <a:pt x="3053964" y="282405"/>
                </a:moveTo>
                <a:lnTo>
                  <a:pt x="3339155" y="694122"/>
                </a:lnTo>
                <a:lnTo>
                  <a:pt x="3339154" y="6759456"/>
                </a:lnTo>
                <a:lnTo>
                  <a:pt x="3053964" y="6347740"/>
                </a:lnTo>
                <a:close/>
                <a:moveTo>
                  <a:pt x="895983" y="1269266"/>
                </a:moveTo>
                <a:lnTo>
                  <a:pt x="895983" y="3232367"/>
                </a:lnTo>
                <a:lnTo>
                  <a:pt x="610794" y="2820653"/>
                </a:lnTo>
                <a:lnTo>
                  <a:pt x="610794" y="1466813"/>
                </a:lnTo>
                <a:close/>
                <a:moveTo>
                  <a:pt x="2728361" y="0"/>
                </a:moveTo>
                <a:lnTo>
                  <a:pt x="2728361" y="5877683"/>
                </a:lnTo>
                <a:lnTo>
                  <a:pt x="2443171" y="5465968"/>
                </a:lnTo>
                <a:lnTo>
                  <a:pt x="2443171" y="197548"/>
                </a:lnTo>
                <a:close/>
                <a:moveTo>
                  <a:pt x="0" y="1889902"/>
                </a:moveTo>
                <a:lnTo>
                  <a:pt x="285190" y="1692355"/>
                </a:lnTo>
                <a:lnTo>
                  <a:pt x="285190" y="2350594"/>
                </a:lnTo>
                <a:lnTo>
                  <a:pt x="0" y="1938879"/>
                </a:lnTo>
                <a:close/>
                <a:moveTo>
                  <a:pt x="2117569" y="423088"/>
                </a:moveTo>
                <a:lnTo>
                  <a:pt x="2117569" y="4995912"/>
                </a:lnTo>
                <a:lnTo>
                  <a:pt x="1832379" y="4584197"/>
                </a:lnTo>
                <a:lnTo>
                  <a:pt x="1832379" y="620636"/>
                </a:lnTo>
                <a:close/>
                <a:moveTo>
                  <a:pt x="1506777" y="846176"/>
                </a:moveTo>
                <a:lnTo>
                  <a:pt x="1506777" y="4114141"/>
                </a:lnTo>
                <a:lnTo>
                  <a:pt x="1221587" y="3702425"/>
                </a:lnTo>
                <a:lnTo>
                  <a:pt x="1221587" y="1043724"/>
                </a:lnTo>
                <a:close/>
              </a:path>
            </a:pathLst>
          </a:custGeom>
          <a:solidFill>
            <a:schemeClr val="accent1">
              <a:lumMod val="9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xmlns="" id="{5234D4CF-C1FA-40A3-A0CF-9CDBD6DC754C}"/>
              </a:ext>
            </a:extLst>
          </p:cNvPr>
          <p:cNvSpPr/>
          <p:nvPr/>
        </p:nvSpPr>
        <p:spPr>
          <a:xfrm>
            <a:off x="812801" y="711200"/>
            <a:ext cx="2388771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3520" y="670945"/>
            <a:ext cx="619167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 smtClean="0">
                <a:solidFill>
                  <a:schemeClr val="accent6"/>
                </a:solidFill>
                <a:latin typeface="Monotype Corsiva" pitchFamily="66" charset="0"/>
                <a:cs typeface="Arial" pitchFamily="34" charset="0"/>
              </a:rPr>
              <a:t>A. MASSA JENIS</a:t>
            </a:r>
            <a:endParaRPr lang="ko-KR" altLang="en-US" sz="4800" dirty="0">
              <a:solidFill>
                <a:schemeClr val="accent6"/>
              </a:solidFill>
              <a:latin typeface="Monotype Corsiva" pitchFamily="66" charset="0"/>
              <a:cs typeface="Arial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AB418A56-7D2A-4130-8498-5C5D15390FEB}"/>
              </a:ext>
            </a:extLst>
          </p:cNvPr>
          <p:cNvGrpSpPr/>
          <p:nvPr/>
        </p:nvGrpSpPr>
        <p:grpSpPr>
          <a:xfrm rot="20788243">
            <a:off x="2688422" y="3181703"/>
            <a:ext cx="2315135" cy="2140856"/>
            <a:chOff x="8479089" y="1262387"/>
            <a:chExt cx="6147593" cy="5684813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xmlns="" id="{6B738F09-BE00-45D3-88A5-FDB1618D8D1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xmlns="" id="{B7DC8659-9D27-456B-9E4E-B4A13119D357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xmlns="" id="{3A8E1560-9381-49AF-96E5-169BE3FD3DC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xmlns="" id="{585072EC-EAC1-4A8C-A727-218C44150C9A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xmlns="" id="{2C63F105-6E15-46F1-9DCD-F9479B05DEE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xmlns="" id="{0430C843-00CE-447B-8F31-3A35BF7F4D19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xmlns="" id="{230D7E1F-305A-450C-84D1-009E7FA1308B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xmlns="" id="{7FDEF37D-0B4C-4463-837A-9B5CC6542C5E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xmlns="" id="{6700D410-542E-4490-AC2E-5733428A9F8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xmlns="" id="{FC3E2579-7C0E-49CE-A38F-AD49B5FF5C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xmlns="" id="{F720685C-A63C-4EE8-A0F3-8B5F5E67F00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xmlns="" id="{6DE35E59-3952-4EEF-909A-DF104EB419D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xmlns="" id="{501B19BB-6475-456B-B918-41FBADBDFD3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xmlns="" id="{8C2EA56C-7A9A-4469-A4AE-1EA267D7966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xmlns="" id="{86FA2514-C561-429A-BF52-4E36E2723D8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xmlns="" id="{E31D85F1-37B9-4685-82B7-A8D03589147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xmlns="" id="{F4632AC1-AF4C-4594-996E-7255A1A0B77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xmlns="" id="{89B70B08-F517-40CC-8C79-7C67CBA9FD67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5BD33883-AAD7-44F7-BD37-9B8ECADB67A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xmlns="" id="{307A9DD2-FFCD-4720-94D7-F30DB64636B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xmlns="" id="{AD2DFBBD-AAD1-447F-BB48-1B2BCB778C1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xmlns="" id="{7E774126-BA1E-4A48-8286-FFA0F8E3F8D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xmlns="" id="{82E37550-39D3-476A-9D0C-CB0EE00DFCD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xmlns="" id="{5C742560-5EB7-40E4-8A20-8D18F0243DAB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xmlns="" id="{8524E513-E2C8-468A-A58A-CFC7E25F7891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xmlns="" id="{2169EB12-DA5E-44B6-8F39-54A0F020640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xmlns="" id="{8C6E7EBD-1C9C-466A-AD4E-1DB6D8D8C9F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xmlns="" id="{570A29CA-6CC1-490C-9C31-08B6E00B3901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xmlns="" id="{C891C4E6-CB29-4C2D-90B2-D70B47755178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xmlns="" id="{1E1001C2-8267-477D-89A7-F90FDF5DB246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xmlns="" id="{66729FEA-1322-4C15-BE3C-1C6A37D38183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xmlns="" id="{9C27F096-CD01-4245-8DA2-8C084E2D4440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xmlns="" id="{78CEB3E5-BC80-48C6-8415-C2DFAE3BD223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xmlns="" id="{FCC0AB56-626B-44BB-897D-173DA308714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xmlns="" id="{9F5555B2-70BE-43DD-B410-FF80124DFB2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xmlns="" id="{7C6CB87F-E252-406E-BD88-096A9A34CCA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xmlns="" id="{F6737F00-F775-4784-B59F-E5F4A06D534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xmlns="" id="{58CF56DE-8CEC-4B4E-B918-C1DFB6A5FEE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xmlns="" id="{C0001AC1-5456-4312-AF36-914B7BB6D8B6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xmlns="" id="{0DDF2BA6-4189-4AC4-AB05-6B7AB839F670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xmlns="" id="{3F94258E-8492-48DA-9616-17FFEA325B93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xmlns="" id="{BCDD47DD-FE7C-4A6C-9773-3FDD1269F05E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xmlns="" id="{D14748D4-0EF0-46A5-BB1E-C3876C30068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xmlns="" id="{00F5CC18-E877-471D-A6C7-D1E9B8FF8EB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xmlns="" id="{93F6DF02-1AEB-45DE-AFC1-367D8AD20521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xmlns="" id="{950D4811-28B8-4155-B542-0267B4D7F6A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xmlns="" id="{C2E5FAA2-8A3B-44B6-BF6F-24890A7306F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xmlns="" id="{E490B12C-A200-46FA-BC51-A665EE4FFD8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xmlns="" id="{E777C03F-1225-43D8-8EE3-6D63ADD53603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62E72525-178B-4FA0-84BF-CC01B581051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69CC5269-8E33-44FE-9CE8-DB9A37AA871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6404344F-BCA1-4CF1-BE67-5C7679EB542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6734C2D2-F60A-42DD-B42B-64384E825774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426592D0-DC86-4FEE-A0C6-1D7DA641218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0B87A9A3-74F6-420F-AFBC-CC0A40DFF1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xmlns="" id="{71BAFB78-B42B-4B72-A936-0DCE58C642A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xmlns="" id="{879CCFBB-54D7-4D4F-9064-405F738524D6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35B5626F-E6D7-4A94-BF42-F2FAB1CD864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9434F757-486E-4106-A1E3-0218FEF3CCB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107355F6-81D2-4D0A-B020-739E29AAB2E2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1AD154E2-89F2-432E-AA9B-7424E2761CD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B6617580-2F50-45D1-B20C-A64020C0BDB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A7D66DE4-00B6-4AC5-BD23-7E2CCEE95FD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BAE1DCA4-A861-42AE-944C-5EC37A8C55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xmlns="" id="{E7342380-A1E7-43F3-9E43-7F9C32335906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0FDD9D8A-523A-4FBA-A662-46E5AC35D20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CCA98B03-5D1A-41C6-8201-E8104EFA2394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0E6C900F-9F37-4FAC-9D63-C787BA0181D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645227E2-265B-4C48-BC65-812317D1C9E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35B11BFA-D821-4CCB-A3C3-A8456C306E2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161C27F5-BE5E-4C9E-B308-A6A0BD46730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BEA7DB35-43EA-46C1-BFD9-305A3AD67D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CD81C25F-6C2B-4DFA-8B10-E10F977CFCD7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AB0437A3-BE79-4F53-A9D4-DD75820D12F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F6F73B6E-777C-47EE-A0F8-1D6AA17964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2BD1BA57-FC50-433A-B978-339684C0AA5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D6C56A76-B71D-4348-9DFA-5DFE99CB0FF2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B0AF2679-7A3F-484E-9A5B-649D26E6218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E242437E-E71E-492D-9572-EA09D1F965B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527169D8-D601-475C-BFDC-E628F818BD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xmlns="" id="{321591C5-C04F-4C21-8ABD-82AA023FBA22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91255C69-2E23-4D49-9A54-EF2DC9B24D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098F8893-BA0E-411D-A35B-EF99CA6A4C5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CB21944C-D3A3-40F6-8CEB-8CB9CA33C65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A1212871-D3C6-450D-A8A2-D9EFD7F6BB3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6C02299B-C22A-4011-87B9-225C10BC1AC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961FAA8A-DD86-4F31-A454-EADF3A7C00E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20A9A607-097C-4648-BCA5-1140489E9E0F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xmlns="" id="{DD65AD6E-67BC-4A89-9CA4-98E433159BEC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C4ECD2AB-45AE-4A6C-98B6-B63FE7018C6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EA7D0A7C-B0D0-42D3-AFB3-E76E5104D00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A20C431C-78D2-4354-ACA6-A3D45C4F754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A9C57BE7-E305-4D02-A27E-537823FFC66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E111D2B6-D3D7-4151-BFB3-655C8D2865C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8CD3E767-D8CD-4CA8-BF25-F3504410C03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DE135B22-61E9-4C0E-857C-E93DE1BDF25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xmlns="" id="{7E1AA285-90AD-4A5E-BE92-EB69D454AF01}"/>
              </a:ext>
            </a:extLst>
          </p:cNvPr>
          <p:cNvGrpSpPr/>
          <p:nvPr/>
        </p:nvGrpSpPr>
        <p:grpSpPr>
          <a:xfrm>
            <a:off x="1178532" y="5152633"/>
            <a:ext cx="3963237" cy="1054698"/>
            <a:chOff x="3960971" y="2767117"/>
            <a:chExt cx="4267200" cy="1321489"/>
          </a:xfrm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xmlns="" id="{0372E30A-71E7-4290-9400-9976481B1E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51C4A27E-D425-4D9B-B3E3-77B704ABD65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037E5CFC-DBDF-4BA3-8214-83D6D0BA920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E898D73C-C3C1-4B5F-8BBB-8FD378963F4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sp>
        <p:nvSpPr>
          <p:cNvPr id="151" name="Rectangle 18"/>
          <p:cNvSpPr>
            <a:spLocks noChangeArrowheads="1"/>
          </p:cNvSpPr>
          <p:nvPr/>
        </p:nvSpPr>
        <p:spPr bwMode="auto">
          <a:xfrm>
            <a:off x="4655127" y="1606678"/>
            <a:ext cx="6996528" cy="214312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defRPr/>
            </a:pP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Dalam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Fisika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,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ukuran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kepadatan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(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densitas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)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benda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homogen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disebut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massa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jenis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,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yaitu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massa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per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satuan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volume.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Secara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matematis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,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massa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jenis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dituliskan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sebagai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 </a:t>
            </a:r>
            <a:r>
              <a:rPr lang="en-US" sz="2000" b="1" dirty="0" err="1">
                <a:solidFill>
                  <a:schemeClr val="accent6"/>
                </a:solidFill>
                <a:latin typeface="Segoe Print" pitchFamily="2" charset="0"/>
              </a:rPr>
              <a:t>berikut</a:t>
            </a:r>
            <a:r>
              <a:rPr lang="en-US" sz="2000" b="1" dirty="0">
                <a:solidFill>
                  <a:schemeClr val="accent6"/>
                </a:solidFill>
                <a:latin typeface="Segoe Print" pitchFamily="2" charset="0"/>
              </a:rPr>
              <a:t>.</a:t>
            </a:r>
            <a:endParaRPr lang="en-US" sz="2000" b="1" dirty="0">
              <a:solidFill>
                <a:schemeClr val="accent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Print" pitchFamily="2" charset="0"/>
            </a:endParaRPr>
          </a:p>
        </p:txBody>
      </p:sp>
      <p:sp>
        <p:nvSpPr>
          <p:cNvPr id="152" name="Rectangle 47"/>
          <p:cNvSpPr>
            <a:spLocks noChangeArrowheads="1"/>
          </p:cNvSpPr>
          <p:nvPr/>
        </p:nvSpPr>
        <p:spPr bwMode="auto">
          <a:xfrm>
            <a:off x="5527964" y="4510088"/>
            <a:ext cx="5458691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n-US" sz="2400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Keterangan</a:t>
            </a:r>
            <a:r>
              <a:rPr lang="en-US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el-GR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sym typeface="Symbol" pitchFamily="18" charset="2"/>
              </a:rPr>
              <a:t>ρ</a:t>
            </a:r>
            <a:r>
              <a:rPr lang="en-US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= </a:t>
            </a:r>
            <a:r>
              <a:rPr lang="en-US" sz="24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Densitas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/ </a:t>
            </a:r>
            <a:r>
              <a:rPr lang="en-US" sz="24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massa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jenis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 (Kg/m</a:t>
            </a:r>
            <a:r>
              <a:rPr lang="en-US" sz="2400" baseline="300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3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Symbol" pitchFamily="18" charset="2"/>
              <a:buNone/>
              <a:defRPr/>
            </a:pP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m = Massa </a:t>
            </a:r>
            <a:r>
              <a:rPr lang="en-US" sz="24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benda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(Kg)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Symbol" pitchFamily="18" charset="2"/>
              <a:buNone/>
              <a:defRPr/>
            </a:pP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V = Volume </a:t>
            </a:r>
            <a:r>
              <a:rPr lang="en-US" sz="2400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benda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 (m</a:t>
            </a:r>
            <a:r>
              <a:rPr lang="en-US" sz="2400" baseline="300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3</a:t>
            </a:r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iner Hand ITC" pitchFamily="66" charset="0"/>
                <a:sym typeface="Symbol" pitchFamily="18" charset="2"/>
              </a:rPr>
              <a:t>)</a:t>
            </a:r>
          </a:p>
        </p:txBody>
      </p:sp>
      <p:pic>
        <p:nvPicPr>
          <p:cNvPr id="15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6763" y="3081774"/>
            <a:ext cx="1383290" cy="951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3338484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1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Freeform: Shape 110">
            <a:extLst>
              <a:ext uri="{FF2B5EF4-FFF2-40B4-BE49-F238E27FC236}">
                <a16:creationId xmlns:a16="http://schemas.microsoft.com/office/drawing/2014/main" xmlns="" id="{53465DD4-DFF5-4708-8E83-38FFA6677D34}"/>
              </a:ext>
            </a:extLst>
          </p:cNvPr>
          <p:cNvSpPr/>
          <p:nvPr/>
        </p:nvSpPr>
        <p:spPr>
          <a:xfrm>
            <a:off x="-5526" y="-446877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xmlns="" id="{CEB9BB9F-1DB6-45C3-A6FE-8F093D9D5FD9}"/>
              </a:ext>
            </a:extLst>
          </p:cNvPr>
          <p:cNvSpPr/>
          <p:nvPr/>
        </p:nvSpPr>
        <p:spPr>
          <a:xfrm>
            <a:off x="1" y="0"/>
            <a:ext cx="28088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BF384FF8-8F72-4348-B6C6-0E1A01B1930B}"/>
              </a:ext>
            </a:extLst>
          </p:cNvPr>
          <p:cNvGrpSpPr/>
          <p:nvPr/>
        </p:nvGrpSpPr>
        <p:grpSpPr>
          <a:xfrm rot="20788243">
            <a:off x="2450991" y="1780656"/>
            <a:ext cx="2315135" cy="2140856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36204B64-8526-4B61-A8B5-E25EAB5B9AC2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4C583B3B-CFCC-4297-9213-64738AD7179A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EB552930-4B1B-43E9-A809-9753F9AA577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8FB87850-A979-4840-8BDA-266AFEADB5E2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D03EC990-949A-4320-955A-94EC80955A0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C638D00C-9430-4FDE-9AC1-2278342DFDD5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E75213F3-6F48-427A-A1CD-DEFA0614A3F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B6402CDE-35E8-4959-AC8C-436170A95AA6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ECE27259-8B80-42E3-8FC7-94443B82E846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E8B54D8D-B988-425C-9437-0C864008F9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9128FD92-FAEC-4382-807C-38861F86E90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4FA940C5-1992-432F-8D50-6FE2D3AD176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496ED3DB-B2E7-42CF-8C4D-C2C15E22C14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ABC786B8-63BD-479D-8326-F731406C807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6D801E22-4BCC-4747-B911-74057F55EE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FEB56ACF-2597-4BD5-806C-41416ADCD550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908CFA48-282C-40F5-96A9-AFC2D25C5C6B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7C467737-31B9-4E8B-A93B-B84D8CAEF90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16F22960-E4E4-43C9-8113-9FA9383190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898A5C06-5EE3-47AB-88DE-492CA5D83E8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06CE4DE0-4C74-4D7F-9471-2868F5BB871E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BFD0D555-216B-4932-B9FE-ACE365A3AC9C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72A05CE5-77C4-4604-BBD2-E3B32A88C07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15AE40B2-8808-4881-9B09-246C1117A929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4A1B9EA9-2301-4049-8D19-A3E9AC6530D0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C385D748-74BF-4D8D-ACC5-059C21D36D6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FA352A5A-CE85-4D62-9A13-117CC7600B7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9BACD9CB-C787-4B39-8554-DC98CFE2F3DB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25DF2450-FAF7-478C-AAE6-26251C8F2272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D3C4D7D3-B5BB-49DA-99E4-EF5F182C9875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3E026E30-9F88-4E52-A252-742503E17DA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08C900B2-BEB8-4E65-8811-47A6121E6DE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A976A94D-D5F5-4609-AF2D-3B882D9BC725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740A6B72-633A-4964-96B3-9A148FF849E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D40146B1-3180-4707-A6DC-BE5793CED9D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C3449BE2-6176-4D30-83D2-ECFFDA8070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F690578B-BAFF-4522-B53E-124719FB9CB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4AB707A8-EA14-46A6-8FC3-D68EA3DAE48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DFACE692-69BE-47D3-A277-BB3F38656D9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954A49EC-DAF5-4715-9944-D53F451E73F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6007B31D-6309-4FEE-83CE-4452D872DECC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1CB31229-7923-4315-A7F1-07E855DAD1F4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F7B98F86-BEAF-423D-975C-4B92B5FDC512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90F2BEF7-178D-4E9F-A397-45BE0BA5237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BA5D33CC-72BA-4ED3-929D-BBFA7047CAE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3CC7AFB0-C00A-4EA5-882E-D3826B7397E3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19394C8E-A74F-4AF5-97C7-95FA1AE0B92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3B1FA5F8-EF79-4816-A8B5-F00DAEE00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9906C50D-6583-4C6C-ABB6-604D442DC36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808F829E-4B0D-47BC-9880-012A7B65B54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8269D359-37D2-4469-A657-9DEA3B2D2262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467DC549-A083-4C11-B1F7-D33B745CEB7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F365A485-8177-48F1-9A43-F6CE27A2C7B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989E9088-2ED8-4F34-BFA9-2DD62230872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BE4B2C34-F66A-4F3B-AA9F-56FC53F89CE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3167BC9F-BC21-4515-AE1E-1158D9F512B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35C7950D-0081-4FDD-96BF-00DC700C4892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1CA22296-76B6-4C9D-A610-6C234C29F81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86D450B3-B290-4F17-9A82-ABF9DF1DE5B0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65C16229-0C2F-41DC-BDD8-EC1081297450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0601B9C8-2FDF-477E-9898-91C87ECB21E0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EFB32CC0-4F88-4E41-9F2F-C9FCCAC1CBA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88873582-36C3-48D4-AD0B-DE9A6BF625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450CDD60-666F-4A75-92B6-5F5B797CA58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919CC631-F3D5-474F-8835-1087B1EC8E3C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A7B7CA39-7C1C-432E-93DF-FAE40EA0AB3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640CE090-27A0-41ED-937D-63A8F2040B1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B9B6C874-B96E-479C-B875-CD48504853E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94ADC981-020F-42C6-B668-1DF08572540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7D9D223F-EDB4-45BE-B370-2D29C457CD6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79D71484-C93C-48F4-A2FE-561C923EA01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62E6484E-1FD7-43AF-AD13-0D31529E1F1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FC21BC80-4CA6-4B86-840F-9C3517060099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FFC7FEB3-8A5C-467E-A3AA-5AD91CF423C5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071F25F0-0699-4A26-A1F3-ACBC2D10889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C6D21C08-5954-464C-9CFF-1F895A0B30A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E918EED3-9B79-4A7D-83FA-C87BD3E71C6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01F6A468-F3F6-4D6A-B01D-EBA40414DE2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9AA2A404-4E51-4573-801E-16F593AE80C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EA53B2F4-33BE-43E3-8D64-A0FDE9F5C1E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9B55A05E-2313-42CE-9400-F183431BF3F9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BBB9D8D4-3653-400C-B38B-A809350EA55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D66409B5-9B20-43C9-B3DB-571E394DF55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4B534EBE-B982-4CAB-B96C-88E1B667719C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CD094AED-B320-4F63-B7FA-D1081B3FF0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EF2CB90B-4C6F-428E-9A21-9CF239A6B31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7615928F-4E3C-4FFE-984D-F47A483C606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39BB9543-19CA-4406-81F4-D68D2216F81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745340EC-00C1-432F-8176-FB2E0DFA229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F04E49FE-D0ED-43C8-819D-E94DC8A508F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627AFE97-C372-407E-A8A0-BB0A13BED5A1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xmlns="" id="{F525AA09-A326-49D7-B6E0-ECAC0B12493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xmlns="" id="{2F66879C-07FD-47BE-8986-8930C1432668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xmlns="" id="{9552601B-DD80-4CBD-8E72-A8FFEC43B9C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F9FD31B1-D601-4BB7-BC68-1F3651E4EA79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D2D1A268-2B03-428F-BE26-4457DF6727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9BA00ECD-E6C3-42C4-BC64-161F1FF51D5E}"/>
              </a:ext>
            </a:extLst>
          </p:cNvPr>
          <p:cNvGrpSpPr/>
          <p:nvPr/>
        </p:nvGrpSpPr>
        <p:grpSpPr>
          <a:xfrm>
            <a:off x="1579531" y="4116847"/>
            <a:ext cx="2511085" cy="668251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9225334A-DB95-4E49-A020-7240E8C1DEA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08456589-A05E-4115-AA6E-3D8B70F0997B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34BD87D8-6620-4AD2-8BF6-B1A84694179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E6FA30C5-9D63-4AE2-8F0F-D37B53E1C6B0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xmlns="" id="{61913734-5F44-4CF8-A643-8B76A30E4B03}"/>
              </a:ext>
            </a:extLst>
          </p:cNvPr>
          <p:cNvSpPr/>
          <p:nvPr/>
        </p:nvSpPr>
        <p:spPr>
          <a:xfrm>
            <a:off x="1329875" y="2163337"/>
            <a:ext cx="3044883" cy="2905209"/>
          </a:xfrm>
          <a:custGeom>
            <a:avLst/>
            <a:gdLst>
              <a:gd name="connsiteX0" fmla="*/ 0 w 4567324"/>
              <a:gd name="connsiteY0" fmla="*/ 0 h 4357814"/>
              <a:gd name="connsiteX1" fmla="*/ 2186363 w 4567324"/>
              <a:gd name="connsiteY1" fmla="*/ 0 h 4357814"/>
              <a:gd name="connsiteX2" fmla="*/ 2186363 w 4567324"/>
              <a:gd name="connsiteY2" fmla="*/ 195535 h 4357814"/>
              <a:gd name="connsiteX3" fmla="*/ 195535 w 4567324"/>
              <a:gd name="connsiteY3" fmla="*/ 195535 h 4357814"/>
              <a:gd name="connsiteX4" fmla="*/ 195535 w 4567324"/>
              <a:gd name="connsiteY4" fmla="*/ 4162279 h 4357814"/>
              <a:gd name="connsiteX5" fmla="*/ 4371789 w 4567324"/>
              <a:gd name="connsiteY5" fmla="*/ 4162279 h 4357814"/>
              <a:gd name="connsiteX6" fmla="*/ 4371789 w 4567324"/>
              <a:gd name="connsiteY6" fmla="*/ 1765145 h 4357814"/>
              <a:gd name="connsiteX7" fmla="*/ 4567324 w 4567324"/>
              <a:gd name="connsiteY7" fmla="*/ 1765145 h 4357814"/>
              <a:gd name="connsiteX8" fmla="*/ 4567324 w 4567324"/>
              <a:gd name="connsiteY8" fmla="*/ 4357814 h 4357814"/>
              <a:gd name="connsiteX9" fmla="*/ 0 w 4567324"/>
              <a:gd name="connsiteY9" fmla="*/ 4357814 h 4357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7324" h="4357814">
                <a:moveTo>
                  <a:pt x="0" y="0"/>
                </a:moveTo>
                <a:lnTo>
                  <a:pt x="2186363" y="0"/>
                </a:lnTo>
                <a:lnTo>
                  <a:pt x="2186363" y="195535"/>
                </a:lnTo>
                <a:lnTo>
                  <a:pt x="195535" y="195535"/>
                </a:lnTo>
                <a:lnTo>
                  <a:pt x="195535" y="4162279"/>
                </a:lnTo>
                <a:lnTo>
                  <a:pt x="4371789" y="4162279"/>
                </a:lnTo>
                <a:lnTo>
                  <a:pt x="4371789" y="1765145"/>
                </a:lnTo>
                <a:lnTo>
                  <a:pt x="4567324" y="1765145"/>
                </a:lnTo>
                <a:lnTo>
                  <a:pt x="4567324" y="4357814"/>
                </a:lnTo>
                <a:lnTo>
                  <a:pt x="0" y="43578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943908" y="1101437"/>
            <a:ext cx="6929437" cy="2185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Zat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yang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dapat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sv-SE" sz="2400" b="1" dirty="0">
                <a:solidFill>
                  <a:schemeClr val="bg1"/>
                </a:solidFill>
                <a:latin typeface="Consolas" pitchFamily="49" charset="0"/>
              </a:rPr>
              <a:t>mengalir dan memberikan sedikit hambatan terhadap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perubahan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bentuk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ketika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ditekan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disebut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Consolas" pitchFamily="49" charset="0"/>
              </a:rPr>
              <a:t>FLUIDA</a:t>
            </a:r>
            <a:r>
              <a:rPr lang="en-US" sz="2400" b="1" dirty="0" smtClean="0">
                <a:solidFill>
                  <a:schemeClr val="bg1"/>
                </a:solidFill>
                <a:latin typeface="Consolas" pitchFamily="49" charset="0"/>
              </a:rPr>
              <a:t>. </a:t>
            </a:r>
            <a:r>
              <a:rPr lang="en-US" sz="2400" b="1" dirty="0" err="1">
                <a:solidFill>
                  <a:schemeClr val="bg1"/>
                </a:solidFill>
                <a:latin typeface="Consolas" pitchFamily="49" charset="0"/>
              </a:rPr>
              <a:t>Fluida</a:t>
            </a:r>
            <a:r>
              <a:rPr lang="en-US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disebut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juga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zat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alir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,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yaitu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zat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cair</a:t>
            </a:r>
            <a:r>
              <a:rPr lang="fr-FR" sz="2400" b="1" dirty="0">
                <a:solidFill>
                  <a:schemeClr val="bg1"/>
                </a:solidFill>
                <a:latin typeface="Consolas" pitchFamily="49" charset="0"/>
              </a:rPr>
              <a:t> dan </a:t>
            </a:r>
            <a:r>
              <a:rPr lang="fr-FR" sz="2400" b="1" dirty="0" err="1">
                <a:solidFill>
                  <a:schemeClr val="bg1"/>
                </a:solidFill>
                <a:latin typeface="Consolas" pitchFamily="49" charset="0"/>
              </a:rPr>
              <a:t>gas</a:t>
            </a:r>
            <a:r>
              <a:rPr lang="fr-FR" sz="2400" b="1" dirty="0">
                <a:latin typeface="Consolas" pitchFamily="49" charset="0"/>
              </a:rPr>
              <a:t>.</a:t>
            </a:r>
            <a:endParaRPr lang="en-US" sz="2400" b="1" dirty="0">
              <a:latin typeface="Consolas" pitchFamily="49" charset="0"/>
            </a:endParaRPr>
          </a:p>
        </p:txBody>
      </p:sp>
      <p:grpSp>
        <p:nvGrpSpPr>
          <p:cNvPr id="112" name="Group 7"/>
          <p:cNvGrpSpPr>
            <a:grpSpLocks/>
          </p:cNvGrpSpPr>
          <p:nvPr/>
        </p:nvGrpSpPr>
        <p:grpSpPr bwMode="auto">
          <a:xfrm>
            <a:off x="5734916" y="4008727"/>
            <a:ext cx="762000" cy="1981200"/>
            <a:chOff x="816" y="2928"/>
            <a:chExt cx="480" cy="1248"/>
          </a:xfrm>
        </p:grpSpPr>
        <p:sp>
          <p:nvSpPr>
            <p:cNvPr id="113" name="Freeform 6"/>
            <p:cNvSpPr>
              <a:spLocks/>
            </p:cNvSpPr>
            <p:nvPr/>
          </p:nvSpPr>
          <p:spPr bwMode="auto">
            <a:xfrm>
              <a:off x="960" y="3504"/>
              <a:ext cx="208" cy="672"/>
            </a:xfrm>
            <a:custGeom>
              <a:avLst/>
              <a:gdLst>
                <a:gd name="T0" fmla="*/ 208 w 208"/>
                <a:gd name="T1" fmla="*/ 0 h 672"/>
                <a:gd name="T2" fmla="*/ 16 w 208"/>
                <a:gd name="T3" fmla="*/ 144 h 672"/>
                <a:gd name="T4" fmla="*/ 160 w 208"/>
                <a:gd name="T5" fmla="*/ 336 h 672"/>
                <a:gd name="T6" fmla="*/ 16 w 208"/>
                <a:gd name="T7" fmla="*/ 528 h 672"/>
                <a:gd name="T8" fmla="*/ 64 w 208"/>
                <a:gd name="T9" fmla="*/ 672 h 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8"/>
                <a:gd name="T16" fmla="*/ 0 h 672"/>
                <a:gd name="T17" fmla="*/ 208 w 208"/>
                <a:gd name="T18" fmla="*/ 672 h 6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8" h="672">
                  <a:moveTo>
                    <a:pt x="208" y="0"/>
                  </a:moveTo>
                  <a:cubicBezTo>
                    <a:pt x="116" y="44"/>
                    <a:pt x="24" y="88"/>
                    <a:pt x="16" y="144"/>
                  </a:cubicBezTo>
                  <a:cubicBezTo>
                    <a:pt x="8" y="200"/>
                    <a:pt x="160" y="272"/>
                    <a:pt x="160" y="336"/>
                  </a:cubicBezTo>
                  <a:cubicBezTo>
                    <a:pt x="160" y="400"/>
                    <a:pt x="32" y="472"/>
                    <a:pt x="16" y="528"/>
                  </a:cubicBezTo>
                  <a:cubicBezTo>
                    <a:pt x="0" y="584"/>
                    <a:pt x="56" y="648"/>
                    <a:pt x="64" y="6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Oval 5"/>
            <p:cNvSpPr>
              <a:spLocks noChangeArrowheads="1"/>
            </p:cNvSpPr>
            <p:nvPr/>
          </p:nvSpPr>
          <p:spPr bwMode="auto">
            <a:xfrm>
              <a:off x="816" y="2928"/>
              <a:ext cx="480" cy="67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15" name="Group 10"/>
          <p:cNvGrpSpPr>
            <a:grpSpLocks/>
          </p:cNvGrpSpPr>
          <p:nvPr/>
        </p:nvGrpSpPr>
        <p:grpSpPr bwMode="auto">
          <a:xfrm>
            <a:off x="7868516" y="4084927"/>
            <a:ext cx="533400" cy="1447800"/>
            <a:chOff x="1920" y="2928"/>
            <a:chExt cx="336" cy="912"/>
          </a:xfrm>
        </p:grpSpPr>
        <p:sp>
          <p:nvSpPr>
            <p:cNvPr id="116" name="AutoShape 8"/>
            <p:cNvSpPr>
              <a:spLocks noChangeArrowheads="1"/>
            </p:cNvSpPr>
            <p:nvPr/>
          </p:nvSpPr>
          <p:spPr bwMode="auto">
            <a:xfrm>
              <a:off x="1920" y="2928"/>
              <a:ext cx="336" cy="912"/>
            </a:xfrm>
            <a:prstGeom prst="can">
              <a:avLst>
                <a:gd name="adj" fmla="val 535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7" name="AutoShape 9" descr="Water droplets"/>
            <p:cNvSpPr>
              <a:spLocks noChangeArrowheads="1"/>
            </p:cNvSpPr>
            <p:nvPr/>
          </p:nvSpPr>
          <p:spPr bwMode="auto">
            <a:xfrm>
              <a:off x="1920" y="3348"/>
              <a:ext cx="336" cy="480"/>
            </a:xfrm>
            <a:prstGeom prst="can">
              <a:avLst>
                <a:gd name="adj" fmla="val 50000"/>
              </a:avLst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118" name="Group 13"/>
          <p:cNvGrpSpPr>
            <a:grpSpLocks/>
          </p:cNvGrpSpPr>
          <p:nvPr/>
        </p:nvGrpSpPr>
        <p:grpSpPr bwMode="auto">
          <a:xfrm>
            <a:off x="9468716" y="4237327"/>
            <a:ext cx="1295400" cy="1295400"/>
            <a:chOff x="2640" y="2976"/>
            <a:chExt cx="816" cy="816"/>
          </a:xfrm>
        </p:grpSpPr>
        <p:sp>
          <p:nvSpPr>
            <p:cNvPr id="119" name="AutoShape 12"/>
            <p:cNvSpPr>
              <a:spLocks noChangeArrowheads="1"/>
            </p:cNvSpPr>
            <p:nvPr/>
          </p:nvSpPr>
          <p:spPr bwMode="auto">
            <a:xfrm>
              <a:off x="2640" y="3264"/>
              <a:ext cx="816" cy="528"/>
            </a:xfrm>
            <a:prstGeom prst="cube">
              <a:avLst>
                <a:gd name="adj" fmla="val 34093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20" name="AutoShape 11"/>
            <p:cNvSpPr>
              <a:spLocks noChangeArrowheads="1"/>
            </p:cNvSpPr>
            <p:nvPr/>
          </p:nvSpPr>
          <p:spPr bwMode="auto">
            <a:xfrm>
              <a:off x="2640" y="2976"/>
              <a:ext cx="816" cy="816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gamma/>
                    <a:shade val="46275"/>
                    <a:invGamma/>
                    <a:alpha val="50000"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10058827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20258" y="4553364"/>
            <a:ext cx="634126" cy="6341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" name="Text Placeholder 22"/>
          <p:cNvSpPr txBox="1">
            <a:spLocks/>
          </p:cNvSpPr>
          <p:nvPr/>
        </p:nvSpPr>
        <p:spPr>
          <a:xfrm>
            <a:off x="9447868" y="5625779"/>
            <a:ext cx="1728192" cy="24608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1333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xmlns="" id="{5C03E6E3-778A-49A8-9769-61B8C604BEAB}"/>
              </a:ext>
            </a:extLst>
          </p:cNvPr>
          <p:cNvSpPr/>
          <p:nvPr/>
        </p:nvSpPr>
        <p:spPr>
          <a:xfrm>
            <a:off x="1161542" y="4705882"/>
            <a:ext cx="351557" cy="32908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Rounded Rectangle 32"/>
          <p:cNvSpPr/>
          <p:nvPr/>
        </p:nvSpPr>
        <p:spPr>
          <a:xfrm>
            <a:off x="3327256" y="2999509"/>
            <a:ext cx="6858000" cy="10715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TEKANAN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gaya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tegak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lurus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dibagi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luas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permukaan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bidang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tersebut</a:t>
            </a:r>
            <a:endParaRPr lang="en-US" sz="2000" dirty="0">
              <a:solidFill>
                <a:schemeClr val="tx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165949" y="1259465"/>
            <a:ext cx="7000875" cy="15716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konsep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sehari-hari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pisau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paku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. Ujung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paku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runcing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pisau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tajam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mendapatkan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sv-SE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tekanan yang lebih besar, sehingga lebih mudah menancap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pada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benda</a:t>
            </a:r>
            <a:r>
              <a:rPr lang="en-US" sz="2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lain.</a:t>
            </a:r>
          </a:p>
        </p:txBody>
      </p:sp>
      <p:pic>
        <p:nvPicPr>
          <p:cNvPr id="3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1164" y="4279611"/>
            <a:ext cx="957695" cy="74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59782" y="5112328"/>
            <a:ext cx="3111644" cy="949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20"/>
          <p:cNvSpPr txBox="1">
            <a:spLocks noChangeArrowheads="1"/>
          </p:cNvSpPr>
          <p:nvPr/>
        </p:nvSpPr>
        <p:spPr bwMode="auto">
          <a:xfrm>
            <a:off x="3190872" y="190067"/>
            <a:ext cx="4714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latin typeface="Segoe Print" pitchFamily="2" charset="0"/>
              </a:rPr>
              <a:t>TEKANAN</a:t>
            </a:r>
            <a:endParaRPr lang="en-US" sz="4000" b="1" dirty="0"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60328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65093" y="152405"/>
            <a:ext cx="11573197" cy="585581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Viner Hand ITC" pitchFamily="66" charset="0"/>
              </a:rPr>
              <a:t>RUMUS :</a:t>
            </a:r>
            <a:endParaRPr lang="en-US" dirty="0">
              <a:solidFill>
                <a:schemeClr val="bg1"/>
              </a:solidFill>
              <a:latin typeface="Viner Hand ITC" pitchFamily="66" charset="0"/>
            </a:endParaRPr>
          </a:p>
        </p:txBody>
      </p:sp>
      <p:sp>
        <p:nvSpPr>
          <p:cNvPr id="41" name="Round Diagonal Corner Rectangle 40"/>
          <p:cNvSpPr/>
          <p:nvPr/>
        </p:nvSpPr>
        <p:spPr>
          <a:xfrm>
            <a:off x="868507" y="1214437"/>
            <a:ext cx="9494693" cy="5643563"/>
          </a:xfrm>
          <a:prstGeom prst="round2Diag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Volume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fluida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yang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berada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di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atas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titik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B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adalah</a:t>
            </a:r>
            <a:endParaRPr lang="en-US" b="1" dirty="0" smtClean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                              V=A h</a:t>
            </a:r>
            <a:endParaRPr lang="en-US" b="1" dirty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eaLnBrk="0" hangingPunct="0">
              <a:defRPr/>
            </a:pPr>
            <a:endParaRPr lang="en-US" b="1" dirty="0" smtClean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eaLnBrk="0" hangingPunct="0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	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		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dengan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:</a:t>
            </a:r>
          </a:p>
          <a:p>
            <a:pPr eaLnBrk="0" hangingPunct="0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		A 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=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luas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penampang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wadah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endParaRPr lang="en-US" b="1" dirty="0" smtClean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eaLnBrk="0" hangingPunct="0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		ρ=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massa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jenis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fluida</a:t>
            </a:r>
            <a:endParaRPr lang="en-US" b="1" dirty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defRPr/>
            </a:pPr>
            <a:endParaRPr lang="en-US" b="1" dirty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 Massa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fluida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di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atas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B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adalah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:</a:t>
            </a:r>
          </a:p>
          <a:p>
            <a:pPr algn="just" eaLnBrk="0" hangingPunct="0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                        m=ρ 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V = ρ A 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h</a:t>
            </a:r>
          </a:p>
          <a:p>
            <a:pPr algn="ctr" eaLnBrk="0" hangingPunct="0">
              <a:defRPr/>
            </a:pPr>
            <a:endParaRPr lang="en-US" b="1" dirty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 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Sedangkan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gaya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(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berat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) yang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diberikan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fluida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itu</a:t>
            </a:r>
            <a:endParaRPr lang="en-US" b="1" dirty="0" smtClean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defRPr/>
            </a:pP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                        F =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m.g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= ρ A h g</a:t>
            </a:r>
          </a:p>
          <a:p>
            <a:pPr algn="ctr" eaLnBrk="0" hangingPunct="0">
              <a:defRPr/>
            </a:pPr>
            <a:endParaRPr lang="en-US" b="1" dirty="0">
              <a:solidFill>
                <a:schemeClr val="bg1"/>
              </a:solidFill>
              <a:latin typeface="Segoe Print" pitchFamily="2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 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pabila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besarnya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tekanan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fluida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di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titik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 B,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adalah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ea typeface="Times New Roman" pitchFamily="18" charset="0"/>
                <a:cs typeface="Arial" charset="0"/>
              </a:rPr>
              <a:t>: </a:t>
            </a:r>
          </a:p>
          <a:p>
            <a:pPr algn="ctr">
              <a:defRPr/>
            </a:pPr>
            <a:r>
              <a:rPr lang="en-US" b="1" i="1" dirty="0">
                <a:solidFill>
                  <a:schemeClr val="bg1"/>
                </a:solidFill>
                <a:latin typeface="Segoe Print" pitchFamily="2" charset="0"/>
              </a:rPr>
              <a:t>  </a:t>
            </a:r>
            <a:r>
              <a:rPr lang="en-US" b="1" i="1" dirty="0" smtClean="0">
                <a:solidFill>
                  <a:schemeClr val="bg1"/>
                </a:solidFill>
                <a:latin typeface="Segoe Print" pitchFamily="2" charset="0"/>
              </a:rPr>
              <a:t>P </a:t>
            </a:r>
            <a:r>
              <a:rPr lang="en-US" b="1" i="1" dirty="0">
                <a:solidFill>
                  <a:schemeClr val="bg1"/>
                </a:solidFill>
                <a:latin typeface="Segoe Print" pitchFamily="2" charset="0"/>
              </a:rPr>
              <a:t>=F /A, </a:t>
            </a:r>
            <a:r>
              <a:rPr lang="en-US" b="1" i="1" dirty="0" err="1">
                <a:solidFill>
                  <a:schemeClr val="bg1"/>
                </a:solidFill>
                <a:latin typeface="Segoe Print" pitchFamily="2" charset="0"/>
              </a:rPr>
              <a:t>maka</a:t>
            </a:r>
            <a:r>
              <a:rPr lang="en-US" b="1" i="1" dirty="0">
                <a:solidFill>
                  <a:schemeClr val="bg1"/>
                </a:solidFill>
                <a:latin typeface="Segoe Print" pitchFamily="2" charset="0"/>
              </a:rPr>
              <a:t> </a:t>
            </a:r>
          </a:p>
          <a:p>
            <a:pPr>
              <a:defRPr/>
            </a:pPr>
            <a:endParaRPr lang="en-US" b="1" i="1" dirty="0">
              <a:solidFill>
                <a:schemeClr val="bg1"/>
              </a:solidFill>
              <a:latin typeface="Segoe Print" pitchFamily="2" charset="0"/>
            </a:endParaRPr>
          </a:p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                                              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ρ	=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massa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jenis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fluida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(kg/m</a:t>
            </a:r>
            <a:r>
              <a:rPr lang="en-US" b="1" baseline="30000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)</a:t>
            </a:r>
          </a:p>
          <a:p>
            <a:pPr algn="just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                                              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g	= </a:t>
            </a:r>
            <a:r>
              <a:rPr lang="en-US" b="1" dirty="0" err="1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percepatan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gravitasi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(m /s</a:t>
            </a:r>
            <a:r>
              <a:rPr lang="en-US" b="1" baseline="30000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-2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)</a:t>
            </a:r>
          </a:p>
          <a:p>
            <a:pPr algn="just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                                              </a:t>
            </a:r>
            <a:r>
              <a:rPr lang="en-US" b="1" dirty="0" smtClean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h	= </a:t>
            </a:r>
            <a:r>
              <a:rPr lang="en-US" b="1" dirty="0" err="1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kedalaman</a:t>
            </a:r>
            <a:r>
              <a:rPr lang="en-US" b="1" dirty="0">
                <a:solidFill>
                  <a:schemeClr val="bg1"/>
                </a:solidFill>
                <a:latin typeface="Segoe Print" pitchFamily="2" charset="0"/>
                <a:cs typeface="Times New Roman" pitchFamily="18" charset="0"/>
              </a:rPr>
              <a:t> (m)</a:t>
            </a:r>
            <a:endParaRPr lang="en-US" b="1" dirty="0">
              <a:solidFill>
                <a:schemeClr val="bg1"/>
              </a:solidFill>
              <a:latin typeface="Segoe Print" pitchFamily="2" charset="0"/>
            </a:endParaRPr>
          </a:p>
          <a:p>
            <a:pPr>
              <a:defRPr/>
            </a:pPr>
            <a:endParaRPr lang="en-US" b="1" i="1" dirty="0">
              <a:solidFill>
                <a:srgbClr val="FFFFFF"/>
              </a:solidFill>
              <a:latin typeface="Segoe Print" pitchFamily="2" charset="0"/>
            </a:endParaRPr>
          </a:p>
          <a:p>
            <a:pPr>
              <a:defRPr/>
            </a:pPr>
            <a:endParaRPr lang="en-US" b="1" i="1" dirty="0">
              <a:solidFill>
                <a:srgbClr val="FFFFFF"/>
              </a:solidFill>
              <a:latin typeface="Segoe Print" pitchFamily="2" charset="0"/>
            </a:endParaRPr>
          </a:p>
        </p:txBody>
      </p:sp>
      <p:pic>
        <p:nvPicPr>
          <p:cNvPr id="42" name="Picture 2" descr="air dengan ketinggian h dalam sebuah tabu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70681" y="1536988"/>
            <a:ext cx="2668720" cy="2660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3949" y="5584682"/>
            <a:ext cx="2071687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3509556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:a16="http://schemas.microsoft.com/office/drawing/2014/main" xmlns="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294494" y="3619394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  <a:extLst/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AC3BD627-8DC3-4319-BBE7-62A9DC5A6810}"/>
              </a:ext>
            </a:extLst>
          </p:cNvPr>
          <p:cNvGrpSpPr/>
          <p:nvPr/>
        </p:nvGrpSpPr>
        <p:grpSpPr>
          <a:xfrm rot="20502765">
            <a:off x="-204426" y="2582538"/>
            <a:ext cx="4924171" cy="3167767"/>
            <a:chOff x="4733216" y="4489530"/>
            <a:chExt cx="7505374" cy="482827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BA4296D1-9136-4EF7-BF73-9C4336E28E0C}"/>
                </a:ext>
              </a:extLst>
            </p:cNvPr>
            <p:cNvSpPr/>
            <p:nvPr/>
          </p:nvSpPr>
          <p:spPr>
            <a:xfrm rot="5400000">
              <a:off x="6469833" y="3122722"/>
              <a:ext cx="4401950" cy="7135565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8E26355E-A180-4415-A282-BDD201486BDB}"/>
              </a:ext>
            </a:extLst>
          </p:cNvPr>
          <p:cNvGrpSpPr/>
          <p:nvPr/>
        </p:nvGrpSpPr>
        <p:grpSpPr>
          <a:xfrm rot="74106" flipH="1">
            <a:off x="7748957" y="282844"/>
            <a:ext cx="497280" cy="594768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xmlns="" id="{F267687D-5D54-4D4D-9555-A9B34255F78C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0B2E5AC4-C413-444C-BA68-C51DABC0ACA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A9474942-B1EF-4076-990B-5BD620548910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C718B5A3-0933-474D-846F-370E91AC154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93AC4238-AFD2-4112-95D6-82ED82DE4A80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522E02E8-24E8-4F6B-9CB6-833954E7860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xmlns="" id="{40128B42-AD27-4640-BC60-7FF4BD276DAE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190AB368-743C-4488-8EBA-F26521343263}"/>
              </a:ext>
            </a:extLst>
          </p:cNvPr>
          <p:cNvGrpSpPr/>
          <p:nvPr/>
        </p:nvGrpSpPr>
        <p:grpSpPr>
          <a:xfrm rot="74106" flipH="1">
            <a:off x="10271025" y="188204"/>
            <a:ext cx="914980" cy="103692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xmlns="" id="{6395662B-F167-44D5-814A-D7929D40CF63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xmlns="" id="{586E9982-E4F6-49E6-9DFA-EAB7CB88D79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xmlns="" id="{8C88E72B-606C-455F-9F21-F74A1881DA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xmlns="" id="{281EF72A-930C-4BFD-A59C-8172CBE4C75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xmlns="" id="{C5150E5E-2835-46B3-AD5F-1CD59C385250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xmlns="" id="{3DFD155F-7F67-4D3D-A7D9-8A1EA7BB4F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xmlns="" id="{2C6F5F67-35F5-437F-B7C6-2BE7C1699A1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D55016E2-82D8-42BE-9750-8C7CD1FC9A1F}"/>
              </a:ext>
            </a:extLst>
          </p:cNvPr>
          <p:cNvGrpSpPr/>
          <p:nvPr/>
        </p:nvGrpSpPr>
        <p:grpSpPr>
          <a:xfrm rot="74106" flipH="1">
            <a:off x="8749102" y="859740"/>
            <a:ext cx="255546" cy="263981"/>
            <a:chOff x="5365048" y="1982197"/>
            <a:chExt cx="7362621" cy="7605634"/>
          </a:xfrm>
          <a:solidFill>
            <a:schemeClr val="bg1"/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xmlns="" id="{D7019B01-A3C5-4E7A-BA07-7B7E8B4B37E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xmlns="" id="{A5D8B653-5BB2-417B-A240-6A188D1AD044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xmlns="" id="{E53D7C37-A239-4161-9BD8-1642FFEA0F80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xmlns="" id="{9299447B-4B56-4224-BD72-B4518A754DE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xmlns="" id="{EFF8AB55-C79E-441E-A45D-A5F3AC94F5F3}"/>
                </a:ext>
              </a:extLst>
            </p:cNvPr>
            <p:cNvSpPr/>
            <p:nvPr/>
          </p:nvSpPr>
          <p:spPr>
            <a:xfrm>
              <a:off x="9871173" y="3444023"/>
              <a:ext cx="1940058" cy="2975318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  <a:gd name="connsiteX0" fmla="*/ 1247497 w 1247497"/>
                <a:gd name="connsiteY0" fmla="*/ 0 h 1024830"/>
                <a:gd name="connsiteX1" fmla="*/ 0 w 1247497"/>
                <a:gd name="connsiteY1" fmla="*/ 277330 h 1024830"/>
                <a:gd name="connsiteX2" fmla="*/ 113780 w 1247497"/>
                <a:gd name="connsiteY2" fmla="*/ 1024830 h 1024830"/>
                <a:gd name="connsiteX3" fmla="*/ 1247497 w 1247497"/>
                <a:gd name="connsiteY3" fmla="*/ 0 h 1024830"/>
                <a:gd name="connsiteX0" fmla="*/ 675581 w 675581"/>
                <a:gd name="connsiteY0" fmla="*/ 0 h 1036087"/>
                <a:gd name="connsiteX1" fmla="*/ 0 w 675581"/>
                <a:gd name="connsiteY1" fmla="*/ 288587 h 1036087"/>
                <a:gd name="connsiteX2" fmla="*/ 113780 w 675581"/>
                <a:gd name="connsiteY2" fmla="*/ 1036087 h 1036087"/>
                <a:gd name="connsiteX3" fmla="*/ 675581 w 675581"/>
                <a:gd name="connsiteY3" fmla="*/ 0 h 1036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581" h="1036087">
                  <a:moveTo>
                    <a:pt x="675581" y="0"/>
                  </a:moveTo>
                  <a:lnTo>
                    <a:pt x="0" y="288587"/>
                  </a:lnTo>
                  <a:lnTo>
                    <a:pt x="113780" y="1036087"/>
                  </a:lnTo>
                  <a:lnTo>
                    <a:pt x="675581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xmlns="" id="{E55890C1-EF16-46DD-B244-0254EB37D873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xmlns="" id="{750369BC-4FDE-4540-A1C7-8CC31E62E25C}"/>
                </a:ext>
              </a:extLst>
            </p:cNvPr>
            <p:cNvSpPr/>
            <p:nvPr/>
          </p:nvSpPr>
          <p:spPr>
            <a:xfrm>
              <a:off x="7708809" y="1982197"/>
              <a:ext cx="2543813" cy="4971750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  <a:gd name="connsiteX0" fmla="*/ 0 w 993639"/>
                <a:gd name="connsiteY0" fmla="*/ 595440 h 1852740"/>
                <a:gd name="connsiteX1" fmla="*/ 993498 w 993639"/>
                <a:gd name="connsiteY1" fmla="*/ 0 h 1852740"/>
                <a:gd name="connsiteX2" fmla="*/ 885825 w 993639"/>
                <a:gd name="connsiteY2" fmla="*/ 1852740 h 1852740"/>
                <a:gd name="connsiteX3" fmla="*/ 0 w 993639"/>
                <a:gd name="connsiteY3" fmla="*/ 595440 h 1852740"/>
                <a:gd name="connsiteX0" fmla="*/ 0 w 885825"/>
                <a:gd name="connsiteY0" fmla="*/ 473999 h 1731299"/>
                <a:gd name="connsiteX1" fmla="*/ 784851 w 885825"/>
                <a:gd name="connsiteY1" fmla="*/ 0 h 1731299"/>
                <a:gd name="connsiteX2" fmla="*/ 885825 w 885825"/>
                <a:gd name="connsiteY2" fmla="*/ 1731299 h 1731299"/>
                <a:gd name="connsiteX3" fmla="*/ 0 w 885825"/>
                <a:gd name="connsiteY3" fmla="*/ 473999 h 1731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731299">
                  <a:moveTo>
                    <a:pt x="0" y="473999"/>
                  </a:moveTo>
                  <a:lnTo>
                    <a:pt x="784851" y="0"/>
                  </a:lnTo>
                  <a:cubicBezTo>
                    <a:pt x="789613" y="723900"/>
                    <a:pt x="881063" y="1007399"/>
                    <a:pt x="885825" y="1731299"/>
                  </a:cubicBezTo>
                  <a:lnTo>
                    <a:pt x="0" y="473999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3FED3477-377B-4170-AF37-89DC2E9D683E}"/>
              </a:ext>
            </a:extLst>
          </p:cNvPr>
          <p:cNvGrpSpPr/>
          <p:nvPr/>
        </p:nvGrpSpPr>
        <p:grpSpPr>
          <a:xfrm rot="74106" flipH="1">
            <a:off x="9723112" y="164933"/>
            <a:ext cx="617534" cy="699832"/>
            <a:chOff x="5365051" y="479822"/>
            <a:chExt cx="8036930" cy="9108006"/>
          </a:xfrm>
          <a:solidFill>
            <a:schemeClr val="bg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C8BD25A4-FCEA-4721-B15F-77C4FB59D6EB}"/>
                </a:ext>
              </a:extLst>
            </p:cNvPr>
            <p:cNvSpPr/>
            <p:nvPr/>
          </p:nvSpPr>
          <p:spPr>
            <a:xfrm>
              <a:off x="11674978" y="8268752"/>
              <a:ext cx="1052698" cy="1319076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2E3AB714-9075-4843-83A9-AC239DB744BC}"/>
                </a:ext>
              </a:extLst>
            </p:cNvPr>
            <p:cNvSpPr/>
            <p:nvPr/>
          </p:nvSpPr>
          <p:spPr>
            <a:xfrm>
              <a:off x="9107333" y="6879848"/>
              <a:ext cx="3333521" cy="1613813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109ED07D-B0AC-47FE-A229-560BB873A410}"/>
                </a:ext>
              </a:extLst>
            </p:cNvPr>
            <p:cNvSpPr/>
            <p:nvPr/>
          </p:nvSpPr>
          <p:spPr>
            <a:xfrm>
              <a:off x="5365051" y="5540920"/>
              <a:ext cx="1132614" cy="452887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35F3935D-1F21-40E5-B5D6-5E761F6B06E8}"/>
                </a:ext>
              </a:extLst>
            </p:cNvPr>
            <p:cNvSpPr/>
            <p:nvPr/>
          </p:nvSpPr>
          <p:spPr>
            <a:xfrm>
              <a:off x="6149703" y="5215816"/>
              <a:ext cx="1586462" cy="2373445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727BBDB3-E711-486A-87D1-CFA6198B6404}"/>
                </a:ext>
              </a:extLst>
            </p:cNvPr>
            <p:cNvSpPr/>
            <p:nvPr/>
          </p:nvSpPr>
          <p:spPr>
            <a:xfrm>
              <a:off x="9871175" y="2566273"/>
              <a:ext cx="3530806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xmlns="" id="{30D22148-6351-4D25-9607-1D42CC730717}"/>
                </a:ext>
              </a:extLst>
            </p:cNvPr>
            <p:cNvSpPr/>
            <p:nvPr/>
          </p:nvSpPr>
          <p:spPr>
            <a:xfrm>
              <a:off x="7585443" y="3324704"/>
              <a:ext cx="2667181" cy="4626400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C53DC5F5-C472-4047-ACE4-54C86BC46B9E}"/>
                </a:ext>
              </a:extLst>
            </p:cNvPr>
            <p:cNvSpPr/>
            <p:nvPr/>
          </p:nvSpPr>
          <p:spPr>
            <a:xfrm>
              <a:off x="7708807" y="479822"/>
              <a:ext cx="2543816" cy="6474125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6D5216A4-0673-4C17-9D00-7CD61488958D}"/>
              </a:ext>
            </a:extLst>
          </p:cNvPr>
          <p:cNvGrpSpPr/>
          <p:nvPr/>
        </p:nvGrpSpPr>
        <p:grpSpPr>
          <a:xfrm rot="21472320" flipH="1">
            <a:off x="8808039" y="422980"/>
            <a:ext cx="807239" cy="555962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xmlns="" id="{F6F4FCA7-8D27-41B7-8A8A-80D9CC1B06DE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xmlns="" id="{7958A282-BAA5-497A-86B9-2CC2BCBDF96C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28DAE2D2-EC9D-407E-AB63-2AD7A916BEDC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A050BD17-ADD0-4025-A2B6-DCC5FAB2AD4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5F2394CE-4803-45B8-B41C-8C9DB814101E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B9E37421-7433-4794-91A2-3497D4B8F6A2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8572C09C-3171-47C2-87E7-9A1803C467E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AD1E7C12-2443-47AF-801A-B63D6B9A9F8E}"/>
              </a:ext>
            </a:extLst>
          </p:cNvPr>
          <p:cNvGrpSpPr/>
          <p:nvPr/>
        </p:nvGrpSpPr>
        <p:grpSpPr>
          <a:xfrm rot="21472320" flipH="1">
            <a:off x="8432790" y="344904"/>
            <a:ext cx="505199" cy="347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E7C42427-3B50-4C3A-8D49-92032EB7F4A5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95F24BD6-5F64-499B-A6E1-0126518A9F9F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BD5F7989-DF91-4E43-AE8B-B86D50A0F0E8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5FFC295D-3F65-49FF-AFE4-CAF92E641E9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B86F7CA5-06DD-44D3-AB8C-5AEBC8E99401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35B90391-0F1D-4334-856B-93E13AEDA6B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xmlns="" id="{B96B72F4-F478-4974-A611-D67B311EBA7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A8DAE53E-294C-42BD-98EE-EF8C035C2A3D}"/>
              </a:ext>
            </a:extLst>
          </p:cNvPr>
          <p:cNvGrpSpPr/>
          <p:nvPr/>
        </p:nvGrpSpPr>
        <p:grpSpPr>
          <a:xfrm rot="74106" flipH="1">
            <a:off x="9485118" y="319442"/>
            <a:ext cx="729540" cy="826767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xmlns="" id="{618FED9A-276E-4191-B832-8806470C326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xmlns="" id="{0735D5D5-42C3-4F1A-B61F-A222BEF4BFBC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xmlns="" id="{B28D9D3E-FF4A-433B-917E-3518EE6688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xmlns="" id="{E6CE1BE4-A0BA-4D1B-8969-E40C26697E3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5A5D48E2-BE4A-4EE2-A47F-2271277C75BE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105E1BF2-110C-42C6-B467-59FD33EEF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D13A737E-D7D5-488C-9E93-AABEEB0AE3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C5DDCBDE-C0D6-41D3-AC9E-D5E9B0A32708}"/>
              </a:ext>
            </a:extLst>
          </p:cNvPr>
          <p:cNvGrpSpPr/>
          <p:nvPr/>
        </p:nvGrpSpPr>
        <p:grpSpPr>
          <a:xfrm rot="74106" flipH="1">
            <a:off x="10133077" y="834106"/>
            <a:ext cx="553051" cy="62675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043813C7-A37E-41DA-8B3A-1A8C9520AF8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92F77732-2803-441B-B71B-051F92BEAA3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xmlns="" id="{742AA0FE-0E51-4D3E-B2B3-EC4D053DD50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xmlns="" id="{8DD14AF2-407C-4A01-9B31-7A1CE89F688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xmlns="" id="{CC69F3FA-2076-45E1-BCB0-3C1F4D7A377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xmlns="" id="{CC31E9A1-4695-43EB-8DD7-11A56E060BD1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xmlns="" id="{F6CA22E5-0CC4-4E73-8C4E-A5FDD087EE7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C80928D9-0F61-4A02-9E2C-BD407D8E219A}"/>
              </a:ext>
            </a:extLst>
          </p:cNvPr>
          <p:cNvGrpSpPr/>
          <p:nvPr/>
        </p:nvGrpSpPr>
        <p:grpSpPr>
          <a:xfrm rot="842146" flipH="1">
            <a:off x="10446625" y="550385"/>
            <a:ext cx="455831" cy="313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6397647F-7ADA-43FC-AB88-BCC02126C86B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C0189A4B-6EBA-4387-A511-475C52371E76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46E95ED4-68C6-47F6-9371-30A2E4424347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81EF2FE9-FC3A-481A-B63E-49FDF6D598C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A1828ACA-7FC2-46D0-85B9-9A30049C7203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F7BD9131-8261-4403-9D0B-8D3675CB977D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8B8A0A91-28BC-4385-9B51-CA09F93783D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A839A959-2550-4088-9C21-D0E926F65093}"/>
              </a:ext>
            </a:extLst>
          </p:cNvPr>
          <p:cNvGrpSpPr/>
          <p:nvPr/>
        </p:nvGrpSpPr>
        <p:grpSpPr>
          <a:xfrm rot="842146" flipH="1">
            <a:off x="8788375" y="805719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D3A1B5F4-1650-4CF5-8D10-C0D755F8DD39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69675ED1-A5BE-44EB-87CC-7E616D0E620A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B0524F98-F50B-4C1B-8258-E2187DA5B951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E68F1C30-FE19-464E-B914-102415264C7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8AF6D8D0-05DF-4779-9027-A47B1F6D56B6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B50178B0-5C2E-48F3-ACA0-BDE042FD146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F5114F9A-0466-472B-AAB5-F072580A79F2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DFA033E9-FC7A-4607-A653-5FD179C2C999}"/>
              </a:ext>
            </a:extLst>
          </p:cNvPr>
          <p:cNvGrpSpPr/>
          <p:nvPr/>
        </p:nvGrpSpPr>
        <p:grpSpPr>
          <a:xfrm rot="74106" flipH="1">
            <a:off x="10716478" y="849013"/>
            <a:ext cx="793748" cy="89953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E6B164B4-DE99-416E-B792-9ABDCCABDBA4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8A45F8ED-36A6-4F4D-877E-A694A8ED090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C1595310-8CB7-4079-90AB-34D0A245C81B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16F99E09-C199-45B5-95BE-09FEEAB55FC0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8A24AB2B-41EA-458F-9B81-CBDE616CE35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BE8D207A-BFE1-46CA-B5D4-010FCC8C29C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9AE11196-D7FB-4BC8-80C3-DA4EDC43AD1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15E1494B-3597-4FAD-AD56-1C1BDA510E81}"/>
              </a:ext>
            </a:extLst>
          </p:cNvPr>
          <p:cNvGrpSpPr/>
          <p:nvPr/>
        </p:nvGrpSpPr>
        <p:grpSpPr>
          <a:xfrm rot="20759991" flipH="1">
            <a:off x="10284721" y="250721"/>
            <a:ext cx="424926" cy="29265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66F8DFAD-AABD-4F74-94D3-AB7252DDCB91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A4DC6839-D94A-43A8-B537-25CA543663F1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171639D5-744A-481E-858A-2A8CBE49F896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EC61FA1C-EE7C-4AB1-B809-2C0F42005A2C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D9B0D6B7-ED75-42C4-8CE2-B5309C6524FA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57059BF6-0C89-4AEF-B72C-E7567BC56827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C25AFF09-D4B5-48F7-89BA-0D7BBC09A40C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xmlns="" id="{12620AB3-6601-4D2B-8A9B-42055770FAD9}"/>
              </a:ext>
            </a:extLst>
          </p:cNvPr>
          <p:cNvGrpSpPr/>
          <p:nvPr/>
        </p:nvGrpSpPr>
        <p:grpSpPr>
          <a:xfrm rot="74106" flipH="1">
            <a:off x="6875985" y="441686"/>
            <a:ext cx="678331" cy="76873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xmlns="" id="{2232A2EA-65DA-4368-841B-FEC34C1DF6C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xmlns="" id="{26AE4F21-ABC7-4DCE-846D-E8642C9718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xmlns="" id="{232D00F4-3678-483E-8C65-6A708B2B82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E27C4041-E0FD-4A29-B2D0-4FCE16B3FEC4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6C558D25-9A67-45B0-AA9B-ED84648D343D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11780306-577E-45E3-9208-27952D3AE83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xmlns="" id="{C3B65C79-2B40-45D9-BDA0-A1BD1210CD5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xmlns="" id="{FE830598-A4EC-4617-978F-F8B8C6400B24}"/>
              </a:ext>
            </a:extLst>
          </p:cNvPr>
          <p:cNvGrpSpPr/>
          <p:nvPr/>
        </p:nvGrpSpPr>
        <p:grpSpPr>
          <a:xfrm rot="74106" flipH="1">
            <a:off x="7767598" y="1239917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xmlns="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xmlns="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xmlns="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xmlns="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xmlns="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xmlns="" id="{C8D006AE-97BA-47A6-A44C-47FC1D486F48}"/>
              </a:ext>
            </a:extLst>
          </p:cNvPr>
          <p:cNvGrpSpPr/>
          <p:nvPr/>
        </p:nvGrpSpPr>
        <p:grpSpPr>
          <a:xfrm rot="74106" flipH="1">
            <a:off x="6282095" y="608402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xmlns="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xmlns="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xmlns="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xmlns="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xmlns="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xmlns="" id="{2EC89D87-587E-4F08-B5C9-383BEBBCAFD5}"/>
              </a:ext>
            </a:extLst>
          </p:cNvPr>
          <p:cNvGrpSpPr/>
          <p:nvPr/>
        </p:nvGrpSpPr>
        <p:grpSpPr>
          <a:xfrm rot="937057" flipH="1">
            <a:off x="8331377" y="1075485"/>
            <a:ext cx="485360" cy="55004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xmlns="" id="{363523AF-2AFE-46EF-9AFD-FA17224EC67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xmlns="" id="{536B3435-4D61-45DC-981D-18DD7A87290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xmlns="" id="{52976A9D-A05D-469A-BD81-3270A641CDD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xmlns="" id="{7E38497F-4B54-462A-AE3B-6A6305892781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xmlns="" id="{D818E072-566E-4E6E-B5F9-8BB21230FC2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xmlns="" id="{EF39441A-C8D0-4336-9427-3AE43F9173DC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xmlns="" id="{CCB036CA-2BDB-42DF-84EF-8BFC0F25C6DD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xmlns="" id="{3F926DD6-3E69-4296-8B54-5AD6B2AF4017}"/>
              </a:ext>
            </a:extLst>
          </p:cNvPr>
          <p:cNvGrpSpPr/>
          <p:nvPr/>
        </p:nvGrpSpPr>
        <p:grpSpPr>
          <a:xfrm rot="937057" flipH="1">
            <a:off x="7680020" y="342909"/>
            <a:ext cx="369625" cy="418886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xmlns="" id="{043F7EC5-FCB5-4764-8AF3-33DBF960BC5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xmlns="" id="{60784BE0-A38F-46B3-93CF-68B92BB7DF6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xmlns="" id="{78A8CBB8-4F2F-40C0-96AE-375842A07B8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xmlns="" id="{EEE049DB-A78D-41A3-94C5-D20758C468F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xmlns="" id="{A084A356-2770-4D3C-B018-6EB7EF41A04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xmlns="" id="{2B4835AC-9D50-4290-B278-2B70C767E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xmlns="" id="{C37F0733-5D2B-4C5F-AA0B-7F7216CAB297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xmlns="" id="{08874DE4-D9B0-4B6D-BB43-8F2390695597}"/>
              </a:ext>
            </a:extLst>
          </p:cNvPr>
          <p:cNvGrpSpPr/>
          <p:nvPr/>
        </p:nvGrpSpPr>
        <p:grpSpPr>
          <a:xfrm rot="937057" flipH="1">
            <a:off x="7687401" y="751317"/>
            <a:ext cx="268584" cy="304379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xmlns="" id="{E6B6247B-8047-4235-B6F8-3440BBC68CA0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xmlns="" id="{5266B661-78EE-4E7A-81F5-0DF5C892AFDA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xmlns="" id="{8542EACC-3920-40D7-85B2-145B7C6AC5A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xmlns="" id="{B9925278-DC6F-44DF-A6EB-D389E20E49F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xmlns="" id="{04CE3A87-9FDA-4DA0-94DD-D7B91FDAF6B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xmlns="" id="{D33F9D3B-E10E-4D6A-80E3-04E3CD2E9BBD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xmlns="" id="{26121400-D24B-4F7C-A723-008BEC68C39E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xmlns="" id="{39D1874C-DCC6-4BF8-AAD2-AC964CC84F5E}"/>
              </a:ext>
            </a:extLst>
          </p:cNvPr>
          <p:cNvGrpSpPr/>
          <p:nvPr/>
        </p:nvGrpSpPr>
        <p:grpSpPr>
          <a:xfrm rot="842146" flipH="1">
            <a:off x="8009291" y="221340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xmlns="" id="{C5BA82D3-40D4-4128-A390-B0F162EEEEBD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xmlns="" id="{66D1F0F1-E97B-4EEA-B425-C7770D59F32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xmlns="" id="{7CEE08F0-4B77-4E02-BCED-A0E338B9AEA4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xmlns="" id="{7BAAF478-29E8-42E8-9FD2-02B7E60BAD00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xmlns="" id="{5647DFB9-C8FD-4EFE-87EB-7DCFF38CA6BD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xmlns="" id="{DCF0F118-8C1E-420C-92F0-B0BE21DDE526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xmlns="" id="{CF56C4A7-EA29-4AE9-B450-D21C7029FED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xmlns="" id="{8416BEC0-8F65-4CC0-A299-682A5E1893FE}"/>
              </a:ext>
            </a:extLst>
          </p:cNvPr>
          <p:cNvGrpSpPr/>
          <p:nvPr/>
        </p:nvGrpSpPr>
        <p:grpSpPr>
          <a:xfrm rot="842146" flipH="1">
            <a:off x="7773588" y="1133661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xmlns="" id="{916B6DBD-8A72-4506-89AD-0D3A9C818AD8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xmlns="" id="{D942D169-C4A1-4DA9-B215-D6FE9DB6151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xmlns="" id="{E8E2AF4C-3B68-429A-9B47-14B6AD513670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xmlns="" id="{34C8C9A2-14F7-48F7-9033-EF4F5296FF05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xmlns="" id="{DDFAB1EF-5381-4EA7-AD47-8E5AC268535C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xmlns="" id="{36265A52-4E60-4F7A-B426-4FAD835472E5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xmlns="" id="{8FE17014-4B27-48CA-92F9-9A903515C6B8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xmlns="" id="{D7AF4550-9DF4-4B71-93C9-F20D197EB91A}"/>
              </a:ext>
            </a:extLst>
          </p:cNvPr>
          <p:cNvGrpSpPr/>
          <p:nvPr/>
        </p:nvGrpSpPr>
        <p:grpSpPr>
          <a:xfrm rot="74106" flipH="1">
            <a:off x="8278336" y="510292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xmlns="" id="{30D5C499-2643-466D-9CB2-D98CB18ED9B7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xmlns="" id="{6D9774C3-4F43-4480-B884-D7D0ADCF06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xmlns="" id="{E2B0BA3B-86CF-4004-8A4F-203423F423B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xmlns="" id="{0534FA50-4A37-41DF-A0C0-AA105736490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xmlns="" id="{EDBB6F68-BC5E-4480-B09D-9DCC11218897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xmlns="" id="{097C96D1-E361-4686-8946-E807115B194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xmlns="" id="{9E5D2AF4-D4D4-480B-A374-2129111A4101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FBBA7C49-B00B-4442-ADE4-5B7DC91DA9B1}"/>
              </a:ext>
            </a:extLst>
          </p:cNvPr>
          <p:cNvSpPr txBox="1"/>
          <p:nvPr/>
        </p:nvSpPr>
        <p:spPr>
          <a:xfrm>
            <a:off x="699825" y="377572"/>
            <a:ext cx="5319004" cy="553998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 smtClean="0">
                <a:latin typeface="Segoe UI Black" pitchFamily="34" charset="0"/>
                <a:ea typeface="Segoe UI Black" pitchFamily="34" charset="0"/>
                <a:cs typeface="Arial" pitchFamily="34" charset="0"/>
              </a:rPr>
              <a:t>TEKANAN TOTAL</a:t>
            </a:r>
            <a:endParaRPr lang="ko-KR" altLang="en-US" sz="3600" dirty="0">
              <a:latin typeface="Segoe UI Black" pitchFamily="34" charset="0"/>
              <a:cs typeface="Arial" pitchFamily="34" charset="0"/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xmlns="" id="{4822FB65-9C5C-4BF1-B72C-8A623B6EE6C9}"/>
              </a:ext>
            </a:extLst>
          </p:cNvPr>
          <p:cNvGrpSpPr/>
          <p:nvPr/>
        </p:nvGrpSpPr>
        <p:grpSpPr>
          <a:xfrm rot="74106" flipH="1">
            <a:off x="8842450" y="1221171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xmlns="" id="{3E625DB7-2944-4C42-A06F-CD4C34382DC1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xmlns="" id="{F8FAEE35-4333-49F8-A477-62EB8C52BEE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xmlns="" id="{D4C942B1-D9B4-4829-A673-7DA70BCBDBD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xmlns="" id="{21808599-FD89-432B-A645-94CF127C12B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xmlns="" id="{29D78C90-4EAE-4DA8-8033-3EC534868C69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xmlns="" id="{23D0FCFB-3536-4C6F-8AC2-414DAE47294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xmlns="" id="{738F85BF-4904-4666-9CD2-D1D8F54B4556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33" name="Rectangle 232">
            <a:extLst>
              <a:ext uri="{FF2B5EF4-FFF2-40B4-BE49-F238E27FC236}">
                <a16:creationId xmlns:a16="http://schemas.microsoft.com/office/drawing/2014/main" xmlns="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2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435" y="2095933"/>
            <a:ext cx="2733533" cy="361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2553" y="3805237"/>
            <a:ext cx="2352675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7" name="TextBox 236"/>
          <p:cNvSpPr txBox="1"/>
          <p:nvPr/>
        </p:nvSpPr>
        <p:spPr>
          <a:xfrm>
            <a:off x="4703185" y="2079913"/>
            <a:ext cx="6518997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Jika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tekanan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udara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luar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ikut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diperhitungkan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seperti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pada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gambar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besarnya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tekanan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total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atau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tekanan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mutlak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Segoe Print" pitchFamily="2" charset="0"/>
              </a:rPr>
              <a:t>pada</a:t>
            </a:r>
            <a:r>
              <a:rPr lang="en-US" sz="2400" b="1" dirty="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it-IT" sz="2400" b="1" dirty="0">
                <a:solidFill>
                  <a:schemeClr val="tx1"/>
                </a:solidFill>
                <a:latin typeface="Segoe Print" pitchFamily="2" charset="0"/>
              </a:rPr>
              <a:t>satu titik di dalam fluida adalah</a:t>
            </a:r>
            <a:endParaRPr lang="en-US" sz="2400" b="1" dirty="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5420158" y="4801034"/>
            <a:ext cx="5072062" cy="132343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</a:t>
            </a:r>
            <a:r>
              <a:rPr lang="pt-BR" sz="2000" b="1" baseline="-25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0</a:t>
            </a:r>
            <a:r>
              <a:rPr lang="pt-BR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= tekanan udara luar = 1,013 × 105 N/m</a:t>
            </a:r>
            <a:r>
              <a:rPr lang="pt-BR" sz="2000" b="1" baseline="300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2</a:t>
            </a:r>
            <a:r>
              <a:rPr lang="pt-BR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, dan</a:t>
            </a:r>
          </a:p>
          <a:p>
            <a:pPr>
              <a:defRPr/>
            </a:pP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</a:t>
            </a:r>
            <a:r>
              <a:rPr lang="en-US" sz="2000" b="1" baseline="-250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= </a:t>
            </a: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tekanan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total </a:t>
            </a: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titik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A (</a:t>
            </a: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tekanan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mutlak</a:t>
            </a:r>
            <a:r>
              <a:rPr lang="en-US" sz="2000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929868169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" grpId="0"/>
      <p:bldP spid="2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6C3E69-60A1-4C7B-BC8D-3331051774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>
                <a:latin typeface="FZShuTi" pitchFamily="2" charset="-122"/>
                <a:ea typeface="FZShuTi" pitchFamily="2" charset="-122"/>
              </a:rPr>
              <a:t>Tekanan</a:t>
            </a:r>
            <a:r>
              <a:rPr lang="en-US" dirty="0" smtClean="0">
                <a:latin typeface="FZShuTi" pitchFamily="2" charset="-122"/>
                <a:ea typeface="FZShuTi" pitchFamily="2" charset="-122"/>
              </a:rPr>
              <a:t> </a:t>
            </a:r>
            <a:r>
              <a:rPr lang="en-US" dirty="0" err="1" smtClean="0">
                <a:latin typeface="FZShuTi" pitchFamily="2" charset="-122"/>
                <a:ea typeface="FZShuTi" pitchFamily="2" charset="-122"/>
              </a:rPr>
              <a:t>Pokok</a:t>
            </a:r>
            <a:r>
              <a:rPr lang="en-US" dirty="0" smtClean="0">
                <a:latin typeface="FZShuTi" pitchFamily="2" charset="-122"/>
                <a:ea typeface="FZShuTi" pitchFamily="2" charset="-122"/>
              </a:rPr>
              <a:t> </a:t>
            </a:r>
            <a:r>
              <a:rPr lang="en-US" dirty="0" err="1" smtClean="0">
                <a:latin typeface="FZShuTi" pitchFamily="2" charset="-122"/>
                <a:ea typeface="FZShuTi" pitchFamily="2" charset="-122"/>
              </a:rPr>
              <a:t>Hidrostatik</a:t>
            </a:r>
            <a:endParaRPr lang="en-US" dirty="0">
              <a:latin typeface="FZShuTi" pitchFamily="2" charset="-122"/>
              <a:ea typeface="FZShuTi" pitchFamily="2" charset="-122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8654" y="1524434"/>
            <a:ext cx="4143375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2400" dirty="0">
              <a:latin typeface="Britannic Bold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4238193"/>
            <a:ext cx="4599709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Tekanan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hidrostatik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di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semua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titik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terletak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pada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satu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bidang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mendatar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di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dalam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satu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jenis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zat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cair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besarnya</a:t>
            </a:r>
            <a:r>
              <a:rPr lang="en-US" sz="2400" b="1" i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Perpetua" pitchFamily="18" charset="0"/>
              </a:rPr>
              <a:t>sama</a:t>
            </a:r>
            <a:endParaRPr lang="en-US" sz="2400" b="1" i="1" dirty="0">
              <a:solidFill>
                <a:schemeClr val="bg1"/>
              </a:solidFill>
              <a:latin typeface="Perpetua" pitchFamily="18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Perpetua" pitchFamily="18" charset="0"/>
              </a:rPr>
              <a:t>    </a:t>
            </a:r>
            <a:r>
              <a:rPr lang="en-US" sz="2400" b="1" dirty="0" err="1" smtClean="0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sz="2400" b="1" baseline="-25000" dirty="0" err="1" smtClean="0">
                <a:solidFill>
                  <a:schemeClr val="bg1"/>
                </a:solidFill>
                <a:latin typeface="Perpetua" pitchFamily="18" charset="0"/>
              </a:rPr>
              <a:t>A</a:t>
            </a:r>
            <a:r>
              <a:rPr lang="en-US" sz="2400" b="1" baseline="-25000" dirty="0" smtClean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Perpetua" pitchFamily="18" charset="0"/>
              </a:rPr>
              <a:t>=</a:t>
            </a:r>
            <a:r>
              <a:rPr lang="en-US" sz="2400" b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sz="2400" b="1" baseline="-25000" dirty="0" err="1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sz="2400" b="1" dirty="0">
                <a:solidFill>
                  <a:schemeClr val="bg1"/>
                </a:solidFill>
                <a:latin typeface="Perpetua" pitchFamily="18" charset="0"/>
              </a:rPr>
              <a:t> = </a:t>
            </a:r>
            <a:r>
              <a:rPr lang="en-US" sz="2400" b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sz="2400" b="1" baseline="-25000" dirty="0" err="1">
                <a:solidFill>
                  <a:schemeClr val="bg1"/>
                </a:solidFill>
                <a:latin typeface="Perpetua" pitchFamily="18" charset="0"/>
              </a:rPr>
              <a:t>C</a:t>
            </a:r>
            <a:r>
              <a:rPr lang="en-US" sz="2400" b="1" baseline="-25000" dirty="0">
                <a:solidFill>
                  <a:schemeClr val="bg1"/>
                </a:solidFill>
                <a:latin typeface="Perpetua" pitchFamily="18" charset="0"/>
              </a:rPr>
              <a:t> </a:t>
            </a: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1479" y="2167372"/>
            <a:ext cx="2498234" cy="139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8221" y="1713202"/>
            <a:ext cx="278606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Rectangle 41"/>
          <p:cNvSpPr/>
          <p:nvPr/>
        </p:nvSpPr>
        <p:spPr>
          <a:xfrm>
            <a:off x="5914159" y="5046086"/>
            <a:ext cx="4572000" cy="15700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i="1" dirty="0" err="1">
                <a:solidFill>
                  <a:schemeClr val="bg1"/>
                </a:solidFill>
                <a:latin typeface="Segoe Print" pitchFamily="2" charset="0"/>
              </a:rPr>
              <a:t>p</a:t>
            </a:r>
            <a:r>
              <a:rPr lang="en-US" sz="2400" b="1" i="1" baseline="-25000" dirty="0" err="1">
                <a:solidFill>
                  <a:schemeClr val="bg1"/>
                </a:solidFill>
                <a:latin typeface="Segoe Print" pitchFamily="2" charset="0"/>
              </a:rPr>
              <a:t>A</a:t>
            </a: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 = </a:t>
            </a:r>
            <a:r>
              <a:rPr lang="en-US" sz="2400" b="1" i="1" dirty="0" err="1">
                <a:solidFill>
                  <a:schemeClr val="bg1"/>
                </a:solidFill>
                <a:latin typeface="Segoe Print" pitchFamily="2" charset="0"/>
              </a:rPr>
              <a:t>p</a:t>
            </a:r>
            <a:r>
              <a:rPr lang="en-US" sz="2400" b="1" i="1" baseline="-25000" dirty="0" err="1">
                <a:solidFill>
                  <a:schemeClr val="bg1"/>
                </a:solidFill>
                <a:latin typeface="Segoe Print" pitchFamily="2" charset="0"/>
              </a:rPr>
              <a:t>B</a:t>
            </a:r>
            <a:endParaRPr lang="en-US" sz="2400" b="1" i="1" baseline="-25000" dirty="0">
              <a:solidFill>
                <a:schemeClr val="bg1"/>
              </a:solidFill>
              <a:latin typeface="Segoe Print" pitchFamily="2" charset="0"/>
            </a:endParaRPr>
          </a:p>
          <a:p>
            <a:pPr algn="ctr">
              <a:defRPr/>
            </a:pP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p</a:t>
            </a:r>
            <a:r>
              <a:rPr lang="en-US" sz="2400" b="1" i="1" baseline="-25000" dirty="0">
                <a:solidFill>
                  <a:schemeClr val="bg1"/>
                </a:solidFill>
                <a:latin typeface="Segoe Print" pitchFamily="2" charset="0"/>
              </a:rPr>
              <a:t>0</a:t>
            </a: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 + </a:t>
            </a:r>
            <a:r>
              <a:rPr lang="el-GR" sz="2400" b="1" i="1" dirty="0">
                <a:solidFill>
                  <a:schemeClr val="bg1"/>
                </a:solidFill>
                <a:latin typeface="Segoe Print" pitchFamily="2" charset="0"/>
              </a:rPr>
              <a:t>ρ </a:t>
            </a:r>
            <a:r>
              <a:rPr lang="el-GR" sz="2400" b="1" i="1" baseline="-25000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gh</a:t>
            </a:r>
            <a:r>
              <a:rPr lang="en-US" sz="2400" b="1" i="1" baseline="-25000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 = p</a:t>
            </a:r>
            <a:r>
              <a:rPr lang="en-US" sz="2400" b="1" i="1" baseline="-25000" dirty="0">
                <a:solidFill>
                  <a:schemeClr val="bg1"/>
                </a:solidFill>
                <a:latin typeface="Segoe Print" pitchFamily="2" charset="0"/>
              </a:rPr>
              <a:t>0</a:t>
            </a:r>
            <a:r>
              <a:rPr lang="en-US" sz="2400" b="1" i="1" dirty="0">
                <a:solidFill>
                  <a:schemeClr val="bg1"/>
                </a:solidFill>
                <a:latin typeface="Segoe Print" pitchFamily="2" charset="0"/>
              </a:rPr>
              <a:t> + </a:t>
            </a:r>
            <a:r>
              <a:rPr lang="el-GR" sz="2400" b="1" i="1" dirty="0">
                <a:solidFill>
                  <a:schemeClr val="bg1"/>
                </a:solidFill>
                <a:latin typeface="Segoe Print" pitchFamily="2" charset="0"/>
              </a:rPr>
              <a:t>ρ </a:t>
            </a:r>
            <a:r>
              <a:rPr lang="el-GR" sz="2400" b="1" i="1" baseline="-25000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en-US" sz="2400" b="1" i="1" dirty="0" err="1">
                <a:solidFill>
                  <a:schemeClr val="bg1"/>
                </a:solidFill>
                <a:latin typeface="Segoe Print" pitchFamily="2" charset="0"/>
              </a:rPr>
              <a:t>gh</a:t>
            </a:r>
            <a:endParaRPr lang="en-US" sz="2400" b="1" i="1" dirty="0">
              <a:solidFill>
                <a:schemeClr val="bg1"/>
              </a:solidFill>
              <a:latin typeface="Segoe Print" pitchFamily="2" charset="0"/>
            </a:endParaRPr>
          </a:p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Segoe Print" pitchFamily="2" charset="0"/>
              </a:rPr>
              <a:t>ρ </a:t>
            </a:r>
            <a:r>
              <a:rPr lang="pt-BR" sz="2400" b="1" baseline="-25000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pt-BR" sz="2400" b="1" dirty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pt-BR" sz="2400" b="1" i="1" dirty="0">
                <a:solidFill>
                  <a:schemeClr val="bg1"/>
                </a:solidFill>
                <a:latin typeface="Segoe Print" pitchFamily="2" charset="0"/>
              </a:rPr>
              <a:t>h</a:t>
            </a:r>
            <a:r>
              <a:rPr lang="pt-BR" sz="2400" b="1" i="1" baseline="-25000" dirty="0">
                <a:solidFill>
                  <a:schemeClr val="bg1"/>
                </a:solidFill>
                <a:latin typeface="Segoe Print" pitchFamily="2" charset="0"/>
              </a:rPr>
              <a:t>1</a:t>
            </a:r>
            <a:r>
              <a:rPr lang="pt-BR" sz="2400" b="1" i="1" dirty="0">
                <a:solidFill>
                  <a:schemeClr val="bg1"/>
                </a:solidFill>
                <a:latin typeface="Segoe Print" pitchFamily="2" charset="0"/>
              </a:rPr>
              <a:t> = ρ </a:t>
            </a:r>
            <a:r>
              <a:rPr lang="pt-BR" sz="2400" b="1" i="1" baseline="-25000" dirty="0">
                <a:solidFill>
                  <a:schemeClr val="bg1"/>
                </a:solidFill>
                <a:latin typeface="Segoe Print" pitchFamily="2" charset="0"/>
              </a:rPr>
              <a:t>2</a:t>
            </a:r>
            <a:r>
              <a:rPr lang="pt-BR" sz="2400" b="1" i="1" dirty="0">
                <a:solidFill>
                  <a:schemeClr val="bg1"/>
                </a:solidFill>
                <a:latin typeface="Segoe Print" pitchFamily="2" charset="0"/>
              </a:rPr>
              <a:t> h</a:t>
            </a:r>
            <a:r>
              <a:rPr lang="pt-BR" sz="2400" b="1" i="1" baseline="-25000" dirty="0">
                <a:solidFill>
                  <a:schemeClr val="bg1"/>
                </a:solidFill>
                <a:latin typeface="Segoe Print" pitchFamily="2" charset="0"/>
              </a:rPr>
              <a:t>2</a:t>
            </a:r>
            <a:endParaRPr lang="en-US" sz="2400" b="1" baseline="-25000" dirty="0">
              <a:solidFill>
                <a:schemeClr val="bg1"/>
              </a:solidFill>
              <a:latin typeface="Segoe Print" pitchFamily="2" charset="0"/>
            </a:endParaRPr>
          </a:p>
          <a:p>
            <a:pPr algn="ctr">
              <a:defRPr/>
            </a:pPr>
            <a:endParaRPr lang="en-US" sz="2400" b="1" dirty="0">
              <a:solidFill>
                <a:schemeClr val="bg1"/>
              </a:solidFill>
              <a:latin typeface="Segoe Print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158596" y="1570327"/>
            <a:ext cx="3714750" cy="3170099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000" b="1" dirty="0" err="1">
                <a:latin typeface="Ink Free" pitchFamily="66" charset="0"/>
              </a:rPr>
              <a:t>Hukum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Utama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Hidrostatis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menyatakan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bahwa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semua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titik</a:t>
            </a:r>
            <a:r>
              <a:rPr lang="en-US" sz="2000" b="1" dirty="0">
                <a:latin typeface="Ink Free" pitchFamily="66" charset="0"/>
              </a:rPr>
              <a:t> yang </a:t>
            </a:r>
            <a:r>
              <a:rPr lang="en-US" sz="2000" b="1" dirty="0" err="1">
                <a:latin typeface="Ink Free" pitchFamily="66" charset="0"/>
              </a:rPr>
              <a:t>berada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pada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bidang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datar</a:t>
            </a:r>
            <a:r>
              <a:rPr lang="en-US" sz="2000" b="1" dirty="0">
                <a:latin typeface="Ink Free" pitchFamily="66" charset="0"/>
              </a:rPr>
              <a:t> yang </a:t>
            </a:r>
            <a:r>
              <a:rPr lang="en-US" sz="2000" b="1" dirty="0" err="1">
                <a:latin typeface="Ink Free" pitchFamily="66" charset="0"/>
              </a:rPr>
              <a:t>sama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dalam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fluida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homogen</a:t>
            </a:r>
            <a:r>
              <a:rPr lang="en-US" sz="2000" b="1" dirty="0">
                <a:latin typeface="Ink Free" pitchFamily="66" charset="0"/>
              </a:rPr>
              <a:t>, </a:t>
            </a:r>
            <a:r>
              <a:rPr lang="en-US" sz="2000" b="1" dirty="0" err="1">
                <a:latin typeface="Ink Free" pitchFamily="66" charset="0"/>
              </a:rPr>
              <a:t>memiliki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tekanan</a:t>
            </a:r>
            <a:r>
              <a:rPr lang="en-US" sz="2000" b="1" dirty="0">
                <a:latin typeface="Ink Free" pitchFamily="66" charset="0"/>
              </a:rPr>
              <a:t> total yang </a:t>
            </a:r>
            <a:r>
              <a:rPr lang="en-US" sz="2000" b="1" dirty="0" err="1">
                <a:latin typeface="Ink Free" pitchFamily="66" charset="0"/>
              </a:rPr>
              <a:t>sama</a:t>
            </a:r>
            <a:r>
              <a:rPr lang="en-US" sz="2000" b="1" dirty="0">
                <a:latin typeface="Ink Free" pitchFamily="66" charset="0"/>
              </a:rPr>
              <a:t>. </a:t>
            </a:r>
            <a:r>
              <a:rPr lang="en-US" sz="2000" b="1" dirty="0" err="1">
                <a:latin typeface="Ink Free" pitchFamily="66" charset="0"/>
              </a:rPr>
              <a:t>Jadi</a:t>
            </a:r>
            <a:r>
              <a:rPr lang="en-US" sz="2000" b="1" dirty="0">
                <a:latin typeface="Ink Free" pitchFamily="66" charset="0"/>
              </a:rPr>
              <a:t>, </a:t>
            </a:r>
            <a:r>
              <a:rPr lang="en-US" sz="2000" b="1" dirty="0" err="1">
                <a:latin typeface="Ink Free" pitchFamily="66" charset="0"/>
              </a:rPr>
              <a:t>walaupun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i="1" dirty="0" err="1">
                <a:latin typeface="Ink Free" pitchFamily="66" charset="0"/>
              </a:rPr>
              <a:t>bentuk</a:t>
            </a:r>
            <a:r>
              <a:rPr lang="en-US" sz="2000" b="1" i="1" dirty="0">
                <a:latin typeface="Ink Free" pitchFamily="66" charset="0"/>
              </a:rPr>
              <a:t> </a:t>
            </a:r>
            <a:r>
              <a:rPr lang="en-US" sz="2000" b="1" i="1" dirty="0" err="1">
                <a:latin typeface="Ink Free" pitchFamily="66" charset="0"/>
              </a:rPr>
              <a:t>penampang</a:t>
            </a:r>
            <a:r>
              <a:rPr lang="en-US" sz="2000" b="1" i="1" dirty="0">
                <a:latin typeface="Ink Free" pitchFamily="66" charset="0"/>
              </a:rPr>
              <a:t> </a:t>
            </a:r>
            <a:r>
              <a:rPr lang="en-US" sz="2000" b="1" i="1" dirty="0" err="1">
                <a:latin typeface="Ink Free" pitchFamily="66" charset="0"/>
              </a:rPr>
              <a:t>tabung</a:t>
            </a:r>
            <a:r>
              <a:rPr lang="en-US" sz="2000" b="1" i="1" dirty="0">
                <a:latin typeface="Ink Free" pitchFamily="66" charset="0"/>
              </a:rPr>
              <a:t> </a:t>
            </a:r>
            <a:r>
              <a:rPr lang="en-US" sz="2000" b="1" i="1" dirty="0" err="1">
                <a:latin typeface="Ink Free" pitchFamily="66" charset="0"/>
              </a:rPr>
              <a:t>berbeda</a:t>
            </a:r>
            <a:r>
              <a:rPr lang="en-US" sz="2000" b="1" dirty="0">
                <a:latin typeface="Ink Free" pitchFamily="66" charset="0"/>
              </a:rPr>
              <a:t>, </a:t>
            </a:r>
            <a:r>
              <a:rPr lang="en-US" sz="2000" b="1" dirty="0" err="1">
                <a:latin typeface="Ink Free" pitchFamily="66" charset="0"/>
              </a:rPr>
              <a:t>besarnya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tekanan</a:t>
            </a:r>
            <a:r>
              <a:rPr lang="en-US" sz="2000" b="1" dirty="0">
                <a:latin typeface="Ink Free" pitchFamily="66" charset="0"/>
              </a:rPr>
              <a:t> total </a:t>
            </a:r>
            <a:r>
              <a:rPr lang="en-US" sz="2000" b="1" dirty="0" err="1">
                <a:latin typeface="Ink Free" pitchFamily="66" charset="0"/>
              </a:rPr>
              <a:t>di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titik</a:t>
            </a:r>
            <a:r>
              <a:rPr lang="en-US" sz="2000" b="1" dirty="0">
                <a:latin typeface="Ink Free" pitchFamily="66" charset="0"/>
              </a:rPr>
              <a:t> A, B, C, </a:t>
            </a:r>
            <a:r>
              <a:rPr lang="en-US" sz="2000" b="1" dirty="0" err="1">
                <a:latin typeface="Ink Free" pitchFamily="66" charset="0"/>
              </a:rPr>
              <a:t>dan</a:t>
            </a:r>
            <a:r>
              <a:rPr lang="en-US" sz="2000" b="1" dirty="0">
                <a:latin typeface="Ink Free" pitchFamily="66" charset="0"/>
              </a:rPr>
              <a:t> D </a:t>
            </a:r>
            <a:r>
              <a:rPr lang="en-US" sz="2000" b="1" dirty="0" err="1">
                <a:latin typeface="Ink Free" pitchFamily="66" charset="0"/>
              </a:rPr>
              <a:t>adalah</a:t>
            </a:r>
            <a:r>
              <a:rPr lang="en-US" sz="2000" b="1" dirty="0">
                <a:latin typeface="Ink Free" pitchFamily="66" charset="0"/>
              </a:rPr>
              <a:t> </a:t>
            </a:r>
            <a:r>
              <a:rPr lang="en-US" sz="2000" b="1" dirty="0" err="1">
                <a:latin typeface="Ink Free" pitchFamily="66" charset="0"/>
              </a:rPr>
              <a:t>sama</a:t>
            </a:r>
            <a:r>
              <a:rPr lang="en-US" sz="2000" b="1" dirty="0">
                <a:latin typeface="Ink Free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96707409"/>
      </p:ext>
    </p:extLst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478EA8B-546D-4201-A041-174C47C71AA9}"/>
              </a:ext>
            </a:extLst>
          </p:cNvPr>
          <p:cNvSpPr txBox="1"/>
          <p:nvPr/>
        </p:nvSpPr>
        <p:spPr>
          <a:xfrm>
            <a:off x="766685" y="295872"/>
            <a:ext cx="4463788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 smtClean="0">
                <a:latin typeface="Viner Hand ITC" pitchFamily="66" charset="0"/>
                <a:cs typeface="Arial" pitchFamily="34" charset="0"/>
              </a:rPr>
              <a:t>HUKUM PASCAL</a:t>
            </a:r>
            <a:endParaRPr lang="ko-KR" altLang="en-US" sz="2667" b="1" dirty="0">
              <a:latin typeface="Viner Hand ITC" pitchFamily="66" charset="0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618" y="1163349"/>
            <a:ext cx="1962847" cy="157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586905" y="1188892"/>
            <a:ext cx="324585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Jadi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, </a:t>
            </a:r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dalam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Hukum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Pascal </a:t>
            </a:r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dinyatakan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berikut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ini</a:t>
            </a:r>
            <a:r>
              <a:rPr lang="en-US" sz="2400" b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.</a:t>
            </a:r>
          </a:p>
          <a:p>
            <a:pPr algn="just"/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“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Tekanan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yang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diberikan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pada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zat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cair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dalam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ruang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en-US" sz="2400" b="1" i="1" dirty="0" err="1">
                <a:latin typeface="Segoe Print" pitchFamily="2" charset="0"/>
                <a:ea typeface="FZShuTi" pitchFamily="2" charset="-122"/>
                <a:cs typeface="MV Boli" pitchFamily="2" charset="0"/>
              </a:rPr>
              <a:t>tertutup</a:t>
            </a:r>
            <a:r>
              <a:rPr lang="en-US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 </a:t>
            </a:r>
            <a:r>
              <a:rPr lang="sv-SE" sz="2400" b="1" i="1" dirty="0">
                <a:latin typeface="Segoe Print" pitchFamily="2" charset="0"/>
                <a:ea typeface="FZShuTi" pitchFamily="2" charset="-122"/>
                <a:cs typeface="MV Boli" pitchFamily="2" charset="0"/>
              </a:rPr>
              <a:t>akan diteruskan ke segala arah dengan sama besar”.</a:t>
            </a:r>
            <a:endParaRPr lang="en-US" sz="2400" b="1" dirty="0">
              <a:latin typeface="Segoe Print" pitchFamily="2" charset="0"/>
              <a:ea typeface="FZShuTi" pitchFamily="2" charset="-122"/>
              <a:cs typeface="MV Boli" pitchFamily="2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8241" y="5038725"/>
            <a:ext cx="1452995" cy="1089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165273" y="983672"/>
            <a:ext cx="5805054" cy="569386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Benda-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benda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dimasukkan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pada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fluida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seakan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mempunyai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berat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lebih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kecil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daripada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saat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berada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luar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fluida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Misalnya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batu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terasa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lebih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ringan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ketika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it-IT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berada di dalam air dibandingkan ketika berada di udara.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Berat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di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air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sesungguhnya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tetap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tetapi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air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melakukan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gaya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arahnya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ke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atas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. Hal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ini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menyebabkan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berat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batu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akan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berkurang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sehingga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batu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terasa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lebih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ringan</a:t>
            </a:r>
            <a:r>
              <a:rPr lang="en-US" sz="2800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.</a:t>
            </a:r>
            <a:endParaRPr lang="en-US" sz="2800" kern="0" dirty="0">
              <a:solidFill>
                <a:schemeClr val="tx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478EA8B-546D-4201-A041-174C47C71AA9}"/>
              </a:ext>
            </a:extLst>
          </p:cNvPr>
          <p:cNvSpPr txBox="1"/>
          <p:nvPr/>
        </p:nvSpPr>
        <p:spPr>
          <a:xfrm>
            <a:off x="6821122" y="282018"/>
            <a:ext cx="4463788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 smtClean="0">
                <a:latin typeface="Vintage" pitchFamily="2" charset="0"/>
                <a:cs typeface="Arial" pitchFamily="34" charset="0"/>
              </a:rPr>
              <a:t>HUKUM ARCHIMEDES</a:t>
            </a:r>
            <a:endParaRPr lang="ko-KR" altLang="en-US" sz="2667" b="1" dirty="0">
              <a:latin typeface="Vintage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377248"/>
      </p:ext>
    </p:extLst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8110" y="0"/>
            <a:ext cx="11573197" cy="724247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FZShuTi" pitchFamily="2" charset="-122"/>
                <a:ea typeface="FZShuTi" pitchFamily="2" charset="-122"/>
              </a:rPr>
              <a:t>PENERAPAN HUKUM  ARCHIMEDES</a:t>
            </a:r>
            <a:endParaRPr lang="en-US" sz="3200" b="1" dirty="0">
              <a:solidFill>
                <a:schemeClr val="tx1"/>
              </a:solidFill>
              <a:latin typeface="FZShuTi" pitchFamily="2" charset="-122"/>
              <a:ea typeface="FZShuTi" pitchFamily="2" charset="-122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97EC6770-CD61-4C85-835C-747E53CE6616}"/>
              </a:ext>
            </a:extLst>
          </p:cNvPr>
          <p:cNvGrpSpPr/>
          <p:nvPr/>
        </p:nvGrpSpPr>
        <p:grpSpPr>
          <a:xfrm rot="8690698">
            <a:off x="3648323" y="3333664"/>
            <a:ext cx="242564" cy="1357882"/>
            <a:chOff x="1403648" y="3356992"/>
            <a:chExt cx="234910" cy="1315034"/>
          </a:xfrm>
          <a:solidFill>
            <a:schemeClr val="bg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2F39A857-4728-4547-B1E0-00B03B9779BC}"/>
                </a:ext>
              </a:extLst>
            </p:cNvPr>
            <p:cNvSpPr/>
            <p:nvPr/>
          </p:nvSpPr>
          <p:spPr>
            <a:xfrm>
              <a:off x="1403648" y="4437116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BF64B3B7-75DD-4BDE-B1D5-A0E227897321}"/>
                </a:ext>
              </a:extLst>
            </p:cNvPr>
            <p:cNvSpPr/>
            <p:nvPr/>
          </p:nvSpPr>
          <p:spPr>
            <a:xfrm>
              <a:off x="1403648" y="407707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31610BDC-4205-469A-8060-B84FE19D5915}"/>
                </a:ext>
              </a:extLst>
            </p:cNvPr>
            <p:cNvSpPr/>
            <p:nvPr/>
          </p:nvSpPr>
          <p:spPr>
            <a:xfrm>
              <a:off x="1403648" y="371703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0EEE02FF-41D2-4D27-97C2-2CF65534EF4E}"/>
                </a:ext>
              </a:extLst>
            </p:cNvPr>
            <p:cNvSpPr/>
            <p:nvPr/>
          </p:nvSpPr>
          <p:spPr>
            <a:xfrm>
              <a:off x="1403648" y="3356992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4BE62FF6-A276-418C-BC40-B7B122DF95F2}"/>
              </a:ext>
            </a:extLst>
          </p:cNvPr>
          <p:cNvGrpSpPr/>
          <p:nvPr/>
        </p:nvGrpSpPr>
        <p:grpSpPr>
          <a:xfrm rot="3245569">
            <a:off x="4998434" y="2682965"/>
            <a:ext cx="242565" cy="2071474"/>
            <a:chOff x="1405139" y="2657468"/>
            <a:chExt cx="234911" cy="2014559"/>
          </a:xfrm>
          <a:solidFill>
            <a:schemeClr val="bg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C51995DD-CBFC-4410-B09C-789B7194B326}"/>
                </a:ext>
              </a:extLst>
            </p:cNvPr>
            <p:cNvSpPr/>
            <p:nvPr/>
          </p:nvSpPr>
          <p:spPr>
            <a:xfrm>
              <a:off x="1405140" y="443711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02AF00B9-9034-439F-BF95-69D0D0F18A51}"/>
                </a:ext>
              </a:extLst>
            </p:cNvPr>
            <p:cNvSpPr/>
            <p:nvPr/>
          </p:nvSpPr>
          <p:spPr>
            <a:xfrm>
              <a:off x="1405139" y="407707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199F45CB-F77A-4ECB-8E21-6DE417AD0B8F}"/>
                </a:ext>
              </a:extLst>
            </p:cNvPr>
            <p:cNvSpPr/>
            <p:nvPr/>
          </p:nvSpPr>
          <p:spPr>
            <a:xfrm>
              <a:off x="1405139" y="371703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8CFAFE4-2005-4889-9422-1145F85059B1}"/>
                </a:ext>
              </a:extLst>
            </p:cNvPr>
            <p:cNvSpPr/>
            <p:nvPr/>
          </p:nvSpPr>
          <p:spPr>
            <a:xfrm>
              <a:off x="1405139" y="335699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57CAB374-C9A4-4E9D-9537-9C1D7FBF11CB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2D6F3F37-6FCF-40A0-B138-EF8CBE72635F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EF8A1537-E8FD-401D-8441-503937E110BB}"/>
              </a:ext>
            </a:extLst>
          </p:cNvPr>
          <p:cNvGrpSpPr/>
          <p:nvPr/>
        </p:nvGrpSpPr>
        <p:grpSpPr>
          <a:xfrm rot="3195195">
            <a:off x="7666055" y="2052194"/>
            <a:ext cx="245941" cy="2087613"/>
            <a:chOff x="1401868" y="2996954"/>
            <a:chExt cx="238180" cy="2030254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317312C8-5AE4-4FAA-A7DF-CE6833BC8DD0}"/>
                </a:ext>
              </a:extLst>
            </p:cNvPr>
            <p:cNvSpPr/>
            <p:nvPr/>
          </p:nvSpPr>
          <p:spPr>
            <a:xfrm>
              <a:off x="1405136" y="443711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404A8A7F-7F22-4007-80E1-2CF25F3C100D}"/>
                </a:ext>
              </a:extLst>
            </p:cNvPr>
            <p:cNvSpPr/>
            <p:nvPr/>
          </p:nvSpPr>
          <p:spPr>
            <a:xfrm>
              <a:off x="1405136" y="407707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42F959BA-D50E-4F9D-864C-1810FFE05E96}"/>
                </a:ext>
              </a:extLst>
            </p:cNvPr>
            <p:cNvSpPr/>
            <p:nvPr/>
          </p:nvSpPr>
          <p:spPr>
            <a:xfrm>
              <a:off x="1405137" y="371703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826F540A-80B2-4EF7-B7EA-BCCCDCC13C2A}"/>
                </a:ext>
              </a:extLst>
            </p:cNvPr>
            <p:cNvSpPr/>
            <p:nvPr/>
          </p:nvSpPr>
          <p:spPr>
            <a:xfrm>
              <a:off x="1405138" y="335699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E3BE6A63-32B8-49F7-A4B7-8D132879D5F7}"/>
                </a:ext>
              </a:extLst>
            </p:cNvPr>
            <p:cNvSpPr/>
            <p:nvPr/>
          </p:nvSpPr>
          <p:spPr>
            <a:xfrm>
              <a:off x="1405137" y="2996954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xmlns="" id="{B4983708-49F0-4018-AF1B-8AD04C87A3CD}"/>
                </a:ext>
              </a:extLst>
            </p:cNvPr>
            <p:cNvSpPr/>
            <p:nvPr/>
          </p:nvSpPr>
          <p:spPr>
            <a:xfrm>
              <a:off x="1401868" y="479229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 31">
            <a:extLst>
              <a:ext uri="{FF2B5EF4-FFF2-40B4-BE49-F238E27FC236}">
                <a16:creationId xmlns:a16="http://schemas.microsoft.com/office/drawing/2014/main" xmlns="" id="{D83D00FD-AC5D-49C9-A69A-A139E062F7E4}"/>
              </a:ext>
            </a:extLst>
          </p:cNvPr>
          <p:cNvGrpSpPr/>
          <p:nvPr/>
        </p:nvGrpSpPr>
        <p:grpSpPr>
          <a:xfrm rot="3362377">
            <a:off x="2157039" y="3156850"/>
            <a:ext cx="242564" cy="2393926"/>
            <a:chOff x="1405139" y="2657470"/>
            <a:chExt cx="234910" cy="2328151"/>
          </a:xfrm>
          <a:solidFill>
            <a:schemeClr val="bg1"/>
          </a:solidFill>
        </p:grpSpPr>
        <p:sp>
          <p:nvSpPr>
            <p:cNvPr id="66" name="Rectangle 32">
              <a:extLst>
                <a:ext uri="{FF2B5EF4-FFF2-40B4-BE49-F238E27FC236}">
                  <a16:creationId xmlns:a16="http://schemas.microsoft.com/office/drawing/2014/main" xmlns="" id="{E6CCE931-F3F5-47B6-B0A4-9BDBAAF9F1AB}"/>
                </a:ext>
              </a:extLst>
            </p:cNvPr>
            <p:cNvSpPr/>
            <p:nvPr/>
          </p:nvSpPr>
          <p:spPr>
            <a:xfrm>
              <a:off x="1405139" y="443711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7" name="Rectangle 33">
              <a:extLst>
                <a:ext uri="{FF2B5EF4-FFF2-40B4-BE49-F238E27FC236}">
                  <a16:creationId xmlns:a16="http://schemas.microsoft.com/office/drawing/2014/main" xmlns="" id="{2D8ED117-0EB0-40FC-A5B4-2DE06F55DA86}"/>
                </a:ext>
              </a:extLst>
            </p:cNvPr>
            <p:cNvSpPr/>
            <p:nvPr/>
          </p:nvSpPr>
          <p:spPr>
            <a:xfrm>
              <a:off x="1405139" y="407707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8" name="Rectangle 34">
              <a:extLst>
                <a:ext uri="{FF2B5EF4-FFF2-40B4-BE49-F238E27FC236}">
                  <a16:creationId xmlns:a16="http://schemas.microsoft.com/office/drawing/2014/main" xmlns="" id="{DE7DCBA0-83CD-4CE2-8EA5-B034E139FFB4}"/>
                </a:ext>
              </a:extLst>
            </p:cNvPr>
            <p:cNvSpPr/>
            <p:nvPr/>
          </p:nvSpPr>
          <p:spPr>
            <a:xfrm>
              <a:off x="1405139" y="371703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9" name="Rectangle 35">
              <a:extLst>
                <a:ext uri="{FF2B5EF4-FFF2-40B4-BE49-F238E27FC236}">
                  <a16:creationId xmlns:a16="http://schemas.microsoft.com/office/drawing/2014/main" xmlns="" id="{DC7CC37B-435A-44CC-82A2-053291047A1C}"/>
                </a:ext>
              </a:extLst>
            </p:cNvPr>
            <p:cNvSpPr/>
            <p:nvPr/>
          </p:nvSpPr>
          <p:spPr>
            <a:xfrm>
              <a:off x="1405139" y="335699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xmlns="" id="{ACD4A3B3-FB3A-48D2-9BB4-2B578F0CF810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1" name="Rectangle 37">
              <a:extLst>
                <a:ext uri="{FF2B5EF4-FFF2-40B4-BE49-F238E27FC236}">
                  <a16:creationId xmlns:a16="http://schemas.microsoft.com/office/drawing/2014/main" xmlns="" id="{DDF372D3-3B21-4E53-AD18-B5BB56CD7137}"/>
                </a:ext>
              </a:extLst>
            </p:cNvPr>
            <p:cNvSpPr/>
            <p:nvPr/>
          </p:nvSpPr>
          <p:spPr>
            <a:xfrm>
              <a:off x="1405139" y="2657470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7" name="Rectangle 32">
              <a:extLst>
                <a:ext uri="{FF2B5EF4-FFF2-40B4-BE49-F238E27FC236}">
                  <a16:creationId xmlns:a16="http://schemas.microsoft.com/office/drawing/2014/main" xmlns="" id="{9F54E36D-AE1D-4F89-B66F-C9A898B14169}"/>
                </a:ext>
              </a:extLst>
            </p:cNvPr>
            <p:cNvSpPr/>
            <p:nvPr/>
          </p:nvSpPr>
          <p:spPr>
            <a:xfrm>
              <a:off x="1405139" y="4750711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Group 31">
            <a:extLst>
              <a:ext uri="{FF2B5EF4-FFF2-40B4-BE49-F238E27FC236}">
                <a16:creationId xmlns:a16="http://schemas.microsoft.com/office/drawing/2014/main" xmlns="" id="{0AF9C9F7-45A0-4250-A94B-CC135758F875}"/>
              </a:ext>
            </a:extLst>
          </p:cNvPr>
          <p:cNvGrpSpPr/>
          <p:nvPr/>
        </p:nvGrpSpPr>
        <p:grpSpPr>
          <a:xfrm rot="19381873">
            <a:off x="6335588" y="2754386"/>
            <a:ext cx="242564" cy="1336653"/>
            <a:chOff x="1405139" y="2657468"/>
            <a:chExt cx="234910" cy="1294475"/>
          </a:xfrm>
          <a:solidFill>
            <a:schemeClr val="bg1"/>
          </a:solidFill>
        </p:grpSpPr>
        <p:sp>
          <p:nvSpPr>
            <p:cNvPr id="73" name="Rectangle 34">
              <a:extLst>
                <a:ext uri="{FF2B5EF4-FFF2-40B4-BE49-F238E27FC236}">
                  <a16:creationId xmlns:a16="http://schemas.microsoft.com/office/drawing/2014/main" xmlns="" id="{05E90907-D6FB-4FEB-A1BC-113FB359045C}"/>
                </a:ext>
              </a:extLst>
            </p:cNvPr>
            <p:cNvSpPr/>
            <p:nvPr/>
          </p:nvSpPr>
          <p:spPr>
            <a:xfrm>
              <a:off x="1405139" y="3717033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4" name="Rectangle 35">
              <a:extLst>
                <a:ext uri="{FF2B5EF4-FFF2-40B4-BE49-F238E27FC236}">
                  <a16:creationId xmlns:a16="http://schemas.microsoft.com/office/drawing/2014/main" xmlns="" id="{91DD166C-A30A-4D8E-ACD4-B8D0BCAA31C3}"/>
                </a:ext>
              </a:extLst>
            </p:cNvPr>
            <p:cNvSpPr/>
            <p:nvPr/>
          </p:nvSpPr>
          <p:spPr>
            <a:xfrm>
              <a:off x="1405139" y="3356993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5" name="Rectangle 36">
              <a:extLst>
                <a:ext uri="{FF2B5EF4-FFF2-40B4-BE49-F238E27FC236}">
                  <a16:creationId xmlns:a16="http://schemas.microsoft.com/office/drawing/2014/main" xmlns="" id="{127C46BB-4614-4114-BA55-8809066F0FB1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76" name="Rectangle 37">
              <a:extLst>
                <a:ext uri="{FF2B5EF4-FFF2-40B4-BE49-F238E27FC236}">
                  <a16:creationId xmlns:a16="http://schemas.microsoft.com/office/drawing/2014/main" xmlns="" id="{FA9E9106-BBA0-464B-AEEF-8445164A2247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81BDFB9F-49DA-4009-A127-0D10E13A9901}"/>
              </a:ext>
            </a:extLst>
          </p:cNvPr>
          <p:cNvGrpSpPr/>
          <p:nvPr/>
        </p:nvGrpSpPr>
        <p:grpSpPr>
          <a:xfrm rot="397643" flipH="1">
            <a:off x="8787992" y="864174"/>
            <a:ext cx="1434321" cy="162547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97B2EEDF-6E13-4F66-9DDC-F5048355262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14043144-8DFC-47FF-9F54-CCCEAF929B4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85A730FC-82D4-4B7A-A3F4-B2EE54A50BD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3047986A-4CEA-4ED1-801F-FC1CC44A3B77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AEB7D496-1DFC-486A-B703-25F9952F631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56E2A57B-B459-4BB0-B5E4-5ED02B65C2F2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895545E7-F7EF-4BB7-BD3E-2B99A32DDCC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0" name="TextBox 21"/>
          <p:cNvSpPr txBox="1">
            <a:spLocks noChangeArrowheads="1"/>
          </p:cNvSpPr>
          <p:nvPr/>
        </p:nvSpPr>
        <p:spPr bwMode="auto">
          <a:xfrm>
            <a:off x="4876799" y="934316"/>
            <a:ext cx="21344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MV Boli" pitchFamily="2" charset="0"/>
                <a:cs typeface="MV Boli" pitchFamily="2" charset="0"/>
              </a:rPr>
              <a:t>TERAPUNG</a:t>
            </a:r>
            <a:endParaRPr lang="en-US" sz="2400" b="1" dirty="0">
              <a:latin typeface="MV Boli" pitchFamily="2" charset="0"/>
              <a:cs typeface="MV Boli" pitchFamily="2" charset="0"/>
            </a:endParaRPr>
          </a:p>
        </p:txBody>
      </p:sp>
      <p:pic>
        <p:nvPicPr>
          <p:cNvPr id="81" name="Picture 1"/>
          <p:cNvPicPr>
            <a:picLocks noChangeAspect="1" noChangeArrowheads="1"/>
          </p:cNvPicPr>
          <p:nvPr/>
        </p:nvPicPr>
        <p:blipFill>
          <a:blip r:embed="rId3" cstate="print">
            <a:lum bright="-30000"/>
          </a:blip>
          <a:srcRect/>
          <a:stretch>
            <a:fillRect/>
          </a:stretch>
        </p:blipFill>
        <p:spPr bwMode="auto">
          <a:xfrm>
            <a:off x="414770" y="1420524"/>
            <a:ext cx="21431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" name="TextBox 25"/>
          <p:cNvSpPr txBox="1">
            <a:spLocks noChangeArrowheads="1"/>
          </p:cNvSpPr>
          <p:nvPr/>
        </p:nvSpPr>
        <p:spPr bwMode="auto">
          <a:xfrm>
            <a:off x="3041937" y="1545214"/>
            <a:ext cx="36433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>
                <a:latin typeface="Arial Rounded MT Bold" pitchFamily="34" charset="0"/>
              </a:rPr>
              <a:t>Mengapung</a:t>
            </a:r>
            <a:r>
              <a:rPr lang="en-US" sz="2000" dirty="0">
                <a:latin typeface="Arial Rounded MT Bold" pitchFamily="34" charset="0"/>
              </a:rPr>
              <a:t> (</a:t>
            </a:r>
            <a:r>
              <a:rPr lang="en-US" sz="2000" dirty="0" err="1">
                <a:latin typeface="Arial Rounded MT Bold" pitchFamily="34" charset="0"/>
              </a:rPr>
              <a:t>V</a:t>
            </a:r>
            <a:r>
              <a:rPr lang="en-US" sz="2000" baseline="-25000" dirty="0" err="1">
                <a:latin typeface="Arial Rounded MT Bold" pitchFamily="34" charset="0"/>
              </a:rPr>
              <a:t>fb</a:t>
            </a:r>
            <a:r>
              <a:rPr lang="en-US" sz="2000" dirty="0">
                <a:latin typeface="Arial Rounded MT Bold" pitchFamily="34" charset="0"/>
              </a:rPr>
              <a:t> = </a:t>
            </a:r>
            <a:r>
              <a:rPr lang="en-US" sz="2000" dirty="0" err="1">
                <a:latin typeface="Arial Rounded MT Bold" pitchFamily="34" charset="0"/>
              </a:rPr>
              <a:t>V</a:t>
            </a:r>
            <a:r>
              <a:rPr lang="en-US" sz="2000" baseline="-25000" dirty="0" err="1">
                <a:latin typeface="Arial Rounded MT Bold" pitchFamily="34" charset="0"/>
              </a:rPr>
              <a:t>bf</a:t>
            </a:r>
            <a:r>
              <a:rPr lang="en-US" sz="2000" dirty="0">
                <a:latin typeface="Arial Rounded MT Bold" pitchFamily="34" charset="0"/>
              </a:rPr>
              <a:t>)</a:t>
            </a:r>
          </a:p>
          <a:p>
            <a:r>
              <a:rPr lang="en-US" sz="2000" dirty="0" err="1" smtClean="0">
                <a:latin typeface="Arial Rounded MT Bold" pitchFamily="34" charset="0"/>
              </a:rPr>
              <a:t>W</a:t>
            </a:r>
            <a:r>
              <a:rPr lang="en-US" sz="2000" baseline="-25000" dirty="0" err="1" smtClean="0">
                <a:latin typeface="Arial Rounded MT Bold" pitchFamily="34" charset="0"/>
              </a:rPr>
              <a:t>benda</a:t>
            </a:r>
            <a:r>
              <a:rPr lang="en-US" sz="2000" baseline="-25000" dirty="0" smtClean="0">
                <a:latin typeface="Arial Rounded MT Bold" pitchFamily="34" charset="0"/>
              </a:rPr>
              <a:t>		</a:t>
            </a:r>
            <a:r>
              <a:rPr lang="en-US" sz="2000" dirty="0" smtClean="0">
                <a:latin typeface="Arial Rounded MT Bold" pitchFamily="34" charset="0"/>
              </a:rPr>
              <a:t>= </a:t>
            </a:r>
            <a:r>
              <a:rPr lang="en-US" sz="2000" dirty="0">
                <a:latin typeface="Arial Rounded MT Bold" pitchFamily="34" charset="0"/>
              </a:rPr>
              <a:t>F</a:t>
            </a:r>
            <a:r>
              <a:rPr lang="en-US" sz="2000" baseline="-25000" dirty="0">
                <a:latin typeface="Arial Rounded MT Bold" pitchFamily="34" charset="0"/>
              </a:rPr>
              <a:t>A</a:t>
            </a:r>
            <a:endParaRPr lang="en-US" sz="2000" dirty="0">
              <a:latin typeface="Arial Rounded MT Bold" pitchFamily="34" charset="0"/>
            </a:endParaRPr>
          </a:p>
          <a:p>
            <a:r>
              <a:rPr lang="en-US" sz="2000" dirty="0" err="1">
                <a:latin typeface="Arial Rounded MT Bold" pitchFamily="34" charset="0"/>
              </a:rPr>
              <a:t>W</a:t>
            </a:r>
            <a:r>
              <a:rPr lang="en-US" sz="2000" baseline="-25000" dirty="0" err="1">
                <a:latin typeface="Arial Rounded MT Bold" pitchFamily="34" charset="0"/>
              </a:rPr>
              <a:t>benda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smtClean="0">
                <a:latin typeface="Arial Rounded MT Bold" pitchFamily="34" charset="0"/>
              </a:rPr>
              <a:t>		= </a:t>
            </a:r>
            <a:r>
              <a:rPr lang="en-US" sz="2000" dirty="0">
                <a:latin typeface="Arial Rounded MT Bold" pitchFamily="34" charset="0"/>
              </a:rPr>
              <a:t>F</a:t>
            </a:r>
            <a:r>
              <a:rPr lang="en-US" sz="2000" baseline="-25000" dirty="0">
                <a:latin typeface="Arial Rounded MT Bold" pitchFamily="34" charset="0"/>
              </a:rPr>
              <a:t>A</a:t>
            </a:r>
            <a:endParaRPr lang="en-US" sz="2000" dirty="0">
              <a:latin typeface="Arial Rounded MT Bold" pitchFamily="34" charset="0"/>
            </a:endParaRPr>
          </a:p>
          <a:p>
            <a:r>
              <a:rPr lang="en-US" sz="2000" dirty="0" err="1">
                <a:latin typeface="Arial Rounded MT Bold" pitchFamily="34" charset="0"/>
              </a:rPr>
              <a:t>ρ</a:t>
            </a:r>
            <a:r>
              <a:rPr lang="en-US" sz="2000" baseline="-25000" dirty="0" err="1">
                <a:latin typeface="Arial Rounded MT Bold" pitchFamily="34" charset="0"/>
              </a:rPr>
              <a:t>b</a:t>
            </a:r>
            <a:r>
              <a:rPr lang="en-US" sz="2000" dirty="0">
                <a:latin typeface="Arial Rounded MT Bold" pitchFamily="34" charset="0"/>
              </a:rPr>
              <a:t> .</a:t>
            </a:r>
            <a:r>
              <a:rPr lang="en-US" sz="2000" dirty="0" err="1">
                <a:latin typeface="Arial Rounded MT Bold" pitchFamily="34" charset="0"/>
              </a:rPr>
              <a:t>g.V</a:t>
            </a:r>
            <a:r>
              <a:rPr lang="en-US" sz="2000" baseline="-25000" dirty="0" err="1">
                <a:latin typeface="Arial Rounded MT Bold" pitchFamily="34" charset="0"/>
              </a:rPr>
              <a:t>b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smtClean="0">
                <a:latin typeface="Arial Rounded MT Bold" pitchFamily="34" charset="0"/>
              </a:rPr>
              <a:t>	= </a:t>
            </a:r>
            <a:r>
              <a:rPr lang="en-US" sz="2000" dirty="0" err="1">
                <a:latin typeface="Arial Rounded MT Bold" pitchFamily="34" charset="0"/>
              </a:rPr>
              <a:t>ρ</a:t>
            </a:r>
            <a:r>
              <a:rPr lang="en-US" sz="2000" baseline="-25000" dirty="0" err="1">
                <a:latin typeface="Arial Rounded MT Bold" pitchFamily="34" charset="0"/>
              </a:rPr>
              <a:t>fl</a:t>
            </a:r>
            <a:r>
              <a:rPr lang="en-US" sz="2000" dirty="0">
                <a:latin typeface="Arial Rounded MT Bold" pitchFamily="34" charset="0"/>
              </a:rPr>
              <a:t> </a:t>
            </a:r>
            <a:r>
              <a:rPr lang="en-US" sz="2000" dirty="0" err="1">
                <a:latin typeface="Arial Rounded MT Bold" pitchFamily="34" charset="0"/>
              </a:rPr>
              <a:t>g.V</a:t>
            </a:r>
            <a:r>
              <a:rPr lang="en-US" sz="2000" baseline="-25000" dirty="0" err="1">
                <a:latin typeface="Arial Rounded MT Bold" pitchFamily="34" charset="0"/>
              </a:rPr>
              <a:t>bf</a:t>
            </a:r>
            <a:endParaRPr lang="en-US" sz="2000" dirty="0">
              <a:latin typeface="Arial Rounded MT Bold" pitchFamily="34" charset="0"/>
            </a:endParaRPr>
          </a:p>
          <a:p>
            <a:endParaRPr lang="en-US" sz="2000" dirty="0">
              <a:latin typeface="Arial Rounded MT Bold" pitchFamily="34" charset="0"/>
            </a:endParaRPr>
          </a:p>
        </p:txBody>
      </p:sp>
      <p:pic>
        <p:nvPicPr>
          <p:cNvPr id="83" name="Picture 3"/>
          <p:cNvPicPr>
            <a:picLocks noChangeAspect="1" noChangeArrowheads="1"/>
          </p:cNvPicPr>
          <p:nvPr/>
        </p:nvPicPr>
        <p:blipFill>
          <a:blip r:embed="rId4" cstate="print">
            <a:lum bright="-30000"/>
          </a:blip>
          <a:srcRect/>
          <a:stretch>
            <a:fillRect/>
          </a:stretch>
        </p:blipFill>
        <p:spPr bwMode="auto">
          <a:xfrm>
            <a:off x="5066000" y="4331710"/>
            <a:ext cx="1566862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" name="TextBox 28"/>
          <p:cNvSpPr txBox="1">
            <a:spLocks noChangeArrowheads="1"/>
          </p:cNvSpPr>
          <p:nvPr/>
        </p:nvSpPr>
        <p:spPr bwMode="auto">
          <a:xfrm>
            <a:off x="7447684" y="5011014"/>
            <a:ext cx="4744315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Arial Rounded MT Bold" pitchFamily="34" charset="0"/>
              </a:rPr>
              <a:t>Ρ</a:t>
            </a:r>
            <a:r>
              <a:rPr lang="en-US" sz="2000" baseline="-25000" dirty="0" err="1" smtClean="0">
                <a:latin typeface="Arial Rounded MT Bold" pitchFamily="34" charset="0"/>
              </a:rPr>
              <a:t>b</a:t>
            </a:r>
            <a:r>
              <a:rPr lang="en-US" sz="2000" dirty="0" smtClean="0">
                <a:latin typeface="Arial Rounded MT Bold" pitchFamily="34" charset="0"/>
              </a:rPr>
              <a:t>  = Massa </a:t>
            </a:r>
            <a:r>
              <a:rPr lang="en-US" sz="2000" dirty="0" err="1" smtClean="0">
                <a:latin typeface="Arial Rounded MT Bold" pitchFamily="34" charset="0"/>
              </a:rPr>
              <a:t>Jenis</a:t>
            </a:r>
            <a:r>
              <a:rPr lang="en-US" sz="2000" dirty="0" smtClean="0">
                <a:latin typeface="Arial Rounded MT Bold" pitchFamily="34" charset="0"/>
              </a:rPr>
              <a:t> Benda (Kg/m</a:t>
            </a:r>
            <a:r>
              <a:rPr lang="en-US" sz="2000" baseline="30000" dirty="0" smtClean="0">
                <a:latin typeface="Arial Rounded MT Bold" pitchFamily="34" charset="0"/>
              </a:rPr>
              <a:t>3</a:t>
            </a:r>
            <a:r>
              <a:rPr lang="en-US" sz="2000" dirty="0" smtClean="0">
                <a:latin typeface="Arial Rounded MT Bold" pitchFamily="34" charset="0"/>
              </a:rPr>
              <a:t>)</a:t>
            </a:r>
          </a:p>
          <a:p>
            <a:r>
              <a:rPr lang="en-US" sz="2000" dirty="0" err="1" smtClean="0">
                <a:latin typeface="Arial Rounded MT Bold" pitchFamily="34" charset="0"/>
              </a:rPr>
              <a:t>Ρ</a:t>
            </a:r>
            <a:r>
              <a:rPr lang="en-US" sz="2000" baseline="-25000" dirty="0" err="1" smtClean="0">
                <a:latin typeface="Arial Rounded MT Bold" pitchFamily="34" charset="0"/>
              </a:rPr>
              <a:t>f</a:t>
            </a:r>
            <a:r>
              <a:rPr lang="en-US" sz="2000" dirty="0" smtClean="0">
                <a:latin typeface="Arial Rounded MT Bold" pitchFamily="34" charset="0"/>
              </a:rPr>
              <a:t>   = Massa </a:t>
            </a:r>
            <a:r>
              <a:rPr lang="en-US" sz="2000" dirty="0" err="1" smtClean="0">
                <a:latin typeface="Arial Rounded MT Bold" pitchFamily="34" charset="0"/>
              </a:rPr>
              <a:t>Jenis</a:t>
            </a:r>
            <a:r>
              <a:rPr lang="en-US" sz="2000" dirty="0" smtClean="0">
                <a:latin typeface="Arial Rounded MT Bold" pitchFamily="34" charset="0"/>
              </a:rPr>
              <a:t> </a:t>
            </a:r>
            <a:r>
              <a:rPr lang="en-US" sz="2000" dirty="0" err="1" smtClean="0">
                <a:latin typeface="Arial Rounded MT Bold" pitchFamily="34" charset="0"/>
              </a:rPr>
              <a:t>Fluida</a:t>
            </a:r>
            <a:r>
              <a:rPr lang="en-US" sz="2000" dirty="0" smtClean="0">
                <a:latin typeface="Arial Rounded MT Bold" pitchFamily="34" charset="0"/>
              </a:rPr>
              <a:t> (Kg/m</a:t>
            </a:r>
            <a:r>
              <a:rPr lang="en-US" sz="2000" baseline="30000" dirty="0" smtClean="0">
                <a:latin typeface="Arial Rounded MT Bold" pitchFamily="34" charset="0"/>
              </a:rPr>
              <a:t>3</a:t>
            </a:r>
            <a:r>
              <a:rPr lang="en-US" sz="2000" dirty="0" smtClean="0">
                <a:latin typeface="Arial Rounded MT Bold" pitchFamily="34" charset="0"/>
              </a:rPr>
              <a:t>)</a:t>
            </a:r>
          </a:p>
          <a:p>
            <a:r>
              <a:rPr lang="en-US" sz="2000" dirty="0" err="1" smtClean="0">
                <a:latin typeface="Arial Rounded MT Bold" pitchFamily="34" charset="0"/>
              </a:rPr>
              <a:t>V</a:t>
            </a:r>
            <a:r>
              <a:rPr lang="en-US" sz="2000" baseline="-25000" dirty="0" err="1" smtClean="0">
                <a:latin typeface="Arial Rounded MT Bold" pitchFamily="34" charset="0"/>
              </a:rPr>
              <a:t>bf</a:t>
            </a:r>
            <a:r>
              <a:rPr lang="en-US" sz="2000" dirty="0" smtClean="0">
                <a:latin typeface="Arial Rounded MT Bold" pitchFamily="34" charset="0"/>
              </a:rPr>
              <a:t> = Volume Benda Yang </a:t>
            </a:r>
            <a:r>
              <a:rPr lang="en-US" sz="2000" dirty="0" err="1" smtClean="0">
                <a:latin typeface="Arial Rounded MT Bold" pitchFamily="34" charset="0"/>
              </a:rPr>
              <a:t>Tercelup</a:t>
            </a:r>
            <a:endParaRPr lang="en-US" sz="2000" dirty="0" smtClean="0">
              <a:latin typeface="Arial Rounded MT Bold" pitchFamily="34" charset="0"/>
            </a:endParaRPr>
          </a:p>
          <a:p>
            <a:r>
              <a:rPr lang="en-US" sz="2000" dirty="0" smtClean="0">
                <a:latin typeface="Arial Rounded MT Bold" pitchFamily="34" charset="0"/>
              </a:rPr>
              <a:t>         Di </a:t>
            </a:r>
            <a:r>
              <a:rPr lang="en-US" sz="2000" dirty="0" err="1" smtClean="0">
                <a:latin typeface="Arial Rounded MT Bold" pitchFamily="34" charset="0"/>
              </a:rPr>
              <a:t>Dalam</a:t>
            </a:r>
            <a:r>
              <a:rPr lang="en-US" sz="2000" dirty="0" smtClean="0">
                <a:latin typeface="Arial Rounded MT Bold" pitchFamily="34" charset="0"/>
              </a:rPr>
              <a:t> </a:t>
            </a:r>
            <a:r>
              <a:rPr lang="en-US" sz="2000" dirty="0" err="1" smtClean="0">
                <a:latin typeface="Arial Rounded MT Bold" pitchFamily="34" charset="0"/>
              </a:rPr>
              <a:t>Zat</a:t>
            </a:r>
            <a:r>
              <a:rPr lang="en-US" sz="2000" dirty="0" smtClean="0">
                <a:latin typeface="Arial Rounded MT Bold" pitchFamily="34" charset="0"/>
              </a:rPr>
              <a:t> </a:t>
            </a:r>
            <a:r>
              <a:rPr lang="en-US" sz="2000" dirty="0" err="1" smtClean="0">
                <a:latin typeface="Arial Rounded MT Bold" pitchFamily="34" charset="0"/>
              </a:rPr>
              <a:t>Cair</a:t>
            </a:r>
            <a:r>
              <a:rPr lang="en-US" sz="2000" dirty="0" smtClean="0">
                <a:latin typeface="Arial Rounded MT Bold" pitchFamily="34" charset="0"/>
              </a:rPr>
              <a:t> (m</a:t>
            </a:r>
            <a:r>
              <a:rPr lang="en-US" sz="2000" baseline="30000" dirty="0" smtClean="0">
                <a:latin typeface="Arial Rounded MT Bold" pitchFamily="34" charset="0"/>
              </a:rPr>
              <a:t>3</a:t>
            </a:r>
            <a:r>
              <a:rPr lang="en-US" sz="2000" dirty="0" smtClean="0">
                <a:latin typeface="Arial Rounded MT Bold" pitchFamily="34" charset="0"/>
              </a:rPr>
              <a:t>)</a:t>
            </a:r>
          </a:p>
          <a:p>
            <a:r>
              <a:rPr lang="en-US" sz="2000" dirty="0" err="1" smtClean="0">
                <a:latin typeface="Arial Rounded MT Bold" pitchFamily="34" charset="0"/>
              </a:rPr>
              <a:t>V</a:t>
            </a:r>
            <a:r>
              <a:rPr lang="en-US" sz="2000" baseline="-25000" dirty="0" err="1" smtClean="0">
                <a:latin typeface="Arial Rounded MT Bold" pitchFamily="34" charset="0"/>
              </a:rPr>
              <a:t>b</a:t>
            </a:r>
            <a:r>
              <a:rPr lang="en-US" sz="2000" dirty="0" smtClean="0">
                <a:latin typeface="Arial Rounded MT Bold" pitchFamily="34" charset="0"/>
              </a:rPr>
              <a:t>  = Volume Benda (m</a:t>
            </a:r>
            <a:r>
              <a:rPr lang="en-US" sz="2000" baseline="30000" dirty="0" smtClean="0">
                <a:latin typeface="Arial Rounded MT Bold" pitchFamily="34" charset="0"/>
              </a:rPr>
              <a:t>3</a:t>
            </a:r>
            <a:r>
              <a:rPr lang="en-US" sz="2000" dirty="0" smtClean="0">
                <a:latin typeface="Arial Rounded MT Bold" pitchFamily="34" charset="0"/>
              </a:rPr>
              <a:t>)</a:t>
            </a:r>
            <a:endParaRPr lang="en-US" sz="2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537773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0" grpId="0"/>
      <p:bldP spid="82" grpId="0"/>
      <p:bldP spid="84" grpId="0"/>
    </p:bldLst>
  </p:timing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714</Words>
  <Application>Microsoft Office PowerPoint</Application>
  <PresentationFormat>Custom</PresentationFormat>
  <Paragraphs>85</Paragraphs>
  <Slides>13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Cover and End Slide Master</vt:lpstr>
      <vt:lpstr>Contents Slide Master</vt:lpstr>
      <vt:lpstr>Section Break Slide Master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sihfazhainita@gmail.com</dc:creator>
  <cp:keywords>Sihfa Zhainita 2013022062</cp:keywords>
  <cp:lastModifiedBy>ASUS</cp:lastModifiedBy>
  <cp:revision>167</cp:revision>
  <dcterms:created xsi:type="dcterms:W3CDTF">2018-04-24T17:14:44Z</dcterms:created>
  <dcterms:modified xsi:type="dcterms:W3CDTF">2021-12-21T09:15:05Z</dcterms:modified>
</cp:coreProperties>
</file>