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7" r:id="rId3"/>
    <p:sldId id="262" r:id="rId4"/>
    <p:sldId id="304" r:id="rId5"/>
    <p:sldId id="305" r:id="rId6"/>
    <p:sldId id="306" r:id="rId7"/>
    <p:sldId id="285" r:id="rId8"/>
    <p:sldId id="307" r:id="rId9"/>
    <p:sldId id="286" r:id="rId10"/>
    <p:sldId id="309" r:id="rId11"/>
    <p:sldId id="30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405279E-8726-4143-9315-5F988C189235}">
  <a:tblStyle styleId="{3405279E-8726-4143-9315-5F988C189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606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1320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52f79b1a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52f79b1a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8017618ec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8017618ec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78017618ec_4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78017618ec_4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78017618ec_4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78017618ec_4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1350" y="-2592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" name="Google Shape;10;p2"/>
          <p:cNvSpPr/>
          <p:nvPr/>
        </p:nvSpPr>
        <p:spPr>
          <a:xfrm>
            <a:off x="2008368" y="1094971"/>
            <a:ext cx="5482500" cy="31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07675" y="1005675"/>
            <a:ext cx="5518500" cy="3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93900" y="1496162"/>
            <a:ext cx="3556200" cy="1724700"/>
          </a:xfrm>
          <a:prstGeom prst="rect">
            <a:avLst/>
          </a:prstGeom>
          <a:ln>
            <a:noFill/>
          </a:ln>
          <a:effectLst>
            <a:outerShdw dist="38100" dir="21540000" algn="bl" rotWithShape="0">
              <a:schemeClr val="dk2">
                <a:alpha val="4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45400" cy="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971800"/>
            <a:ext cx="9144000" cy="395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13250" y="1305637"/>
            <a:ext cx="7717500" cy="32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6250" y="360958"/>
            <a:ext cx="7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0" y="1290400"/>
            <a:ext cx="9144000" cy="32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19550" y="364925"/>
            <a:ext cx="77049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713225" y="1665875"/>
            <a:ext cx="7736700" cy="25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0" y="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712050" y="360889"/>
            <a:ext cx="771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412" y="384154"/>
            <a:ext cx="7832700" cy="572700"/>
          </a:xfrm>
          <a:prstGeom prst="rect">
            <a:avLst/>
          </a:prstGeom>
          <a:noFill/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3117" y="1152475"/>
            <a:ext cx="783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pos="2880">
          <p15:clr>
            <a:srgbClr val="EA4335"/>
          </p15:clr>
        </p15:guide>
        <p15:guide id="7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ctrTitle"/>
          </p:nvPr>
        </p:nvSpPr>
        <p:spPr>
          <a:xfrm>
            <a:off x="2133600" y="1200150"/>
            <a:ext cx="4953000" cy="20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I</a:t>
            </a:r>
            <a:r>
              <a:rPr lang="en" smtClean="0"/>
              <a:t>mpuls dan Momentum </a:t>
            </a: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45400" cy="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/>
              <a:t>Atikkotunnajiah</a:t>
            </a:r>
            <a:r>
              <a:rPr lang="en" smtClean="0"/>
              <a:t>  2013022056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Catatan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50" y="1305637"/>
            <a:ext cx="7717500" cy="2942513"/>
          </a:xfrm>
        </p:spPr>
        <p:txBody>
          <a:bodyPr/>
          <a:lstStyle/>
          <a:p>
            <a:endParaRPr lang="fi-FI"/>
          </a:p>
          <a:p>
            <a:endParaRPr lang="fi-FI" smtClean="0"/>
          </a:p>
          <a:p>
            <a:r>
              <a:rPr lang="fi-FI" b="1" smtClean="0"/>
              <a:t>&gt; Hukum </a:t>
            </a:r>
            <a:r>
              <a:rPr lang="fi-FI" b="1"/>
              <a:t>kekekalan energi </a:t>
            </a:r>
            <a:r>
              <a:rPr lang="fi-FI" b="1" smtClean="0"/>
              <a:t>kinetik</a:t>
            </a:r>
          </a:p>
          <a:p>
            <a:endParaRPr lang="fi-FI"/>
          </a:p>
          <a:p>
            <a:endParaRPr lang="fi-FI" smtClean="0"/>
          </a:p>
          <a:p>
            <a:endParaRPr lang="fi-FI" smtClean="0"/>
          </a:p>
          <a:p>
            <a:endParaRPr lang="fi-FI"/>
          </a:p>
          <a:p>
            <a:r>
              <a:rPr lang="fi-FI" b="1" smtClean="0"/>
              <a:t>&gt; Nilai </a:t>
            </a:r>
            <a:r>
              <a:rPr lang="fi-FI" b="1"/>
              <a:t>koefisien restitusi (e=1)</a:t>
            </a:r>
          </a:p>
          <a:p>
            <a:endParaRPr lang="fi-FI" smtClean="0"/>
          </a:p>
          <a:p>
            <a:endParaRPr lang="fi-FI" smtClean="0"/>
          </a:p>
          <a:p>
            <a:endParaRPr lang="fi-FI"/>
          </a:p>
          <a:p>
            <a:endParaRPr lang="fi-FI" smtClean="0"/>
          </a:p>
          <a:p>
            <a:endParaRPr lang="fi-FI"/>
          </a:p>
          <a:p>
            <a:endParaRPr lang="fi-FI" smtClean="0"/>
          </a:p>
          <a:p>
            <a:endParaRPr lang="fi-FI"/>
          </a:p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2" y="2090737"/>
            <a:ext cx="3228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05149"/>
            <a:ext cx="904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2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4550"/>
            <a:ext cx="7711500" cy="1524000"/>
          </a:xfrm>
        </p:spPr>
        <p:txBody>
          <a:bodyPr/>
          <a:lstStyle/>
          <a:p>
            <a:r>
              <a:rPr lang="en-US" sz="7200" smtClean="0"/>
              <a:t>THANK YOU!!!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80258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713250" y="1305637"/>
            <a:ext cx="7717500" cy="32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" sz="2800" b="1" smtClean="0">
                <a:solidFill>
                  <a:schemeClr val="accent1"/>
                </a:solidFill>
                <a:sym typeface="Roboto Condensed"/>
              </a:rPr>
              <a:t>1. Impuls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" sz="2800" b="1" smtClean="0"/>
              <a:t>2. </a:t>
            </a:r>
            <a:r>
              <a:rPr lang="en-US" sz="2800" b="1" smtClean="0"/>
              <a:t>M</a:t>
            </a:r>
            <a:r>
              <a:rPr lang="en" sz="2800" b="1" smtClean="0"/>
              <a:t>omentum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" sz="2800" b="1" smtClean="0">
                <a:solidFill>
                  <a:schemeClr val="accent1"/>
                </a:solidFill>
                <a:sym typeface="Roboto Condensed"/>
              </a:rPr>
              <a:t>3. </a:t>
            </a:r>
            <a:r>
              <a:rPr lang="en-US" sz="2800" b="1" smtClean="0">
                <a:solidFill>
                  <a:schemeClr val="accent1"/>
                </a:solidFill>
                <a:sym typeface="Roboto Condensed"/>
              </a:rPr>
              <a:t>H</a:t>
            </a:r>
            <a:r>
              <a:rPr lang="en" sz="2800" b="1" smtClean="0">
                <a:solidFill>
                  <a:schemeClr val="accent1"/>
                </a:solidFill>
                <a:sym typeface="Roboto Condensed"/>
              </a:rPr>
              <a:t>ubungan Impuls dan Momentum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" sz="2800" b="1" smtClean="0"/>
              <a:t>4. Hukum Kekekalan Momentum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" sz="2800" b="1" smtClean="0">
                <a:solidFill>
                  <a:schemeClr val="accent1"/>
                </a:solidFill>
                <a:sym typeface="Roboto Condensed"/>
              </a:rPr>
              <a:t>5. Tumbukan Sentral Lurus </a:t>
            </a:r>
            <a:endParaRPr sz="2800" b="1">
              <a:solidFill>
                <a:schemeClr val="accent1"/>
              </a:solidFill>
              <a:sym typeface="Roboto Condensed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719550" y="364925"/>
            <a:ext cx="770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IMPULS </a:t>
            </a:r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subTitle" idx="1"/>
          </p:nvPr>
        </p:nvSpPr>
        <p:spPr>
          <a:xfrm>
            <a:off x="713225" y="1276350"/>
            <a:ext cx="7736700" cy="2967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57600" lvl="8" indent="0"/>
            <a:endParaRPr lang="en-US" smtClean="0"/>
          </a:p>
          <a:p>
            <a:pPr marL="3657600" lvl="8" indent="0"/>
            <a:endParaRPr lang="en-US"/>
          </a:p>
          <a:p>
            <a:pPr marL="3657600" lvl="8" indent="0"/>
            <a:endParaRPr lang="en-US" smtClean="0"/>
          </a:p>
          <a:p>
            <a:pPr marL="3657600" lvl="8" indent="0"/>
            <a:endParaRPr lang="en-US"/>
          </a:p>
          <a:p>
            <a:pPr marL="3657600" lvl="8" indent="0"/>
            <a:r>
              <a:rPr lang="en-US" err="1" smtClean="0"/>
              <a:t>Keterangan</a:t>
            </a:r>
            <a:r>
              <a:rPr lang="en-US"/>
              <a:t>:</a:t>
            </a:r>
          </a:p>
          <a:p>
            <a:pPr marL="3657600" lvl="8" indent="0"/>
            <a:r>
              <a:rPr lang="en-US"/>
              <a:t>I = </a:t>
            </a:r>
            <a:r>
              <a:rPr lang="en-US" err="1"/>
              <a:t>impuls</a:t>
            </a:r>
            <a:r>
              <a:rPr lang="en-US"/>
              <a:t> (N.s)</a:t>
            </a:r>
          </a:p>
          <a:p>
            <a:pPr marL="3657600" lvl="8" indent="0"/>
            <a:r>
              <a:rPr lang="en-US"/>
              <a:t>F = </a:t>
            </a:r>
            <a:r>
              <a:rPr lang="en-US" err="1"/>
              <a:t>gaya</a:t>
            </a:r>
            <a:r>
              <a:rPr lang="en-US"/>
              <a:t> (N)</a:t>
            </a:r>
          </a:p>
          <a:p>
            <a:pPr marL="3657600" lvl="8" indent="0"/>
            <a:r>
              <a:rPr lang="en-US"/>
              <a:t>∆t = </a:t>
            </a:r>
            <a:r>
              <a:rPr lang="en-US" err="1"/>
              <a:t>selang</a:t>
            </a:r>
            <a:r>
              <a:rPr lang="en-US"/>
              <a:t> </a:t>
            </a:r>
            <a:r>
              <a:rPr lang="en-US" err="1"/>
              <a:t>waktu</a:t>
            </a:r>
            <a:r>
              <a:rPr lang="en-US"/>
              <a:t> </a:t>
            </a:r>
          </a:p>
          <a:p>
            <a:pPr marL="3657600" lvl="8" indent="0"/>
            <a:endParaRPr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97" y="1657350"/>
            <a:ext cx="2819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029200" y="165735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 </a:t>
            </a:r>
            <a:r>
              <a:rPr lang="en-US"/>
              <a:t>= F . ∆t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MOMENTUM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4"/>
            <a:endParaRPr lang="en-US" smtClean="0"/>
          </a:p>
          <a:p>
            <a:pPr lvl="4"/>
            <a:endParaRPr lang="en-US"/>
          </a:p>
          <a:p>
            <a:pPr lvl="4"/>
            <a:endParaRPr lang="en-US" smtClean="0"/>
          </a:p>
          <a:p>
            <a:pPr lvl="7"/>
            <a:r>
              <a:rPr lang="en-US" err="1" smtClean="0"/>
              <a:t>Keterangan</a:t>
            </a:r>
            <a:r>
              <a:rPr lang="en-US"/>
              <a:t>:</a:t>
            </a:r>
          </a:p>
          <a:p>
            <a:pPr lvl="7"/>
            <a:r>
              <a:rPr lang="en-US"/>
              <a:t>p = momentum </a:t>
            </a:r>
            <a:r>
              <a:rPr lang="en-US" err="1"/>
              <a:t>benda</a:t>
            </a:r>
            <a:r>
              <a:rPr lang="en-US"/>
              <a:t> (</a:t>
            </a:r>
            <a:r>
              <a:rPr lang="en-US" err="1"/>
              <a:t>kg.m</a:t>
            </a:r>
            <a:r>
              <a:rPr lang="en-US"/>
              <a:t>/s=Ns)</a:t>
            </a:r>
          </a:p>
          <a:p>
            <a:pPr lvl="7"/>
            <a:r>
              <a:rPr lang="en-US"/>
              <a:t>m =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benda</a:t>
            </a:r>
            <a:r>
              <a:rPr lang="en-US"/>
              <a:t> (kg) </a:t>
            </a:r>
          </a:p>
          <a:p>
            <a:pPr lvl="7"/>
            <a:r>
              <a:rPr lang="en-US"/>
              <a:t>v = </a:t>
            </a:r>
            <a:r>
              <a:rPr lang="en-US" err="1"/>
              <a:t>kecepatan</a:t>
            </a:r>
            <a:r>
              <a:rPr lang="en-US"/>
              <a:t> </a:t>
            </a:r>
            <a:r>
              <a:rPr lang="en-US" err="1"/>
              <a:t>benda</a:t>
            </a:r>
            <a:r>
              <a:rPr lang="en-US"/>
              <a:t> (m/s)</a:t>
            </a:r>
          </a:p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114800" y="188595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p= </a:t>
            </a:r>
            <a:r>
              <a:rPr lang="en-US" err="1"/>
              <a:t>m.v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27051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04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HUBUNGAN IMPULS DAN MOMENTUM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1352550"/>
                <a:ext cx="8221325" cy="3200400"/>
              </a:xfrm>
            </p:spPr>
            <p:txBody>
              <a:bodyPr/>
              <a:lstStyle/>
              <a:p>
                <a:pPr lvl="1"/>
                <a:endParaRPr lang="en-US" sz="1200" smtClean="0"/>
              </a:p>
              <a:p>
                <a:pPr lvl="1"/>
                <a:endParaRPr lang="en-US" sz="1200"/>
              </a:p>
              <a:p>
                <a:r>
                  <a:rPr lang="en-US" sz="1200" err="1" smtClean="0">
                    <a:solidFill>
                      <a:schemeClr val="tx1">
                        <a:lumMod val="10000"/>
                      </a:schemeClr>
                    </a:solidFill>
                  </a:rPr>
                  <a:t>Besarnya</a:t>
                </a:r>
                <a:r>
                  <a:rPr lang="en-US" sz="1200" smtClean="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momentum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pada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saat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kecepatan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 smtClean="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smtClean="0">
                    <a:solidFill>
                      <a:schemeClr val="tx1">
                        <a:lumMod val="10000"/>
                      </a:schemeClr>
                    </a:solidFill>
                  </a:rPr>
                  <a:t>  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(momentum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mula-mula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) </a:t>
                </a:r>
                <a:r>
                  <a:rPr lang="en-US" sz="1200" err="1" smtClean="0">
                    <a:solidFill>
                      <a:schemeClr val="tx1">
                        <a:lumMod val="10000"/>
                      </a:schemeClr>
                    </a:solidFill>
                  </a:rPr>
                  <a:t>adalah</a:t>
                </a:r>
                <a:r>
                  <a:rPr lang="en-US" sz="1200" smtClean="0">
                    <a:solidFill>
                      <a:schemeClr val="tx1">
                        <a:lumMod val="10000"/>
                      </a:schemeClr>
                    </a:solidFill>
                  </a:rPr>
                  <a:t>   </a:t>
                </a:r>
                <a:endParaRPr lang="en-US" sz="1200">
                  <a:solidFill>
                    <a:schemeClr val="tx1">
                      <a:lumMod val="10000"/>
                    </a:schemeClr>
                  </a:solidFill>
                </a:endParaRPr>
              </a:p>
              <a:p>
                <a:pPr lvl="1"/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</a:p>
              <a:p>
                <a:r>
                  <a:rPr lang="en-US" sz="1200" err="1" smtClean="0">
                    <a:solidFill>
                      <a:schemeClr val="tx1">
                        <a:lumMod val="10000"/>
                      </a:schemeClr>
                    </a:solidFill>
                  </a:rPr>
                  <a:t>Besarnya</a:t>
                </a:r>
                <a:r>
                  <a:rPr lang="en-US" sz="1200" smtClean="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momentum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pada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saat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kecepatan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smtClean="0">
                    <a:solidFill>
                      <a:schemeClr val="tx1">
                        <a:lumMod val="10000"/>
                      </a:schemeClr>
                    </a:solidFill>
                  </a:rPr>
                  <a:t>  (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momentum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akhir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) </a:t>
                </a:r>
                <a:r>
                  <a:rPr lang="en-US" sz="1200" err="1" smtClean="0">
                    <a:solidFill>
                      <a:schemeClr val="tx1">
                        <a:lumMod val="10000"/>
                      </a:schemeClr>
                    </a:solidFill>
                  </a:rPr>
                  <a:t>adalah</a:t>
                </a:r>
                <a:r>
                  <a:rPr lang="en-US" sz="1200" smtClean="0">
                    <a:solidFill>
                      <a:schemeClr val="tx1">
                        <a:lumMod val="10000"/>
                      </a:schemeClr>
                    </a:solidFill>
                  </a:rPr>
                  <a:t>     </a:t>
                </a:r>
                <a:endParaRPr lang="en-US" sz="1200">
                  <a:solidFill>
                    <a:schemeClr val="tx1">
                      <a:lumMod val="10000"/>
                    </a:schemeClr>
                  </a:solidFill>
                </a:endParaRPr>
              </a:p>
              <a:p>
                <a:pPr lvl="1"/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</a:p>
              <a:p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Maka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besarnya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impul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s (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perubahan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momentum)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benda</a:t>
                </a:r>
                <a:r>
                  <a:rPr lang="en-US" sz="120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1200" err="1">
                    <a:solidFill>
                      <a:schemeClr val="tx1">
                        <a:lumMod val="10000"/>
                      </a:schemeClr>
                    </a:solidFill>
                  </a:rPr>
                  <a:t>adalah</a:t>
                </a:r>
                <a:r>
                  <a:rPr lang="en-US" sz="1200"/>
                  <a:t>: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1352550"/>
                <a:ext cx="8221325" cy="3200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04950"/>
            <a:ext cx="43338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06" y="2534405"/>
            <a:ext cx="638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14" y="2876550"/>
            <a:ext cx="638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31" y="3638550"/>
            <a:ext cx="540543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68" y="2114550"/>
            <a:ext cx="5405437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2311400"/>
            <a:ext cx="1127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1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25" y="361951"/>
            <a:ext cx="7736700" cy="2925762"/>
          </a:xfrm>
        </p:spPr>
        <p:txBody>
          <a:bodyPr/>
          <a:lstStyle/>
          <a:p>
            <a:r>
              <a:rPr lang="en-US" b="1" err="1"/>
              <a:t>Impuls</a:t>
            </a:r>
            <a:r>
              <a:rPr lang="en-US" b="1"/>
              <a:t> </a:t>
            </a:r>
            <a:r>
              <a:rPr lang="en-US" b="1" err="1"/>
              <a:t>juga</a:t>
            </a:r>
            <a:r>
              <a:rPr lang="en-US" b="1"/>
              <a:t> </a:t>
            </a:r>
            <a:r>
              <a:rPr lang="en-US" b="1" err="1"/>
              <a:t>dapat</a:t>
            </a:r>
            <a:r>
              <a:rPr lang="en-US" b="1"/>
              <a:t> </a:t>
            </a:r>
            <a:r>
              <a:rPr lang="en-US" b="1" err="1"/>
              <a:t>ditentukan</a:t>
            </a:r>
            <a:r>
              <a:rPr lang="en-US" b="1"/>
              <a:t> </a:t>
            </a:r>
            <a:r>
              <a:rPr lang="en-US" b="1" err="1"/>
              <a:t>dengan</a:t>
            </a:r>
            <a:r>
              <a:rPr lang="en-US" b="1"/>
              <a:t> </a:t>
            </a:r>
            <a:r>
              <a:rPr lang="en-US" b="1" err="1"/>
              <a:t>cara</a:t>
            </a:r>
            <a:r>
              <a:rPr lang="en-US" b="1"/>
              <a:t> </a:t>
            </a:r>
            <a:r>
              <a:rPr lang="en-US" b="1" err="1"/>
              <a:t>grafis</a:t>
            </a:r>
            <a:r>
              <a:rPr lang="en-US" b="1"/>
              <a:t>, </a:t>
            </a:r>
            <a:r>
              <a:rPr lang="en-US" b="1" err="1"/>
              <a:t>yaitu</a:t>
            </a:r>
            <a:r>
              <a:rPr lang="en-US" b="1"/>
              <a:t> </a:t>
            </a:r>
            <a:r>
              <a:rPr lang="en-US" smtClean="0"/>
              <a:t>:</a:t>
            </a:r>
          </a:p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48200" y="2589571"/>
            <a:ext cx="3581400" cy="698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Impuls</a:t>
            </a:r>
            <a:r>
              <a:rPr lang="en-US"/>
              <a:t> = </a:t>
            </a:r>
            <a:r>
              <a:rPr lang="en-US" err="1"/>
              <a:t>luas</a:t>
            </a:r>
            <a:r>
              <a:rPr lang="en-US"/>
              <a:t> </a:t>
            </a:r>
            <a:r>
              <a:rPr lang="en-US" err="1"/>
              <a:t>daerah</a:t>
            </a:r>
            <a:r>
              <a:rPr lang="en-US"/>
              <a:t> </a:t>
            </a:r>
            <a:r>
              <a:rPr lang="en-US" err="1"/>
              <a:t>dibawah</a:t>
            </a:r>
            <a:r>
              <a:rPr lang="en-US"/>
              <a:t> </a:t>
            </a:r>
            <a:r>
              <a:rPr lang="en-US" err="1"/>
              <a:t>grafik</a:t>
            </a:r>
            <a:r>
              <a:rPr lang="en-US"/>
              <a:t> F-t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2038350"/>
            <a:ext cx="3381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8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9"/>
          <p:cNvSpPr/>
          <p:nvPr/>
        </p:nvSpPr>
        <p:spPr>
          <a:xfrm>
            <a:off x="0" y="1188443"/>
            <a:ext cx="9144000" cy="349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59"/>
          <p:cNvSpPr txBox="1">
            <a:spLocks noGrp="1"/>
          </p:cNvSpPr>
          <p:nvPr>
            <p:ph type="title"/>
          </p:nvPr>
        </p:nvSpPr>
        <p:spPr>
          <a:xfrm>
            <a:off x="712050" y="360889"/>
            <a:ext cx="771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HUKUM KEKEKALAN MOMENTUM </a:t>
            </a:r>
            <a:endParaRPr/>
          </a:p>
        </p:txBody>
      </p:sp>
      <p:sp>
        <p:nvSpPr>
          <p:cNvPr id="1086" name="Google Shape;1086;p59"/>
          <p:cNvSpPr txBox="1">
            <a:spLocks noGrp="1"/>
          </p:cNvSpPr>
          <p:nvPr>
            <p:ph type="body" idx="4294967295"/>
          </p:nvPr>
        </p:nvSpPr>
        <p:spPr>
          <a:xfrm>
            <a:off x="651500" y="1266228"/>
            <a:ext cx="7959100" cy="349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Hukumm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kekekalan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momentum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menyatakan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bahwa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: “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jika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tidak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gaya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luar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bekerja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pada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suatu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maka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jumlah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momentum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sistem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tersebut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adalah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konstan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tetap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)”,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artinya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“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jumlah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momentum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awal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sama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jumlah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momentum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akhir</a:t>
            </a:r>
            <a:r>
              <a:rPr lang="en-US" sz="1300" i="1" smtClean="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.”</a:t>
            </a: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Perhatikan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gambar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peristiwa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tumbukan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dua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buah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benda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berikut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endParaRPr lang="en-US" sz="1300" smtClean="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 smtClean="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 smtClean="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 smtClean="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 smtClean="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 smtClean="0">
              <a:solidFill>
                <a:schemeClr val="tx1">
                  <a:lumMod val="1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r>
              <a:rPr lang="en-US" sz="1300" err="1" smtClean="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Sesuai</a:t>
            </a:r>
            <a:r>
              <a:rPr lang="en-US" sz="1300" smtClean="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hukum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kekekalan</a:t>
            </a:r>
            <a:r>
              <a:rPr lang="en-US" sz="130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momentum 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jumlah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momentum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sebelum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tumbukan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sama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jumlah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momentum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setelah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1300" i="1" err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tumbukan</a:t>
            </a:r>
            <a:r>
              <a:rPr lang="en-US" sz="1300" i="1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” </a:t>
            </a: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r>
              <a:rPr lang="en-US" sz="1300" i="1" err="1" smtClean="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Jadi</a:t>
            </a:r>
            <a:r>
              <a:rPr lang="en-US" sz="1300" i="1" smtClean="0">
                <a:solidFill>
                  <a:schemeClr val="tx1">
                    <a:lumMod val="1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 </a:t>
            </a: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lang="en-US" sz="1300">
              <a:solidFill>
                <a:schemeClr val="l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46050" marR="50800" lvl="0" indent="0">
              <a:lnSpc>
                <a:spcPct val="100000"/>
              </a:lnSpc>
              <a:buClr>
                <a:schemeClr val="lt2"/>
              </a:buClr>
              <a:buSzPts val="1300"/>
              <a:buNone/>
            </a:pPr>
            <a:endParaRPr sz="1300">
              <a:solidFill>
                <a:schemeClr val="l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4062"/>
            <a:ext cx="3106994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3512"/>
            <a:ext cx="1066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17767"/>
            <a:ext cx="2105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19149"/>
            <a:ext cx="5791199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0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60"/>
          <p:cNvSpPr txBox="1">
            <a:spLocks noGrp="1"/>
          </p:cNvSpPr>
          <p:nvPr>
            <p:ph type="title"/>
          </p:nvPr>
        </p:nvSpPr>
        <p:spPr>
          <a:xfrm>
            <a:off x="716250" y="360958"/>
            <a:ext cx="7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TUMBUKAN SENTRAL LURUS </a:t>
            </a: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685800" y="1236764"/>
            <a:ext cx="2209800" cy="32844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mtClean="0"/>
          </a:p>
          <a:p>
            <a:pPr algn="just"/>
            <a:r>
              <a:rPr lang="en-US" b="1" err="1" smtClean="0"/>
              <a:t>Tumbukan</a:t>
            </a:r>
            <a:r>
              <a:rPr lang="en-US" b="1" smtClean="0"/>
              <a:t> </a:t>
            </a:r>
            <a:r>
              <a:rPr lang="en-US" b="1" err="1" smtClean="0"/>
              <a:t>lenting</a:t>
            </a:r>
            <a:r>
              <a:rPr lang="en-US" b="1" smtClean="0"/>
              <a:t> </a:t>
            </a:r>
            <a:r>
              <a:rPr lang="en-US" b="1" err="1" smtClean="0"/>
              <a:t>sempurna</a:t>
            </a:r>
            <a:r>
              <a:rPr lang="en-US" b="1" smtClean="0"/>
              <a:t> </a:t>
            </a:r>
          </a:p>
          <a:p>
            <a:pPr algn="just"/>
            <a:endParaRPr lang="en-US" smtClean="0"/>
          </a:p>
          <a:p>
            <a:pPr algn="just"/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/>
              <a:t>tumbukan</a:t>
            </a:r>
            <a:r>
              <a:rPr lang="en-US"/>
              <a:t> </a:t>
            </a:r>
            <a:r>
              <a:rPr lang="en-US" err="1"/>
              <a:t>ini</a:t>
            </a:r>
            <a:r>
              <a:rPr lang="en-US"/>
              <a:t> </a:t>
            </a:r>
            <a:r>
              <a:rPr lang="en-US" err="1"/>
              <a:t>berlaku</a:t>
            </a:r>
            <a:r>
              <a:rPr lang="en-US" smtClean="0"/>
              <a:t>:</a:t>
            </a:r>
            <a:endParaRPr lang="en-US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err="1" smtClean="0"/>
              <a:t>Hukum</a:t>
            </a:r>
            <a:r>
              <a:rPr lang="en-US" smtClean="0"/>
              <a:t> </a:t>
            </a:r>
            <a:r>
              <a:rPr lang="en-US" err="1"/>
              <a:t>kekekalan</a:t>
            </a:r>
            <a:r>
              <a:rPr lang="en-US"/>
              <a:t> </a:t>
            </a:r>
            <a:r>
              <a:rPr lang="en-US" smtClean="0"/>
              <a:t>momentum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err="1" smtClean="0"/>
              <a:t>Hukum</a:t>
            </a:r>
            <a:r>
              <a:rPr lang="en-US" smtClean="0"/>
              <a:t> </a:t>
            </a:r>
            <a:r>
              <a:rPr lang="en-US" err="1"/>
              <a:t>kekekalan</a:t>
            </a:r>
            <a:r>
              <a:rPr lang="en-US"/>
              <a:t> </a:t>
            </a:r>
            <a:r>
              <a:rPr lang="en-US" err="1"/>
              <a:t>energi</a:t>
            </a:r>
            <a:r>
              <a:rPr lang="en-US"/>
              <a:t> </a:t>
            </a:r>
            <a:r>
              <a:rPr lang="en-US" err="1" smtClean="0"/>
              <a:t>kinetik</a:t>
            </a:r>
            <a:endParaRPr lang="en-US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err="1" smtClean="0"/>
              <a:t>Nilai</a:t>
            </a:r>
            <a:r>
              <a:rPr lang="en-US" smtClean="0"/>
              <a:t> </a:t>
            </a:r>
            <a:r>
              <a:rPr lang="en-US" err="1"/>
              <a:t>koefisien</a:t>
            </a:r>
            <a:r>
              <a:rPr lang="en-US"/>
              <a:t> </a:t>
            </a:r>
            <a:r>
              <a:rPr lang="en-US" err="1"/>
              <a:t>restitusi</a:t>
            </a:r>
            <a:r>
              <a:rPr lang="en-US"/>
              <a:t> (e=1)</a:t>
            </a:r>
          </a:p>
          <a:p>
            <a:pPr algn="ctr"/>
            <a:r>
              <a:rPr lang="en-US"/>
              <a:t>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0151"/>
            <a:ext cx="2157413" cy="332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00151"/>
            <a:ext cx="2283762" cy="357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1408364"/>
            <a:ext cx="1905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solidFill>
                  <a:schemeClr val="bg1"/>
                </a:solidFill>
              </a:rPr>
              <a:t>Tumbukan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lenting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sebagian</a:t>
            </a:r>
            <a:r>
              <a:rPr lang="en-US" b="1">
                <a:solidFill>
                  <a:schemeClr val="bg1"/>
                </a:solidFill>
              </a:rPr>
              <a:t> </a:t>
            </a:r>
            <a:endParaRPr lang="en-US" b="1" smtClean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</a:rPr>
              <a:t>Pada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tumbukan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ini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berlaku</a:t>
            </a:r>
            <a:r>
              <a:rPr lang="en-US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>
                <a:solidFill>
                  <a:schemeClr val="bg1"/>
                </a:solidFill>
              </a:rPr>
              <a:t>Hukum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kekekalan</a:t>
            </a:r>
            <a:r>
              <a:rPr lang="en-US">
                <a:solidFill>
                  <a:schemeClr val="bg1"/>
                </a:solidFill>
              </a:rPr>
              <a:t> momentum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>
                <a:solidFill>
                  <a:schemeClr val="bg1"/>
                </a:solidFill>
              </a:rPr>
              <a:t>Hukum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kekekalan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energi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kinetik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>
                <a:solidFill>
                  <a:schemeClr val="bg1"/>
                </a:solidFill>
              </a:rPr>
              <a:t>Nilai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koefisien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restitusi</a:t>
            </a:r>
            <a:r>
              <a:rPr lang="en-US">
                <a:solidFill>
                  <a:schemeClr val="bg1"/>
                </a:solidFill>
              </a:rPr>
              <a:t> (0&lt; e &lt;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27006" y="1236765"/>
                <a:ext cx="20574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solidFill>
                      <a:schemeClr val="bg1"/>
                    </a:solidFill>
                  </a:rPr>
                  <a:t>Tumbukan </a:t>
                </a:r>
                <a:r>
                  <a:rPr lang="en-US" err="1">
                    <a:solidFill>
                      <a:schemeClr val="bg1"/>
                    </a:solidFill>
                  </a:rPr>
                  <a:t>tidak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lenting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sama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sekali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endParaRPr lang="en-US" smtClean="0">
                  <a:solidFill>
                    <a:schemeClr val="bg1"/>
                  </a:solidFill>
                </a:endParaRP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  <a:p>
                <a:r>
                  <a:rPr lang="en-US" err="1">
                    <a:solidFill>
                      <a:schemeClr val="bg1"/>
                    </a:solidFill>
                  </a:rPr>
                  <a:t>Pada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tumbukan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ini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berlaku</a:t>
                </a:r>
                <a:r>
                  <a:rPr lang="en-US">
                    <a:solidFill>
                      <a:schemeClr val="bg1"/>
                    </a:solidFill>
                  </a:rPr>
                  <a:t>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err="1" smtClean="0">
                    <a:solidFill>
                      <a:schemeClr val="bg1"/>
                    </a:solidFill>
                  </a:rPr>
                  <a:t>Hukum</a:t>
                </a:r>
                <a:r>
                  <a:rPr lang="en-US" smtClean="0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kekekalan</a:t>
                </a:r>
                <a:r>
                  <a:rPr lang="en-US">
                    <a:solidFill>
                      <a:schemeClr val="bg1"/>
                    </a:solidFill>
                  </a:rPr>
                  <a:t> momentum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err="1" smtClean="0">
                    <a:solidFill>
                      <a:schemeClr val="bg1"/>
                    </a:solidFill>
                  </a:rPr>
                  <a:t>Hukum</a:t>
                </a:r>
                <a:r>
                  <a:rPr lang="en-US" smtClean="0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kekekalan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energi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kinetik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err="1" smtClean="0">
                    <a:solidFill>
                      <a:schemeClr val="bg1"/>
                    </a:solidFill>
                  </a:rPr>
                  <a:t>Nilai</a:t>
                </a:r>
                <a:r>
                  <a:rPr lang="en-US" smtClean="0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koefisien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restitusi</a:t>
                </a:r>
                <a:r>
                  <a:rPr lang="en-US">
                    <a:solidFill>
                      <a:schemeClr val="bg1"/>
                    </a:solidFill>
                  </a:rPr>
                  <a:t> (e=0)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err="1" smtClean="0">
                    <a:solidFill>
                      <a:schemeClr val="bg1"/>
                    </a:solidFill>
                  </a:rPr>
                  <a:t>Setelah</a:t>
                </a:r>
                <a:r>
                  <a:rPr lang="en-US" smtClean="0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bertumbukan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kedua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benda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bergabung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menjadi</a:t>
                </a:r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</a:rPr>
                  <a:t>satu</a:t>
                </a:r>
                <a:r>
                  <a:rPr lang="en-US">
                    <a:solidFill>
                      <a:schemeClr val="bg1"/>
                    </a:solidFill>
                  </a:rPr>
                  <a:t>, </a:t>
                </a:r>
                <a:r>
                  <a:rPr lang="en-US" smtClean="0">
                    <a:solidFill>
                      <a:schemeClr val="bg1"/>
                    </a:solidFill>
                  </a:rPr>
                  <a:t>sehingga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`=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</a:rPr>
                  <a:t>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06" y="1236765"/>
                <a:ext cx="2057400" cy="3539430"/>
              </a:xfrm>
              <a:prstGeom prst="rect">
                <a:avLst/>
              </a:prstGeom>
              <a:blipFill rotWithShape="1">
                <a:blip r:embed="rId5"/>
                <a:stretch>
                  <a:fillRect l="-890" t="-172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Watercolor Texture by Slidesgo">
  <a:themeElements>
    <a:clrScheme name="Simple Light">
      <a:dk1>
        <a:srgbClr val="BFACF5"/>
      </a:dk1>
      <a:lt1>
        <a:srgbClr val="FFFFFF"/>
      </a:lt1>
      <a:dk2>
        <a:srgbClr val="9C7FEE"/>
      </a:dk2>
      <a:lt2>
        <a:srgbClr val="F788C6"/>
      </a:lt2>
      <a:accent1>
        <a:srgbClr val="6B86F1"/>
      </a:accent1>
      <a:accent2>
        <a:srgbClr val="9C7FEE"/>
      </a:accent2>
      <a:accent3>
        <a:srgbClr val="9C7FEE"/>
      </a:accent3>
      <a:accent4>
        <a:srgbClr val="F788C6"/>
      </a:accent4>
      <a:accent5>
        <a:srgbClr val="6B86F1"/>
      </a:accent5>
      <a:accent6>
        <a:srgbClr val="9C7FEE"/>
      </a:accent6>
      <a:hlink>
        <a:srgbClr val="6B86F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328</Words>
  <Application>Microsoft Office PowerPoint</Application>
  <PresentationFormat>On-screen Show (16:9)</PresentationFormat>
  <Paragraphs>91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Watercolor Texture by Slidesgo</vt:lpstr>
      <vt:lpstr>Impuls dan Momentum </vt:lpstr>
      <vt:lpstr>CONTENTS OF THIS TEMPLATE</vt:lpstr>
      <vt:lpstr>IMPULS </vt:lpstr>
      <vt:lpstr>MOMENTUM</vt:lpstr>
      <vt:lpstr>HUBUNGAN IMPULS DAN MOMENTUM </vt:lpstr>
      <vt:lpstr>PowerPoint Presentation</vt:lpstr>
      <vt:lpstr>HUKUM KEKEKALAN MOMENTUM </vt:lpstr>
      <vt:lpstr>PowerPoint Presentation</vt:lpstr>
      <vt:lpstr>TUMBUKAN SENTRAL LURUS </vt:lpstr>
      <vt:lpstr>Catatan 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 dan Momentum</dc:title>
  <dc:creator>Iko___</dc:creator>
  <cp:lastModifiedBy>User</cp:lastModifiedBy>
  <cp:revision>12</cp:revision>
  <dcterms:modified xsi:type="dcterms:W3CDTF">2021-12-18T14:37:34Z</dcterms:modified>
</cp:coreProperties>
</file>